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8"/>
  </p:notesMasterIdLst>
  <p:handoutMasterIdLst>
    <p:handoutMasterId r:id="rId19"/>
  </p:handoutMasterIdLst>
  <p:sldIdLst>
    <p:sldId id="290" r:id="rId3"/>
    <p:sldId id="301" r:id="rId4"/>
    <p:sldId id="316" r:id="rId5"/>
    <p:sldId id="319" r:id="rId6"/>
    <p:sldId id="321" r:id="rId7"/>
    <p:sldId id="306" r:id="rId8"/>
    <p:sldId id="302" r:id="rId9"/>
    <p:sldId id="317" r:id="rId10"/>
    <p:sldId id="318" r:id="rId11"/>
    <p:sldId id="309" r:id="rId12"/>
    <p:sldId id="310" r:id="rId13"/>
    <p:sldId id="320" r:id="rId14"/>
    <p:sldId id="307" r:id="rId15"/>
    <p:sldId id="311" r:id="rId16"/>
    <p:sldId id="31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BAD"/>
    <a:srgbClr val="FFFF66"/>
    <a:srgbClr val="CCFF66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8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5" d="100"/>
        <a:sy n="2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450BAF-BB18-434A-B9C7-EFC3AC4B843D}" type="datetimeFigureOut">
              <a:rPr lang="en-US" smtClean="0"/>
              <a:t>6/20/14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D6D562-FD52-47BF-AC3C-14926E7A6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74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CFF9D-D7A6-3744-9648-0F5EA994B081}" type="datetimeFigureOut">
              <a:rPr lang="en-US" smtClean="0"/>
              <a:pPr/>
              <a:t>6/20/14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9658BE-2FDC-0746-AFC3-6B3E101670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83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2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9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LaunchPath is the Chase</a:t>
            </a:r>
            <a:r>
              <a:rPr lang="en-US" baseline="0" dirty="0" smtClean="0"/>
              <a:t> funded Internship Matching site under construction within the Foundation for CA Community Colleges office.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8BE-2FDC-0746-AFC3-6B3E101670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4B6C-B954-4262-803A-89C599AA8B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4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12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12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4B6C-B954-4262-803A-89C599AA8B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7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6A4FAA-BEF3-5544-A227-779CA7063190}" type="datetimeFigureOut">
              <a:rPr lang="en-US" smtClean="0"/>
              <a:t>6/20/14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F481-0D7C-654A-94E7-C7892324F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3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5026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 sz="55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6463"/>
            <a:ext cx="64008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0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emf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ane_background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7737"/>
            <a:ext cx="8229600" cy="426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600200"/>
            <a:ext cx="9144000" cy="1588"/>
          </a:xfrm>
          <a:prstGeom prst="line">
            <a:avLst/>
          </a:prstGeom>
          <a:ln w="4127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4B6C-B954-4262-803A-89C599AA8B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3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ane_backgroun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874144"/>
            <a:ext cx="9144000" cy="14829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357092"/>
            <a:ext cx="9144000" cy="1588"/>
          </a:xfrm>
          <a:prstGeom prst="line">
            <a:avLst/>
          </a:prstGeom>
          <a:ln w="63500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OE_Logo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112" y="4060500"/>
            <a:ext cx="2120408" cy="5576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3885780"/>
            <a:ext cx="9144000" cy="1588"/>
          </a:xfrm>
          <a:prstGeom prst="line">
            <a:avLst/>
          </a:prstGeom>
          <a:ln w="63500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ext2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344" y="4650462"/>
            <a:ext cx="1933897" cy="4709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2811993" y="3048005"/>
            <a:ext cx="3520015" cy="168947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PCOE_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41" y="4702848"/>
            <a:ext cx="1156634" cy="483719"/>
          </a:xfrm>
          <a:prstGeom prst="rect">
            <a:avLst/>
          </a:prstGeom>
        </p:spPr>
      </p:pic>
      <p:pic>
        <p:nvPicPr>
          <p:cNvPr id="5" name="Picture 4" descr="o_CRANE Logo Blue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56" y="3378514"/>
            <a:ext cx="2918689" cy="963506"/>
          </a:xfrm>
          <a:prstGeom prst="rect">
            <a:avLst/>
          </a:prstGeom>
        </p:spPr>
      </p:pic>
      <p:pic>
        <p:nvPicPr>
          <p:cNvPr id="3" name="Picture 2" descr="EDCOE_logoWhiteBkg2014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9" y="4702848"/>
            <a:ext cx="1061644" cy="453713"/>
          </a:xfrm>
          <a:prstGeom prst="rect">
            <a:avLst/>
          </a:prstGeom>
        </p:spPr>
      </p:pic>
      <p:pic>
        <p:nvPicPr>
          <p:cNvPr id="6" name="Picture 5" descr="Screen Shot 2014-06-19 at 4.11.48 P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39" y="4070698"/>
            <a:ext cx="1126259" cy="1207624"/>
          </a:xfrm>
          <a:prstGeom prst="rect">
            <a:avLst/>
          </a:prstGeom>
        </p:spPr>
      </p:pic>
      <p:pic>
        <p:nvPicPr>
          <p:cNvPr id="2" name="Picture 1" descr="49r_District Logo LF-400_Each Kid .gi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9" y="4001608"/>
            <a:ext cx="978780" cy="9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1142904"/>
            <a:ext cx="7772400" cy="1470025"/>
          </a:xfrm>
        </p:spPr>
        <p:txBody>
          <a:bodyPr/>
          <a:lstStyle/>
          <a:p>
            <a:r>
              <a:rPr lang="en-US" dirty="0" smtClean="0"/>
              <a:t>Career Pathways Trust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</a:t>
            </a:r>
          </a:p>
          <a:p>
            <a:r>
              <a:rPr lang="en-US" dirty="0" smtClean="0"/>
              <a:t>June 23,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9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Support Structure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Program Manager</a:t>
            </a:r>
          </a:p>
          <a:p>
            <a:r>
              <a:rPr lang="en-US" dirty="0" smtClean="0"/>
              <a:t>Six Cluster Teams</a:t>
            </a:r>
          </a:p>
          <a:p>
            <a:r>
              <a:rPr lang="en-US" dirty="0" smtClean="0"/>
              <a:t>Each Team</a:t>
            </a:r>
          </a:p>
          <a:p>
            <a:pPr lvl="1"/>
            <a:r>
              <a:rPr lang="en-US" dirty="0" smtClean="0"/>
              <a:t>Cluster Coordinator (1)</a:t>
            </a:r>
          </a:p>
          <a:p>
            <a:pPr lvl="1"/>
            <a:r>
              <a:rPr lang="en-US" dirty="0" smtClean="0"/>
              <a:t>Career Specialists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1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Support - SCOE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Three Teams</a:t>
            </a:r>
          </a:p>
          <a:p>
            <a:r>
              <a:rPr lang="en-US" dirty="0" smtClean="0"/>
              <a:t>Ag, Food Production, and Natural Resources</a:t>
            </a:r>
          </a:p>
          <a:p>
            <a:r>
              <a:rPr lang="en-US" dirty="0" smtClean="0"/>
              <a:t>Engineering and Engineering Services</a:t>
            </a:r>
          </a:p>
          <a:p>
            <a:r>
              <a:rPr lang="en-US" dirty="0" smtClean="0"/>
              <a:t>Life Sciences and Health Sciences</a:t>
            </a:r>
          </a:p>
          <a:p>
            <a:pPr lvl="1"/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1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Support - PCOE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Three </a:t>
            </a:r>
            <a:r>
              <a:rPr lang="en-US" b="1" dirty="0"/>
              <a:t>Teams</a:t>
            </a:r>
          </a:p>
          <a:p>
            <a:r>
              <a:rPr lang="en-US" dirty="0" smtClean="0"/>
              <a:t>Advanced Manufacturing / Construction </a:t>
            </a:r>
            <a:br>
              <a:rPr lang="en-US" dirty="0" smtClean="0"/>
            </a:br>
            <a:r>
              <a:rPr lang="en-US" dirty="0" smtClean="0"/>
              <a:t>and Energy</a:t>
            </a:r>
          </a:p>
          <a:p>
            <a:r>
              <a:rPr lang="en-US" dirty="0" smtClean="0"/>
              <a:t>Information and Communications Technology</a:t>
            </a:r>
          </a:p>
          <a:p>
            <a:r>
              <a:rPr lang="en-US" dirty="0" smtClean="0"/>
              <a:t>Finance / Entrepreneurism/Public Service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Support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27737"/>
            <a:ext cx="8686800" cy="42619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Career Specialist</a:t>
            </a:r>
          </a:p>
          <a:p>
            <a:r>
              <a:rPr lang="en-US" dirty="0" smtClean="0"/>
              <a:t>School Year (on campus student support)</a:t>
            </a:r>
          </a:p>
          <a:p>
            <a:r>
              <a:rPr lang="en-US" dirty="0" smtClean="0"/>
              <a:t>Summer (off campus WBL student support)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WBL Inventory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Pathways complete census of existing WBL placements</a:t>
            </a:r>
          </a:p>
          <a:p>
            <a:r>
              <a:rPr lang="en-US" dirty="0" smtClean="0"/>
              <a:t>Identify WBL placements needed for the following year by December 15</a:t>
            </a:r>
          </a:p>
          <a:p>
            <a:r>
              <a:rPr lang="en-US" dirty="0" smtClean="0"/>
              <a:t>NextEd fills needed placements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1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Program Outcome Measures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Enrollment by pathway</a:t>
            </a:r>
          </a:p>
          <a:p>
            <a:r>
              <a:rPr lang="en-US" dirty="0" smtClean="0"/>
              <a:t>Pathway completers</a:t>
            </a:r>
          </a:p>
          <a:p>
            <a:r>
              <a:rPr lang="en-US" dirty="0" smtClean="0"/>
              <a:t>WBL completers</a:t>
            </a:r>
          </a:p>
          <a:p>
            <a:r>
              <a:rPr lang="en-US" dirty="0" smtClean="0"/>
              <a:t>Diplomas earned</a:t>
            </a:r>
          </a:p>
          <a:p>
            <a:r>
              <a:rPr lang="en-US" dirty="0" smtClean="0"/>
              <a:t>CTE certificate earners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8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0 at 1.21.36 PM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77" y="0"/>
            <a:ext cx="9294661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2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CRANE Aligns Pathways with </a:t>
            </a:r>
            <a:br>
              <a:rPr lang="en-US" dirty="0" smtClean="0"/>
            </a:br>
            <a:r>
              <a:rPr lang="en-US" dirty="0" smtClean="0"/>
              <a:t>Regional Economic Growth Plan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Region - Next Economy</a:t>
            </a:r>
          </a:p>
          <a:p>
            <a:pPr lvl="1"/>
            <a:r>
              <a:rPr lang="en-US" dirty="0" smtClean="0"/>
              <a:t>Targets six growth clusters</a:t>
            </a:r>
          </a:p>
          <a:p>
            <a:r>
              <a:rPr lang="en-US" dirty="0" smtClean="0"/>
              <a:t>CRANE</a:t>
            </a:r>
          </a:p>
          <a:p>
            <a:pPr lvl="1"/>
            <a:r>
              <a:rPr lang="en-US" dirty="0" smtClean="0"/>
              <a:t>Invests in pathways aligned with Next Economy growth clusters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9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Span of CRANE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Counties</a:t>
            </a:r>
          </a:p>
          <a:p>
            <a:r>
              <a:rPr lang="en-US" dirty="0" smtClean="0"/>
              <a:t>18 Districts and 4 COEs</a:t>
            </a:r>
          </a:p>
          <a:p>
            <a:r>
              <a:rPr lang="en-US" dirty="0" smtClean="0"/>
              <a:t>6 CCs, UCD, Sacramento State</a:t>
            </a:r>
          </a:p>
          <a:p>
            <a:r>
              <a:rPr lang="en-US" dirty="0" smtClean="0"/>
              <a:t>4 private postsecondary</a:t>
            </a:r>
          </a:p>
          <a:p>
            <a:r>
              <a:rPr lang="en-US" dirty="0" smtClean="0"/>
              <a:t>NextEd</a:t>
            </a:r>
          </a:p>
          <a:p>
            <a:r>
              <a:rPr lang="en-US" dirty="0" smtClean="0"/>
              <a:t>Business Engagement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9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NE Oganization Cha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68 Pathways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998963"/>
              </p:ext>
            </p:extLst>
          </p:nvPr>
        </p:nvGraphicFramePr>
        <p:xfrm>
          <a:off x="457200" y="1927221"/>
          <a:ext cx="8229600" cy="442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/>
                <a:gridCol w="6824133"/>
              </a:tblGrid>
              <a:tr h="7381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Ag, Food Production, and Natural Resources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Advanced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Manufacturing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Construction and Energy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Engineering and Engineering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Services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Life Sciences and Health Sciences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Information and Communications Technology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1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Across Pathway Clusters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</a:p>
          <a:p>
            <a:r>
              <a:rPr lang="en-US" dirty="0" smtClean="0"/>
              <a:t>Entrepreneurism</a:t>
            </a:r>
          </a:p>
          <a:p>
            <a:r>
              <a:rPr lang="en-US" dirty="0" smtClean="0"/>
              <a:t>Public Service</a:t>
            </a:r>
          </a:p>
          <a:p>
            <a:r>
              <a:rPr lang="en-US" dirty="0" smtClean="0"/>
              <a:t>Community Service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Forging Business Partnership Platform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Pathways complete inventory of existing partnerships and projected need</a:t>
            </a:r>
          </a:p>
          <a:p>
            <a:r>
              <a:rPr lang="en-US" dirty="0" smtClean="0"/>
              <a:t>NextEd and Workforce Investment Boards (WIBs) fill need, post in Work Based Learning (WBL) inventory and new LaunchPath Internship Database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5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Goals w/ Regional WIBs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Capital Region WIB support for CRANE pathway students</a:t>
            </a:r>
          </a:p>
          <a:p>
            <a:pPr lvl="1"/>
            <a:r>
              <a:rPr lang="en-US" dirty="0" smtClean="0"/>
              <a:t>Sacramento WIB</a:t>
            </a:r>
          </a:p>
          <a:p>
            <a:pPr lvl="1"/>
            <a:r>
              <a:rPr lang="en-US" dirty="0" smtClean="0"/>
              <a:t>Golden Sierra WIB</a:t>
            </a:r>
          </a:p>
          <a:p>
            <a:pPr lvl="1"/>
            <a:r>
              <a:rPr lang="en-US" dirty="0" smtClean="0"/>
              <a:t>Yolo County WIB</a:t>
            </a:r>
          </a:p>
          <a:p>
            <a:r>
              <a:rPr lang="en-US" dirty="0" smtClean="0"/>
              <a:t>Maximize CRANE student interaction with One Stops / WIB Youth Services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06.23.14 | SCOE | CRANE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3C4B6C-B954-4262-803A-89C599AA8B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3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397</Words>
  <Application>Microsoft Macintosh PowerPoint</Application>
  <PresentationFormat>On-screen Show (4:3)</PresentationFormat>
  <Paragraphs>113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Career Pathways Trust</vt:lpstr>
      <vt:lpstr>PowerPoint Presentation</vt:lpstr>
      <vt:lpstr>CRANE Aligns Pathways with  Regional Economic Growth Plan</vt:lpstr>
      <vt:lpstr>Scope and Span of CRANE</vt:lpstr>
      <vt:lpstr>PowerPoint Presentation</vt:lpstr>
      <vt:lpstr>68 Pathways</vt:lpstr>
      <vt:lpstr>Themes Across Pathway Clusters</vt:lpstr>
      <vt:lpstr>Forging Business Partnership Platform</vt:lpstr>
      <vt:lpstr>Partnership Goals w/ Regional WIBs</vt:lpstr>
      <vt:lpstr>Regional Support Structure</vt:lpstr>
      <vt:lpstr>Regional Support - SCOE</vt:lpstr>
      <vt:lpstr>Regional Support - PCOE</vt:lpstr>
      <vt:lpstr>Site Support</vt:lpstr>
      <vt:lpstr>Annual WBL Inventory</vt:lpstr>
      <vt:lpstr>Annual Program Outcome Measures</vt:lpstr>
    </vt:vector>
  </TitlesOfParts>
  <Company>SCOE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Perry</dc:creator>
  <cp:lastModifiedBy>Matt Perry</cp:lastModifiedBy>
  <cp:revision>74</cp:revision>
  <cp:lastPrinted>2014-06-20T00:00:18Z</cp:lastPrinted>
  <dcterms:created xsi:type="dcterms:W3CDTF">2013-03-20T16:22:07Z</dcterms:created>
  <dcterms:modified xsi:type="dcterms:W3CDTF">2014-06-20T22:21:33Z</dcterms:modified>
</cp:coreProperties>
</file>