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22"/>
  </p:notesMasterIdLst>
  <p:handoutMasterIdLst>
    <p:handoutMasterId r:id="rId23"/>
  </p:handoutMasterIdLst>
  <p:sldIdLst>
    <p:sldId id="256" r:id="rId2"/>
    <p:sldId id="257" r:id="rId3"/>
    <p:sldId id="258" r:id="rId4"/>
    <p:sldId id="259" r:id="rId5"/>
    <p:sldId id="268" r:id="rId6"/>
    <p:sldId id="271" r:id="rId7"/>
    <p:sldId id="276" r:id="rId8"/>
    <p:sldId id="273" r:id="rId9"/>
    <p:sldId id="275" r:id="rId10"/>
    <p:sldId id="277" r:id="rId11"/>
    <p:sldId id="278" r:id="rId12"/>
    <p:sldId id="279" r:id="rId13"/>
    <p:sldId id="284" r:id="rId14"/>
    <p:sldId id="280" r:id="rId15"/>
    <p:sldId id="281" r:id="rId16"/>
    <p:sldId id="282" r:id="rId17"/>
    <p:sldId id="286" r:id="rId18"/>
    <p:sldId id="287" r:id="rId19"/>
    <p:sldId id="288" r:id="rId20"/>
    <p:sldId id="285" r:id="rId21"/>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100" d="100"/>
          <a:sy n="100" d="100"/>
        </p:scale>
        <p:origin x="-1944"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1578" y="-90"/>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mars\bsa-data\Group\BSA\BSA\Budget%20Information\Budget%2013-14\BSA%202013-14%20Second%20Interim%20Budget%20Detail.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ars\bsa-data\Group\BSA\BSA\Budget%20Information\Budget%2013-14\BSA%202013-14%20Second%20Interim%20Budget%20Detai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baseline="0" dirty="0"/>
              <a:t>VCSBSA</a:t>
            </a:r>
          </a:p>
          <a:p>
            <a:pPr>
              <a:defRPr/>
            </a:pPr>
            <a:r>
              <a:rPr lang="en-US" sz="1100" baseline="0" dirty="0"/>
              <a:t>General Fund Revenue and Other Sources </a:t>
            </a:r>
          </a:p>
          <a:p>
            <a:pPr>
              <a:defRPr/>
            </a:pPr>
            <a:r>
              <a:rPr lang="en-US" sz="1100" baseline="0" dirty="0"/>
              <a:t>2013/2014 Second Interim</a:t>
            </a:r>
          </a:p>
          <a:p>
            <a:pPr>
              <a:defRPr/>
            </a:pPr>
            <a:r>
              <a:rPr lang="en-US" sz="1100" baseline="0" dirty="0"/>
              <a:t>$1,005,820</a:t>
            </a:r>
            <a:r>
              <a:rPr lang="en-US" dirty="0"/>
              <a:t>
</a:t>
            </a:r>
          </a:p>
        </c:rich>
      </c:tx>
      <c:layout>
        <c:manualLayout>
          <c:xMode val="edge"/>
          <c:yMode val="edge"/>
          <c:x val="0.35041259842519684"/>
          <c:y val="3.2745591506567091E-2"/>
        </c:manualLayout>
      </c:layout>
      <c:overlay val="0"/>
    </c:title>
    <c:autoTitleDeleted val="0"/>
    <c:view3D>
      <c:rotX val="55"/>
      <c:rotY val="310"/>
      <c:rAngAx val="0"/>
      <c:perspective val="0"/>
    </c:view3D>
    <c:floor>
      <c:thickness val="0"/>
    </c:floor>
    <c:sideWall>
      <c:thickness val="0"/>
    </c:sideWall>
    <c:backWall>
      <c:thickness val="0"/>
    </c:backWall>
    <c:plotArea>
      <c:layout>
        <c:manualLayout>
          <c:layoutTarget val="inner"/>
          <c:xMode val="edge"/>
          <c:yMode val="edge"/>
          <c:x val="0.24139036421684745"/>
          <c:y val="0.19003644041256271"/>
          <c:w val="0.52990247885680952"/>
          <c:h val="0.74357554700178452"/>
        </c:manualLayout>
      </c:layout>
      <c:pie3DChart>
        <c:varyColors val="1"/>
        <c:ser>
          <c:idx val="0"/>
          <c:order val="0"/>
          <c:dPt>
            <c:idx val="1"/>
            <c:bubble3D val="0"/>
            <c:explosion val="6"/>
          </c:dPt>
          <c:dPt>
            <c:idx val="3"/>
            <c:bubble3D val="0"/>
            <c:spPr>
              <a:solidFill>
                <a:schemeClr val="bg2">
                  <a:lumMod val="25000"/>
                </a:schemeClr>
              </a:solidFill>
            </c:spPr>
          </c:dPt>
          <c:dLbls>
            <c:dLbl>
              <c:idx val="0"/>
              <c:layout>
                <c:manualLayout>
                  <c:x val="-4.8503820355788867E-2"/>
                  <c:y val="-1.1420046524523868E-2"/>
                </c:manualLayout>
              </c:layout>
              <c:dLblPos val="bestFit"/>
              <c:showLegendKey val="0"/>
              <c:showVal val="1"/>
              <c:showCatName val="1"/>
              <c:showSerName val="0"/>
              <c:showPercent val="1"/>
              <c:showBubbleSize val="0"/>
            </c:dLbl>
            <c:dLbl>
              <c:idx val="1"/>
              <c:layout>
                <c:manualLayout>
                  <c:x val="0.22665826771653541"/>
                  <c:y val="3.7648319910505705E-2"/>
                </c:manualLayout>
              </c:layout>
              <c:dLblPos val="bestFit"/>
              <c:showLegendKey val="0"/>
              <c:showVal val="1"/>
              <c:showCatName val="1"/>
              <c:showSerName val="0"/>
              <c:showPercent val="1"/>
              <c:showBubbleSize val="0"/>
            </c:dLbl>
            <c:dLbl>
              <c:idx val="2"/>
              <c:layout>
                <c:manualLayout>
                  <c:x val="-0.15929905473130015"/>
                  <c:y val="-2.0385061297461201E-2"/>
                </c:manualLayout>
              </c:layout>
              <c:dLblPos val="bestFit"/>
              <c:showLegendKey val="0"/>
              <c:showVal val="1"/>
              <c:showCatName val="1"/>
              <c:showSerName val="0"/>
              <c:showPercent val="1"/>
              <c:showBubbleSize val="0"/>
            </c:dLbl>
            <c:dLbl>
              <c:idx val="3"/>
              <c:layout>
                <c:manualLayout>
                  <c:x val="-9.3353864100320802E-2"/>
                  <c:y val="4.3595125599540832E-2"/>
                </c:manualLayout>
              </c:layout>
              <c:dLblPos val="bestFit"/>
              <c:showLegendKey val="0"/>
              <c:showVal val="1"/>
              <c:showCatName val="1"/>
              <c:showSerName val="0"/>
              <c:showPercent val="1"/>
              <c:showBubbleSize val="0"/>
            </c:dLbl>
            <c:dLbl>
              <c:idx val="4"/>
              <c:layout>
                <c:manualLayout>
                  <c:x val="-5.6237525663194055E-3"/>
                  <c:y val="8.59676891533597E-2"/>
                </c:manualLayout>
              </c:layout>
              <c:dLblPos val="bestFit"/>
              <c:showLegendKey val="0"/>
              <c:showVal val="1"/>
              <c:showCatName val="1"/>
              <c:showSerName val="0"/>
              <c:showPercent val="1"/>
              <c:showBubbleSize val="0"/>
            </c:dLbl>
            <c:dLbl>
              <c:idx val="5"/>
              <c:dLblPos val="bestFit"/>
              <c:showLegendKey val="0"/>
              <c:showVal val="1"/>
              <c:showCatName val="1"/>
              <c:showSerName val="0"/>
              <c:showPercent val="1"/>
              <c:showBubbleSize val="0"/>
            </c:dLbl>
            <c:dLbl>
              <c:idx val="6"/>
              <c:dLblPos val="bestFit"/>
              <c:showLegendKey val="0"/>
              <c:showVal val="1"/>
              <c:showCatName val="1"/>
              <c:showSerName val="0"/>
              <c:showPercent val="1"/>
              <c:showBubbleSize val="0"/>
            </c:dLbl>
            <c:dLbl>
              <c:idx val="7"/>
              <c:dLblPos val="bestFit"/>
              <c:showLegendKey val="0"/>
              <c:showVal val="1"/>
              <c:showCatName val="1"/>
              <c:showSerName val="0"/>
              <c:showPercent val="1"/>
              <c:showBubbleSize val="0"/>
            </c:dLbl>
            <c:dLbl>
              <c:idx val="8"/>
              <c:dLblPos val="bestFit"/>
              <c:showLegendKey val="0"/>
              <c:showVal val="1"/>
              <c:showCatName val="1"/>
              <c:showSerName val="0"/>
              <c:showPercent val="1"/>
              <c:showBubbleSize val="0"/>
            </c:dLbl>
            <c:dLbl>
              <c:idx val="9"/>
              <c:dLblPos val="bestFit"/>
              <c:showLegendKey val="0"/>
              <c:showVal val="1"/>
              <c:showCatName val="1"/>
              <c:showSerName val="0"/>
              <c:showPercent val="1"/>
              <c:showBubbleSize val="0"/>
            </c:dLbl>
            <c:dLbl>
              <c:idx val="10"/>
              <c:dLblPos val="bestFit"/>
              <c:showLegendKey val="0"/>
              <c:showVal val="1"/>
              <c:showCatName val="1"/>
              <c:showSerName val="0"/>
              <c:showPercent val="1"/>
              <c:showBubbleSize val="0"/>
            </c:dLbl>
            <c:numFmt formatCode="0%" sourceLinked="0"/>
            <c:txPr>
              <a:bodyPr/>
              <a:lstStyle/>
              <a:p>
                <a:pPr>
                  <a:defRPr b="1"/>
                </a:pPr>
                <a:endParaRPr lang="en-US"/>
              </a:p>
            </c:txPr>
            <c:showLegendKey val="0"/>
            <c:showVal val="1"/>
            <c:showCatName val="1"/>
            <c:showSerName val="0"/>
            <c:showPercent val="1"/>
            <c:showBubbleSize val="0"/>
            <c:showLeaderLines val="1"/>
          </c:dLbls>
          <c:cat>
            <c:strRef>
              <c:f>'Revenue Data'!$A$3:$A$6</c:f>
              <c:strCache>
                <c:ptCount val="4"/>
                <c:pt idx="0">
                  <c:v>Interest (Local)</c:v>
                </c:pt>
                <c:pt idx="1">
                  <c:v>District Fees</c:v>
                </c:pt>
                <c:pt idx="2">
                  <c:v>Charter School Fees</c:v>
                </c:pt>
                <c:pt idx="3">
                  <c:v>Other Local</c:v>
                </c:pt>
              </c:strCache>
            </c:strRef>
          </c:cat>
          <c:val>
            <c:numRef>
              <c:f>'Revenue Data'!$B$3:$B$6</c:f>
              <c:numCache>
                <c:formatCode>"$"#,##0</c:formatCode>
                <c:ptCount val="4"/>
                <c:pt idx="0">
                  <c:v>2264</c:v>
                </c:pt>
                <c:pt idx="1">
                  <c:v>309945</c:v>
                </c:pt>
                <c:pt idx="2">
                  <c:v>689777</c:v>
                </c:pt>
                <c:pt idx="3">
                  <c:v>3834</c:v>
                </c:pt>
              </c:numCache>
            </c:numRef>
          </c:val>
        </c:ser>
        <c:dLbls>
          <c:showLegendKey val="0"/>
          <c:showVal val="1"/>
          <c:showCatName val="1"/>
          <c:showSerName val="0"/>
          <c:showPercent val="1"/>
          <c:showBubbleSize val="0"/>
          <c:showLeaderLines val="1"/>
        </c:dLbls>
      </c:pie3DChart>
    </c:plotArea>
    <c:plotVisOnly val="1"/>
    <c:dispBlanksAs val="zero"/>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sz="1100"/>
              <a:t>VCSBSA</a:t>
            </a:r>
          </a:p>
          <a:p>
            <a:pPr>
              <a:defRPr sz="1100"/>
            </a:pPr>
            <a:r>
              <a:rPr lang="en-US" sz="1100"/>
              <a:t>General Fund Expenditures</a:t>
            </a:r>
            <a:r>
              <a:rPr lang="en-US" sz="1100" baseline="0"/>
              <a:t> and </a:t>
            </a:r>
            <a:r>
              <a:rPr lang="en-US" sz="1100"/>
              <a:t>Transfers Out</a:t>
            </a:r>
          </a:p>
          <a:p>
            <a:pPr>
              <a:defRPr sz="1100"/>
            </a:pPr>
            <a:r>
              <a:rPr lang="en-US" sz="1100"/>
              <a:t>2013/2014</a:t>
            </a:r>
            <a:r>
              <a:rPr lang="en-US" sz="1100" baseline="0"/>
              <a:t> Second Interim</a:t>
            </a:r>
            <a:r>
              <a:rPr lang="en-US" sz="1100"/>
              <a:t>
$1,136,058</a:t>
            </a:r>
          </a:p>
        </c:rich>
      </c:tx>
      <c:layout>
        <c:manualLayout>
          <c:xMode val="edge"/>
          <c:yMode val="edge"/>
          <c:x val="0.34311717701953925"/>
          <c:y val="2.737418505094677E-2"/>
        </c:manualLayout>
      </c:layout>
      <c:overlay val="0"/>
    </c:title>
    <c:autoTitleDeleted val="0"/>
    <c:view3D>
      <c:rotX val="55"/>
      <c:rotY val="310"/>
      <c:rAngAx val="0"/>
      <c:perspective val="0"/>
    </c:view3D>
    <c:floor>
      <c:thickness val="0"/>
    </c:floor>
    <c:sideWall>
      <c:thickness val="0"/>
    </c:sideWall>
    <c:backWall>
      <c:thickness val="0"/>
    </c:backWall>
    <c:plotArea>
      <c:layout>
        <c:manualLayout>
          <c:layoutTarget val="inner"/>
          <c:xMode val="edge"/>
          <c:yMode val="edge"/>
          <c:x val="0.25704216972878391"/>
          <c:y val="0.18248249241532571"/>
          <c:w val="0.51085226013414986"/>
          <c:h val="0.70518449746124579"/>
        </c:manualLayout>
      </c:layout>
      <c:pie3DChart>
        <c:varyColors val="1"/>
        <c:ser>
          <c:idx val="0"/>
          <c:order val="0"/>
          <c:dPt>
            <c:idx val="0"/>
            <c:bubble3D val="0"/>
            <c:explosion val="4"/>
          </c:dPt>
          <c:dLbls>
            <c:dLbl>
              <c:idx val="0"/>
              <c:layout>
                <c:manualLayout>
                  <c:x val="-6.0209056392222696E-2"/>
                  <c:y val="-0.17474753155855521"/>
                </c:manualLayout>
              </c:layout>
              <c:dLblPos val="bestFit"/>
              <c:showLegendKey val="0"/>
              <c:showVal val="1"/>
              <c:showCatName val="1"/>
              <c:showSerName val="0"/>
              <c:showPercent val="1"/>
              <c:showBubbleSize val="0"/>
            </c:dLbl>
            <c:dLbl>
              <c:idx val="1"/>
              <c:layout>
                <c:manualLayout>
                  <c:x val="3.9563947710420218E-2"/>
                  <c:y val="9.0539620047494246E-2"/>
                </c:manualLayout>
              </c:layout>
              <c:dLblPos val="bestFit"/>
              <c:showLegendKey val="0"/>
              <c:showVal val="1"/>
              <c:showCatName val="1"/>
              <c:showSerName val="0"/>
              <c:showPercent val="1"/>
              <c:showBubbleSize val="0"/>
            </c:dLbl>
            <c:dLbl>
              <c:idx val="2"/>
              <c:layout>
                <c:manualLayout>
                  <c:x val="-6.3141048442073466E-2"/>
                  <c:y val="0.1119206974128234"/>
                </c:manualLayout>
              </c:layout>
              <c:dLblPos val="bestFit"/>
              <c:showLegendKey val="0"/>
              <c:showVal val="1"/>
              <c:showCatName val="1"/>
              <c:showSerName val="0"/>
              <c:showPercent val="1"/>
              <c:showBubbleSize val="0"/>
            </c:dLbl>
            <c:dLbl>
              <c:idx val="3"/>
              <c:layout>
                <c:manualLayout>
                  <c:x val="-0.15383859541829287"/>
                  <c:y val="-9.610736157980404E-2"/>
                </c:manualLayout>
              </c:layout>
              <c:dLblPos val="bestFit"/>
              <c:showLegendKey val="0"/>
              <c:showVal val="1"/>
              <c:showCatName val="1"/>
              <c:showSerName val="0"/>
              <c:showPercent val="1"/>
              <c:showBubbleSize val="0"/>
            </c:dLbl>
            <c:dLbl>
              <c:idx val="4"/>
              <c:layout>
                <c:manualLayout>
                  <c:x val="2.8051014865280596E-2"/>
                  <c:y val="-7.2440944881889804E-2"/>
                </c:manualLayout>
              </c:layout>
              <c:dLblPos val="bestFit"/>
              <c:showLegendKey val="0"/>
              <c:showVal val="1"/>
              <c:showCatName val="1"/>
              <c:showSerName val="0"/>
              <c:showPercent val="1"/>
              <c:showBubbleSize val="0"/>
            </c:dLbl>
            <c:dLbl>
              <c:idx val="5"/>
              <c:dLblPos val="bestFit"/>
              <c:showLegendKey val="0"/>
              <c:showVal val="1"/>
              <c:showCatName val="1"/>
              <c:showSerName val="0"/>
              <c:showPercent val="1"/>
              <c:showBubbleSize val="0"/>
            </c:dLbl>
            <c:dLbl>
              <c:idx val="6"/>
              <c:dLblPos val="bestFit"/>
              <c:showLegendKey val="0"/>
              <c:showVal val="1"/>
              <c:showCatName val="1"/>
              <c:showSerName val="0"/>
              <c:showPercent val="1"/>
              <c:showBubbleSize val="0"/>
            </c:dLbl>
            <c:dLbl>
              <c:idx val="7"/>
              <c:dLblPos val="bestFit"/>
              <c:showLegendKey val="0"/>
              <c:showVal val="1"/>
              <c:showCatName val="1"/>
              <c:showSerName val="0"/>
              <c:showPercent val="1"/>
              <c:showBubbleSize val="0"/>
            </c:dLbl>
            <c:dLbl>
              <c:idx val="8"/>
              <c:dLblPos val="bestFit"/>
              <c:showLegendKey val="0"/>
              <c:showVal val="1"/>
              <c:showCatName val="1"/>
              <c:showSerName val="0"/>
              <c:showPercent val="1"/>
              <c:showBubbleSize val="0"/>
            </c:dLbl>
            <c:dLbl>
              <c:idx val="9"/>
              <c:dLblPos val="bestFit"/>
              <c:showLegendKey val="0"/>
              <c:showVal val="1"/>
              <c:showCatName val="1"/>
              <c:showSerName val="0"/>
              <c:showPercent val="1"/>
              <c:showBubbleSize val="0"/>
            </c:dLbl>
            <c:dLbl>
              <c:idx val="10"/>
              <c:dLblPos val="bestFit"/>
              <c:showLegendKey val="0"/>
              <c:showVal val="1"/>
              <c:showCatName val="1"/>
              <c:showSerName val="0"/>
              <c:showPercent val="1"/>
              <c:showBubbleSize val="0"/>
            </c:dLbl>
            <c:numFmt formatCode="0%" sourceLinked="0"/>
            <c:txPr>
              <a:bodyPr/>
              <a:lstStyle/>
              <a:p>
                <a:pPr>
                  <a:defRPr b="1"/>
                </a:pPr>
                <a:endParaRPr lang="en-US"/>
              </a:p>
            </c:txPr>
            <c:showLegendKey val="0"/>
            <c:showVal val="1"/>
            <c:showCatName val="1"/>
            <c:showSerName val="0"/>
            <c:showPercent val="1"/>
            <c:showBubbleSize val="0"/>
            <c:showLeaderLines val="1"/>
          </c:dLbls>
          <c:cat>
            <c:strRef>
              <c:f>'Expend Data'!$A$3:$A$7</c:f>
              <c:strCache>
                <c:ptCount val="5"/>
                <c:pt idx="0">
                  <c:v>Classified Salaries</c:v>
                </c:pt>
                <c:pt idx="1">
                  <c:v>Employee Benefits</c:v>
                </c:pt>
                <c:pt idx="2">
                  <c:v>Books and Supplies</c:v>
                </c:pt>
                <c:pt idx="3">
                  <c:v>Services &amp; Other Operating</c:v>
                </c:pt>
                <c:pt idx="4">
                  <c:v>Transfers Out</c:v>
                </c:pt>
              </c:strCache>
            </c:strRef>
          </c:cat>
          <c:val>
            <c:numRef>
              <c:f>'Expend Data'!$B$3:$B$7</c:f>
              <c:numCache>
                <c:formatCode>"$"#,##0</c:formatCode>
                <c:ptCount val="5"/>
                <c:pt idx="0">
                  <c:v>771775</c:v>
                </c:pt>
                <c:pt idx="1">
                  <c:v>250719</c:v>
                </c:pt>
                <c:pt idx="2">
                  <c:v>21141</c:v>
                </c:pt>
                <c:pt idx="3">
                  <c:v>92423</c:v>
                </c:pt>
                <c:pt idx="4">
                  <c:v>0</c:v>
                </c:pt>
              </c:numCache>
            </c:numRef>
          </c:val>
        </c:ser>
        <c:dLbls>
          <c:showLegendKey val="0"/>
          <c:showVal val="1"/>
          <c:showCatName val="1"/>
          <c:showSerName val="0"/>
          <c:showPercent val="1"/>
          <c:showBubbleSize val="0"/>
          <c:showLeaderLines val="1"/>
        </c:dLbls>
      </c:pie3DChart>
    </c:plotArea>
    <c:plotVisOnly val="1"/>
    <c:dispBlanksAs val="zero"/>
    <c:showDLblsOverMax val="0"/>
  </c:chart>
  <c:spPr>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drawing1.xml><?xml version="1.0" encoding="utf-8"?>
<c:userShapes xmlns:c="http://schemas.openxmlformats.org/drawingml/2006/chart">
  <cdr:relSizeAnchor xmlns:cdr="http://schemas.openxmlformats.org/drawingml/2006/chartDrawing">
    <cdr:from>
      <cdr:x>0.72807</cdr:x>
      <cdr:y>0.76185</cdr:y>
    </cdr:from>
    <cdr:to>
      <cdr:x>0.91082</cdr:x>
      <cdr:y>0.85894</cdr:y>
    </cdr:to>
    <cdr:sp macro="" textlink="">
      <cdr:nvSpPr>
        <cdr:cNvPr id="4097" name="Rectangle 1"/>
        <cdr:cNvSpPr>
          <a:spLocks xmlns:a="http://schemas.openxmlformats.org/drawingml/2006/main" noChangeArrowheads="1"/>
        </cdr:cNvSpPr>
      </cdr:nvSpPr>
      <cdr:spPr bwMode="auto">
        <a:xfrm xmlns:a="http://schemas.openxmlformats.org/drawingml/2006/main">
          <a:off x="6241347" y="4432098"/>
          <a:ext cx="1566624" cy="564864"/>
        </a:xfrm>
        <a:prstGeom xmlns:a="http://schemas.openxmlformats.org/drawingml/2006/main" prst="rect">
          <a:avLst/>
        </a:prstGeom>
        <a:solidFill xmlns:a="http://schemas.openxmlformats.org/drawingml/2006/main">
          <a:srgbClr val="FFFFFF"/>
        </a:solidFill>
        <a:ln xmlns:a="http://schemas.openxmlformats.org/drawingml/2006/main" w="9525">
          <a:solidFill>
            <a:srgbClr val="000000"/>
          </a:solidFill>
          <a:miter lim="800000"/>
          <a:headEnd/>
          <a:tailEnd/>
        </a:ln>
      </cdr:spPr>
      <cdr:txBody>
        <a:bodyPr xmlns:a="http://schemas.openxmlformats.org/drawingml/2006/main" vertOverflow="clip" wrap="square" lIns="27432" tIns="22860" rIns="27432" bIns="0" anchor="t" upright="1"/>
        <a:lstStyle xmlns:a="http://schemas.openxmlformats.org/drawingml/2006/main"/>
        <a:p xmlns:a="http://schemas.openxmlformats.org/drawingml/2006/main">
          <a:pPr algn="ctr" rtl="0">
            <a:defRPr sz="1000"/>
          </a:pPr>
          <a:r>
            <a:rPr lang="en-US" sz="900" b="1" i="0" u="none" strike="noStrike" baseline="0">
              <a:solidFill>
                <a:srgbClr val="000000"/>
              </a:solidFill>
              <a:latin typeface="Arial"/>
              <a:cs typeface="Arial"/>
            </a:rPr>
            <a:t>Salaries &amp; Benefits $1,022,494</a:t>
          </a:r>
        </a:p>
        <a:p xmlns:a="http://schemas.openxmlformats.org/drawingml/2006/main">
          <a:pPr algn="ctr" rtl="0">
            <a:defRPr sz="1000"/>
          </a:pPr>
          <a:r>
            <a:rPr lang="en-US" sz="900" b="1" i="0" u="none" strike="noStrike" baseline="0">
              <a:solidFill>
                <a:srgbClr val="000000"/>
              </a:solidFill>
              <a:latin typeface="Arial"/>
              <a:cs typeface="Arial"/>
            </a:rPr>
            <a:t>90%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26833"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w Cen MT" pitchFamily="34" charset="0"/>
              </a:defRPr>
            </a:lvl1pPr>
          </a:lstStyle>
          <a:p>
            <a:pPr>
              <a:defRPr/>
            </a:pPr>
            <a:endParaRPr lang="en-US" dirty="0"/>
          </a:p>
        </p:txBody>
      </p:sp>
      <p:sp>
        <p:nvSpPr>
          <p:cNvPr id="95235" name="Rectangle 3"/>
          <p:cNvSpPr>
            <a:spLocks noGrp="1" noChangeArrowheads="1"/>
          </p:cNvSpPr>
          <p:nvPr>
            <p:ph type="dt" sz="quarter" idx="1"/>
          </p:nvPr>
        </p:nvSpPr>
        <p:spPr bwMode="auto">
          <a:xfrm>
            <a:off x="3956550" y="0"/>
            <a:ext cx="3026833"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w Cen MT" pitchFamily="34" charset="0"/>
              </a:defRPr>
            </a:lvl1pPr>
          </a:lstStyle>
          <a:p>
            <a:pPr>
              <a:defRPr/>
            </a:pPr>
            <a:fld id="{C374FD2F-3770-458A-BDB3-E476A96AFFFF}" type="datetimeFigureOut">
              <a:rPr lang="en-US"/>
              <a:pPr>
                <a:defRPr/>
              </a:pPr>
              <a:t>4/21/2014</a:t>
            </a:fld>
            <a:endParaRPr lang="en-US" dirty="0"/>
          </a:p>
        </p:txBody>
      </p:sp>
      <p:sp>
        <p:nvSpPr>
          <p:cNvPr id="95236" name="Rectangle 4"/>
          <p:cNvSpPr>
            <a:spLocks noGrp="1" noChangeArrowheads="1"/>
          </p:cNvSpPr>
          <p:nvPr>
            <p:ph type="ftr" sz="quarter" idx="2"/>
          </p:nvPr>
        </p:nvSpPr>
        <p:spPr bwMode="auto">
          <a:xfrm>
            <a:off x="0" y="8817612"/>
            <a:ext cx="3026833"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w Cen MT" pitchFamily="34" charset="0"/>
              </a:defRPr>
            </a:lvl1pPr>
          </a:lstStyle>
          <a:p>
            <a:pPr>
              <a:defRPr/>
            </a:pPr>
            <a:endParaRPr lang="en-US" dirty="0"/>
          </a:p>
        </p:txBody>
      </p:sp>
      <p:sp>
        <p:nvSpPr>
          <p:cNvPr id="95237" name="Rectangle 5"/>
          <p:cNvSpPr>
            <a:spLocks noGrp="1" noChangeArrowheads="1"/>
          </p:cNvSpPr>
          <p:nvPr>
            <p:ph type="sldNum" sz="quarter" idx="3"/>
          </p:nvPr>
        </p:nvSpPr>
        <p:spPr bwMode="auto">
          <a:xfrm>
            <a:off x="3956550" y="8817612"/>
            <a:ext cx="3026833"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w Cen MT" pitchFamily="34" charset="0"/>
              </a:defRPr>
            </a:lvl1pPr>
          </a:lstStyle>
          <a:p>
            <a:pPr>
              <a:defRPr/>
            </a:pPr>
            <a:fld id="{FB7E5274-66E5-4C16-999F-EF5096C4CD43}" type="slidenum">
              <a:rPr lang="en-US"/>
              <a:pPr>
                <a:defRPr/>
              </a:pPr>
              <a:t>‹#›</a:t>
            </a:fld>
            <a:endParaRPr lang="en-US" dirty="0"/>
          </a:p>
        </p:txBody>
      </p:sp>
    </p:spTree>
    <p:extLst>
      <p:ext uri="{BB962C8B-B14F-4D97-AF65-F5344CB8AC3E}">
        <p14:creationId xmlns:p14="http://schemas.microsoft.com/office/powerpoint/2010/main" val="3160437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503"/>
          </a:xfrm>
          <a:prstGeom prst="rect">
            <a:avLst/>
          </a:prstGeom>
        </p:spPr>
        <p:txBody>
          <a:bodyPr vert="horz"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56550" y="0"/>
            <a:ext cx="3026833" cy="464503"/>
          </a:xfrm>
          <a:prstGeom prst="rect">
            <a:avLst/>
          </a:prstGeom>
        </p:spPr>
        <p:txBody>
          <a:bodyPr vert="horz" rtlCol="0"/>
          <a:lstStyle>
            <a:lvl1pPr algn="r" fontAlgn="auto">
              <a:spcBef>
                <a:spcPts val="0"/>
              </a:spcBef>
              <a:spcAft>
                <a:spcPts val="0"/>
              </a:spcAft>
              <a:defRPr sz="1200">
                <a:latin typeface="+mn-lt"/>
              </a:defRPr>
            </a:lvl1pPr>
          </a:lstStyle>
          <a:p>
            <a:pPr>
              <a:defRPr/>
            </a:pPr>
            <a:fld id="{145E86C4-992F-49D0-A773-F1BC5B084105}" type="datetimeFigureOut">
              <a:rPr lang="en-US"/>
              <a:pPr>
                <a:defRPr/>
              </a:pPr>
              <a:t>4/21/2014</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rtlCol="0" anchor="ctr"/>
          <a:lstStyle/>
          <a:p>
            <a:pPr lvl="0"/>
            <a:endParaRPr lang="en-US" noProof="0" dirty="0"/>
          </a:p>
        </p:txBody>
      </p:sp>
      <p:sp>
        <p:nvSpPr>
          <p:cNvPr id="5" name="Notes Placeholder 4"/>
          <p:cNvSpPr>
            <a:spLocks noGrp="1"/>
          </p:cNvSpPr>
          <p:nvPr>
            <p:ph type="body" sz="quarter" idx="3"/>
          </p:nvPr>
        </p:nvSpPr>
        <p:spPr>
          <a:xfrm>
            <a:off x="698500" y="4410392"/>
            <a:ext cx="5588000" cy="4177348"/>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7612"/>
            <a:ext cx="3026833" cy="464503"/>
          </a:xfrm>
          <a:prstGeom prst="rect">
            <a:avLst/>
          </a:prstGeom>
        </p:spPr>
        <p:txBody>
          <a:bodyPr vert="horz"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56550" y="8817612"/>
            <a:ext cx="3026833" cy="464503"/>
          </a:xfrm>
          <a:prstGeom prst="rect">
            <a:avLst/>
          </a:prstGeom>
        </p:spPr>
        <p:txBody>
          <a:bodyPr vert="horz" rtlCol="0" anchor="b"/>
          <a:lstStyle>
            <a:lvl1pPr algn="r" fontAlgn="auto">
              <a:spcBef>
                <a:spcPts val="0"/>
              </a:spcBef>
              <a:spcAft>
                <a:spcPts val="0"/>
              </a:spcAft>
              <a:defRPr sz="1200">
                <a:latin typeface="+mn-lt"/>
              </a:defRPr>
            </a:lvl1pPr>
          </a:lstStyle>
          <a:p>
            <a:pPr>
              <a:defRPr/>
            </a:pPr>
            <a:fld id="{5E9BC3E7-1ED8-41FE-BEC6-852A3F67A37B}" type="slidenum">
              <a:rPr lang="en-US"/>
              <a:pPr>
                <a:defRPr/>
              </a:pPr>
              <a:t>‹#›</a:t>
            </a:fld>
            <a:endParaRPr lang="en-US" dirty="0"/>
          </a:p>
        </p:txBody>
      </p:sp>
    </p:spTree>
    <p:extLst>
      <p:ext uri="{BB962C8B-B14F-4D97-AF65-F5344CB8AC3E}">
        <p14:creationId xmlns:p14="http://schemas.microsoft.com/office/powerpoint/2010/main" val="804549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CA86642-AB79-4FA9-ACF4-74726CAF0525}"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0EC4CAF6-94EE-40B0-B717-0211F7B89264}" type="slidenum">
              <a:rPr lang="en-US" sz="1200">
                <a:latin typeface="Calibri" pitchFamily="34" charset="0"/>
              </a:rPr>
              <a:pPr algn="r"/>
              <a:t>10</a:t>
            </a:fld>
            <a:endParaRPr lang="en-US" sz="1200" dirty="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1988"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B2EFAED6-A421-47D6-9DB9-FA6C822C29CD}" type="slidenum">
              <a:rPr lang="en-US" sz="1200">
                <a:latin typeface="Calibri" pitchFamily="34" charset="0"/>
              </a:rPr>
              <a:pPr algn="r"/>
              <a:t>11</a:t>
            </a:fld>
            <a:endParaRPr lang="en-US" sz="1200" dirty="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3012"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C9E54AB2-0F63-4D7B-97F1-8AC1D673D3DD}" type="slidenum">
              <a:rPr lang="en-US" sz="1200">
                <a:latin typeface="Calibri" pitchFamily="34" charset="0"/>
              </a:rPr>
              <a:pPr algn="r"/>
              <a:t>12</a:t>
            </a:fld>
            <a:endParaRPr lang="en-US" sz="1200" dirty="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4036"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33002D11-AD82-46EA-A5D9-17ED68F69B06}" type="slidenum">
              <a:rPr lang="en-US" sz="1200">
                <a:latin typeface="Calibri" pitchFamily="34" charset="0"/>
              </a:rPr>
              <a:pPr algn="r"/>
              <a:t>13</a:t>
            </a:fld>
            <a:endParaRPr lang="en-US" sz="1200" dirty="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13E0EF1B-B601-439D-8F0E-B59D7B6A8230}" type="slidenum">
              <a:rPr lang="en-US" sz="1200">
                <a:latin typeface="Calibri" pitchFamily="34" charset="0"/>
              </a:rPr>
              <a:pPr algn="r"/>
              <a:t>14</a:t>
            </a:fld>
            <a:endParaRPr lang="en-US" sz="1200" dirty="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6084"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7E2E8C90-D66B-4C36-ACBF-E42CAB03E8A7}" type="slidenum">
              <a:rPr lang="en-US" sz="1200">
                <a:latin typeface="Calibri" pitchFamily="34" charset="0"/>
              </a:rPr>
              <a:pPr algn="r"/>
              <a:t>15</a:t>
            </a:fld>
            <a:endParaRPr lang="en-US" sz="1200" dirty="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7108"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6190EAED-CCDE-485C-A387-BFE4E0D20F78}" type="slidenum">
              <a:rPr lang="en-US" sz="1200">
                <a:latin typeface="Calibri" pitchFamily="34" charset="0"/>
              </a:rPr>
              <a:pPr algn="r"/>
              <a:t>16</a:t>
            </a:fld>
            <a:endParaRPr lang="en-US" sz="1200" dirty="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73D9F53C-AD07-4020-9365-10CA33A468B3}" type="slidenum">
              <a:rPr lang="en-US" sz="1200">
                <a:latin typeface="Calibri" pitchFamily="34" charset="0"/>
              </a:rPr>
              <a:pPr algn="r"/>
              <a:t>17</a:t>
            </a:fld>
            <a:endParaRPr lang="en-US" sz="1200" dirty="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73D9F53C-AD07-4020-9365-10CA33A468B3}" type="slidenum">
              <a:rPr lang="en-US" sz="1200">
                <a:latin typeface="Calibri" pitchFamily="34" charset="0"/>
              </a:rPr>
              <a:pPr algn="r"/>
              <a:t>18</a:t>
            </a:fld>
            <a:endParaRPr lang="en-US" sz="1200" dirty="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73D9F53C-AD07-4020-9365-10CA33A468B3}" type="slidenum">
              <a:rPr lang="en-US" sz="1200">
                <a:latin typeface="Calibri" pitchFamily="34" charset="0"/>
              </a:rPr>
              <a:pPr algn="r"/>
              <a:t>19</a:t>
            </a:fld>
            <a:endParaRPr lang="en-US" sz="1200"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3F54164-B3C0-446A-82E6-277FB545E990}"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49156"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CD92C5F8-003B-43A8-B9B7-57047C651915}" type="slidenum">
              <a:rPr lang="en-US" sz="1200">
                <a:latin typeface="Calibri" pitchFamily="34" charset="0"/>
              </a:rPr>
              <a:pPr algn="r"/>
              <a:t>20</a:t>
            </a:fld>
            <a:endParaRPr lang="en-US" sz="1200"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19459"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1029566-89B4-469D-8FD4-D88862C857D3}"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21507"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4EDFBCF-DEF6-408F-B842-1196102BC61D}" type="slidenum">
              <a:rPr lang="en-US" smtClean="0"/>
              <a:pPr fontAlgn="base">
                <a:spcBef>
                  <a:spcPct val="0"/>
                </a:spcBef>
                <a:spcAft>
                  <a:spcPct val="0"/>
                </a:spcAft>
                <a:defRPr/>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35844"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F7D94244-BC62-4DFC-9C97-137F98947042}" type="slidenum">
              <a:rPr lang="en-US" sz="1200">
                <a:latin typeface="Calibri" pitchFamily="34" charset="0"/>
              </a:rPr>
              <a:pPr algn="r"/>
              <a:t>5</a:t>
            </a:fld>
            <a:endParaRPr lang="en-US" sz="1200"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4BC76DB1-0192-450A-8D21-15B8FBCD7D9C}" type="slidenum">
              <a:rPr lang="en-US" sz="1200">
                <a:latin typeface="Calibri" pitchFamily="34" charset="0"/>
              </a:rPr>
              <a:pPr algn="r"/>
              <a:t>6</a:t>
            </a:fld>
            <a:endParaRPr lang="en-US" sz="1200" dirty="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37892"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D3599F7D-120A-4543-A4D3-5428029FAC0F}" type="slidenum">
              <a:rPr lang="en-US" sz="1200">
                <a:latin typeface="Calibri" pitchFamily="34" charset="0"/>
              </a:rPr>
              <a:pPr algn="r"/>
              <a:t>7</a:t>
            </a:fld>
            <a:endParaRPr lang="en-US" sz="1200" dirty="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38916"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EE65913C-33D6-4ACA-91F4-D4960D805B61}" type="slidenum">
              <a:rPr lang="en-US" sz="1200">
                <a:latin typeface="Calibri" pitchFamily="34" charset="0"/>
              </a:rPr>
              <a:pPr algn="r"/>
              <a:t>8</a:t>
            </a:fld>
            <a:endParaRPr lang="en-US" sz="1200" dirty="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dirty="0" smtClean="0"/>
          </a:p>
        </p:txBody>
      </p:sp>
      <p:sp>
        <p:nvSpPr>
          <p:cNvPr id="39940" name="Slide Number Placeholder 3"/>
          <p:cNvSpPr txBox="1">
            <a:spLocks noGrp="1"/>
          </p:cNvSpPr>
          <p:nvPr/>
        </p:nvSpPr>
        <p:spPr bwMode="auto">
          <a:xfrm>
            <a:off x="3956550" y="8817612"/>
            <a:ext cx="3026833" cy="464503"/>
          </a:xfrm>
          <a:prstGeom prst="rect">
            <a:avLst/>
          </a:prstGeom>
          <a:noFill/>
          <a:ln w="9525">
            <a:noFill/>
            <a:miter lim="800000"/>
            <a:headEnd/>
            <a:tailEnd/>
          </a:ln>
        </p:spPr>
        <p:txBody>
          <a:bodyPr anchor="b"/>
          <a:lstStyle/>
          <a:p>
            <a:pPr algn="r"/>
            <a:fld id="{BEB7598A-7681-4E72-BB93-1B45D16A22A1}" type="slidenum">
              <a:rPr lang="en-US" sz="1200">
                <a:latin typeface="Calibri" pitchFamily="34" charset="0"/>
              </a:rPr>
              <a:pPr algn="r"/>
              <a:t>9</a:t>
            </a:fld>
            <a:endParaRPr lang="en-US" sz="1200" dirty="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Shape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09D5CAC5-857C-4D1D-A1D7-734D95BF3BDA}" type="datetime8">
              <a:rPr lang="en-US"/>
              <a:pPr>
                <a:defRPr/>
              </a:pPr>
              <a:t>4/21/2014 3:03 PM</a:t>
            </a:fld>
            <a:endParaRPr lang="en-US" dirty="0"/>
          </a:p>
        </p:txBody>
      </p:sp>
      <p:sp>
        <p:nvSpPr>
          <p:cNvPr id="10" name="Shape 16"/>
          <p:cNvSpPr>
            <a:spLocks noGrp="1"/>
          </p:cNvSpPr>
          <p:nvPr>
            <p:ph type="ftr" sz="quarter" idx="11"/>
          </p:nvPr>
        </p:nvSpPr>
        <p:spPr>
          <a:xfrm>
            <a:off x="2085975" y="236538"/>
            <a:ext cx="5867400" cy="365125"/>
          </a:xfrm>
        </p:spPr>
        <p:txBody>
          <a:bodyPr/>
          <a:lstStyle>
            <a:lvl1pPr>
              <a:defRPr smtClean="0"/>
            </a:lvl1pPr>
          </a:lstStyle>
          <a:p>
            <a:pPr>
              <a:defRPr/>
            </a:pPr>
            <a:r>
              <a:rPr lang="en-US" dirty="0"/>
              <a:t>Ventura County Schools Business Services Authority</a:t>
            </a:r>
          </a:p>
        </p:txBody>
      </p:sp>
      <p:sp>
        <p:nvSpPr>
          <p:cNvPr id="11" name="Shape 28"/>
          <p:cNvSpPr>
            <a:spLocks noGrp="1"/>
          </p:cNvSpPr>
          <p:nvPr>
            <p:ph type="sldNum" sz="quarter" idx="12"/>
          </p:nvPr>
        </p:nvSpPr>
        <p:spPr>
          <a:xfrm>
            <a:off x="8001000" y="228600"/>
            <a:ext cx="838200" cy="381000"/>
          </a:xfrm>
        </p:spPr>
        <p:txBody>
          <a:bodyPr/>
          <a:lstStyle>
            <a:lvl1pPr>
              <a:defRPr sz="1400">
                <a:solidFill>
                  <a:schemeClr val="tx2"/>
                </a:solidFill>
              </a:defRPr>
            </a:lvl1pPr>
          </a:lstStyle>
          <a:p>
            <a:pPr>
              <a:defRPr/>
            </a:pPr>
            <a:fld id="{708A396F-C349-4F8B-B6BE-45E755F08CB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dirty="0" smtClean="0"/>
              <a:t>Click to add title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dirty="0" smtClean="0"/>
              <a:t>Click to edit Master text styles</a:t>
            </a:r>
            <a:endParaRPr lang="en-US"/>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a:spLocks noGrp="1"/>
          </p:cNvSpPr>
          <p:nvPr>
            <p:ph type="dt" sz="half" idx="10"/>
          </p:nvPr>
        </p:nvSpPr>
        <p:spPr>
          <a:xfrm>
            <a:off x="6553200" y="6248400"/>
            <a:ext cx="2209800" cy="365125"/>
          </a:xfrm>
        </p:spPr>
        <p:txBody>
          <a:bodyPr/>
          <a:lstStyle>
            <a:lvl1pPr>
              <a:defRPr/>
            </a:lvl1pPr>
          </a:lstStyle>
          <a:p>
            <a:pPr>
              <a:defRPr/>
            </a:pPr>
            <a:fld id="{8A4FFCD3-AE4C-4ADF-9E54-FC35FBA410BD}" type="datetime8">
              <a:rPr lang="en-US"/>
              <a:pPr>
                <a:defRPr/>
              </a:pPr>
              <a:t>4/21/2014 3:03 PM</a:t>
            </a:fld>
            <a:endParaRPr lang="en-US" dirty="0"/>
          </a:p>
        </p:txBody>
      </p:sp>
      <p:sp>
        <p:nvSpPr>
          <p:cNvPr id="8" name="Shape 4"/>
          <p:cNvSpPr>
            <a:spLocks noGrp="1"/>
          </p:cNvSpPr>
          <p:nvPr>
            <p:ph type="ftr" sz="quarter" idx="11"/>
          </p:nvPr>
        </p:nvSpPr>
        <p:spPr>
          <a:xfrm>
            <a:off x="457200" y="6248400"/>
            <a:ext cx="5573713" cy="365125"/>
          </a:xfrm>
        </p:spPr>
        <p:txBody>
          <a:bodyPr/>
          <a:lstStyle>
            <a:lvl1pPr>
              <a:defRPr smtClean="0"/>
            </a:lvl1pPr>
          </a:lstStyle>
          <a:p>
            <a:pPr>
              <a:defRPr/>
            </a:pPr>
            <a:r>
              <a:rPr lang="en-US" dirty="0"/>
              <a:t>Ventura County Schools Business Services Authority</a:t>
            </a:r>
          </a:p>
        </p:txBody>
      </p:sp>
      <p:sp>
        <p:nvSpPr>
          <p:cNvPr id="9" name="Shape 5"/>
          <p:cNvSpPr>
            <a:spLocks noGrp="1"/>
          </p:cNvSpPr>
          <p:nvPr>
            <p:ph type="sldNum" sz="quarter" idx="12"/>
          </p:nvPr>
        </p:nvSpPr>
        <p:spPr>
          <a:xfrm rot="5400000">
            <a:off x="5989638" y="144462"/>
            <a:ext cx="533400" cy="244475"/>
          </a:xfrm>
        </p:spPr>
        <p:txBody>
          <a:bodyPr/>
          <a:lstStyle>
            <a:lvl1pPr>
              <a:defRPr/>
            </a:lvl1pPr>
          </a:lstStyle>
          <a:p>
            <a:pPr>
              <a:defRPr/>
            </a:pPr>
            <a:fld id="{D8575895-80CD-4FC9-A96E-0EFB1FD42A79}" type="slidenum">
              <a:rPr lang="en-US"/>
              <a:pPr>
                <a:defRPr/>
              </a:pPr>
              <a:t>‹#›</a:t>
            </a:fld>
            <a:endParaRPr lang="en-US" sz="140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en-US" dirty="0" smtClean="0"/>
              <a:t>Click to edit Master text styles</a:t>
            </a:r>
            <a:endParaRPr lang="en-US"/>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hape 4"/>
          <p:cNvSpPr>
            <a:spLocks noGrp="1"/>
          </p:cNvSpPr>
          <p:nvPr>
            <p:ph type="ftr" sz="quarter" idx="10"/>
          </p:nvPr>
        </p:nvSpPr>
        <p:spPr/>
        <p:txBody>
          <a:bodyPr/>
          <a:lstStyle>
            <a:lvl1pPr algn="l">
              <a:defRPr smtClean="0"/>
            </a:lvl1pPr>
          </a:lstStyle>
          <a:p>
            <a:pPr>
              <a:defRPr/>
            </a:pPr>
            <a:r>
              <a:rPr lang="en-US" dirty="0"/>
              <a:t>Ventura County Schools Business Services Authority</a:t>
            </a:r>
          </a:p>
        </p:txBody>
      </p:sp>
      <p:sp>
        <p:nvSpPr>
          <p:cNvPr id="5" name="Shape 5"/>
          <p:cNvSpPr>
            <a:spLocks noGrp="1"/>
          </p:cNvSpPr>
          <p:nvPr>
            <p:ph type="sldNum" sz="quarter" idx="11"/>
          </p:nvPr>
        </p:nvSpPr>
        <p:spPr/>
        <p:txBody>
          <a:bodyPr/>
          <a:lstStyle>
            <a:lvl1pPr>
              <a:defRPr sz="1400">
                <a:solidFill>
                  <a:srgbClr val="FFFFFF"/>
                </a:solidFill>
              </a:defRPr>
            </a:lvl1pPr>
          </a:lstStyle>
          <a:p>
            <a:pPr>
              <a:defRPr/>
            </a:pPr>
            <a:fld id="{4B2180BF-D143-47E4-84B2-B67E941A7FB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7" name="Shape 11"/>
          <p:cNvSpPr>
            <a:spLocks noGrp="1"/>
          </p:cNvSpPr>
          <p:nvPr>
            <p:ph type="dt" sz="half" idx="10"/>
          </p:nvPr>
        </p:nvSpPr>
        <p:spPr/>
        <p:txBody>
          <a:bodyPr/>
          <a:lstStyle>
            <a:lvl1pPr>
              <a:defRPr/>
            </a:lvl1pPr>
          </a:lstStyle>
          <a:p>
            <a:pPr>
              <a:defRPr/>
            </a:pPr>
            <a:fld id="{381DFBC4-F39D-42CE-AE88-4A49A030B62B}" type="datetime8">
              <a:rPr lang="en-US"/>
              <a:pPr>
                <a:defRPr/>
              </a:pPr>
              <a:t>4/21/2014 3:03 PM</a:t>
            </a:fld>
            <a:endParaRPr lang="en-US" dirty="0"/>
          </a:p>
        </p:txBody>
      </p:sp>
      <p:sp>
        <p:nvSpPr>
          <p:cNvPr id="8" name="Shape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CEFBE7D6-9A5E-4DA0-807A-A459BC1B30E5}" type="slidenum">
              <a:rPr lang="en-US"/>
              <a:pPr>
                <a:defRPr/>
              </a:pPr>
              <a:t>‹#›</a:t>
            </a:fld>
            <a:endParaRPr lang="en-US" dirty="0"/>
          </a:p>
        </p:txBody>
      </p:sp>
      <p:sp>
        <p:nvSpPr>
          <p:cNvPr id="9" name="Shape 13"/>
          <p:cNvSpPr>
            <a:spLocks noGrp="1"/>
          </p:cNvSpPr>
          <p:nvPr>
            <p:ph type="ftr" sz="quarter" idx="12"/>
          </p:nvPr>
        </p:nvSpPr>
        <p:spPr/>
        <p:txBody>
          <a:bodyPr/>
          <a:lstStyle>
            <a:lvl1pPr>
              <a:defRPr smtClean="0"/>
            </a:lvl1pPr>
          </a:lstStyle>
          <a:p>
            <a:pPr>
              <a:defRPr/>
            </a:pPr>
            <a:r>
              <a:rPr lang="en-US" dirty="0"/>
              <a:t>Ventura County Schools Business Services Authority</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dirty="0" smtClean="0"/>
              <a:t>Click to edit Master text styles</a:t>
            </a:r>
            <a:endParaRPr lang="en-US"/>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dirty="0" smtClean="0"/>
              <a:t>Click to edit Master text styles</a:t>
            </a:r>
            <a:endParaRPr lang="en-US"/>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hape 7"/>
          <p:cNvSpPr>
            <a:spLocks noGrp="1"/>
          </p:cNvSpPr>
          <p:nvPr>
            <p:ph type="dt" sz="half" idx="10"/>
          </p:nvPr>
        </p:nvSpPr>
        <p:spPr/>
        <p:txBody>
          <a:bodyPr rtlCol="0"/>
          <a:lstStyle>
            <a:lvl1pPr>
              <a:defRPr/>
            </a:lvl1pPr>
          </a:lstStyle>
          <a:p>
            <a:pPr>
              <a:defRPr/>
            </a:pPr>
            <a:fld id="{545CA239-9D37-4B89-BBFA-8CF1079428FD}" type="datetime8">
              <a:rPr lang="en-US"/>
              <a:pPr>
                <a:defRPr/>
              </a:pPr>
              <a:t>4/21/2014 3:03 PM</a:t>
            </a:fld>
            <a:endParaRPr lang="en-US" dirty="0"/>
          </a:p>
        </p:txBody>
      </p:sp>
      <p:sp>
        <p:nvSpPr>
          <p:cNvPr id="6" name="Shape 9"/>
          <p:cNvSpPr>
            <a:spLocks noGrp="1"/>
          </p:cNvSpPr>
          <p:nvPr>
            <p:ph type="sldNum" sz="quarter" idx="11"/>
          </p:nvPr>
        </p:nvSpPr>
        <p:spPr/>
        <p:txBody>
          <a:bodyPr rtlCol="0"/>
          <a:lstStyle>
            <a:lvl1pPr>
              <a:defRPr sz="1400">
                <a:solidFill>
                  <a:srgbClr val="FFFFFF"/>
                </a:solidFill>
              </a:defRPr>
            </a:lvl1pPr>
          </a:lstStyle>
          <a:p>
            <a:pPr>
              <a:defRPr/>
            </a:pPr>
            <a:fld id="{F646C941-542A-4176-AC56-71310CF9AB00}" type="slidenum">
              <a:rPr lang="en-US"/>
              <a:pPr>
                <a:defRPr/>
              </a:pPr>
              <a:t>‹#›</a:t>
            </a:fld>
            <a:endParaRPr lang="en-US" dirty="0"/>
          </a:p>
        </p:txBody>
      </p:sp>
      <p:sp>
        <p:nvSpPr>
          <p:cNvPr id="7" name="Shape 11"/>
          <p:cNvSpPr>
            <a:spLocks noGrp="1"/>
          </p:cNvSpPr>
          <p:nvPr>
            <p:ph type="ftr" sz="quarter" idx="12"/>
          </p:nvPr>
        </p:nvSpPr>
        <p:spPr/>
        <p:txBody>
          <a:bodyPr/>
          <a:lstStyle>
            <a:lvl1pPr>
              <a:defRPr smtClean="0"/>
            </a:lvl1pPr>
          </a:lstStyle>
          <a:p>
            <a:pPr>
              <a:defRPr/>
            </a:pPr>
            <a:r>
              <a:rPr lang="en-US" dirty="0"/>
              <a:t>Ventura County Schools Business Services Authority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dirty="0" smtClean="0"/>
              <a:t>Click to edit Master text styles</a:t>
            </a:r>
            <a:endParaRPr lang="en-US"/>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dirty="0" smtClean="0"/>
              <a:t>Click to edit Master text styles</a:t>
            </a:r>
            <a:endParaRPr lang="en-US" dirty="0"/>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dirty="0" smtClean="0"/>
              <a:t>Click to edit Master text styles</a:t>
            </a:r>
            <a:endParaRPr lang="en-US" dirty="0"/>
          </a:p>
        </p:txBody>
      </p:sp>
      <p:sp>
        <p:nvSpPr>
          <p:cNvPr id="7" name="Shape 9"/>
          <p:cNvSpPr>
            <a:spLocks noGrp="1"/>
          </p:cNvSpPr>
          <p:nvPr>
            <p:ph type="dt" sz="half" idx="10"/>
          </p:nvPr>
        </p:nvSpPr>
        <p:spPr/>
        <p:txBody>
          <a:bodyPr rtlCol="0"/>
          <a:lstStyle>
            <a:lvl1pPr>
              <a:defRPr/>
            </a:lvl1pPr>
          </a:lstStyle>
          <a:p>
            <a:pPr>
              <a:defRPr/>
            </a:pPr>
            <a:fld id="{7CC53D0F-F0CB-42F3-8E13-BD7184D73AA5}" type="datetime8">
              <a:rPr lang="en-US"/>
              <a:pPr>
                <a:defRPr/>
              </a:pPr>
              <a:t>4/21/2014 3:03 PM</a:t>
            </a:fld>
            <a:endParaRPr lang="en-US" dirty="0"/>
          </a:p>
        </p:txBody>
      </p:sp>
      <p:sp>
        <p:nvSpPr>
          <p:cNvPr id="8" name="Shape 11"/>
          <p:cNvSpPr>
            <a:spLocks noGrp="1"/>
          </p:cNvSpPr>
          <p:nvPr>
            <p:ph type="sldNum" sz="quarter" idx="11"/>
          </p:nvPr>
        </p:nvSpPr>
        <p:spPr/>
        <p:txBody>
          <a:bodyPr rtlCol="0"/>
          <a:lstStyle>
            <a:lvl1pPr>
              <a:defRPr sz="1400">
                <a:solidFill>
                  <a:srgbClr val="FFFFFF"/>
                </a:solidFill>
              </a:defRPr>
            </a:lvl1pPr>
          </a:lstStyle>
          <a:p>
            <a:pPr>
              <a:defRPr/>
            </a:pPr>
            <a:fld id="{261FC9A8-0BC8-4475-A5D5-283079408ABE}" type="slidenum">
              <a:rPr lang="en-US"/>
              <a:pPr>
                <a:defRPr/>
              </a:pPr>
              <a:t>‹#›</a:t>
            </a:fld>
            <a:endParaRPr lang="en-US" dirty="0"/>
          </a:p>
        </p:txBody>
      </p:sp>
      <p:sp>
        <p:nvSpPr>
          <p:cNvPr id="9" name="Shape 13"/>
          <p:cNvSpPr>
            <a:spLocks noGrp="1"/>
          </p:cNvSpPr>
          <p:nvPr>
            <p:ph type="ftr" sz="quarter" idx="12"/>
          </p:nvPr>
        </p:nvSpPr>
        <p:spPr/>
        <p:txBody>
          <a:bodyPr/>
          <a:lstStyle>
            <a:lvl1pPr>
              <a:defRPr smtClean="0"/>
            </a:lvl1pPr>
          </a:lstStyle>
          <a:p>
            <a:pPr>
              <a:defRPr/>
            </a:pPr>
            <a:r>
              <a:rPr lang="en-US" dirty="0"/>
              <a:t>Ventura County Schools Business Services Authority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75178BF-7DCA-4923-BB39-6A0E27FF8FAE}" type="datetime8">
              <a:rPr lang="en-US"/>
              <a:pPr>
                <a:defRPr/>
              </a:pPr>
              <a:t>4/21/2014 3:03 PM</a:t>
            </a:fld>
            <a:endParaRPr lang="en-US" dirty="0"/>
          </a:p>
        </p:txBody>
      </p:sp>
      <p:sp>
        <p:nvSpPr>
          <p:cNvPr id="3" name="Footer Placeholder 2"/>
          <p:cNvSpPr>
            <a:spLocks noGrp="1"/>
          </p:cNvSpPr>
          <p:nvPr>
            <p:ph type="ftr" sz="quarter" idx="11"/>
          </p:nvPr>
        </p:nvSpPr>
        <p:spPr/>
        <p:txBody>
          <a:bodyPr/>
          <a:lstStyle>
            <a:lvl1pPr>
              <a:defRPr smtClean="0"/>
            </a:lvl1pPr>
          </a:lstStyle>
          <a:p>
            <a:pPr>
              <a:defRPr/>
            </a:pPr>
            <a:r>
              <a:rPr lang="en-US" dirty="0"/>
              <a:t>Ventura County Schools Business Services Authority</a:t>
            </a:r>
          </a:p>
        </p:txBody>
      </p:sp>
      <p:sp>
        <p:nvSpPr>
          <p:cNvPr id="4" name="Slide Number Placeholder 3"/>
          <p:cNvSpPr>
            <a:spLocks noGrp="1"/>
          </p:cNvSpPr>
          <p:nvPr>
            <p:ph type="sldNum" sz="quarter" idx="12"/>
          </p:nvPr>
        </p:nvSpPr>
        <p:spPr>
          <a:xfrm>
            <a:off x="0" y="6248400"/>
            <a:ext cx="533400" cy="381000"/>
          </a:xfrm>
        </p:spPr>
        <p:txBody>
          <a:bodyPr/>
          <a:lstStyle>
            <a:lvl1pPr>
              <a:defRPr sz="1400">
                <a:solidFill>
                  <a:schemeClr val="tx2"/>
                </a:solidFill>
              </a:defRPr>
            </a:lvl1pPr>
          </a:lstStyle>
          <a:p>
            <a:pPr>
              <a:defRPr/>
            </a:pPr>
            <a:fld id="{C232F66A-05EB-4523-8441-5F733CD74B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dirty="0" smtClean="0"/>
              <a:t>Click to edit Master title style</a:t>
            </a:r>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dirty="0" smtClean="0"/>
              <a:t>Click to edit Master text styles</a:t>
            </a:r>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en-US" dirty="0" smtClean="0"/>
              <a:t>Click to edit Master text styles</a:t>
            </a:r>
            <a:endParaRPr lang="en-US"/>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4B9E412B-EEF2-44BA-B56D-D3174B80DB55}" type="datetime8">
              <a:rPr lang="en-US"/>
              <a:pPr>
                <a:defRPr/>
              </a:pPr>
              <a:t>4/21/2014 3:03 PM</a:t>
            </a:fld>
            <a:endParaRPr lang="en-US" dirty="0"/>
          </a:p>
        </p:txBody>
      </p:sp>
      <p:sp>
        <p:nvSpPr>
          <p:cNvPr id="6" name="Footer Placeholder 5"/>
          <p:cNvSpPr>
            <a:spLocks noGrp="1"/>
          </p:cNvSpPr>
          <p:nvPr>
            <p:ph type="ftr" sz="quarter" idx="11"/>
          </p:nvPr>
        </p:nvSpPr>
        <p:spPr/>
        <p:txBody>
          <a:bodyPr/>
          <a:lstStyle>
            <a:lvl1pPr>
              <a:defRPr smtClean="0"/>
            </a:lvl1pPr>
          </a:lstStyle>
          <a:p>
            <a:pPr>
              <a:defRPr/>
            </a:pPr>
            <a:r>
              <a:rPr lang="en-US" dirty="0"/>
              <a:t>Ventura County Schools Business Services Authority</a:t>
            </a:r>
          </a:p>
        </p:txBody>
      </p:sp>
      <p:sp>
        <p:nvSpPr>
          <p:cNvPr id="7" name="Slide Number Placeholder 6"/>
          <p:cNvSpPr>
            <a:spLocks noGrp="1"/>
          </p:cNvSpPr>
          <p:nvPr>
            <p:ph type="sldNum" sz="quarter" idx="12"/>
          </p:nvPr>
        </p:nvSpPr>
        <p:spPr/>
        <p:txBody>
          <a:bodyPr/>
          <a:lstStyle>
            <a:lvl1pPr>
              <a:defRPr sz="1400">
                <a:solidFill>
                  <a:srgbClr val="FFFFFF"/>
                </a:solidFill>
              </a:defRPr>
            </a:lvl1pPr>
          </a:lstStyle>
          <a:p>
            <a:pPr>
              <a:defRPr/>
            </a:pPr>
            <a:fld id="{DBEAFBE6-D094-4525-9318-71C86C4919E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dirty="0" smtClean="0"/>
              <a:t>Click to edit Master text styles</a:t>
            </a:r>
            <a:endParaRPr lang="en-US" dirty="0"/>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pPr lvl="0"/>
            <a:endParaRPr lang="en-US" noProof="0" dirty="0"/>
          </a:p>
        </p:txBody>
      </p:sp>
      <p:sp>
        <p:nvSpPr>
          <p:cNvPr id="9" name="Shape 11"/>
          <p:cNvSpPr>
            <a:spLocks noGrp="1"/>
          </p:cNvSpPr>
          <p:nvPr>
            <p:ph type="dt" sz="half" idx="10"/>
          </p:nvPr>
        </p:nvSpPr>
        <p:spPr>
          <a:xfrm>
            <a:off x="6248400" y="6248400"/>
            <a:ext cx="2667000" cy="365125"/>
          </a:xfrm>
        </p:spPr>
        <p:txBody>
          <a:bodyPr rtlCol="0"/>
          <a:lstStyle>
            <a:lvl1pPr>
              <a:defRPr/>
            </a:lvl1pPr>
          </a:lstStyle>
          <a:p>
            <a:pPr>
              <a:defRPr/>
            </a:pPr>
            <a:fld id="{1B0A9F8D-82C8-4576-AACF-643A19970AB9}" type="datetime8">
              <a:rPr lang="en-US"/>
              <a:pPr>
                <a:defRPr/>
              </a:pPr>
              <a:t>4/21/2014 3:03 PM</a:t>
            </a:fld>
            <a:endParaRPr lang="en-US" dirty="0"/>
          </a:p>
        </p:txBody>
      </p:sp>
      <p:sp>
        <p:nvSpPr>
          <p:cNvPr id="10" name="Shape 12"/>
          <p:cNvSpPr>
            <a:spLocks noGrp="1"/>
          </p:cNvSpPr>
          <p:nvPr>
            <p:ph type="sldNum" sz="quarter" idx="11"/>
          </p:nvPr>
        </p:nvSpPr>
        <p:spPr>
          <a:xfrm>
            <a:off x="0" y="4667250"/>
            <a:ext cx="1447800" cy="663575"/>
          </a:xfrm>
        </p:spPr>
        <p:txBody>
          <a:bodyPr rtlCol="0"/>
          <a:lstStyle>
            <a:lvl1pPr>
              <a:defRPr sz="2800">
                <a:solidFill>
                  <a:srgbClr val="FFFFFF"/>
                </a:solidFill>
              </a:defRPr>
            </a:lvl1pPr>
          </a:lstStyle>
          <a:p>
            <a:pPr>
              <a:defRPr/>
            </a:pPr>
            <a:fld id="{3D8DB990-B0A0-4F87-A197-81384BB5FE46}" type="slidenum">
              <a:rPr lang="en-US"/>
              <a:pPr>
                <a:defRPr/>
              </a:pPr>
              <a:t>‹#›</a:t>
            </a:fld>
            <a:endParaRPr lang="en-US" dirty="0"/>
          </a:p>
        </p:txBody>
      </p:sp>
      <p:sp>
        <p:nvSpPr>
          <p:cNvPr id="11" name="Shape 13"/>
          <p:cNvSpPr>
            <a:spLocks noGrp="1"/>
          </p:cNvSpPr>
          <p:nvPr>
            <p:ph type="ftr" sz="quarter" idx="12"/>
          </p:nvPr>
        </p:nvSpPr>
        <p:spPr>
          <a:xfrm>
            <a:off x="1600200" y="6248400"/>
            <a:ext cx="4572000" cy="365125"/>
          </a:xfrm>
        </p:spPr>
        <p:txBody>
          <a:bodyPr/>
          <a:lstStyle>
            <a:lvl1pPr>
              <a:defRPr smtClean="0"/>
            </a:lvl1pPr>
          </a:lstStyle>
          <a:p>
            <a:pPr>
              <a:defRPr/>
            </a:pPr>
            <a:r>
              <a:rPr lang="en-US" dirty="0"/>
              <a:t>Ventura County Schools Business Services Authority</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lvl1pPr>
              <a:defRPr/>
            </a:lvl1pPr>
          </a:lstStyle>
          <a:p>
            <a:pPr>
              <a:defRPr/>
            </a:pPr>
            <a:fld id="{3E113F2C-DAF1-4DAE-91E5-C300AF5073A6}" type="datetime8">
              <a:rPr lang="en-US"/>
              <a:pPr>
                <a:defRPr/>
              </a:pPr>
              <a:t>4/21/2014 3:03 PM</a:t>
            </a:fld>
            <a:endParaRPr lang="en-US" dirty="0"/>
          </a:p>
        </p:txBody>
      </p:sp>
      <p:sp>
        <p:nvSpPr>
          <p:cNvPr id="5" name="Rectangle 4"/>
          <p:cNvSpPr>
            <a:spLocks noGrp="1"/>
          </p:cNvSpPr>
          <p:nvPr>
            <p:ph type="ftr" sz="quarter" idx="11"/>
          </p:nvPr>
        </p:nvSpPr>
        <p:spPr/>
        <p:txBody>
          <a:bodyPr/>
          <a:lstStyle>
            <a:lvl1pPr>
              <a:defRPr smtClean="0"/>
            </a:lvl1pPr>
          </a:lstStyle>
          <a:p>
            <a:pPr>
              <a:defRPr/>
            </a:pPr>
            <a:r>
              <a:rPr lang="en-US" dirty="0"/>
              <a:t>Ventura County Schools Business Services Authority</a:t>
            </a:r>
          </a:p>
        </p:txBody>
      </p:sp>
      <p:sp>
        <p:nvSpPr>
          <p:cNvPr id="6" name="Rectangle 5"/>
          <p:cNvSpPr>
            <a:spLocks noGrp="1"/>
          </p:cNvSpPr>
          <p:nvPr>
            <p:ph type="sldNum" sz="quarter" idx="12"/>
          </p:nvPr>
        </p:nvSpPr>
        <p:spPr/>
        <p:txBody>
          <a:bodyPr/>
          <a:lstStyle>
            <a:lvl1pPr>
              <a:defRPr/>
            </a:lvl1pPr>
          </a:lstStyle>
          <a:p>
            <a:pPr>
              <a:defRPr/>
            </a:pPr>
            <a:fld id="{16DCA51F-26DC-41C7-AACB-BA521ED7E469}" type="slidenum">
              <a:rPr lang="en-US"/>
              <a:pPr>
                <a:defRPr/>
              </a:pPr>
              <a:t>‹#›</a:t>
            </a:fld>
            <a:endParaRPr lang="en-US" sz="1400"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 name="Text Placeholder 12"/>
          <p:cNvSpPr>
            <a:spLocks noGrp="1"/>
          </p:cNvSpPr>
          <p:nvPr>
            <p:ph type="body" idx="1"/>
          </p:nvPr>
        </p:nvSpPr>
        <p:spPr>
          <a:xfrm>
            <a:off x="612775" y="1600200"/>
            <a:ext cx="8153400" cy="4525963"/>
          </a:xfrm>
          <a:prstGeom prst="rect">
            <a:avLst/>
          </a:prstGeom>
        </p:spPr>
        <p:txBody>
          <a:bodyPr vert="horz">
            <a:normAutofit/>
          </a:body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fontAlgn="auto">
              <a:spcBef>
                <a:spcPts val="0"/>
              </a:spcBef>
              <a:spcAft>
                <a:spcPts val="0"/>
              </a:spcAft>
              <a:defRPr sz="1400">
                <a:solidFill>
                  <a:schemeClr val="tx2"/>
                </a:solidFill>
                <a:latin typeface="+mn-lt"/>
              </a:defRPr>
            </a:lvl1pPr>
          </a:lstStyle>
          <a:p>
            <a:pPr>
              <a:defRPr/>
            </a:pPr>
            <a:fld id="{637CF48C-10BC-4486-BAED-0139C7C153F3}" type="datetime8">
              <a:rPr lang="en-US"/>
              <a:pPr>
                <a:defRPr/>
              </a:pPr>
              <a:t>4/21/2014 3:03 PM</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smtClean="0">
                <a:solidFill>
                  <a:schemeClr val="tx2"/>
                </a:solidFill>
                <a:latin typeface="Tw Cen MT" pitchFamily="34" charset="0"/>
              </a:defRPr>
            </a:lvl1pPr>
          </a:lstStyle>
          <a:p>
            <a:pPr>
              <a:defRPr/>
            </a:pPr>
            <a:r>
              <a:rPr lang="en-US" dirty="0"/>
              <a:t>Ventura County Schools Business Services Authority</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fontAlgn="auto">
              <a:spcBef>
                <a:spcPts val="0"/>
              </a:spcBef>
              <a:spcAft>
                <a:spcPts val="0"/>
              </a:spcAft>
              <a:defRPr sz="1200" b="1">
                <a:solidFill>
                  <a:schemeClr val="tx2"/>
                </a:solidFill>
                <a:latin typeface="+mn-lt"/>
              </a:defRPr>
            </a:lvl1pPr>
          </a:lstStyle>
          <a:p>
            <a:pPr>
              <a:defRPr/>
            </a:pPr>
            <a:fld id="{48369C31-CBF2-43F3-B261-5F10A880CB4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eaLnBrk="0" fontAlgn="base" hangingPunct="0">
        <a:spcBef>
          <a:spcPct val="0"/>
        </a:spcBef>
        <a:spcAft>
          <a:spcPct val="0"/>
        </a:spcAft>
        <a:defRPr sz="4400">
          <a:solidFill>
            <a:schemeClr val="tx2"/>
          </a:solidFill>
          <a:latin typeface="Tw Cen MT" pitchFamily="34" charset="0"/>
        </a:defRPr>
      </a:lvl6pPr>
      <a:lvl7pPr marL="914400" algn="l" rtl="0" eaLnBrk="0" fontAlgn="base" hangingPunct="0">
        <a:spcBef>
          <a:spcPct val="0"/>
        </a:spcBef>
        <a:spcAft>
          <a:spcPct val="0"/>
        </a:spcAft>
        <a:defRPr sz="4400">
          <a:solidFill>
            <a:schemeClr val="tx2"/>
          </a:solidFill>
          <a:latin typeface="Tw Cen MT" pitchFamily="34" charset="0"/>
        </a:defRPr>
      </a:lvl7pPr>
      <a:lvl8pPr marL="1371600" algn="l" rtl="0" eaLnBrk="0" fontAlgn="base" hangingPunct="0">
        <a:spcBef>
          <a:spcPct val="0"/>
        </a:spcBef>
        <a:spcAft>
          <a:spcPct val="0"/>
        </a:spcAft>
        <a:defRPr sz="4400">
          <a:solidFill>
            <a:schemeClr val="tx2"/>
          </a:solidFill>
          <a:latin typeface="Tw Cen MT" pitchFamily="34" charset="0"/>
        </a:defRPr>
      </a:lvl8pPr>
      <a:lvl9pPr marL="1828800" algn="l" rtl="0" eaLnBrk="0" fontAlgn="base" hangingPunct="0">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latinLnBrk="0">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latinLnBrk="0">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latinLnBrk="0">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latinLnBrk="0">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457200" algn="l" rtl="0">
        <a:defRPr kern="1200">
          <a:solidFill>
            <a:schemeClr val="tx1"/>
          </a:solidFill>
          <a:latin typeface="+mn-lt"/>
          <a:ea typeface="+mn-ea"/>
          <a:cs typeface="+mn-cs"/>
        </a:defRPr>
      </a:lvl2pPr>
      <a:lvl3pPr marL="914400" algn="l" rtl="0">
        <a:defRPr kern="1200">
          <a:solidFill>
            <a:schemeClr val="tx1"/>
          </a:solidFill>
          <a:latin typeface="+mn-lt"/>
          <a:ea typeface="+mn-ea"/>
          <a:cs typeface="+mn-cs"/>
        </a:defRPr>
      </a:lvl3pPr>
      <a:lvl4pPr marL="1371600" algn="l" rtl="0">
        <a:defRPr kern="1200">
          <a:solidFill>
            <a:schemeClr val="tx1"/>
          </a:solidFill>
          <a:latin typeface="+mn-lt"/>
          <a:ea typeface="+mn-ea"/>
          <a:cs typeface="+mn-cs"/>
        </a:defRPr>
      </a:lvl4pPr>
      <a:lvl5pPr marL="1828800" algn="l" rtl="0">
        <a:defRPr kern="1200">
          <a:solidFill>
            <a:schemeClr val="tx1"/>
          </a:solidFill>
          <a:latin typeface="+mn-lt"/>
          <a:ea typeface="+mn-ea"/>
          <a:cs typeface="+mn-cs"/>
        </a:defRPr>
      </a:lvl5pPr>
      <a:lvl6pPr marL="2286000" algn="l" rtl="0">
        <a:defRPr kern="1200">
          <a:solidFill>
            <a:schemeClr val="tx1"/>
          </a:solidFill>
          <a:latin typeface="+mn-lt"/>
          <a:ea typeface="+mn-ea"/>
          <a:cs typeface="+mn-cs"/>
        </a:defRPr>
      </a:lvl6pPr>
      <a:lvl7pPr marL="2743200" algn="l" rtl="0">
        <a:defRPr kern="1200">
          <a:solidFill>
            <a:schemeClr val="tx1"/>
          </a:solidFill>
          <a:latin typeface="+mn-lt"/>
          <a:ea typeface="+mn-ea"/>
          <a:cs typeface="+mn-cs"/>
        </a:defRPr>
      </a:lvl7pPr>
      <a:lvl8pPr marL="3200400" algn="l" rtl="0">
        <a:defRPr kern="1200">
          <a:solidFill>
            <a:schemeClr val="tx1"/>
          </a:solidFill>
          <a:latin typeface="+mn-lt"/>
          <a:ea typeface="+mn-ea"/>
          <a:cs typeface="+mn-cs"/>
        </a:defRPr>
      </a:lvl8pPr>
      <a:lvl9pPr marL="3657600" algn="l" rtl="0">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pPr eaLnBrk="1" hangingPunct="1">
              <a:defRPr/>
            </a:pPr>
            <a:r>
              <a:rPr lang="en-US" cap="none" dirty="0" smtClean="0"/>
              <a:t>Ventura County Schools Business Services Authority</a:t>
            </a:r>
            <a:r>
              <a:rPr lang="en-US" sz="3600" cap="none" dirty="0" smtClean="0"/>
              <a:t/>
            </a:r>
            <a:br>
              <a:rPr lang="en-US" sz="3600" cap="none" dirty="0" smtClean="0"/>
            </a:br>
            <a:r>
              <a:rPr lang="en-US" sz="3600" cap="none" dirty="0" smtClean="0"/>
              <a:t>Scope of Services</a:t>
            </a:r>
            <a:endParaRPr lang="en-US" cap="none" dirty="0" smtClean="0"/>
          </a:p>
        </p:txBody>
      </p:sp>
      <p:sp>
        <p:nvSpPr>
          <p:cNvPr id="3" name="Rectangle 2"/>
          <p:cNvSpPr>
            <a:spLocks noGrp="1"/>
          </p:cNvSpPr>
          <p:nvPr>
            <p:ph type="subTitle" idx="1"/>
          </p:nvPr>
        </p:nvSpPr>
        <p:spPr>
          <a:xfrm>
            <a:off x="2362200" y="5943600"/>
            <a:ext cx="6705600" cy="792163"/>
          </a:xfrm>
        </p:spPr>
        <p:txBody>
          <a:bodyPr wrap="square" lIns="91440" tIns="45720" rIns="91440" bIns="45720" numCol="1" anchorCtr="0" compatLnSpc="1">
            <a:prstTxWarp prst="textNoShape">
              <a:avLst/>
            </a:prstTxWarp>
            <a:noAutofit/>
          </a:bodyPr>
          <a:lstStyle/>
          <a:p>
            <a:pPr eaLnBrk="1" hangingPunct="1">
              <a:lnSpc>
                <a:spcPct val="80000"/>
              </a:lnSpc>
              <a:defRPr/>
            </a:pPr>
            <a:endParaRPr lang="en-US" sz="1200" dirty="0" smtClean="0"/>
          </a:p>
          <a:p>
            <a:pPr eaLnBrk="1" hangingPunct="1">
              <a:lnSpc>
                <a:spcPct val="80000"/>
              </a:lnSpc>
              <a:defRPr/>
            </a:pPr>
            <a:r>
              <a:rPr lang="en-US" sz="1200" dirty="0" smtClean="0"/>
              <a:t>Cynthia Hansen, Chief Business Official,  </a:t>
            </a:r>
            <a:r>
              <a:rPr lang="en-US" sz="1200" u="sng" dirty="0" smtClean="0">
                <a:solidFill>
                  <a:schemeClr val="tx1"/>
                </a:solidFill>
              </a:rPr>
              <a:t>chansen@vcoe.org</a:t>
            </a:r>
            <a:r>
              <a:rPr lang="en-US" sz="1200" dirty="0" smtClean="0"/>
              <a:t> , 805-383-1972</a:t>
            </a:r>
          </a:p>
          <a:p>
            <a:pPr eaLnBrk="1" hangingPunct="1">
              <a:lnSpc>
                <a:spcPct val="80000"/>
              </a:lnSpc>
              <a:defRPr/>
            </a:pPr>
            <a:r>
              <a:rPr lang="en-US" sz="1200" dirty="0" smtClean="0"/>
              <a:t>Benny Martinez, Director of School Business Services, </a:t>
            </a:r>
            <a:r>
              <a:rPr lang="en-US" sz="1200" u="sng" dirty="0" smtClean="0">
                <a:solidFill>
                  <a:schemeClr val="tx1"/>
                </a:solidFill>
              </a:rPr>
              <a:t>benmartinez@vcoe.org</a:t>
            </a:r>
            <a:r>
              <a:rPr lang="en-US" sz="1200" dirty="0" smtClean="0"/>
              <a:t> , 805-383-9312</a:t>
            </a:r>
          </a:p>
          <a:p>
            <a:pPr eaLnBrk="1" hangingPunct="1">
              <a:lnSpc>
                <a:spcPct val="80000"/>
              </a:lnSpc>
              <a:defRPr/>
            </a:pPr>
            <a:r>
              <a:rPr lang="en-US" sz="1200" u="sng" dirty="0" smtClean="0">
                <a:solidFill>
                  <a:schemeClr val="tx1"/>
                </a:solidFill>
              </a:rPr>
              <a:t>www.vcsbsa.org</a:t>
            </a:r>
            <a:r>
              <a:rPr lang="en-US" sz="1200" dirty="0" smtClean="0">
                <a:solidFill>
                  <a:schemeClr val="tx1"/>
                </a:solidFill>
              </a:rPr>
              <a:t>  </a:t>
            </a:r>
            <a:endParaRPr lang="en-US" sz="1200" dirty="0" smtClean="0"/>
          </a:p>
        </p:txBody>
      </p:sp>
      <p:pic>
        <p:nvPicPr>
          <p:cNvPr id="12292" name="Picture 4" descr="MCj03973760000[1]"/>
          <p:cNvPicPr>
            <a:picLocks noChangeAspect="1" noChangeArrowheads="1"/>
          </p:cNvPicPr>
          <p:nvPr/>
        </p:nvPicPr>
        <p:blipFill>
          <a:blip r:embed="rId3" cstate="print"/>
          <a:srcRect/>
          <a:stretch>
            <a:fillRect/>
          </a:stretch>
        </p:blipFill>
        <p:spPr bwMode="auto">
          <a:xfrm>
            <a:off x="685800" y="381000"/>
            <a:ext cx="1819275" cy="1692275"/>
          </a:xfrm>
          <a:prstGeom prst="rect">
            <a:avLst/>
          </a:prstGeom>
          <a:noFill/>
          <a:ln w="9525">
            <a:noFill/>
            <a:miter lim="800000"/>
            <a:headEnd/>
            <a:tailEnd/>
          </a:ln>
        </p:spPr>
      </p:pic>
      <p:sp>
        <p:nvSpPr>
          <p:cNvPr id="5" name="Rectangle 4"/>
          <p:cNvSpPr/>
          <p:nvPr/>
        </p:nvSpPr>
        <p:spPr>
          <a:xfrm>
            <a:off x="152400" y="6172200"/>
            <a:ext cx="1828800" cy="461665"/>
          </a:xfrm>
          <a:prstGeom prst="rect">
            <a:avLst/>
          </a:prstGeom>
        </p:spPr>
        <p:txBody>
          <a:bodyPr wrap="square">
            <a:spAutoFit/>
          </a:bodyPr>
          <a:lstStyle/>
          <a:p>
            <a:r>
              <a:rPr lang="en-US" sz="800" dirty="0" smtClean="0"/>
              <a:t>R:\Group\BSA\BSA\Presentations\</a:t>
            </a:r>
          </a:p>
          <a:p>
            <a:r>
              <a:rPr lang="en-US" sz="800" dirty="0" smtClean="0"/>
              <a:t>VCSBSA Overview.pptx</a:t>
            </a:r>
          </a:p>
          <a:p>
            <a:r>
              <a:rPr lang="en-US" sz="800" dirty="0" smtClean="0"/>
              <a:t>Revised 04-21-14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8F42BDF3-96FA-4B01-9FA1-2D93DA038CC9}" type="slidenum">
              <a:rPr lang="en-US"/>
              <a:pPr>
                <a:defRPr/>
              </a:pPr>
              <a:t>10</a:t>
            </a:fld>
            <a:endParaRPr lang="en-US" dirty="0"/>
          </a:p>
        </p:txBody>
      </p:sp>
      <p:sp>
        <p:nvSpPr>
          <p:cNvPr id="21508" name="Rectangle 1"/>
          <p:cNvSpPr>
            <a:spLocks noGrp="1"/>
          </p:cNvSpPr>
          <p:nvPr>
            <p:ph type="title" idx="4294967295"/>
          </p:nvPr>
        </p:nvSpPr>
        <p:spPr>
          <a:xfrm>
            <a:off x="612775" y="228600"/>
            <a:ext cx="8153400" cy="990600"/>
          </a:xfrm>
        </p:spPr>
        <p:txBody>
          <a:bodyPr/>
          <a:lstStyle/>
          <a:p>
            <a:pPr eaLnBrk="1" hangingPunct="1"/>
            <a:r>
              <a:rPr lang="en-US" dirty="0" smtClean="0"/>
              <a:t>Scope of Services:  Accounting</a:t>
            </a:r>
          </a:p>
        </p:txBody>
      </p:sp>
      <p:sp>
        <p:nvSpPr>
          <p:cNvPr id="21509"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Financial Reporting</a:t>
            </a:r>
          </a:p>
          <a:p>
            <a:pPr eaLnBrk="1" hangingPunct="1"/>
            <a:r>
              <a:rPr lang="en-US" dirty="0" smtClean="0"/>
              <a:t>Fixed Asset Management</a:t>
            </a:r>
          </a:p>
          <a:p>
            <a:pPr eaLnBrk="1" hangingPunct="1"/>
            <a:r>
              <a:rPr lang="en-US" dirty="0" smtClean="0"/>
              <a:t>Long Term Debt Management</a:t>
            </a:r>
          </a:p>
          <a:p>
            <a:pPr eaLnBrk="1" hangingPunct="1"/>
            <a:r>
              <a:rPr lang="en-US" dirty="0" smtClean="0"/>
              <a:t>Purchasing</a:t>
            </a:r>
          </a:p>
          <a:p>
            <a:pPr eaLnBrk="1" hangingPunct="1"/>
            <a:r>
              <a:rPr lang="en-US" dirty="0" smtClean="0"/>
              <a:t>Student Body Fund Monitoring and Training</a:t>
            </a:r>
          </a:p>
          <a:p>
            <a:pPr eaLnBrk="1" hangingPunct="1"/>
            <a:r>
              <a:rPr lang="en-US" dirty="0" smtClean="0"/>
              <a:t>Tax Reporting</a:t>
            </a:r>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4223F354-7F40-43DD-9B3E-C4DA91A80EAC}" type="slidenum">
              <a:rPr lang="en-US"/>
              <a:pPr>
                <a:defRPr/>
              </a:pPr>
              <a:t>11</a:t>
            </a:fld>
            <a:endParaRPr lang="en-US" dirty="0"/>
          </a:p>
        </p:txBody>
      </p:sp>
      <p:sp>
        <p:nvSpPr>
          <p:cNvPr id="22532" name="Rectangle 1"/>
          <p:cNvSpPr>
            <a:spLocks noGrp="1"/>
          </p:cNvSpPr>
          <p:nvPr>
            <p:ph type="title" idx="4294967295"/>
          </p:nvPr>
        </p:nvSpPr>
        <p:spPr>
          <a:xfrm>
            <a:off x="612775" y="228600"/>
            <a:ext cx="8153400" cy="990600"/>
          </a:xfrm>
        </p:spPr>
        <p:txBody>
          <a:bodyPr/>
          <a:lstStyle/>
          <a:p>
            <a:pPr eaLnBrk="1" hangingPunct="1"/>
            <a:r>
              <a:rPr lang="en-US" dirty="0" smtClean="0"/>
              <a:t>Scope of Services:  Administration</a:t>
            </a:r>
          </a:p>
        </p:txBody>
      </p:sp>
      <p:sp>
        <p:nvSpPr>
          <p:cNvPr id="22533"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Attend Board Meetings</a:t>
            </a:r>
          </a:p>
          <a:p>
            <a:pPr eaLnBrk="1" hangingPunct="1"/>
            <a:r>
              <a:rPr lang="en-US" dirty="0" smtClean="0"/>
              <a:t>Board Policy Review and Compliance (Business, Personnel, Facilities)</a:t>
            </a:r>
          </a:p>
          <a:p>
            <a:pPr eaLnBrk="1" hangingPunct="1"/>
            <a:r>
              <a:rPr lang="en-US" dirty="0" smtClean="0"/>
              <a:t>Board Presentations</a:t>
            </a:r>
          </a:p>
          <a:p>
            <a:pPr eaLnBrk="1" hangingPunct="1"/>
            <a:r>
              <a:rPr lang="en-US" dirty="0" smtClean="0"/>
              <a:t>Employee Negotiations</a:t>
            </a:r>
          </a:p>
          <a:p>
            <a:pPr eaLnBrk="1" hangingPunct="1">
              <a:buFont typeface="Wingdings" pitchFamily="2" charset="2"/>
              <a:buNone/>
            </a:pPr>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5EA91AE4-A915-4518-BBCC-87C6184EBB71}" type="slidenum">
              <a:rPr lang="en-US"/>
              <a:pPr>
                <a:defRPr/>
              </a:pPr>
              <a:t>12</a:t>
            </a:fld>
            <a:endParaRPr lang="en-US" dirty="0"/>
          </a:p>
        </p:txBody>
      </p:sp>
      <p:sp>
        <p:nvSpPr>
          <p:cNvPr id="23556" name="Rectangle 1"/>
          <p:cNvSpPr>
            <a:spLocks noGrp="1"/>
          </p:cNvSpPr>
          <p:nvPr>
            <p:ph type="title" idx="4294967295"/>
          </p:nvPr>
        </p:nvSpPr>
        <p:spPr>
          <a:xfrm>
            <a:off x="612775" y="228600"/>
            <a:ext cx="8153400" cy="990600"/>
          </a:xfrm>
        </p:spPr>
        <p:txBody>
          <a:bodyPr/>
          <a:lstStyle/>
          <a:p>
            <a:pPr eaLnBrk="1" hangingPunct="1"/>
            <a:r>
              <a:rPr lang="en-US" dirty="0" smtClean="0"/>
              <a:t>Scope of Services:  Budgeting</a:t>
            </a:r>
          </a:p>
        </p:txBody>
      </p:sp>
      <p:sp>
        <p:nvSpPr>
          <p:cNvPr id="23557"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Budget Development</a:t>
            </a:r>
          </a:p>
          <a:p>
            <a:pPr eaLnBrk="1" hangingPunct="1"/>
            <a:r>
              <a:rPr lang="en-US" dirty="0" smtClean="0"/>
              <a:t>Develop Board Calendars</a:t>
            </a:r>
          </a:p>
          <a:p>
            <a:pPr eaLnBrk="1" hangingPunct="1"/>
            <a:r>
              <a:rPr lang="en-US" dirty="0" smtClean="0"/>
              <a:t>Monitor Budget by Line Item</a:t>
            </a:r>
          </a:p>
          <a:p>
            <a:pPr eaLnBrk="1" hangingPunct="1"/>
            <a:r>
              <a:rPr lang="en-US" dirty="0" smtClean="0"/>
              <a:t>Multi-Year Projections</a:t>
            </a:r>
          </a:p>
          <a:p>
            <a:pPr eaLnBrk="1" hangingPunct="1"/>
            <a:r>
              <a:rPr lang="en-US" dirty="0" smtClean="0"/>
              <a:t>Position Control</a:t>
            </a:r>
          </a:p>
          <a:p>
            <a:pPr eaLnBrk="1" hangingPunct="1"/>
            <a:r>
              <a:rPr lang="en-US" dirty="0" smtClean="0"/>
              <a:t>Prepare Budget Assumptions</a:t>
            </a:r>
          </a:p>
          <a:p>
            <a:pPr eaLnBrk="1" hangingPunct="1"/>
            <a:r>
              <a:rPr lang="en-US" dirty="0" smtClean="0"/>
              <a:t>Presentations and Reporting</a:t>
            </a:r>
          </a:p>
          <a:p>
            <a:pPr eaLnBrk="1" hangingPunct="1"/>
            <a:r>
              <a:rPr lang="en-US" dirty="0" smtClean="0"/>
              <a:t>Trend Analysis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7F6F7F72-EBFB-4A1B-A208-57FE5B9CFA86}" type="slidenum">
              <a:rPr lang="en-US"/>
              <a:pPr>
                <a:defRPr/>
              </a:pPr>
              <a:t>13</a:t>
            </a:fld>
            <a:endParaRPr lang="en-US" dirty="0"/>
          </a:p>
        </p:txBody>
      </p:sp>
      <p:sp>
        <p:nvSpPr>
          <p:cNvPr id="24580" name="Rectangle 1"/>
          <p:cNvSpPr>
            <a:spLocks noGrp="1"/>
          </p:cNvSpPr>
          <p:nvPr>
            <p:ph type="title" idx="4294967295"/>
          </p:nvPr>
        </p:nvSpPr>
        <p:spPr>
          <a:xfrm>
            <a:off x="612775" y="228600"/>
            <a:ext cx="8153400" cy="990600"/>
          </a:xfrm>
        </p:spPr>
        <p:txBody>
          <a:bodyPr/>
          <a:lstStyle/>
          <a:p>
            <a:pPr eaLnBrk="1" hangingPunct="1"/>
            <a:r>
              <a:rPr lang="en-US" sz="4000" dirty="0" smtClean="0"/>
              <a:t>Scope of Services:  Charter School Start-Up Services</a:t>
            </a:r>
          </a:p>
        </p:txBody>
      </p:sp>
      <p:sp>
        <p:nvSpPr>
          <p:cNvPr id="24581"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Budget Development</a:t>
            </a:r>
          </a:p>
          <a:p>
            <a:pPr eaLnBrk="1" hangingPunct="1"/>
            <a:r>
              <a:rPr lang="en-US" dirty="0" smtClean="0"/>
              <a:t>Board Policy Development (Business, Personnel, Facilities)</a:t>
            </a:r>
          </a:p>
          <a:p>
            <a:pPr eaLnBrk="1" hangingPunct="1"/>
            <a:r>
              <a:rPr lang="en-US" dirty="0" smtClean="0"/>
              <a:t>Complete Applications for Identification Numbers (CDE, IRS, EDD)</a:t>
            </a:r>
          </a:p>
          <a:p>
            <a:pPr eaLnBrk="1" hangingPunct="1"/>
            <a:r>
              <a:rPr lang="en-US" dirty="0" smtClean="0"/>
              <a:t>Establish Financial System Database (Budget, Chart of Accounts, Staffing Positions)</a:t>
            </a:r>
          </a:p>
          <a:p>
            <a:pPr eaLnBrk="1" hangingPunct="1"/>
            <a:r>
              <a:rPr lang="en-US" dirty="0" smtClean="0"/>
              <a:t>Establish Health and Welfare Benefit Plans</a:t>
            </a:r>
          </a:p>
          <a:p>
            <a:pPr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CB8BCE87-5DA8-4094-BDE7-7CDA9BE88EB2}" type="slidenum">
              <a:rPr lang="en-US"/>
              <a:pPr>
                <a:defRPr/>
              </a:pPr>
              <a:t>14</a:t>
            </a:fld>
            <a:endParaRPr lang="en-US" dirty="0"/>
          </a:p>
        </p:txBody>
      </p:sp>
      <p:sp>
        <p:nvSpPr>
          <p:cNvPr id="25604" name="Rectangle 1"/>
          <p:cNvSpPr>
            <a:spLocks noGrp="1"/>
          </p:cNvSpPr>
          <p:nvPr>
            <p:ph type="title" idx="4294967295"/>
          </p:nvPr>
        </p:nvSpPr>
        <p:spPr>
          <a:xfrm>
            <a:off x="612775" y="228600"/>
            <a:ext cx="8153400" cy="990600"/>
          </a:xfrm>
        </p:spPr>
        <p:txBody>
          <a:bodyPr/>
          <a:lstStyle/>
          <a:p>
            <a:pPr eaLnBrk="1" hangingPunct="1"/>
            <a:r>
              <a:rPr lang="en-US" sz="4000" dirty="0" smtClean="0"/>
              <a:t>Scope of Services:  Human Resources</a:t>
            </a:r>
          </a:p>
        </p:txBody>
      </p:sp>
      <p:sp>
        <p:nvSpPr>
          <p:cNvPr id="80899" name="Rectangle 2"/>
          <p:cNvSpPr>
            <a:spLocks noGrp="1"/>
          </p:cNvSpPr>
          <p:nvPr>
            <p:ph sz="quarter" idx="4294967295"/>
          </p:nvPr>
        </p:nvSpPr>
        <p:spPr bwMode="auto">
          <a:xfrm>
            <a:off x="612775" y="1600200"/>
            <a:ext cx="8153400" cy="4495800"/>
          </a:xfrm>
        </p:spPr>
        <p:txBody>
          <a:bodyPr wrap="square" lIns="91440" tIns="45720" rIns="91440" bIns="45720" numCol="1" anchor="t" anchorCtr="0" compatLnSpc="1">
            <a:prstTxWarp prst="textNoShape">
              <a:avLst/>
            </a:prstTxWarp>
            <a:normAutofit lnSpcReduction="10000"/>
          </a:bodyPr>
          <a:lstStyle/>
          <a:p>
            <a:pPr eaLnBrk="1" hangingPunct="1">
              <a:defRPr/>
            </a:pPr>
            <a:r>
              <a:rPr lang="en-US" dirty="0" smtClean="0"/>
              <a:t>Collective Bargaining Agreement and Board Policy Development and Compliance</a:t>
            </a:r>
          </a:p>
          <a:p>
            <a:pPr eaLnBrk="1" hangingPunct="1">
              <a:defRPr/>
            </a:pPr>
            <a:r>
              <a:rPr lang="en-US" dirty="0" smtClean="0"/>
              <a:t>Employment Verification Reports</a:t>
            </a:r>
          </a:p>
          <a:p>
            <a:pPr eaLnBrk="1" hangingPunct="1">
              <a:defRPr/>
            </a:pPr>
            <a:r>
              <a:rPr lang="en-US" dirty="0" smtClean="0"/>
              <a:t>Health and Welfare Benefit Management</a:t>
            </a:r>
          </a:p>
          <a:p>
            <a:pPr eaLnBrk="1" hangingPunct="1">
              <a:defRPr/>
            </a:pPr>
            <a:r>
              <a:rPr lang="en-US" dirty="0" smtClean="0"/>
              <a:t>Leave Posting and Tracking</a:t>
            </a:r>
          </a:p>
          <a:p>
            <a:pPr eaLnBrk="1" hangingPunct="1">
              <a:defRPr/>
            </a:pPr>
            <a:r>
              <a:rPr lang="en-US" dirty="0" smtClean="0"/>
              <a:t>Position Tracking</a:t>
            </a:r>
          </a:p>
          <a:p>
            <a:pPr eaLnBrk="1" hangingPunct="1">
              <a:defRPr/>
            </a:pPr>
            <a:r>
              <a:rPr lang="en-US" dirty="0" smtClean="0"/>
              <a:t>Retirement Systems Compliance</a:t>
            </a:r>
          </a:p>
          <a:p>
            <a:pPr eaLnBrk="1" hangingPunct="1">
              <a:defRPr/>
            </a:pPr>
            <a:r>
              <a:rPr lang="en-US" dirty="0" smtClean="0"/>
              <a:t>Tax Sheltered Annuity Plan Administration</a:t>
            </a:r>
          </a:p>
          <a:p>
            <a:pPr eaLnBrk="1" hangingPunct="1">
              <a:defRPr/>
            </a:pPr>
            <a:r>
              <a:rPr lang="en-US" dirty="0" smtClean="0"/>
              <a:t>Worker’s Compensation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51D75ADC-B15C-4284-AAA5-603335D350BF}" type="slidenum">
              <a:rPr lang="en-US"/>
              <a:pPr>
                <a:defRPr/>
              </a:pPr>
              <a:t>15</a:t>
            </a:fld>
            <a:endParaRPr lang="en-US" dirty="0"/>
          </a:p>
        </p:txBody>
      </p:sp>
      <p:sp>
        <p:nvSpPr>
          <p:cNvPr id="26628" name="Rectangle 1"/>
          <p:cNvSpPr>
            <a:spLocks noGrp="1"/>
          </p:cNvSpPr>
          <p:nvPr>
            <p:ph type="title" idx="4294967295"/>
          </p:nvPr>
        </p:nvSpPr>
        <p:spPr>
          <a:xfrm>
            <a:off x="612775" y="228600"/>
            <a:ext cx="8153400" cy="990600"/>
          </a:xfrm>
        </p:spPr>
        <p:txBody>
          <a:bodyPr/>
          <a:lstStyle/>
          <a:p>
            <a:pPr eaLnBrk="1" hangingPunct="1"/>
            <a:r>
              <a:rPr lang="en-US" dirty="0" smtClean="0"/>
              <a:t>Scope of Services:  Payroll</a:t>
            </a:r>
          </a:p>
        </p:txBody>
      </p:sp>
      <p:sp>
        <p:nvSpPr>
          <p:cNvPr id="26629"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Payroll Processing</a:t>
            </a:r>
          </a:p>
          <a:p>
            <a:pPr eaLnBrk="1" hangingPunct="1"/>
            <a:r>
              <a:rPr lang="en-US" dirty="0" smtClean="0"/>
              <a:t>Direct Deposits</a:t>
            </a:r>
          </a:p>
          <a:p>
            <a:pPr eaLnBrk="1" hangingPunct="1"/>
            <a:r>
              <a:rPr lang="en-US" dirty="0" smtClean="0"/>
              <a:t>Tax Filing</a:t>
            </a:r>
          </a:p>
          <a:p>
            <a:pPr eaLnBrk="1" hangingPunct="1"/>
            <a:r>
              <a:rPr lang="en-US" dirty="0" smtClean="0"/>
              <a:t>Involuntary Payroll Deductions</a:t>
            </a:r>
          </a:p>
          <a:p>
            <a:pPr eaLnBrk="1" hangingPunct="1"/>
            <a:r>
              <a:rPr lang="en-US" dirty="0" smtClean="0"/>
              <a:t>Retirement Systems Compliance</a:t>
            </a:r>
          </a:p>
          <a:p>
            <a:pPr eaLnBrk="1" hangingPunct="1"/>
            <a:r>
              <a:rPr lang="en-US" dirty="0" smtClean="0"/>
              <a:t>Section 125 Plan Administration</a:t>
            </a:r>
          </a:p>
          <a:p>
            <a:pPr eaLnBrk="1" hangingPunct="1"/>
            <a:r>
              <a:rPr lang="en-US" dirty="0" smtClean="0"/>
              <a:t>Voluntary Deductions</a:t>
            </a:r>
          </a:p>
          <a:p>
            <a:pPr eaLnBrk="1" hangingPunct="1"/>
            <a:r>
              <a:rPr lang="en-US" dirty="0" smtClean="0"/>
              <a:t>W-2 Reconciliation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35DF8A8F-0949-4D47-B03D-7857BC11C869}" type="slidenum">
              <a:rPr lang="en-US"/>
              <a:pPr>
                <a:defRPr/>
              </a:pPr>
              <a:t>16</a:t>
            </a:fld>
            <a:endParaRPr lang="en-US" dirty="0"/>
          </a:p>
        </p:txBody>
      </p:sp>
      <p:sp>
        <p:nvSpPr>
          <p:cNvPr id="27652" name="Rectangle 1"/>
          <p:cNvSpPr>
            <a:spLocks noGrp="1"/>
          </p:cNvSpPr>
          <p:nvPr>
            <p:ph type="title" idx="4294967295"/>
          </p:nvPr>
        </p:nvSpPr>
        <p:spPr>
          <a:xfrm>
            <a:off x="612775" y="228600"/>
            <a:ext cx="8153400" cy="990600"/>
          </a:xfrm>
        </p:spPr>
        <p:txBody>
          <a:bodyPr/>
          <a:lstStyle/>
          <a:p>
            <a:pPr eaLnBrk="1" hangingPunct="1"/>
            <a:r>
              <a:rPr lang="en-US" sz="4000" dirty="0" smtClean="0"/>
              <a:t>Scope of Services:  Student Attendance Accounting</a:t>
            </a:r>
          </a:p>
        </p:txBody>
      </p:sp>
      <p:sp>
        <p:nvSpPr>
          <p:cNvPr id="27653"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Audit Monthly and Periodical Attendance Records and Reporting</a:t>
            </a:r>
          </a:p>
          <a:p>
            <a:pPr eaLnBrk="1" hangingPunct="1"/>
            <a:r>
              <a:rPr lang="en-US" dirty="0" smtClean="0"/>
              <a:t>Monitoring Grade Span Class Sizes (TK-3)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2B20E803-C732-4A89-8B3F-B6B66980FA9C}" type="slidenum">
              <a:rPr lang="en-US"/>
              <a:pPr>
                <a:defRPr/>
              </a:pPr>
              <a:t>17</a:t>
            </a:fld>
            <a:endParaRPr lang="en-US" dirty="0"/>
          </a:p>
        </p:txBody>
      </p:sp>
      <p:sp>
        <p:nvSpPr>
          <p:cNvPr id="28676" name="Rectangle 1"/>
          <p:cNvSpPr>
            <a:spLocks noGrp="1"/>
          </p:cNvSpPr>
          <p:nvPr>
            <p:ph type="title" idx="4294967295"/>
          </p:nvPr>
        </p:nvSpPr>
        <p:spPr>
          <a:xfrm>
            <a:off x="612775" y="228600"/>
            <a:ext cx="8153400" cy="990600"/>
          </a:xfrm>
        </p:spPr>
        <p:txBody>
          <a:bodyPr/>
          <a:lstStyle/>
          <a:p>
            <a:pPr eaLnBrk="1" hangingPunct="1"/>
            <a:r>
              <a:rPr lang="en-US" dirty="0" smtClean="0"/>
              <a:t>Fees for Services</a:t>
            </a:r>
          </a:p>
        </p:txBody>
      </p:sp>
      <p:sp>
        <p:nvSpPr>
          <p:cNvPr id="93187" name="Rectangle 2"/>
          <p:cNvSpPr>
            <a:spLocks noGrp="1"/>
          </p:cNvSpPr>
          <p:nvPr>
            <p:ph sz="quarter" idx="4294967295"/>
          </p:nvPr>
        </p:nvSpPr>
        <p:spPr bwMode="auto">
          <a:xfrm>
            <a:off x="612775" y="1600200"/>
            <a:ext cx="8153400" cy="4495800"/>
          </a:xfrm>
        </p:spPr>
        <p:txBody>
          <a:bodyPr wrap="square" lIns="91440" tIns="45720" rIns="91440" bIns="45720" numCol="1" anchor="t" anchorCtr="0" compatLnSpc="1">
            <a:prstTxWarp prst="textNoShape">
              <a:avLst/>
            </a:prstTxWarp>
            <a:normAutofit fontScale="55000" lnSpcReduction="20000"/>
          </a:bodyPr>
          <a:lstStyle/>
          <a:p>
            <a:pPr eaLnBrk="1" hangingPunct="1">
              <a:defRPr/>
            </a:pPr>
            <a:r>
              <a:rPr lang="en-US" sz="3400" dirty="0" smtClean="0"/>
              <a:t>District (Member) Fees </a:t>
            </a:r>
          </a:p>
          <a:p>
            <a:pPr lvl="1" eaLnBrk="1" hangingPunct="1">
              <a:defRPr/>
            </a:pPr>
            <a:r>
              <a:rPr lang="en-US" sz="3100" dirty="0" smtClean="0"/>
              <a:t>Based on annual board-approved BSA budgeted expenditures plus board-approved contingencies, less charter school fees and interest earnings</a:t>
            </a:r>
          </a:p>
          <a:p>
            <a:pPr lvl="1" eaLnBrk="1" hangingPunct="1">
              <a:defRPr/>
            </a:pPr>
            <a:r>
              <a:rPr lang="en-US" sz="3100" dirty="0" smtClean="0"/>
              <a:t>Fees distributed based on each member’s proration of enrollment (prior year CBEDS)</a:t>
            </a:r>
          </a:p>
          <a:p>
            <a:pPr lvl="1" eaLnBrk="1" hangingPunct="1">
              <a:defRPr/>
            </a:pPr>
            <a:r>
              <a:rPr lang="en-US" sz="3100" dirty="0" smtClean="0"/>
              <a:t>Minimum Annual Fees:  $30,000</a:t>
            </a:r>
          </a:p>
          <a:p>
            <a:pPr eaLnBrk="1" hangingPunct="1">
              <a:defRPr/>
            </a:pPr>
            <a:r>
              <a:rPr lang="en-US" sz="3400" dirty="0" smtClean="0"/>
              <a:t>Charter School Fees</a:t>
            </a:r>
          </a:p>
          <a:p>
            <a:pPr lvl="1" eaLnBrk="1" hangingPunct="1">
              <a:defRPr/>
            </a:pPr>
            <a:r>
              <a:rPr lang="en-US" sz="3100" dirty="0" smtClean="0"/>
              <a:t>Based on 6.75% of *ADA-driven revenues, plus governmental grants (excludes donations, interest earnings, and federal start up grants) </a:t>
            </a:r>
          </a:p>
          <a:p>
            <a:pPr lvl="1" eaLnBrk="1" hangingPunct="1">
              <a:defRPr/>
            </a:pPr>
            <a:r>
              <a:rPr lang="en-US" sz="3100" dirty="0" smtClean="0"/>
              <a:t>Minimum Annual Fees:  $33,000</a:t>
            </a:r>
          </a:p>
          <a:p>
            <a:pPr eaLnBrk="1" hangingPunct="1">
              <a:defRPr/>
            </a:pPr>
            <a:r>
              <a:rPr lang="en-US" sz="3400" dirty="0" smtClean="0"/>
              <a:t>Annual payment of fees due in three payments</a:t>
            </a:r>
            <a:endParaRPr lang="en-US" dirty="0" smtClean="0"/>
          </a:p>
          <a:p>
            <a:pPr lvl="1" eaLnBrk="1" hangingPunct="1">
              <a:defRPr/>
            </a:pPr>
            <a:r>
              <a:rPr lang="en-US" sz="3100" dirty="0" smtClean="0"/>
              <a:t>October</a:t>
            </a:r>
          </a:p>
          <a:p>
            <a:pPr lvl="1" eaLnBrk="1" hangingPunct="1">
              <a:defRPr/>
            </a:pPr>
            <a:r>
              <a:rPr lang="en-US" sz="3100" dirty="0" smtClean="0"/>
              <a:t>March</a:t>
            </a:r>
          </a:p>
          <a:p>
            <a:pPr lvl="1" eaLnBrk="1" hangingPunct="1">
              <a:defRPr/>
            </a:pPr>
            <a:r>
              <a:rPr lang="en-US" sz="3100" dirty="0" smtClean="0"/>
              <a:t>May</a:t>
            </a:r>
          </a:p>
          <a:p>
            <a:pPr eaLnBrk="1" hangingPunct="1">
              <a:buFont typeface="Wingdings" pitchFamily="2" charset="2"/>
              <a:buNone/>
              <a:defRPr/>
            </a:pPr>
            <a:endParaRPr lang="en-US" sz="1800" i="1" dirty="0" smtClean="0"/>
          </a:p>
          <a:p>
            <a:pPr eaLnBrk="1" hangingPunct="1">
              <a:buFont typeface="Wingdings" pitchFamily="2" charset="2"/>
              <a:buNone/>
              <a:defRPr/>
            </a:pPr>
            <a:endParaRPr lang="en-US" sz="1800" i="1" dirty="0" smtClean="0"/>
          </a:p>
          <a:p>
            <a:pPr eaLnBrk="1" hangingPunct="1">
              <a:buFont typeface="Wingdings" pitchFamily="2" charset="2"/>
              <a:buNone/>
              <a:defRPr/>
            </a:pPr>
            <a:r>
              <a:rPr lang="en-US" sz="1800" i="1" dirty="0" smtClean="0"/>
              <a:t>* ADA = Average Daily Attendance</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2B20E803-C732-4A89-8B3F-B6B66980FA9C}" type="slidenum">
              <a:rPr lang="en-US"/>
              <a:pPr>
                <a:defRPr/>
              </a:pPr>
              <a:t>18</a:t>
            </a:fld>
            <a:endParaRPr lang="en-US" dirty="0"/>
          </a:p>
        </p:txBody>
      </p:sp>
      <p:sp>
        <p:nvSpPr>
          <p:cNvPr id="28676" name="Rectangle 1"/>
          <p:cNvSpPr>
            <a:spLocks noGrp="1"/>
          </p:cNvSpPr>
          <p:nvPr>
            <p:ph type="title" idx="4294967295"/>
          </p:nvPr>
        </p:nvSpPr>
        <p:spPr>
          <a:xfrm>
            <a:off x="612775" y="228600"/>
            <a:ext cx="8153400" cy="990600"/>
          </a:xfrm>
        </p:spPr>
        <p:txBody>
          <a:bodyPr/>
          <a:lstStyle/>
          <a:p>
            <a:pPr eaLnBrk="1" hangingPunct="1"/>
            <a:r>
              <a:rPr lang="en-US" dirty="0" smtClean="0"/>
              <a:t>Fees for </a:t>
            </a:r>
            <a:r>
              <a:rPr lang="en-US" dirty="0" smtClean="0"/>
              <a:t>Services:  Revenues</a:t>
            </a:r>
            <a:endParaRPr lang="en-US" dirty="0" smtClean="0"/>
          </a:p>
        </p:txBody>
      </p:sp>
      <p:graphicFrame>
        <p:nvGraphicFramePr>
          <p:cNvPr id="6" name="Chart 5"/>
          <p:cNvGraphicFramePr>
            <a:graphicFrameLocks noGrp="1"/>
          </p:cNvGraphicFramePr>
          <p:nvPr>
            <p:extLst>
              <p:ext uri="{D42A27DB-BD31-4B8C-83A1-F6EECF244321}">
                <p14:modId xmlns:p14="http://schemas.microsoft.com/office/powerpoint/2010/main" val="1939742249"/>
              </p:ext>
            </p:extLst>
          </p:nvPr>
        </p:nvGraphicFramePr>
        <p:xfrm>
          <a:off x="278367" y="1524000"/>
          <a:ext cx="8332234" cy="48215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2685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2B20E803-C732-4A89-8B3F-B6B66980FA9C}" type="slidenum">
              <a:rPr lang="en-US"/>
              <a:pPr>
                <a:defRPr/>
              </a:pPr>
              <a:t>19</a:t>
            </a:fld>
            <a:endParaRPr lang="en-US" dirty="0"/>
          </a:p>
        </p:txBody>
      </p:sp>
      <p:sp>
        <p:nvSpPr>
          <p:cNvPr id="28676" name="Rectangle 1"/>
          <p:cNvSpPr>
            <a:spLocks noGrp="1"/>
          </p:cNvSpPr>
          <p:nvPr>
            <p:ph type="title" idx="4294967295"/>
          </p:nvPr>
        </p:nvSpPr>
        <p:spPr>
          <a:xfrm>
            <a:off x="612775" y="228600"/>
            <a:ext cx="8153400" cy="990600"/>
          </a:xfrm>
        </p:spPr>
        <p:txBody>
          <a:bodyPr/>
          <a:lstStyle/>
          <a:p>
            <a:pPr eaLnBrk="1" hangingPunct="1"/>
            <a:r>
              <a:rPr lang="en-US" dirty="0" smtClean="0"/>
              <a:t>Fees for </a:t>
            </a:r>
            <a:r>
              <a:rPr lang="en-US" dirty="0" smtClean="0"/>
              <a:t>Services:  Expenditures</a:t>
            </a:r>
            <a:endParaRPr lang="en-US" dirty="0" smtClean="0"/>
          </a:p>
        </p:txBody>
      </p:sp>
      <p:graphicFrame>
        <p:nvGraphicFramePr>
          <p:cNvPr id="7" name="Chart 6"/>
          <p:cNvGraphicFramePr>
            <a:graphicFrameLocks noGrp="1"/>
          </p:cNvGraphicFramePr>
          <p:nvPr>
            <p:extLst>
              <p:ext uri="{D42A27DB-BD31-4B8C-83A1-F6EECF244321}">
                <p14:modId xmlns:p14="http://schemas.microsoft.com/office/powerpoint/2010/main" val="16785891"/>
              </p:ext>
            </p:extLst>
          </p:nvPr>
        </p:nvGraphicFramePr>
        <p:xfrm>
          <a:off x="609600" y="1524000"/>
          <a:ext cx="7798834" cy="48215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1270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54D32483-82B3-46AF-B70B-42C8C0935E11}" type="slidenum">
              <a:rPr lang="en-US"/>
              <a:pPr>
                <a:defRPr/>
              </a:pPr>
              <a:t>2</a:t>
            </a:fld>
            <a:endParaRPr lang="en-US" dirty="0"/>
          </a:p>
        </p:txBody>
      </p:sp>
      <p:sp>
        <p:nvSpPr>
          <p:cNvPr id="13316" name="Rectangle 1"/>
          <p:cNvSpPr>
            <a:spLocks noGrp="1"/>
          </p:cNvSpPr>
          <p:nvPr>
            <p:ph type="title"/>
          </p:nvPr>
        </p:nvSpPr>
        <p:spPr>
          <a:xfrm>
            <a:off x="612775" y="228600"/>
            <a:ext cx="8153400" cy="990600"/>
          </a:xfrm>
        </p:spPr>
        <p:txBody>
          <a:bodyPr/>
          <a:lstStyle/>
          <a:p>
            <a:pPr eaLnBrk="1" hangingPunct="1"/>
            <a:r>
              <a:rPr lang="en-US" dirty="0" smtClean="0"/>
              <a:t>Overview</a:t>
            </a:r>
          </a:p>
        </p:txBody>
      </p:sp>
      <p:sp>
        <p:nvSpPr>
          <p:cNvPr id="13317" name="Rectangle 2"/>
          <p:cNvSpPr>
            <a:spLocks noGrp="1"/>
          </p:cNvSpPr>
          <p:nvPr>
            <p:ph sz="quarter" idx="1"/>
          </p:nvPr>
        </p:nvSpPr>
        <p:spPr bwMode="auto">
          <a:xfrm>
            <a:off x="612775" y="1600200"/>
            <a:ext cx="8153400" cy="4495800"/>
          </a:xfrm>
        </p:spPr>
        <p:txBody>
          <a:bodyPr wrap="square" lIns="91440" tIns="45720" rIns="91440" bIns="45720" numCol="1" anchor="t" anchorCtr="0" compatLnSpc="1">
            <a:prstTxWarp prst="textNoShape">
              <a:avLst/>
            </a:prstTxWarp>
          </a:bodyPr>
          <a:lstStyle/>
          <a:p>
            <a:pPr eaLnBrk="1" hangingPunct="1"/>
            <a:r>
              <a:rPr lang="en-US" dirty="0" smtClean="0"/>
              <a:t>Mission Statement</a:t>
            </a:r>
            <a:endParaRPr lang="en-US" sz="2700" dirty="0" smtClean="0"/>
          </a:p>
          <a:p>
            <a:pPr eaLnBrk="1" hangingPunct="1"/>
            <a:r>
              <a:rPr lang="en-US" dirty="0" smtClean="0"/>
              <a:t>History</a:t>
            </a:r>
          </a:p>
          <a:p>
            <a:pPr eaLnBrk="1" hangingPunct="1"/>
            <a:r>
              <a:rPr lang="en-US" dirty="0" smtClean="0"/>
              <a:t>School Districts Served</a:t>
            </a:r>
          </a:p>
          <a:p>
            <a:pPr eaLnBrk="1" hangingPunct="1"/>
            <a:r>
              <a:rPr lang="en-US" dirty="0" smtClean="0"/>
              <a:t>Charter Schools Served</a:t>
            </a:r>
          </a:p>
          <a:p>
            <a:pPr eaLnBrk="1" hangingPunct="1"/>
            <a:r>
              <a:rPr lang="en-US" dirty="0" smtClean="0"/>
              <a:t>Organization Chart</a:t>
            </a:r>
            <a:endParaRPr lang="en-US" dirty="0" smtClean="0"/>
          </a:p>
          <a:p>
            <a:pPr eaLnBrk="1" hangingPunct="1"/>
            <a:r>
              <a:rPr lang="en-US" dirty="0" smtClean="0"/>
              <a:t>Scope of Services</a:t>
            </a:r>
          </a:p>
          <a:p>
            <a:pPr eaLnBrk="1" hangingPunct="1"/>
            <a:r>
              <a:rPr lang="en-US" dirty="0" smtClean="0"/>
              <a:t>Fees for Services</a:t>
            </a:r>
          </a:p>
          <a:p>
            <a:pPr eaLnBrk="1" hangingPunct="1"/>
            <a:r>
              <a:rPr lang="en-US" dirty="0" smtClean="0"/>
              <a:t>Questions and Discussion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1EFE6999-D184-4F38-8FF2-9C961B4E563F}" type="slidenum">
              <a:rPr lang="en-US"/>
              <a:pPr>
                <a:defRPr/>
              </a:pPr>
              <a:t>20</a:t>
            </a:fld>
            <a:endParaRPr lang="en-US" dirty="0"/>
          </a:p>
        </p:txBody>
      </p:sp>
      <p:sp>
        <p:nvSpPr>
          <p:cNvPr id="29700" name="Title 1"/>
          <p:cNvSpPr>
            <a:spLocks noGrp="1"/>
          </p:cNvSpPr>
          <p:nvPr>
            <p:ph type="title" idx="4294967295"/>
          </p:nvPr>
        </p:nvSpPr>
        <p:spPr/>
        <p:txBody>
          <a:bodyPr/>
          <a:lstStyle/>
          <a:p>
            <a:pPr eaLnBrk="1" hangingPunct="1"/>
            <a:r>
              <a:rPr lang="en-US" dirty="0" smtClean="0"/>
              <a:t>Questions and Discussion</a:t>
            </a:r>
          </a:p>
        </p:txBody>
      </p:sp>
      <p:pic>
        <p:nvPicPr>
          <p:cNvPr id="29701" name="Picture 6" descr="MCj04337970000[1]"/>
          <p:cNvPicPr>
            <a:picLocks noChangeAspect="1" noChangeArrowheads="1"/>
          </p:cNvPicPr>
          <p:nvPr/>
        </p:nvPicPr>
        <p:blipFill>
          <a:blip r:embed="rId3" cstate="print"/>
          <a:srcRect/>
          <a:stretch>
            <a:fillRect/>
          </a:stretch>
        </p:blipFill>
        <p:spPr bwMode="auto">
          <a:xfrm>
            <a:off x="3200400" y="2819400"/>
            <a:ext cx="2571750"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A2CF0D0F-1BE5-431D-9ED4-EE6316171CA3}" type="slidenum">
              <a:rPr lang="en-US"/>
              <a:pPr>
                <a:defRPr/>
              </a:pPr>
              <a:t>3</a:t>
            </a:fld>
            <a:endParaRPr lang="en-US" dirty="0"/>
          </a:p>
        </p:txBody>
      </p:sp>
      <p:sp>
        <p:nvSpPr>
          <p:cNvPr id="14340" name="Rectangle 1"/>
          <p:cNvSpPr>
            <a:spLocks noGrp="1"/>
          </p:cNvSpPr>
          <p:nvPr>
            <p:ph type="title"/>
          </p:nvPr>
        </p:nvSpPr>
        <p:spPr>
          <a:xfrm>
            <a:off x="612775" y="228600"/>
            <a:ext cx="8153400" cy="990600"/>
          </a:xfrm>
        </p:spPr>
        <p:txBody>
          <a:bodyPr/>
          <a:lstStyle/>
          <a:p>
            <a:pPr eaLnBrk="1" hangingPunct="1"/>
            <a:r>
              <a:rPr lang="en-US" dirty="0" smtClean="0"/>
              <a:t>Mission Statement</a:t>
            </a:r>
          </a:p>
        </p:txBody>
      </p:sp>
      <p:sp>
        <p:nvSpPr>
          <p:cNvPr id="14341" name="Rectangle 2"/>
          <p:cNvSpPr>
            <a:spLocks noGrp="1"/>
          </p:cNvSpPr>
          <p:nvPr>
            <p:ph sz="quarter" idx="1"/>
          </p:nvPr>
        </p:nvSpPr>
        <p:spPr bwMode="auto">
          <a:xfrm>
            <a:off x="612775" y="1600200"/>
            <a:ext cx="8153400" cy="4495800"/>
          </a:xfrm>
        </p:spPr>
        <p:txBody>
          <a:bodyPr wrap="square" lIns="91440" tIns="45720" rIns="91440" bIns="45720" numCol="1" anchor="t" anchorCtr="0" compatLnSpc="1">
            <a:prstTxWarp prst="textNoShape">
              <a:avLst/>
            </a:prstTxWarp>
          </a:bodyPr>
          <a:lstStyle/>
          <a:p>
            <a:pPr lvl="1" eaLnBrk="1" hangingPunct="1">
              <a:buFont typeface="Wingdings 2" pitchFamily="18" charset="2"/>
              <a:buNone/>
            </a:pPr>
            <a:r>
              <a:rPr lang="en-US" dirty="0" smtClean="0"/>
              <a:t>   The mission of the Ventura County Schools Business Services Authority (VCSBSA) is to support member agencies as they create educational opportunities for all students, and to provide sound financial and customer services and information to members in an ethical and professional manner.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F8C74C3E-0244-4FD6-8515-C9AC22C56DE0}" type="slidenum">
              <a:rPr lang="en-US"/>
              <a:pPr>
                <a:defRPr/>
              </a:pPr>
              <a:t>4</a:t>
            </a:fld>
            <a:endParaRPr lang="en-US" dirty="0"/>
          </a:p>
        </p:txBody>
      </p:sp>
      <p:sp>
        <p:nvSpPr>
          <p:cNvPr id="15364" name="Rectangle 1"/>
          <p:cNvSpPr>
            <a:spLocks noGrp="1"/>
          </p:cNvSpPr>
          <p:nvPr>
            <p:ph type="title"/>
          </p:nvPr>
        </p:nvSpPr>
        <p:spPr>
          <a:xfrm>
            <a:off x="612775" y="228600"/>
            <a:ext cx="8153400" cy="990600"/>
          </a:xfrm>
        </p:spPr>
        <p:txBody>
          <a:bodyPr/>
          <a:lstStyle/>
          <a:p>
            <a:pPr eaLnBrk="1" hangingPunct="1"/>
            <a:r>
              <a:rPr lang="en-US" dirty="0" smtClean="0"/>
              <a:t>History</a:t>
            </a:r>
          </a:p>
        </p:txBody>
      </p:sp>
      <p:sp>
        <p:nvSpPr>
          <p:cNvPr id="20482" name="Rectangle 2"/>
          <p:cNvSpPr>
            <a:spLocks noGrp="1"/>
          </p:cNvSpPr>
          <p:nvPr>
            <p:ph sz="quarter" idx="1"/>
          </p:nvPr>
        </p:nvSpPr>
        <p:spPr bwMode="auto">
          <a:xfrm>
            <a:off x="612775" y="1524000"/>
            <a:ext cx="8153400" cy="4495800"/>
          </a:xfrm>
        </p:spPr>
        <p:txBody>
          <a:bodyPr wrap="square" lIns="91440" tIns="45720" rIns="91440" bIns="45720" numCol="1" anchor="t" anchorCtr="0" compatLnSpc="1">
            <a:prstTxWarp prst="textNoShape">
              <a:avLst/>
            </a:prstTxWarp>
            <a:normAutofit lnSpcReduction="10000"/>
          </a:bodyPr>
          <a:lstStyle/>
          <a:p>
            <a:pPr eaLnBrk="1" hangingPunct="1">
              <a:defRPr/>
            </a:pPr>
            <a:r>
              <a:rPr lang="en-US" dirty="0" smtClean="0"/>
              <a:t>Created through the adoption of a joint powers agreement (JPA) by the member agencies (small districts) in April,1988</a:t>
            </a:r>
          </a:p>
          <a:p>
            <a:pPr eaLnBrk="1" hangingPunct="1">
              <a:defRPr/>
            </a:pPr>
            <a:r>
              <a:rPr lang="en-US" dirty="0" smtClean="0"/>
              <a:t>Established in response to the business needs of the small school districts in Ventura County</a:t>
            </a:r>
          </a:p>
          <a:p>
            <a:pPr eaLnBrk="1" hangingPunct="1">
              <a:defRPr/>
            </a:pPr>
            <a:r>
              <a:rPr lang="en-US" dirty="0" smtClean="0"/>
              <a:t>Created for the primary purpose of providing small schools with a professional business staff at a lower cost than maintaining in-house staff</a:t>
            </a:r>
          </a:p>
          <a:p>
            <a:pPr eaLnBrk="1" hangingPunct="1">
              <a:defRPr/>
            </a:pPr>
            <a:r>
              <a:rPr lang="en-US" dirty="0" smtClean="0"/>
              <a:t>In 2002/2003, began providing services for the first charter school approved in Ventura County</a:t>
            </a:r>
          </a:p>
          <a:p>
            <a:pPr eaLnBrk="1" hangingPunct="1">
              <a:buFont typeface="Wingdings" pitchFamily="2" charset="2"/>
              <a:buNone/>
              <a:defRPr/>
            </a:pPr>
            <a:endParaRPr lang="en-US" sz="27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6C854FA2-2BB0-4D32-82FC-4AFB509E5973}" type="slidenum">
              <a:rPr lang="en-US"/>
              <a:pPr>
                <a:defRPr/>
              </a:pPr>
              <a:t>5</a:t>
            </a:fld>
            <a:endParaRPr lang="en-US" dirty="0"/>
          </a:p>
        </p:txBody>
      </p:sp>
      <p:sp>
        <p:nvSpPr>
          <p:cNvPr id="16388" name="Rectangle 1"/>
          <p:cNvSpPr>
            <a:spLocks noGrp="1"/>
          </p:cNvSpPr>
          <p:nvPr>
            <p:ph type="title" idx="4294967295"/>
          </p:nvPr>
        </p:nvSpPr>
        <p:spPr>
          <a:xfrm>
            <a:off x="612775" y="228600"/>
            <a:ext cx="8153400" cy="990600"/>
          </a:xfrm>
        </p:spPr>
        <p:txBody>
          <a:bodyPr/>
          <a:lstStyle/>
          <a:p>
            <a:pPr eaLnBrk="1" hangingPunct="1"/>
            <a:r>
              <a:rPr lang="en-US" dirty="0" smtClean="0"/>
              <a:t>School Districts Served</a:t>
            </a:r>
          </a:p>
        </p:txBody>
      </p:sp>
      <p:sp>
        <p:nvSpPr>
          <p:cNvPr id="16389"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Briggs Elementary </a:t>
            </a:r>
            <a:r>
              <a:rPr lang="en-US" sz="2000" i="1" dirty="0" smtClean="0"/>
              <a:t>(Enrollment:  588 Students)</a:t>
            </a:r>
          </a:p>
          <a:p>
            <a:pPr eaLnBrk="1" hangingPunct="1"/>
            <a:r>
              <a:rPr lang="en-US" dirty="0" smtClean="0"/>
              <a:t>Mesa Union Elementary </a:t>
            </a:r>
            <a:r>
              <a:rPr lang="en-US" sz="2000" i="1" dirty="0" smtClean="0"/>
              <a:t>(Enrollment:  650 Students)   </a:t>
            </a:r>
          </a:p>
          <a:p>
            <a:pPr eaLnBrk="1" hangingPunct="1"/>
            <a:r>
              <a:rPr lang="en-US" dirty="0" smtClean="0"/>
              <a:t>Mupu Elementary </a:t>
            </a:r>
            <a:r>
              <a:rPr lang="en-US" sz="2000" i="1" dirty="0" smtClean="0"/>
              <a:t>(Enrollment:  150 Students)</a:t>
            </a:r>
          </a:p>
          <a:p>
            <a:pPr eaLnBrk="1" hangingPunct="1"/>
            <a:r>
              <a:rPr lang="en-US" dirty="0" smtClean="0"/>
              <a:t>Santa Clara Elementary </a:t>
            </a:r>
            <a:r>
              <a:rPr lang="en-US" sz="2000" i="1" dirty="0" smtClean="0"/>
              <a:t>(Enrollment:  58 Students)</a:t>
            </a:r>
          </a:p>
          <a:p>
            <a:pPr eaLnBrk="1" hangingPunct="1"/>
            <a:r>
              <a:rPr lang="en-US" dirty="0" smtClean="0"/>
              <a:t>Somis Union Elementary </a:t>
            </a:r>
            <a:r>
              <a:rPr lang="en-US" sz="2000" i="1" dirty="0" smtClean="0"/>
              <a:t>(Enrollment:  254 Students)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EBA27B4A-92F0-41A6-94F5-8A5405A20DF1}" type="slidenum">
              <a:rPr lang="en-US"/>
              <a:pPr>
                <a:defRPr/>
              </a:pPr>
              <a:t>6</a:t>
            </a:fld>
            <a:endParaRPr lang="en-US" dirty="0"/>
          </a:p>
        </p:txBody>
      </p:sp>
      <p:sp>
        <p:nvSpPr>
          <p:cNvPr id="17412" name="Rectangle 1"/>
          <p:cNvSpPr>
            <a:spLocks noGrp="1"/>
          </p:cNvSpPr>
          <p:nvPr>
            <p:ph type="title" idx="4294967295"/>
          </p:nvPr>
        </p:nvSpPr>
        <p:spPr>
          <a:xfrm>
            <a:off x="612775" y="228600"/>
            <a:ext cx="8153400" cy="990600"/>
          </a:xfrm>
        </p:spPr>
        <p:txBody>
          <a:bodyPr/>
          <a:lstStyle/>
          <a:p>
            <a:pPr eaLnBrk="1" hangingPunct="1"/>
            <a:r>
              <a:rPr lang="en-US" dirty="0" smtClean="0"/>
              <a:t>Charter Schools Served</a:t>
            </a:r>
          </a:p>
        </p:txBody>
      </p:sp>
      <p:sp>
        <p:nvSpPr>
          <p:cNvPr id="17413"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normAutofit/>
          </a:bodyPr>
          <a:lstStyle/>
          <a:p>
            <a:pPr eaLnBrk="1" hangingPunct="1"/>
            <a:r>
              <a:rPr lang="en-US" dirty="0" smtClean="0"/>
              <a:t>Architecture, Construction and Engineering Charter High School </a:t>
            </a:r>
            <a:r>
              <a:rPr lang="en-US" sz="2000" i="1" dirty="0" smtClean="0"/>
              <a:t>(Enrollment:  185 Students)</a:t>
            </a:r>
          </a:p>
          <a:p>
            <a:pPr eaLnBrk="1" hangingPunct="1"/>
            <a:r>
              <a:rPr lang="en-US" dirty="0" smtClean="0"/>
              <a:t>BRIDGES Charter School </a:t>
            </a:r>
            <a:r>
              <a:rPr lang="en-US" sz="2000" i="1" dirty="0" smtClean="0"/>
              <a:t>(Enrollment:  403 Students)</a:t>
            </a:r>
          </a:p>
          <a:p>
            <a:pPr eaLnBrk="1" hangingPunct="1"/>
            <a:r>
              <a:rPr lang="en-US" dirty="0" smtClean="0"/>
              <a:t>Meadows Arts and Technology Elementary School </a:t>
            </a:r>
            <a:r>
              <a:rPr lang="en-US" sz="2000" i="1" dirty="0" smtClean="0"/>
              <a:t>(Enrollment:  366 Students)</a:t>
            </a:r>
          </a:p>
          <a:p>
            <a:pPr eaLnBrk="1" hangingPunct="1"/>
            <a:r>
              <a:rPr lang="en-US" dirty="0" smtClean="0"/>
              <a:t>River Oaks Academy </a:t>
            </a:r>
            <a:r>
              <a:rPr lang="en-US" sz="2000" i="1" dirty="0" smtClean="0"/>
              <a:t>(Enrollment:  142 Students)</a:t>
            </a:r>
          </a:p>
          <a:p>
            <a:pPr eaLnBrk="1" hangingPunct="1"/>
            <a:r>
              <a:rPr lang="en-US" dirty="0" smtClean="0"/>
              <a:t>Ventura Charter School of Arts and Global Education </a:t>
            </a:r>
            <a:r>
              <a:rPr lang="en-US" sz="2000" i="1" dirty="0" smtClean="0"/>
              <a:t>(Enrollment:  408 Students)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E57FB302-97B3-4278-8E5F-3B8CDFA91490}" type="slidenum">
              <a:rPr lang="en-US"/>
              <a:pPr>
                <a:defRPr/>
              </a:pPr>
              <a:t>7</a:t>
            </a:fld>
            <a:endParaRPr lang="en-US" dirty="0"/>
          </a:p>
        </p:txBody>
      </p:sp>
      <p:sp>
        <p:nvSpPr>
          <p:cNvPr id="18436" name="Rectangle 1"/>
          <p:cNvSpPr>
            <a:spLocks noGrp="1"/>
          </p:cNvSpPr>
          <p:nvPr>
            <p:ph type="title" idx="4294967295"/>
          </p:nvPr>
        </p:nvSpPr>
        <p:spPr>
          <a:xfrm>
            <a:off x="612775" y="228600"/>
            <a:ext cx="8153400" cy="990600"/>
          </a:xfrm>
        </p:spPr>
        <p:txBody>
          <a:bodyPr/>
          <a:lstStyle/>
          <a:p>
            <a:pPr eaLnBrk="1" hangingPunct="1"/>
            <a:r>
              <a:rPr lang="en-US" dirty="0" smtClean="0"/>
              <a:t>Organization Chart</a:t>
            </a:r>
          </a:p>
        </p:txBody>
      </p:sp>
      <p:graphicFrame>
        <p:nvGraphicFramePr>
          <p:cNvPr id="2" name="Object 1"/>
          <p:cNvGraphicFramePr>
            <a:graphicFrameLocks noChangeAspect="1"/>
          </p:cNvGraphicFramePr>
          <p:nvPr>
            <p:extLst>
              <p:ext uri="{D42A27DB-BD31-4B8C-83A1-F6EECF244321}">
                <p14:modId xmlns:p14="http://schemas.microsoft.com/office/powerpoint/2010/main" val="4069515011"/>
              </p:ext>
            </p:extLst>
          </p:nvPr>
        </p:nvGraphicFramePr>
        <p:xfrm>
          <a:off x="533400" y="1524000"/>
          <a:ext cx="8336161" cy="5205018"/>
        </p:xfrm>
        <a:graphic>
          <a:graphicData uri="http://schemas.openxmlformats.org/presentationml/2006/ole">
            <mc:AlternateContent xmlns:mc="http://schemas.openxmlformats.org/markup-compatibility/2006">
              <mc:Choice xmlns:v="urn:schemas-microsoft-com:vml" Requires="v">
                <p:oleObj spid="_x0000_s1041" name="Organization Chart" r:id="rId4" imgW="3644640" imgH="2438280" progId="OrgPlusWOPX.4">
                  <p:embed followColorScheme="full"/>
                </p:oleObj>
              </mc:Choice>
              <mc:Fallback>
                <p:oleObj name="Organization Chart" r:id="rId4" imgW="3644640" imgH="2438280" progId="OrgPlusWOPX.4">
                  <p:embed followColorScheme="full"/>
                  <p:pic>
                    <p:nvPicPr>
                      <p:cNvPr id="0" name=""/>
                      <p:cNvPicPr/>
                      <p:nvPr/>
                    </p:nvPicPr>
                    <p:blipFill>
                      <a:blip r:embed="rId5"/>
                      <a:stretch>
                        <a:fillRect/>
                      </a:stretch>
                    </p:blipFill>
                    <p:spPr>
                      <a:xfrm>
                        <a:off x="533400" y="1524000"/>
                        <a:ext cx="8336161" cy="5205018"/>
                      </a:xfrm>
                      <a:prstGeom prst="rect">
                        <a:avLst/>
                      </a:prstGeom>
                      <a:solidFill>
                        <a:schemeClr val="bg1"/>
                      </a:solidFill>
                    </p:spPr>
                  </p:pic>
                </p:oleObj>
              </mc:Fallback>
            </mc:AlternateContent>
          </a:graphicData>
        </a:graphic>
      </p:graphicFrame>
      <p:cxnSp>
        <p:nvCxnSpPr>
          <p:cNvPr id="4" name="Straight Connector 3"/>
          <p:cNvCxnSpPr/>
          <p:nvPr/>
        </p:nvCxnSpPr>
        <p:spPr>
          <a:xfrm flipH="1">
            <a:off x="5334000" y="2819400"/>
            <a:ext cx="1524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F348788B-CD0E-4F63-A09F-87355D64103E}" type="slidenum">
              <a:rPr lang="en-US"/>
              <a:pPr>
                <a:defRPr/>
              </a:pPr>
              <a:t>8</a:t>
            </a:fld>
            <a:endParaRPr lang="en-US" dirty="0"/>
          </a:p>
        </p:txBody>
      </p:sp>
      <p:sp>
        <p:nvSpPr>
          <p:cNvPr id="19460" name="Rectangle 1"/>
          <p:cNvSpPr>
            <a:spLocks noGrp="1"/>
          </p:cNvSpPr>
          <p:nvPr>
            <p:ph type="title" idx="4294967295"/>
          </p:nvPr>
        </p:nvSpPr>
        <p:spPr>
          <a:xfrm>
            <a:off x="612775" y="228600"/>
            <a:ext cx="8153400" cy="990600"/>
          </a:xfrm>
        </p:spPr>
        <p:txBody>
          <a:bodyPr/>
          <a:lstStyle/>
          <a:p>
            <a:pPr eaLnBrk="1" hangingPunct="1"/>
            <a:r>
              <a:rPr lang="en-US" dirty="0" smtClean="0"/>
              <a:t>Scope of Services</a:t>
            </a:r>
          </a:p>
        </p:txBody>
      </p:sp>
      <p:sp>
        <p:nvSpPr>
          <p:cNvPr id="19461"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Accounting</a:t>
            </a:r>
          </a:p>
          <a:p>
            <a:pPr eaLnBrk="1" hangingPunct="1"/>
            <a:r>
              <a:rPr lang="en-US" dirty="0" smtClean="0"/>
              <a:t>Business Administration</a:t>
            </a:r>
          </a:p>
          <a:p>
            <a:pPr eaLnBrk="1" hangingPunct="1"/>
            <a:r>
              <a:rPr lang="en-US" dirty="0" smtClean="0"/>
              <a:t>Charter School Start-Up Services</a:t>
            </a:r>
          </a:p>
          <a:p>
            <a:pPr eaLnBrk="1" hangingPunct="1"/>
            <a:r>
              <a:rPr lang="en-US" dirty="0" smtClean="0"/>
              <a:t>Budgeting</a:t>
            </a:r>
          </a:p>
          <a:p>
            <a:pPr eaLnBrk="1" hangingPunct="1"/>
            <a:r>
              <a:rPr lang="en-US" dirty="0" smtClean="0"/>
              <a:t>Human Resources</a:t>
            </a:r>
          </a:p>
          <a:p>
            <a:pPr eaLnBrk="1" hangingPunct="1"/>
            <a:r>
              <a:rPr lang="en-US" dirty="0" smtClean="0"/>
              <a:t>Payroll</a:t>
            </a:r>
          </a:p>
          <a:p>
            <a:pPr eaLnBrk="1" hangingPunct="1"/>
            <a:r>
              <a:rPr lang="en-US" dirty="0" smtClean="0"/>
              <a:t>Student Attendance Accounting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4"/>
          <p:cNvSpPr>
            <a:spLocks noGrp="1"/>
          </p:cNvSpPr>
          <p:nvPr>
            <p:ph type="ftr" sz="quarter" idx="10"/>
          </p:nvPr>
        </p:nvSpPr>
        <p:spPr bwMode="auto">
          <a:noFill/>
          <a:ln>
            <a:miter lim="800000"/>
            <a:headEnd/>
            <a:tailEnd/>
          </a:ln>
        </p:spPr>
        <p:txBody>
          <a:bodyPr/>
          <a:lstStyle/>
          <a:p>
            <a:r>
              <a:rPr lang="en-US" dirty="0"/>
              <a:t>Ventura County Schools Business Services Authority</a:t>
            </a:r>
          </a:p>
        </p:txBody>
      </p:sp>
      <p:sp>
        <p:nvSpPr>
          <p:cNvPr id="5" name="Shape 5"/>
          <p:cNvSpPr>
            <a:spLocks noGrp="1"/>
          </p:cNvSpPr>
          <p:nvPr>
            <p:ph type="sldNum" sz="quarter" idx="11"/>
          </p:nvPr>
        </p:nvSpPr>
        <p:spPr/>
        <p:txBody>
          <a:bodyPr>
            <a:normAutofit fontScale="85000" lnSpcReduction="20000"/>
          </a:bodyPr>
          <a:lstStyle/>
          <a:p>
            <a:pPr>
              <a:defRPr/>
            </a:pPr>
            <a:fld id="{82D1443A-6086-4093-9CA0-1426FD57D132}" type="slidenum">
              <a:rPr lang="en-US"/>
              <a:pPr>
                <a:defRPr/>
              </a:pPr>
              <a:t>9</a:t>
            </a:fld>
            <a:endParaRPr lang="en-US" dirty="0"/>
          </a:p>
        </p:txBody>
      </p:sp>
      <p:sp>
        <p:nvSpPr>
          <p:cNvPr id="20484" name="Rectangle 1"/>
          <p:cNvSpPr>
            <a:spLocks noGrp="1"/>
          </p:cNvSpPr>
          <p:nvPr>
            <p:ph type="title" idx="4294967295"/>
          </p:nvPr>
        </p:nvSpPr>
        <p:spPr>
          <a:xfrm>
            <a:off x="612775" y="228600"/>
            <a:ext cx="8153400" cy="990600"/>
          </a:xfrm>
        </p:spPr>
        <p:txBody>
          <a:bodyPr/>
          <a:lstStyle/>
          <a:p>
            <a:pPr eaLnBrk="1" hangingPunct="1"/>
            <a:r>
              <a:rPr lang="en-US" dirty="0" smtClean="0"/>
              <a:t>Scope of Services:  Accounting</a:t>
            </a:r>
          </a:p>
        </p:txBody>
      </p:sp>
      <p:sp>
        <p:nvSpPr>
          <p:cNvPr id="20485" name="Rectangle 2"/>
          <p:cNvSpPr>
            <a:spLocks noGrp="1"/>
          </p:cNvSpPr>
          <p:nvPr>
            <p:ph sz="quarter" idx="4294967295"/>
          </p:nvPr>
        </p:nvSpPr>
        <p:spPr bwMode="auto">
          <a:xfrm>
            <a:off x="612775" y="1600200"/>
            <a:ext cx="8153400" cy="4495800"/>
          </a:xfrm>
          <a:noFill/>
        </p:spPr>
        <p:txBody>
          <a:bodyPr wrap="square" lIns="91440" tIns="45720" rIns="91440" bIns="45720" numCol="1" anchor="t" anchorCtr="0" compatLnSpc="1">
            <a:prstTxWarp prst="textNoShape">
              <a:avLst/>
            </a:prstTxWarp>
          </a:bodyPr>
          <a:lstStyle/>
          <a:p>
            <a:pPr eaLnBrk="1" hangingPunct="1"/>
            <a:r>
              <a:rPr lang="en-US" dirty="0" smtClean="0"/>
              <a:t>Accounts Payable</a:t>
            </a:r>
          </a:p>
          <a:p>
            <a:pPr eaLnBrk="1" hangingPunct="1"/>
            <a:r>
              <a:rPr lang="en-US" dirty="0" smtClean="0"/>
              <a:t>Accounts Receivable</a:t>
            </a:r>
          </a:p>
          <a:p>
            <a:pPr eaLnBrk="1" hangingPunct="1"/>
            <a:r>
              <a:rPr lang="en-US" dirty="0" smtClean="0"/>
              <a:t>Audit Compliance</a:t>
            </a:r>
          </a:p>
          <a:p>
            <a:pPr eaLnBrk="1" hangingPunct="1"/>
            <a:r>
              <a:rPr lang="en-US" dirty="0" smtClean="0"/>
              <a:t>Bank Account Reconciliation</a:t>
            </a:r>
          </a:p>
          <a:p>
            <a:pPr eaLnBrk="1" hangingPunct="1"/>
            <a:r>
              <a:rPr lang="en-US" dirty="0" smtClean="0"/>
              <a:t>Categorical Program Compliance and Reporting</a:t>
            </a:r>
          </a:p>
          <a:p>
            <a:pPr eaLnBrk="1" hangingPunct="1"/>
            <a:r>
              <a:rPr lang="en-US" dirty="0" smtClean="0"/>
              <a:t>Cafeteria Reporting</a:t>
            </a:r>
          </a:p>
          <a:p>
            <a:pPr eaLnBrk="1" hangingPunct="1"/>
            <a:r>
              <a:rPr lang="en-US" dirty="0" smtClean="0"/>
              <a:t>Cash flow Management</a:t>
            </a:r>
          </a:p>
          <a:p>
            <a:pPr eaLnBrk="1" hangingPunct="1"/>
            <a:r>
              <a:rPr lang="en-US" dirty="0" smtClean="0"/>
              <a:t>Contract Management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0167125">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10167125</Template>
  <TotalTime>0</TotalTime>
  <Words>916</Words>
  <Application>Microsoft Office PowerPoint</Application>
  <PresentationFormat>On-screen Show (4:3)</PresentationFormat>
  <Paragraphs>197</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10167125</vt:lpstr>
      <vt:lpstr>Organization Chart</vt:lpstr>
      <vt:lpstr>Ventura County Schools Business Services Authority Scope of Services</vt:lpstr>
      <vt:lpstr>Overview</vt:lpstr>
      <vt:lpstr>Mission Statement</vt:lpstr>
      <vt:lpstr>History</vt:lpstr>
      <vt:lpstr>School Districts Served</vt:lpstr>
      <vt:lpstr>Charter Schools Served</vt:lpstr>
      <vt:lpstr>Organization Chart</vt:lpstr>
      <vt:lpstr>Scope of Services</vt:lpstr>
      <vt:lpstr>Scope of Services:  Accounting</vt:lpstr>
      <vt:lpstr>Scope of Services:  Accounting</vt:lpstr>
      <vt:lpstr>Scope of Services:  Administration</vt:lpstr>
      <vt:lpstr>Scope of Services:  Budgeting</vt:lpstr>
      <vt:lpstr>Scope of Services:  Charter School Start-Up Services</vt:lpstr>
      <vt:lpstr>Scope of Services:  Human Resources</vt:lpstr>
      <vt:lpstr>Scope of Services:  Payroll</vt:lpstr>
      <vt:lpstr>Scope of Services:  Student Attendance Accounting</vt:lpstr>
      <vt:lpstr>Fees for Services</vt:lpstr>
      <vt:lpstr>Fees for Services:  Revenues</vt:lpstr>
      <vt:lpstr>Fees for Services:  Expenditures</vt:lpstr>
      <vt:lpstr>Questions and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Ventura County Schools Business Services Authority Scope of Services</dc:title>
  <dc:creator/>
  <cp:lastModifiedBy/>
  <cp:revision>26</cp:revision>
  <dcterms:created xsi:type="dcterms:W3CDTF">2009-09-24T02:03:57Z</dcterms:created>
  <dcterms:modified xsi:type="dcterms:W3CDTF">2014-04-21T22:10:13Z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