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Default Extension="emf" ContentType="image/x-emf"/>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0" r:id="rId1"/>
  </p:sldMasterIdLst>
  <p:notesMasterIdLst>
    <p:notesMasterId r:id="rId32"/>
  </p:notesMasterIdLst>
  <p:handoutMasterIdLst>
    <p:handoutMasterId r:id="rId33"/>
  </p:handoutMasterIdLst>
  <p:sldIdLst>
    <p:sldId id="256" r:id="rId2"/>
    <p:sldId id="303" r:id="rId3"/>
    <p:sldId id="296" r:id="rId4"/>
    <p:sldId id="258" r:id="rId5"/>
    <p:sldId id="308" r:id="rId6"/>
    <p:sldId id="309" r:id="rId7"/>
    <p:sldId id="304" r:id="rId8"/>
    <p:sldId id="310" r:id="rId9"/>
    <p:sldId id="311" r:id="rId10"/>
    <p:sldId id="312" r:id="rId11"/>
    <p:sldId id="305" r:id="rId12"/>
    <p:sldId id="306" r:id="rId13"/>
    <p:sldId id="265" r:id="rId14"/>
    <p:sldId id="266" r:id="rId15"/>
    <p:sldId id="267" r:id="rId16"/>
    <p:sldId id="271" r:id="rId17"/>
    <p:sldId id="284" r:id="rId18"/>
    <p:sldId id="272" r:id="rId19"/>
    <p:sldId id="286" r:id="rId20"/>
    <p:sldId id="285" r:id="rId21"/>
    <p:sldId id="270" r:id="rId22"/>
    <p:sldId id="275" r:id="rId23"/>
    <p:sldId id="276" r:id="rId24"/>
    <p:sldId id="313" r:id="rId25"/>
    <p:sldId id="278" r:id="rId26"/>
    <p:sldId id="274" r:id="rId27"/>
    <p:sldId id="297" r:id="rId28"/>
    <p:sldId id="298" r:id="rId29"/>
    <p:sldId id="299" r:id="rId30"/>
    <p:sldId id="280" r:id="rId31"/>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xmlns:mv="urn:schemas-microsoft-com:mac:vml" xmlns:mc="http://schemas.openxmlformats.org/markup-compatibility/2006" xmlns:p="http://schemas.openxmlformats.org/presentationml/2006/main" xmlns:r="http://schemas.openxmlformats.org/officeDocument/2006/relationships" xmlns:a="http://schemas.openxmlformats.org/drawingml/2006/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C0A9F3"/>
    <a:srgbClr val="B074C2"/>
    <a:srgbClr val="CD6AD3"/>
    <a:srgbClr val="AB00AB"/>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 xmlns:p15="http://schemas.microsoft.com/office/powerpoint/2012/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19031" autoAdjust="0"/>
    <p:restoredTop sz="56134" autoAdjust="0"/>
  </p:normalViewPr>
  <p:slideViewPr>
    <p:cSldViewPr snapToGrid="0" snapToObjects="1">
      <p:cViewPr>
        <p:scale>
          <a:sx n="75" d="100"/>
          <a:sy n="75" d="100"/>
        </p:scale>
        <p:origin x="-2232" y="-320"/>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10728"/>
    </p:cViewPr>
  </p:sorterViewPr>
  <p:notesViewPr>
    <p:cSldViewPr snapToGrid="0" snapToObjects="1">
      <p:cViewPr>
        <p:scale>
          <a:sx n="130" d="100"/>
          <a:sy n="130" d="100"/>
        </p:scale>
        <p:origin x="-3472" y="-88"/>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vl1pPr>
          </a:lstStyle>
          <a:p>
            <a:fld id="{C9E96571-AB01-7C4E-8D6C-C84C0275524F}" type="datetime1">
              <a:rPr lang="en-US" smtClean="0"/>
              <a:pPr/>
              <a:t>2/14/14</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vl1pPr>
          </a:lstStyle>
          <a:p>
            <a:fld id="{CC1CBAAB-774A-0346-ABB8-FBF1CE1AF6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5984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655AE5C6-22CF-7047-90BD-06C41B900A74}" type="datetime1">
              <a:rPr lang="en-US" smtClean="0"/>
              <a:pPr/>
              <a:t>2/14/14</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6850D782-B6E6-40EC-93B6-C08473B5F0A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30265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 Presentation Duration: 2 hours</a:t>
            </a:r>
          </a:p>
          <a:p>
            <a:r>
              <a:rPr lang="en-US" dirty="0" smtClean="0"/>
              <a:t>Target Audience: Primarily</a:t>
            </a:r>
            <a:r>
              <a:rPr lang="en-US" baseline="0" dirty="0" smtClean="0"/>
              <a:t> TK Teachers</a:t>
            </a:r>
            <a:endParaRPr lang="en-US" dirty="0" smtClean="0"/>
          </a:p>
          <a:p>
            <a:endParaRPr lang="en-US" dirty="0" smtClean="0"/>
          </a:p>
          <a:p>
            <a:r>
              <a:rPr lang="en-US" dirty="0" smtClean="0"/>
              <a:t>Note to trainer: You </a:t>
            </a:r>
            <a:r>
              <a:rPr lang="en-US" baseline="0" dirty="0" smtClean="0"/>
              <a:t>may choose to decorate the tables with different visual performing arts tools such as paint brushes, dancing ribbon, instruments, adapted art tools, modeling clay, etc.</a:t>
            </a:r>
          </a:p>
          <a:p>
            <a:endParaRPr lang="en-US" baseline="0" dirty="0" smtClean="0"/>
          </a:p>
          <a:p>
            <a:r>
              <a:rPr lang="en-US" baseline="0" dirty="0" smtClean="0"/>
              <a:t>One of the activities presented in the </a:t>
            </a:r>
            <a:r>
              <a:rPr lang="en-US" baseline="0" dirty="0" err="1" smtClean="0"/>
              <a:t>Powerpoint</a:t>
            </a:r>
            <a:r>
              <a:rPr lang="en-US" baseline="0" dirty="0" smtClean="0"/>
              <a:t> is to create a lesson for a sculpting activity. You may want to supply modeling clay on the tables to inspire your participants.</a:t>
            </a:r>
          </a:p>
          <a:p>
            <a:endParaRPr lang="en-US" baseline="0" dirty="0" smtClean="0"/>
          </a:p>
          <a:p>
            <a:pPr defTabSz="928848">
              <a:defRPr/>
            </a:pPr>
            <a:r>
              <a:rPr lang="en-US" baseline="0" dirty="0" smtClean="0"/>
              <a:t>Ask a teacher ahead of time to lead some new songs and/or dances. Incorporate 2-3 songs throughout the session. Consider choosing different types of songs (i.e., one finger play, one rhyme and repetition, and one song that requires full body movement.</a:t>
            </a:r>
            <a:endParaRPr lang="en-US" dirty="0" smtClean="0"/>
          </a:p>
          <a:p>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353247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atin typeface="Calibri" pitchFamily="42" charset="0"/>
                <a:ea typeface="ＭＳ Ｐゴシック" pitchFamily="42" charset="-128"/>
                <a:cs typeface="ＭＳ Ｐゴシック" pitchFamily="42" charset="-128"/>
              </a:rPr>
              <a:t>As developmentally appropriate TK programs are planned, implemented, and refined, it is also critical to assure that they are grounded in Universal Design for Learning to ensure access to all components of the program for all students. UDL principles promote highly individualized and flexible instruction and are designed to move all learners from novice to expert as they become strategic learners prepared for a lifetime of learning. </a:t>
            </a:r>
          </a:p>
          <a:p>
            <a:endParaRPr lang="en-US" sz="800">
              <a:latin typeface="Calibri" pitchFamily="42" charset="0"/>
              <a:ea typeface="ＭＳ Ｐゴシック" pitchFamily="42" charset="-128"/>
              <a:cs typeface="ＭＳ Ｐゴシック" pitchFamily="42" charset="-128"/>
            </a:endParaRPr>
          </a:p>
          <a:p>
            <a:r>
              <a:rPr lang="en-US">
                <a:latin typeface="Calibri" pitchFamily="42" charset="0"/>
                <a:ea typeface="ＭＳ Ｐゴシック" pitchFamily="42" charset="-128"/>
                <a:cs typeface="ＭＳ Ｐゴシック" pitchFamily="42" charset="-128"/>
              </a:rPr>
              <a:t>http://www.udlcenter.org/aboutudl/udlguidelines</a:t>
            </a:r>
          </a:p>
          <a:p>
            <a:endParaRPr lang="en-US" sz="800">
              <a:latin typeface="Calibri" pitchFamily="42" charset="0"/>
              <a:ea typeface="ＭＳ Ｐゴシック" pitchFamily="42" charset="-128"/>
              <a:cs typeface="ＭＳ Ｐゴシック" pitchFamily="42" charset="-128"/>
            </a:endParaRPr>
          </a:p>
          <a:p>
            <a:r>
              <a:rPr lang="en-US">
                <a:latin typeface="Calibri" pitchFamily="42" charset="0"/>
                <a:ea typeface="ＭＳ Ｐゴシック" pitchFamily="42" charset="-128"/>
                <a:cs typeface="ＭＳ Ｐゴシック" pitchFamily="42" charset="-128"/>
              </a:rPr>
              <a:t>The goal of education in the 21</a:t>
            </a:r>
            <a:r>
              <a:rPr lang="en-US" baseline="30000">
                <a:latin typeface="Calibri" pitchFamily="42" charset="0"/>
                <a:ea typeface="ＭＳ Ｐゴシック" pitchFamily="42" charset="-128"/>
                <a:cs typeface="ＭＳ Ｐゴシック" pitchFamily="42" charset="-128"/>
              </a:rPr>
              <a:t>st</a:t>
            </a:r>
            <a:r>
              <a:rPr lang="en-US">
                <a:latin typeface="Calibri" pitchFamily="42" charset="0"/>
                <a:ea typeface="ＭＳ Ｐゴシック" pitchFamily="42" charset="-128"/>
                <a:cs typeface="ＭＳ Ｐゴシック" pitchFamily="42" charset="-128"/>
              </a:rPr>
              <a:t> century is the mastery of the learning process–novice learners become expert learners who want to learn, know how to learn strategically, and who, in their own highly individual and flexible ways, are prepared for a lifetime of learning.</a:t>
            </a:r>
          </a:p>
          <a:p>
            <a:endParaRPr lang="en-US">
              <a:latin typeface="Calibri" pitchFamily="42" charset="0"/>
              <a:ea typeface="ＭＳ Ｐゴシック" pitchFamily="42" charset="-128"/>
              <a:cs typeface="ＭＳ Ｐゴシック" pitchFamily="42" charset="-128"/>
            </a:endParaRPr>
          </a:p>
          <a:p>
            <a:r>
              <a:rPr lang="en-US">
                <a:latin typeface="Calibri" pitchFamily="42" charset="0"/>
                <a:ea typeface="ＭＳ Ｐゴシック" pitchFamily="42" charset="-128"/>
                <a:cs typeface="ＭＳ Ｐゴシック" pitchFamily="42" charset="-128"/>
              </a:rPr>
              <a:t>UDL </a:t>
            </a:r>
            <a:endParaRPr lang="en-US" sz="800">
              <a:latin typeface="Calibri" pitchFamily="42" charset="0"/>
              <a:ea typeface="ＭＳ Ｐゴシック" pitchFamily="42" charset="-128"/>
              <a:cs typeface="ＭＳ Ｐゴシック" pitchFamily="42" charset="-128"/>
            </a:endParaRPr>
          </a:p>
          <a:p>
            <a:r>
              <a:rPr lang="en-US">
                <a:latin typeface="Calibri" pitchFamily="42" charset="0"/>
                <a:ea typeface="ＭＳ Ｐゴシック" pitchFamily="42" charset="-128"/>
                <a:cs typeface="ＭＳ Ｐゴシック" pitchFamily="42" charset="-128"/>
              </a:rPr>
              <a:t>Universal Design for Learning (UDL) is access to all aspects of learning for all students. Through careful planning for modifying their curriculum, instruction, grouping, and assessment techniques, teachers can be well prepared to adapt to the diversity in their classrooms. </a:t>
            </a:r>
          </a:p>
        </p:txBody>
      </p:sp>
      <p:sp>
        <p:nvSpPr>
          <p:cNvPr id="40964" name="Slide Number Placeholder 3"/>
          <p:cNvSpPr>
            <a:spLocks noGrp="1"/>
          </p:cNvSpPr>
          <p:nvPr>
            <p:ph type="sldNum" sz="quarter" idx="5"/>
          </p:nvPr>
        </p:nvSpPr>
        <p:spPr>
          <a:noFill/>
          <a:ln>
            <a:miter lim="800000"/>
            <a:headEnd/>
            <a:tailEnd/>
          </a:ln>
        </p:spPr>
        <p:txBody>
          <a:bodyPr/>
          <a:lstStyle/>
          <a:p>
            <a:fld id="{F90C44BC-5376-4219-A1F6-EA27E56486D3}"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698500" y="4311650"/>
            <a:ext cx="5734050" cy="4240213"/>
          </a:xfrm>
          <a:noFill/>
        </p:spPr>
        <p:txBody>
          <a:bodyPr/>
          <a:lstStyle/>
          <a:p>
            <a:r>
              <a:rPr lang="en-US" sz="1000" dirty="0">
                <a:latin typeface="Calibri" pitchFamily="25" charset="0"/>
                <a:ea typeface="Calibri" pitchFamily="25" charset="0"/>
                <a:cs typeface="Calibri" pitchFamily="25" charset="0"/>
              </a:rPr>
              <a:t>Alignment Document includes key early education resources:</a:t>
            </a:r>
          </a:p>
          <a:p>
            <a:pPr>
              <a:buFontTx/>
              <a:buChar char="•"/>
            </a:pPr>
            <a:r>
              <a:rPr lang="en-US" sz="1000" dirty="0">
                <a:latin typeface="Calibri" pitchFamily="25" charset="0"/>
                <a:ea typeface="Calibri" pitchFamily="25" charset="0"/>
                <a:cs typeface="Calibri" pitchFamily="25" charset="0"/>
              </a:rPr>
              <a:t> CA Infant/Toddler Learning and Development Foundations</a:t>
            </a:r>
            <a:br>
              <a:rPr lang="en-US" sz="1000" dirty="0">
                <a:latin typeface="Calibri" pitchFamily="25" charset="0"/>
                <a:ea typeface="Calibri" pitchFamily="25" charset="0"/>
                <a:cs typeface="Calibri" pitchFamily="25" charset="0"/>
              </a:rPr>
            </a:br>
            <a:r>
              <a:rPr lang="en-US" sz="1000" dirty="0">
                <a:latin typeface="Calibri" pitchFamily="25" charset="0"/>
                <a:ea typeface="Calibri" pitchFamily="25" charset="0"/>
                <a:cs typeface="Calibri" pitchFamily="25" charset="0"/>
              </a:rPr>
              <a:t>• CA Content Standards</a:t>
            </a:r>
            <a:br>
              <a:rPr lang="en-US" sz="1000" dirty="0">
                <a:latin typeface="Calibri" pitchFamily="25" charset="0"/>
                <a:ea typeface="Calibri" pitchFamily="25" charset="0"/>
                <a:cs typeface="Calibri" pitchFamily="25" charset="0"/>
              </a:rPr>
            </a:br>
            <a:r>
              <a:rPr lang="en-US" sz="1000" dirty="0">
                <a:latin typeface="Calibri" pitchFamily="25" charset="0"/>
                <a:ea typeface="Calibri" pitchFamily="25" charset="0"/>
                <a:cs typeface="Calibri" pitchFamily="25" charset="0"/>
              </a:rPr>
              <a:t>• Common Core State Standards</a:t>
            </a:r>
            <a:br>
              <a:rPr lang="en-US" sz="1000" dirty="0">
                <a:latin typeface="Calibri" pitchFamily="25" charset="0"/>
                <a:ea typeface="Calibri" pitchFamily="25" charset="0"/>
                <a:cs typeface="Calibri" pitchFamily="25" charset="0"/>
              </a:rPr>
            </a:br>
            <a:r>
              <a:rPr lang="en-US" sz="1000" dirty="0">
                <a:latin typeface="Calibri" pitchFamily="25" charset="0"/>
                <a:ea typeface="Calibri" pitchFamily="25" charset="0"/>
                <a:cs typeface="Calibri" pitchFamily="25" charset="0"/>
              </a:rPr>
              <a:t>• Head Start Child Development Early Learning Framework</a:t>
            </a:r>
          </a:p>
          <a:p>
            <a:pPr>
              <a:spcBef>
                <a:spcPct val="0"/>
              </a:spcBef>
            </a:pPr>
            <a:endParaRPr lang="en-US" sz="400" dirty="0">
              <a:latin typeface="Calibri" pitchFamily="25" charset="0"/>
              <a:ea typeface="Calibri" pitchFamily="25" charset="0"/>
              <a:cs typeface="Calibri" pitchFamily="25" charset="0"/>
            </a:endParaRPr>
          </a:p>
          <a:p>
            <a:pPr>
              <a:spcBef>
                <a:spcPct val="0"/>
              </a:spcBef>
            </a:pPr>
            <a:r>
              <a:rPr lang="en-US" sz="1000" b="1" dirty="0">
                <a:latin typeface="Calibri" pitchFamily="25" charset="0"/>
                <a:ea typeface="Calibri" pitchFamily="25" charset="0"/>
                <a:cs typeface="Calibri" pitchFamily="25" charset="0"/>
              </a:rPr>
              <a:t>Optional:</a:t>
            </a:r>
          </a:p>
          <a:p>
            <a:pPr>
              <a:spcBef>
                <a:spcPct val="0"/>
              </a:spcBef>
            </a:pPr>
            <a:r>
              <a:rPr lang="en-US" sz="1000" dirty="0">
                <a:latin typeface="Calibri" pitchFamily="25" charset="0"/>
                <a:ea typeface="Calibri" pitchFamily="25" charset="0"/>
                <a:cs typeface="Calibri" pitchFamily="25" charset="0"/>
              </a:rPr>
              <a:t>Provide copies of the </a:t>
            </a:r>
            <a:r>
              <a:rPr lang="en-US" sz="1000" i="1" dirty="0">
                <a:latin typeface="Calibri" pitchFamily="25" charset="0"/>
                <a:ea typeface="Calibri" pitchFamily="25" charset="0"/>
                <a:cs typeface="Calibri" pitchFamily="25" charset="0"/>
              </a:rPr>
              <a:t>CA Preschool Learning Foundations</a:t>
            </a:r>
            <a:r>
              <a:rPr lang="en-US" sz="1000" dirty="0">
                <a:latin typeface="Calibri" pitchFamily="25" charset="0"/>
                <a:ea typeface="Calibri" pitchFamily="25" charset="0"/>
                <a:cs typeface="Calibri" pitchFamily="25" charset="0"/>
              </a:rPr>
              <a:t>, and</a:t>
            </a:r>
            <a:r>
              <a:rPr lang="en-US" sz="1000" dirty="0" smtClean="0">
                <a:latin typeface="Calibri" pitchFamily="25" charset="0"/>
                <a:ea typeface="Calibri" pitchFamily="25" charset="0"/>
                <a:cs typeface="Calibri" pitchFamily="25" charset="0"/>
              </a:rPr>
              <a:t> the VAPA Content Standards </a:t>
            </a:r>
            <a:r>
              <a:rPr lang="en-US" sz="1000" dirty="0">
                <a:latin typeface="Calibri" pitchFamily="25" charset="0"/>
                <a:ea typeface="Calibri" pitchFamily="25" charset="0"/>
                <a:cs typeface="Calibri" pitchFamily="25" charset="0"/>
              </a:rPr>
              <a:t>for each table; give each participant a copy of the Alignment Document.</a:t>
            </a:r>
          </a:p>
          <a:p>
            <a:pPr>
              <a:spcBef>
                <a:spcPct val="0"/>
              </a:spcBef>
            </a:pPr>
            <a:endParaRPr lang="en-US" sz="400" dirty="0">
              <a:latin typeface="Calibri" pitchFamily="25" charset="0"/>
              <a:ea typeface="Calibri" pitchFamily="25" charset="0"/>
              <a:cs typeface="Calibri" pitchFamily="25" charset="0"/>
            </a:endParaRPr>
          </a:p>
          <a:p>
            <a:pPr>
              <a:spcBef>
                <a:spcPct val="0"/>
              </a:spcBef>
            </a:pPr>
            <a:r>
              <a:rPr lang="en-US" sz="1000" dirty="0">
                <a:latin typeface="Calibri" pitchFamily="25" charset="0"/>
                <a:ea typeface="Calibri" pitchFamily="25" charset="0"/>
                <a:cs typeface="Calibri" pitchFamily="25" charset="0"/>
              </a:rPr>
              <a:t>Highlight (if needed, browse through the document with participants):</a:t>
            </a:r>
          </a:p>
          <a:p>
            <a:pPr>
              <a:spcBef>
                <a:spcPct val="0"/>
              </a:spcBef>
            </a:pPr>
            <a:r>
              <a:rPr lang="en-US" sz="1000" b="1" i="1" dirty="0">
                <a:latin typeface="Calibri" pitchFamily="25" charset="0"/>
                <a:ea typeface="Calibri" pitchFamily="25" charset="0"/>
                <a:cs typeface="Calibri" pitchFamily="25" charset="0"/>
              </a:rPr>
              <a:t>The Preschool Learning Foundations </a:t>
            </a:r>
            <a:r>
              <a:rPr lang="en-US" sz="1000" dirty="0">
                <a:latin typeface="Calibri" pitchFamily="25" charset="0"/>
                <a:ea typeface="Calibri" pitchFamily="25" charset="0"/>
                <a:cs typeface="Calibri" pitchFamily="25" charset="0"/>
              </a:rPr>
              <a:t>are a critical step in the California Department of Education’s efforts to strengthen preschool education and school readiness and to close the achievement gap in California. The </a:t>
            </a:r>
            <a:r>
              <a:rPr lang="en-US" sz="1000" i="1" dirty="0">
                <a:latin typeface="Calibri" pitchFamily="25" charset="0"/>
                <a:ea typeface="Calibri" pitchFamily="25" charset="0"/>
                <a:cs typeface="Calibri" pitchFamily="25" charset="0"/>
              </a:rPr>
              <a:t>Foundations</a:t>
            </a:r>
            <a:r>
              <a:rPr lang="en-US" sz="1000" dirty="0">
                <a:latin typeface="Calibri" pitchFamily="25" charset="0"/>
                <a:ea typeface="Calibri" pitchFamily="25" charset="0"/>
                <a:cs typeface="Calibri" pitchFamily="25" charset="0"/>
              </a:rPr>
              <a:t> cover the following domains:</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Social</a:t>
            </a:r>
            <a:r>
              <a:rPr lang="en-US" sz="1000" dirty="0">
                <a:latin typeface="Calibri" pitchFamily="25" charset="0"/>
                <a:ea typeface="Calibri" pitchFamily="25" charset="0"/>
                <a:cs typeface="Calibri" pitchFamily="25" charset="0"/>
              </a:rPr>
              <a:t>-Emotional Development</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Language </a:t>
            </a:r>
            <a:r>
              <a:rPr lang="en-US" sz="1000" dirty="0">
                <a:latin typeface="Calibri" pitchFamily="25" charset="0"/>
                <a:ea typeface="Calibri" pitchFamily="25" charset="0"/>
                <a:cs typeface="Calibri" pitchFamily="25" charset="0"/>
              </a:rPr>
              <a:t>and Literacy</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English</a:t>
            </a:r>
            <a:r>
              <a:rPr lang="en-US" sz="1000" dirty="0">
                <a:latin typeface="Calibri" pitchFamily="25" charset="0"/>
                <a:ea typeface="Calibri" pitchFamily="25" charset="0"/>
                <a:cs typeface="Calibri" pitchFamily="25" charset="0"/>
              </a:rPr>
              <a:t>-Language Development (for English learners)</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Mathematics</a:t>
            </a:r>
          </a:p>
          <a:p>
            <a:pPr>
              <a:spcBef>
                <a:spcPct val="0"/>
              </a:spcBef>
              <a:buFontTx/>
              <a:buChar char="•"/>
            </a:pPr>
            <a:r>
              <a:rPr lang="en-US" sz="1000" dirty="0" smtClean="0">
                <a:latin typeface="Calibri" pitchFamily="25" charset="0"/>
                <a:ea typeface="Calibri" pitchFamily="25" charset="0"/>
                <a:cs typeface="Calibri" pitchFamily="25" charset="0"/>
              </a:rPr>
              <a:t> Visual </a:t>
            </a:r>
            <a:r>
              <a:rPr lang="en-US" sz="1000" dirty="0">
                <a:latin typeface="Calibri" pitchFamily="25" charset="0"/>
                <a:ea typeface="Calibri" pitchFamily="25" charset="0"/>
                <a:cs typeface="Calibri" pitchFamily="25" charset="0"/>
              </a:rPr>
              <a:t>and Performing Arts</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Physical </a:t>
            </a:r>
            <a:r>
              <a:rPr lang="en-US" sz="1000" dirty="0">
                <a:latin typeface="Calibri" pitchFamily="25" charset="0"/>
                <a:ea typeface="Calibri" pitchFamily="25" charset="0"/>
                <a:cs typeface="Calibri" pitchFamily="25" charset="0"/>
              </a:rPr>
              <a:t>Development</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History</a:t>
            </a:r>
            <a:r>
              <a:rPr lang="en-US" sz="1000" dirty="0">
                <a:latin typeface="Calibri" pitchFamily="25" charset="0"/>
                <a:ea typeface="Calibri" pitchFamily="25" charset="0"/>
                <a:cs typeface="Calibri" pitchFamily="25" charset="0"/>
              </a:rPr>
              <a:t>-Social Science</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Science</a:t>
            </a:r>
            <a:endParaRPr lang="en-US" sz="1000" dirty="0">
              <a:latin typeface="Calibri" pitchFamily="25" charset="0"/>
              <a:ea typeface="Calibri" pitchFamily="25" charset="0"/>
              <a:cs typeface="Calibri" pitchFamily="25" charset="0"/>
            </a:endParaRPr>
          </a:p>
          <a:p>
            <a:pPr>
              <a:spcBef>
                <a:spcPct val="0"/>
              </a:spcBef>
            </a:pPr>
            <a:endParaRPr lang="en-US" sz="400" dirty="0">
              <a:latin typeface="Calibri" pitchFamily="25" charset="0"/>
              <a:ea typeface="Calibri" pitchFamily="25" charset="0"/>
              <a:cs typeface="Calibri" pitchFamily="25" charset="0"/>
            </a:endParaRPr>
          </a:p>
          <a:p>
            <a:pPr>
              <a:spcBef>
                <a:spcPct val="0"/>
              </a:spcBef>
            </a:pPr>
            <a:r>
              <a:rPr lang="en-US" sz="1000" dirty="0">
                <a:latin typeface="Calibri" pitchFamily="25" charset="0"/>
                <a:ea typeface="Calibri" pitchFamily="25" charset="0"/>
                <a:cs typeface="Calibri" pitchFamily="25" charset="0"/>
              </a:rPr>
              <a:t>Together, these domains represent crucial areas of learning and development for young children. </a:t>
            </a:r>
          </a:p>
          <a:p>
            <a:pPr>
              <a:spcBef>
                <a:spcPct val="0"/>
              </a:spcBef>
            </a:pPr>
            <a:r>
              <a:rPr lang="en-US" sz="1000" dirty="0">
                <a:latin typeface="Calibri" pitchFamily="25" charset="0"/>
                <a:ea typeface="Calibri" pitchFamily="25" charset="0"/>
                <a:cs typeface="Calibri" pitchFamily="25" charset="0"/>
              </a:rPr>
              <a:t>Competencies are included as foundations for children “at around 48 months of age” and “at around 60 months of age.”</a:t>
            </a:r>
          </a:p>
          <a:p>
            <a:pPr>
              <a:spcBef>
                <a:spcPct val="0"/>
              </a:spcBef>
            </a:pPr>
            <a:endParaRPr lang="en-US" sz="400" dirty="0">
              <a:latin typeface="Calibri" pitchFamily="25" charset="0"/>
              <a:ea typeface="Calibri" pitchFamily="25" charset="0"/>
              <a:cs typeface="Calibri" pitchFamily="25" charset="0"/>
            </a:endParaRPr>
          </a:p>
          <a:p>
            <a:pPr>
              <a:spcBef>
                <a:spcPct val="0"/>
              </a:spcBef>
            </a:pPr>
            <a:r>
              <a:rPr lang="en-US" sz="800" dirty="0">
                <a:latin typeface="Calibri" pitchFamily="25" charset="0"/>
                <a:ea typeface="Calibri" pitchFamily="25" charset="0"/>
                <a:cs typeface="Calibri" pitchFamily="25" charset="0"/>
              </a:rPr>
              <a:t>Source: </a:t>
            </a:r>
            <a:r>
              <a:rPr lang="en-US" sz="800" u="sng" dirty="0">
                <a:latin typeface="Calibri" pitchFamily="25" charset="0"/>
                <a:ea typeface="Calibri" pitchFamily="25" charset="0"/>
                <a:cs typeface="Calibri" pitchFamily="25" charset="0"/>
              </a:rPr>
              <a:t>Expanding Access to High Quality Preschool Programs</a:t>
            </a:r>
            <a:r>
              <a:rPr lang="en-US" sz="800" dirty="0">
                <a:latin typeface="Calibri" pitchFamily="25" charset="0"/>
                <a:ea typeface="Calibri" pitchFamily="25" charset="0"/>
                <a:cs typeface="Calibri" pitchFamily="25" charset="0"/>
              </a:rPr>
              <a:t>, 2003 California School Boards Association</a:t>
            </a:r>
          </a:p>
          <a:p>
            <a:endParaRPr lang="en-US" sz="1000" dirty="0">
              <a:latin typeface="Calibri" pitchFamily="25" charset="0"/>
              <a:ea typeface="Calibri" pitchFamily="25" charset="0"/>
              <a:cs typeface="Calibri" pitchFamily="25" charset="0"/>
            </a:endParaRPr>
          </a:p>
          <a:p>
            <a:endParaRPr lang="en-US" sz="1000" dirty="0">
              <a:latin typeface="Calibri" pitchFamily="25" charset="0"/>
              <a:ea typeface="Calibri" pitchFamily="25" charset="0"/>
              <a:cs typeface="Calibri" pitchFamily="25" charset="0"/>
            </a:endParaRPr>
          </a:p>
        </p:txBody>
      </p:sp>
      <p:sp>
        <p:nvSpPr>
          <p:cNvPr id="43012" name="Rectangle 3"/>
          <p:cNvSpPr>
            <a:spLocks noChangeArrowheads="1"/>
          </p:cNvSpPr>
          <p:nvPr/>
        </p:nvSpPr>
        <p:spPr bwMode="auto">
          <a:xfrm>
            <a:off x="6600825" y="8961438"/>
            <a:ext cx="361950" cy="274637"/>
          </a:xfrm>
          <a:prstGeom prst="rect">
            <a:avLst/>
          </a:prstGeom>
          <a:noFill/>
          <a:ln w="9525">
            <a:noFill/>
            <a:miter lim="800000"/>
            <a:headEnd/>
            <a:tailEnd/>
          </a:ln>
        </p:spPr>
        <p:txBody>
          <a:bodyPr wrap="none">
            <a:prstTxWarp prst="textNoShape">
              <a:avLst/>
            </a:prstTxWarp>
            <a:spAutoFit/>
          </a:bodyPr>
          <a:lstStyle/>
          <a:p>
            <a:fld id="{FC3D4484-8B09-3D49-A2A8-143E26A964CE}" type="slidenum">
              <a:rPr lang="en-US" sz="120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r>
              <a:rPr lang="en-US" sz="1000" dirty="0" smtClean="0">
                <a:latin typeface="Calibri" pitchFamily="25" charset="0"/>
                <a:ea typeface="ＭＳ Ｐゴシック" pitchFamily="25" charset="-128"/>
                <a:cs typeface="ＭＳ Ｐゴシック" pitchFamily="25" charset="-128"/>
              </a:rPr>
              <a:t>This table represents an overview of the alignment among the </a:t>
            </a:r>
            <a:r>
              <a:rPr lang="en-US" sz="1000" b="1" dirty="0" smtClean="0">
                <a:latin typeface="Calibri" pitchFamily="25" charset="0"/>
                <a:ea typeface="ＭＳ Ｐゴシック" pitchFamily="25" charset="-128"/>
                <a:cs typeface="ＭＳ Ｐゴシック" pitchFamily="25" charset="-128"/>
              </a:rPr>
              <a:t>nine domains </a:t>
            </a:r>
            <a:r>
              <a:rPr lang="en-US" sz="1000" dirty="0" smtClean="0">
                <a:latin typeface="Calibri" pitchFamily="25" charset="0"/>
                <a:ea typeface="ＭＳ Ｐゴシック" pitchFamily="25" charset="-128"/>
                <a:cs typeface="ＭＳ Ｐゴシック" pitchFamily="25" charset="-128"/>
              </a:rPr>
              <a:t>of the </a:t>
            </a:r>
            <a:r>
              <a:rPr lang="en-US" sz="1000" b="1" i="1" dirty="0" smtClean="0">
                <a:latin typeface="Calibri" pitchFamily="25" charset="0"/>
                <a:ea typeface="ＭＳ Ｐゴシック" pitchFamily="25" charset="-128"/>
                <a:cs typeface="ＭＳ Ｐゴシック" pitchFamily="25" charset="-128"/>
              </a:rPr>
              <a:t>Preschool Learning Foundations </a:t>
            </a:r>
            <a:r>
              <a:rPr lang="en-US" sz="1000" dirty="0" smtClean="0">
                <a:latin typeface="Calibri" pitchFamily="25" charset="0"/>
                <a:ea typeface="ＭＳ Ｐゴシック" pitchFamily="25" charset="-128"/>
                <a:cs typeface="ＭＳ Ｐゴシック" pitchFamily="25" charset="-128"/>
              </a:rPr>
              <a:t>have with the content of the </a:t>
            </a:r>
            <a:r>
              <a:rPr lang="en-US" sz="1000" b="1" dirty="0" smtClean="0">
                <a:latin typeface="Calibri" pitchFamily="25" charset="0"/>
                <a:ea typeface="ＭＳ Ｐゴシック" pitchFamily="25" charset="-128"/>
                <a:cs typeface="ＭＳ Ｐゴシック" pitchFamily="25" charset="-128"/>
              </a:rPr>
              <a:t>CA Kindergarten Content Standards and the Common Core State Standards (CCSS).</a:t>
            </a:r>
          </a:p>
          <a:p>
            <a:endParaRPr lang="en-US" sz="1000" b="1" dirty="0" smtClean="0">
              <a:latin typeface="Calibri" pitchFamily="25" charset="0"/>
              <a:ea typeface="ＭＳ Ｐゴシック" pitchFamily="25" charset="-128"/>
              <a:cs typeface="ＭＳ Ｐゴシック" pitchFamily="25" charset="-128"/>
            </a:endParaRPr>
          </a:p>
          <a:p>
            <a:r>
              <a:rPr lang="en-US" sz="1000" dirty="0" smtClean="0">
                <a:latin typeface="Calibri" pitchFamily="25" charset="0"/>
                <a:ea typeface="ＭＳ Ｐゴシック" pitchFamily="25" charset="-128"/>
                <a:cs typeface="ＭＳ Ｐゴシック" pitchFamily="25" charset="-128"/>
              </a:rPr>
              <a:t>The </a:t>
            </a:r>
            <a:r>
              <a:rPr lang="en-US" sz="1000" b="1" dirty="0" smtClean="0">
                <a:latin typeface="Calibri" pitchFamily="25" charset="0"/>
                <a:ea typeface="ＭＳ Ｐゴシック" pitchFamily="25" charset="-128"/>
                <a:cs typeface="ＭＳ Ｐゴシック" pitchFamily="25" charset="-128"/>
              </a:rPr>
              <a:t>alignment demonstrates </a:t>
            </a:r>
            <a:r>
              <a:rPr lang="en-US" sz="1000" dirty="0" smtClean="0">
                <a:latin typeface="Calibri" pitchFamily="25" charset="0"/>
                <a:ea typeface="ＭＳ Ｐゴシック" pitchFamily="25" charset="-128"/>
                <a:cs typeface="ＭＳ Ｐゴシック" pitchFamily="25" charset="-128"/>
              </a:rPr>
              <a:t>that </a:t>
            </a:r>
            <a:r>
              <a:rPr lang="en-US" sz="1000" b="1" dirty="0" smtClean="0">
                <a:latin typeface="Calibri" pitchFamily="25" charset="0"/>
                <a:ea typeface="ＭＳ Ｐゴシック" pitchFamily="25" charset="-128"/>
                <a:cs typeface="ＭＳ Ｐゴシック" pitchFamily="25" charset="-128"/>
              </a:rPr>
              <a:t>early learning </a:t>
            </a:r>
            <a:r>
              <a:rPr lang="en-US" sz="1000" dirty="0" smtClean="0">
                <a:latin typeface="Calibri" pitchFamily="25" charset="0"/>
                <a:ea typeface="ＭＳ Ｐゴシック" pitchFamily="25" charset="-128"/>
                <a:cs typeface="ＭＳ Ｐゴシック" pitchFamily="25" charset="-128"/>
              </a:rPr>
              <a:t>is a </a:t>
            </a:r>
            <a:r>
              <a:rPr lang="en-US" sz="1000" u="sng" dirty="0" smtClean="0">
                <a:latin typeface="Calibri" pitchFamily="25" charset="0"/>
                <a:ea typeface="ＭＳ Ｐゴシック" pitchFamily="25" charset="-128"/>
                <a:cs typeface="ＭＳ Ｐゴシック" pitchFamily="25" charset="-128"/>
              </a:rPr>
              <a:t>significant part</a:t>
            </a:r>
            <a:r>
              <a:rPr lang="en-US" sz="1000" dirty="0" smtClean="0">
                <a:latin typeface="Calibri" pitchFamily="25" charset="0"/>
                <a:ea typeface="ＭＳ Ｐゴシック" pitchFamily="25" charset="-128"/>
                <a:cs typeface="ＭＳ Ｐゴシック" pitchFamily="25" charset="-128"/>
              </a:rPr>
              <a:t> of the </a:t>
            </a:r>
            <a:r>
              <a:rPr lang="en-US" sz="1000" b="1" dirty="0" smtClean="0">
                <a:latin typeface="Calibri" pitchFamily="25" charset="0"/>
                <a:ea typeface="ＭＳ Ｐゴシック" pitchFamily="25" charset="-128"/>
                <a:cs typeface="ＭＳ Ｐゴシック" pitchFamily="25" charset="-128"/>
              </a:rPr>
              <a:t>educational system </a:t>
            </a:r>
            <a:r>
              <a:rPr lang="en-US" sz="1000" dirty="0" smtClean="0">
                <a:latin typeface="Calibri" pitchFamily="25" charset="0"/>
                <a:ea typeface="ＭＳ Ｐゴシック" pitchFamily="25" charset="-128"/>
                <a:cs typeface="ＭＳ Ｐゴシック" pitchFamily="25" charset="-128"/>
              </a:rPr>
              <a:t>and that the </a:t>
            </a:r>
            <a:r>
              <a:rPr lang="en-US" sz="1000" u="sng" dirty="0" smtClean="0">
                <a:latin typeface="Calibri" pitchFamily="25" charset="0"/>
                <a:ea typeface="ＭＳ Ｐゴシック" pitchFamily="25" charset="-128"/>
                <a:cs typeface="ＭＳ Ｐゴシック" pitchFamily="25" charset="-128"/>
              </a:rPr>
              <a:t>knowledge and skills</a:t>
            </a:r>
            <a:r>
              <a:rPr lang="en-US" sz="1000" dirty="0" smtClean="0">
                <a:latin typeface="Calibri" pitchFamily="25" charset="0"/>
                <a:ea typeface="ＭＳ Ｐゴシック" pitchFamily="25" charset="-128"/>
                <a:cs typeface="ＭＳ Ｐゴシック" pitchFamily="25" charset="-128"/>
              </a:rPr>
              <a:t> of young children are foundational to future learning.</a:t>
            </a:r>
          </a:p>
          <a:p>
            <a:endParaRPr lang="en-US" sz="1000" dirty="0" smtClean="0">
              <a:latin typeface="Calibri" pitchFamily="25" charset="0"/>
              <a:ea typeface="ＭＳ Ｐゴシック" pitchFamily="25" charset="-128"/>
              <a:cs typeface="ＭＳ Ｐゴシック" pitchFamily="25" charset="-128"/>
            </a:endParaRPr>
          </a:p>
          <a:p>
            <a:r>
              <a:rPr lang="en-US" sz="1000" dirty="0" smtClean="0">
                <a:latin typeface="Calibri" pitchFamily="25" charset="0"/>
                <a:ea typeface="ＭＳ Ｐゴシック" pitchFamily="25" charset="-128"/>
                <a:cs typeface="ＭＳ Ｐゴシック" pitchFamily="25" charset="-128"/>
              </a:rPr>
              <a:t>Understanding the </a:t>
            </a:r>
            <a:r>
              <a:rPr lang="en-US" sz="1000" u="sng" dirty="0" smtClean="0">
                <a:latin typeface="Calibri" pitchFamily="25" charset="0"/>
                <a:ea typeface="ＭＳ Ｐゴシック" pitchFamily="25" charset="-128"/>
                <a:cs typeface="ＭＳ Ｐゴシック" pitchFamily="25" charset="-128"/>
              </a:rPr>
              <a:t>links between</a:t>
            </a:r>
            <a:r>
              <a:rPr lang="en-US" sz="1000" dirty="0" smtClean="0">
                <a:latin typeface="Calibri" pitchFamily="25" charset="0"/>
                <a:ea typeface="ＭＳ Ｐゴシック" pitchFamily="25" charset="-128"/>
                <a:cs typeface="ＭＳ Ｐゴシック" pitchFamily="25" charset="-128"/>
              </a:rPr>
              <a:t> the </a:t>
            </a:r>
            <a:r>
              <a:rPr lang="en-US" sz="1000" b="1" dirty="0" smtClean="0">
                <a:latin typeface="Calibri" pitchFamily="25" charset="0"/>
                <a:ea typeface="ＭＳ Ｐゴシック" pitchFamily="25" charset="-128"/>
                <a:cs typeface="ＭＳ Ｐゴシック" pitchFamily="25" charset="-128"/>
              </a:rPr>
              <a:t>different ages </a:t>
            </a:r>
            <a:r>
              <a:rPr lang="en-US" sz="1000" dirty="0" smtClean="0">
                <a:latin typeface="Calibri" pitchFamily="25" charset="0"/>
                <a:ea typeface="ＭＳ Ｐゴシック" pitchFamily="25" charset="-128"/>
                <a:cs typeface="ＭＳ Ｐゴシック" pitchFamily="25" charset="-128"/>
              </a:rPr>
              <a:t>and </a:t>
            </a:r>
            <a:r>
              <a:rPr lang="en-US" sz="1000" b="1" dirty="0" smtClean="0">
                <a:latin typeface="Calibri" pitchFamily="25" charset="0"/>
                <a:ea typeface="ＭＳ Ｐゴシック" pitchFamily="25" charset="-128"/>
                <a:cs typeface="ＭＳ Ｐゴシック" pitchFamily="25" charset="-128"/>
              </a:rPr>
              <a:t>different early childhood services </a:t>
            </a:r>
            <a:r>
              <a:rPr lang="en-US" sz="1000" dirty="0" smtClean="0">
                <a:latin typeface="Calibri" pitchFamily="25" charset="0"/>
                <a:ea typeface="ＭＳ Ｐゴシック" pitchFamily="25" charset="-128"/>
                <a:cs typeface="ＭＳ Ｐゴシック" pitchFamily="25" charset="-128"/>
              </a:rPr>
              <a:t>allows educators to build on children’s earlier learning and prepare them for the next educational challenge.</a:t>
            </a:r>
          </a:p>
          <a:p>
            <a:endParaRPr lang="en-US" sz="1000" dirty="0" smtClean="0">
              <a:latin typeface="Calibri" pitchFamily="25" charset="0"/>
              <a:ea typeface="ＭＳ Ｐゴシック" pitchFamily="25" charset="-128"/>
              <a:cs typeface="ＭＳ Ｐゴシック" pitchFamily="25" charset="-128"/>
            </a:endParaRPr>
          </a:p>
          <a:p>
            <a:endParaRPr lang="en-US" sz="1000" dirty="0" smtClean="0">
              <a:latin typeface="Calibri" pitchFamily="25" charset="0"/>
              <a:ea typeface="ＭＳ Ｐゴシック" pitchFamily="25" charset="-128"/>
              <a:cs typeface="ＭＳ Ｐゴシック" pitchFamily="25" charset="-128"/>
            </a:endParaRPr>
          </a:p>
          <a:p>
            <a:endParaRPr lang="en-US" sz="1000" dirty="0" smtClean="0">
              <a:solidFill>
                <a:srgbClr val="FF0000"/>
              </a:solidFill>
              <a:latin typeface="Calibri" pitchFamily="25" charset="0"/>
              <a:ea typeface="ＭＳ Ｐゴシック" pitchFamily="25" charset="-128"/>
              <a:cs typeface="ＭＳ Ｐゴシック" pitchFamily="25" charset="-128"/>
            </a:endParaRPr>
          </a:p>
        </p:txBody>
      </p:sp>
      <p:sp>
        <p:nvSpPr>
          <p:cNvPr id="45060" name="Rectangle 3"/>
          <p:cNvSpPr>
            <a:spLocks noChangeArrowheads="1"/>
          </p:cNvSpPr>
          <p:nvPr/>
        </p:nvSpPr>
        <p:spPr bwMode="auto">
          <a:xfrm>
            <a:off x="6600825" y="8961438"/>
            <a:ext cx="361950" cy="274637"/>
          </a:xfrm>
          <a:prstGeom prst="rect">
            <a:avLst/>
          </a:prstGeom>
          <a:noFill/>
          <a:ln w="9525">
            <a:noFill/>
            <a:miter lim="800000"/>
            <a:headEnd/>
            <a:tailEnd/>
          </a:ln>
        </p:spPr>
        <p:txBody>
          <a:bodyPr wrap="none">
            <a:prstTxWarp prst="textNoShape">
              <a:avLst/>
            </a:prstTxWarp>
            <a:spAutoFit/>
          </a:bodyPr>
          <a:lstStyle/>
          <a:p>
            <a:fld id="{A283166B-5B50-C94F-A010-399DCD1D228B}" type="slidenum">
              <a:rPr lang="en-US" sz="120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dirty="0" smtClean="0"/>
              <a:t> </a:t>
            </a:r>
            <a:r>
              <a:rPr lang="en-US" i="1" dirty="0" smtClean="0"/>
              <a:t>Preschool </a:t>
            </a:r>
            <a:r>
              <a:rPr lang="en-US" i="1" dirty="0"/>
              <a:t>L</a:t>
            </a:r>
            <a:r>
              <a:rPr lang="en-US" i="1" dirty="0" smtClean="0"/>
              <a:t>earning </a:t>
            </a:r>
            <a:r>
              <a:rPr lang="en-US" i="1" dirty="0"/>
              <a:t>F</a:t>
            </a:r>
            <a:r>
              <a:rPr lang="en-US" i="1" dirty="0" smtClean="0"/>
              <a:t>oundations </a:t>
            </a:r>
            <a:r>
              <a:rPr lang="en-US" dirty="0"/>
              <a:t>in the Visual and Performing Arts are organized in four strands (each representing an art discipline):</a:t>
            </a:r>
            <a:r>
              <a:rPr lang="en-US" dirty="0" smtClean="0"/>
              <a:t> </a:t>
            </a:r>
            <a:r>
              <a:rPr lang="en-US" b="1" dirty="0" smtClean="0"/>
              <a:t>Visual,</a:t>
            </a:r>
            <a:r>
              <a:rPr lang="en-US" b="1" baseline="0" dirty="0" smtClean="0"/>
              <a:t> A</a:t>
            </a:r>
            <a:r>
              <a:rPr lang="en-US" b="1" dirty="0" smtClean="0"/>
              <a:t>rt</a:t>
            </a:r>
            <a:r>
              <a:rPr lang="en-US" b="1" dirty="0"/>
              <a:t>,</a:t>
            </a:r>
            <a:r>
              <a:rPr lang="en-US" b="1" dirty="0" smtClean="0"/>
              <a:t> Music</a:t>
            </a:r>
            <a:r>
              <a:rPr lang="en-US" b="1" dirty="0"/>
              <a:t>,</a:t>
            </a:r>
            <a:r>
              <a:rPr lang="en-US" b="1" dirty="0" smtClean="0"/>
              <a:t> Drama</a:t>
            </a:r>
            <a:r>
              <a:rPr lang="en-US" b="1" dirty="0"/>
              <a:t>, </a:t>
            </a:r>
            <a:r>
              <a:rPr lang="en-US" dirty="0"/>
              <a:t>and</a:t>
            </a:r>
            <a:r>
              <a:rPr lang="en-US" dirty="0" smtClean="0"/>
              <a:t> </a:t>
            </a:r>
            <a:r>
              <a:rPr lang="en-US" b="1" dirty="0"/>
              <a:t>D</a:t>
            </a:r>
            <a:r>
              <a:rPr lang="en-US" b="1" dirty="0" smtClean="0"/>
              <a:t>ance</a:t>
            </a:r>
            <a:r>
              <a:rPr lang="en-US" b="1" dirty="0"/>
              <a:t>. </a:t>
            </a:r>
            <a:r>
              <a:rPr lang="en-US" dirty="0"/>
              <a:t>The sub strands center on key competencies related to the arts. Notice, respond, and engage relates to the interest, enjoyment, and interaction of children with materials and methods of an art form. Develop skills refers to the basic skills of performing, inventing, and creating through the arts, while create, invent, and express describes the ways children use their skills to invent and express through the arts.</a:t>
            </a:r>
            <a:r>
              <a:rPr lang="en-US" dirty="0" smtClean="0"/>
              <a:t> </a:t>
            </a:r>
          </a:p>
          <a:p>
            <a:endParaRPr lang="en-US" dirty="0" smtClean="0"/>
          </a:p>
          <a:p>
            <a:r>
              <a:rPr lang="en-US" dirty="0" smtClean="0"/>
              <a:t>The</a:t>
            </a:r>
            <a:r>
              <a:rPr lang="en-US" baseline="0" dirty="0" smtClean="0"/>
              <a:t> Preschool Learning Foundations </a:t>
            </a:r>
            <a:r>
              <a:rPr lang="en-US" dirty="0" smtClean="0"/>
              <a:t>are aligned with</a:t>
            </a:r>
            <a:r>
              <a:rPr lang="en-US" baseline="0" dirty="0" smtClean="0"/>
              <a:t> VAPA Content Standards for Visual Arts, Music, Theatre, and Dance.</a:t>
            </a:r>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2234428"/>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skills and knowledge in the Visual and Performing Arts are built on ones that children develop in the Language, Perceptual, Motor, Cognitive, and Social–Emotional Development domains. Whether children improvise vocally and instrumentally or act out with others through music and movement, the visual arts, music, drama, and dance tap children’s intellectual, social, and physical competencies. Children’s developing capacity to communicate, express themselves verbally, move their bodies with competence, engage in symbolic play, interact with peers and adults cooperatively, along with other skills, form the foundation of their development in the Visual and Performing Arts. For this reason, as</a:t>
            </a:r>
            <a:r>
              <a:rPr lang="en-US" dirty="0" smtClean="0"/>
              <a:t> Table </a:t>
            </a:r>
            <a:r>
              <a:rPr lang="en-US" dirty="0"/>
              <a:t>1.12 indicates, the Visual and Performing Arts domain is aligned with all four developmental domains in the infant/toddler foundations: Social–Emotional Development, Language Development, Cognitive Development, and Perceptual and Motor Development. Each domain plays a role in children’s development in the Visual and Performing </a:t>
            </a:r>
            <a:r>
              <a:rPr lang="en-US" dirty="0" smtClean="0"/>
              <a:t>Arts” (CDE, 2012, Alignment Document, </a:t>
            </a:r>
            <a:r>
              <a:rPr lang="en-US" dirty="0" err="1" smtClean="0"/>
              <a:t>p</a:t>
            </a:r>
            <a:r>
              <a:rPr lang="en-US" dirty="0" smtClean="0"/>
              <a:t>. 94).</a:t>
            </a:r>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474971"/>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i="1" dirty="0"/>
              <a:t>P</a:t>
            </a:r>
            <a:r>
              <a:rPr lang="en-US" i="1" dirty="0" smtClean="0"/>
              <a:t>reschool </a:t>
            </a:r>
            <a:r>
              <a:rPr lang="en-US" i="1" dirty="0"/>
              <a:t>L</a:t>
            </a:r>
            <a:r>
              <a:rPr lang="en-US" i="1" dirty="0" smtClean="0"/>
              <a:t>earning Foundations </a:t>
            </a:r>
            <a:r>
              <a:rPr lang="en-US" dirty="0"/>
              <a:t>in visual art, music, drama, and dance are also aligned with the kindergarten content standards in the corresponding domains: </a:t>
            </a:r>
            <a:r>
              <a:rPr lang="en-US" b="1" dirty="0"/>
              <a:t>Visual Arts, Music, Theatre, </a:t>
            </a:r>
            <a:r>
              <a:rPr lang="en-US" dirty="0"/>
              <a:t>and </a:t>
            </a:r>
            <a:r>
              <a:rPr lang="en-US" b="1" dirty="0"/>
              <a:t>Dance</a:t>
            </a:r>
            <a:r>
              <a:rPr lang="en-US" dirty="0"/>
              <a:t>. The kindergarten content standards in each artistic domain are organized by the following main categories (strands): </a:t>
            </a:r>
            <a:r>
              <a:rPr lang="en-US" b="1" dirty="0"/>
              <a:t>artistic perception, creative expression, historical and cultural context, aesthetic valuing, </a:t>
            </a:r>
            <a:r>
              <a:rPr lang="en-US" dirty="0"/>
              <a:t>and </a:t>
            </a:r>
            <a:r>
              <a:rPr lang="en-US" b="1" dirty="0"/>
              <a:t>connections, relationships, applications</a:t>
            </a:r>
            <a:r>
              <a:rPr lang="en-US" dirty="0"/>
              <a:t>. Table 1.12 shows the alignment between preschool sub strands and kindergarten strands in Visual Arts, Music, Theatre, and Dance. Table 1.13 details the alignment between specific preschool foundations and kindergarten content standards in the Visual and Performing Arts </a:t>
            </a:r>
            <a:r>
              <a:rPr lang="en-US" dirty="0" smtClean="0"/>
              <a:t>domains“ (CDE, 2012, Alignment Document, pp.</a:t>
            </a:r>
            <a:r>
              <a:rPr lang="en-US" baseline="0" dirty="0" smtClean="0"/>
              <a:t> </a:t>
            </a:r>
            <a:r>
              <a:rPr lang="en-US" dirty="0" smtClean="0"/>
              <a:t>94-95). </a:t>
            </a:r>
          </a:p>
          <a:p>
            <a:endParaRPr lang="en-US" dirty="0" smtClean="0"/>
          </a:p>
          <a:p>
            <a:r>
              <a:rPr lang="en-US" dirty="0" smtClean="0"/>
              <a:t>VAPA supports social-emotional</a:t>
            </a:r>
            <a:r>
              <a:rPr lang="en-US" baseline="0" dirty="0" smtClean="0"/>
              <a:t> growth, provides multiple access points to curriculum, builds confidence, and fosters self expression for ALL students.</a:t>
            </a:r>
          </a:p>
          <a:p>
            <a:endParaRPr lang="en-US" baseline="0" dirty="0" smtClean="0"/>
          </a:p>
          <a:p>
            <a:r>
              <a:rPr lang="en-US" baseline="0" dirty="0" smtClean="0"/>
              <a:t>Optional Activity: Ask participants to discuss why the Alignment Document is important and how it can be used for planning. </a:t>
            </a:r>
            <a:endParaRPr lang="en-US" dirty="0" smtClean="0"/>
          </a:p>
          <a:p>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9853895"/>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children learn holistically, the arts should be presented in a way that is integrated with other domains</a:t>
            </a:r>
            <a:r>
              <a:rPr lang="en-US" baseline="0" dirty="0" smtClean="0"/>
              <a:t> of learning”. (CDE, 2011, </a:t>
            </a:r>
            <a:r>
              <a:rPr lang="en-US" i="1" baseline="0" dirty="0" smtClean="0"/>
              <a:t>PCF</a:t>
            </a:r>
            <a:r>
              <a:rPr lang="en-US" baseline="0" dirty="0" smtClean="0"/>
              <a:t>, p.44)</a:t>
            </a:r>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4123541"/>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arts integrate so naturally across all</a:t>
            </a:r>
            <a:r>
              <a:rPr lang="en-US" baseline="0" dirty="0" smtClean="0"/>
              <a:t> domains.  Here are some examples while working on building fine motor development, body awareness, and language development.</a:t>
            </a:r>
          </a:p>
          <a:p>
            <a:endParaRPr lang="en-US" baseline="0" dirty="0" smtClean="0"/>
          </a:p>
          <a:p>
            <a:r>
              <a:rPr lang="en-US" baseline="0" dirty="0" smtClean="0"/>
              <a:t>Optional Activity:</a:t>
            </a:r>
          </a:p>
          <a:p>
            <a:r>
              <a:rPr lang="en-US" baseline="0" dirty="0" smtClean="0"/>
              <a:t>Ask participants to discuss how they have integrated the visual and performing arts. Share out in the larger group.</a:t>
            </a:r>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4916767"/>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participants to discuss what they notice about the environment and how the artwork is displayed.</a:t>
            </a:r>
          </a:p>
          <a:p>
            <a:r>
              <a:rPr lang="en-US" baseline="0" dirty="0" smtClean="0"/>
              <a:t>Possible responses: </a:t>
            </a:r>
          </a:p>
          <a:p>
            <a:r>
              <a:rPr lang="en-US" baseline="0" dirty="0" smtClean="0"/>
              <a:t>	Display of diverse families and languages</a:t>
            </a:r>
          </a:p>
          <a:p>
            <a:r>
              <a:rPr lang="en-US" baseline="0" dirty="0" smtClean="0"/>
              <a:t>	Artwork carefully matted, arranged to showcase students’ artwork</a:t>
            </a:r>
            <a:endParaRPr lang="en-US" dirty="0" smtClean="0"/>
          </a:p>
          <a:p>
            <a:endParaRPr lang="en-US" dirty="0" smtClean="0"/>
          </a:p>
          <a:p>
            <a:r>
              <a:rPr lang="en-US" dirty="0" smtClean="0"/>
              <a:t>This picture demonstrates</a:t>
            </a:r>
            <a:r>
              <a:rPr lang="en-US" baseline="0" dirty="0" smtClean="0"/>
              <a:t> the integration of social-emotional/visual art and social studies.</a:t>
            </a:r>
          </a:p>
          <a:p>
            <a:pPr defTabSz="92884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115291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5D9B6-3A95-C04A-BD85-37B79FA5CC40}"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623664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12119CCE-EBE4-C64D-9443-4973C6C8EF94}" type="slidenum">
              <a:rPr lang="en-US"/>
              <a:pPr/>
              <a:t>2</a:t>
            </a:fld>
            <a:endParaRPr lang="en-US"/>
          </a:p>
        </p:txBody>
      </p:sp>
      <p:sp>
        <p:nvSpPr>
          <p:cNvPr id="22531"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3098" tIns="46549" rIns="93098" bIns="46549" anchor="b">
            <a:prstTxWarp prst="textNoShape">
              <a:avLst/>
            </a:prstTxWarp>
          </a:bodyPr>
          <a:lstStyle/>
          <a:p>
            <a:pPr algn="r" eaLnBrk="0" hangingPunct="0"/>
            <a:fld id="{B00AF539-36E4-0441-815D-71832A734429}" type="slidenum">
              <a:rPr lang="en-US" sz="1200"/>
              <a:pPr algn="r" eaLnBrk="0" hangingPunct="0"/>
              <a:t>2</a:t>
            </a:fld>
            <a:endParaRPr lang="en-US" sz="120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p:spPr>
        <p:txBody>
          <a:bodyPr/>
          <a:lstStyle/>
          <a:p>
            <a:pPr defTabSz="912813" eaLnBrk="1" hangingPunct="1">
              <a:spcBef>
                <a:spcPct val="0"/>
              </a:spcBef>
            </a:pPr>
            <a:endParaRPr lang="en-US">
              <a:latin typeface="Arial" pitchFamily="25" charset="0"/>
              <a:ea typeface="Arial" pitchFamily="25" charset="0"/>
              <a:cs typeface="Arial" pitchFamily="25" charset="0"/>
            </a:endParaRPr>
          </a:p>
          <a:p>
            <a:pPr defTabSz="912813" eaLnBrk="1" hangingPunct="1">
              <a:spcBef>
                <a:spcPct val="0"/>
              </a:spcBef>
            </a:pPr>
            <a:r>
              <a:rPr lang="en-US">
                <a:latin typeface="Calibri" pitchFamily="25" charset="0"/>
                <a:ea typeface="Arial" pitchFamily="25" charset="0"/>
                <a:cs typeface="Arial" pitchFamily="25" charset="0"/>
              </a:rPr>
              <a:t>Several county offices of education contributed to the development of the TK professional development modules… either by developing the content and/or by conducting a pilot session with school district teachers and administrators.</a:t>
            </a:r>
          </a:p>
          <a:p>
            <a:pPr defTabSz="912813" eaLnBrk="1" hangingPunct="1">
              <a:spcBef>
                <a:spcPct val="0"/>
              </a:spcBef>
            </a:pPr>
            <a:endParaRPr lang="en-US">
              <a:latin typeface="Calibri" pitchFamily="25" charset="0"/>
              <a:ea typeface="Arial" pitchFamily="25" charset="0"/>
              <a:cs typeface="Arial" pitchFamily="25" charset="0"/>
            </a:endParaRPr>
          </a:p>
          <a:p>
            <a:pPr defTabSz="912813" eaLnBrk="1" hangingPunct="1">
              <a:spcBef>
                <a:spcPct val="0"/>
              </a:spcBef>
            </a:pPr>
            <a:r>
              <a:rPr lang="en-US">
                <a:latin typeface="Calibri" pitchFamily="25" charset="0"/>
                <a:ea typeface="Arial" pitchFamily="25" charset="0"/>
                <a:cs typeface="Arial" pitchFamily="25" charset="0"/>
              </a:rPr>
              <a:t>This project was coordinated by the Sacramento County Office of Education through funding from the David and Lucile Packard Foundation.</a:t>
            </a:r>
          </a:p>
          <a:p>
            <a:pPr defTabSz="912813" eaLnBrk="1" hangingPunct="1">
              <a:spcBef>
                <a:spcPct val="0"/>
              </a:spcBef>
            </a:pPr>
            <a:endParaRPr lang="en-US">
              <a:latin typeface="Calibri" pitchFamily="25" charset="0"/>
              <a:ea typeface="Arial" pitchFamily="25" charset="0"/>
              <a:cs typeface="Arial" pitchFamily="25"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environment conveys the message that this is a place where adults have thought about the </a:t>
            </a:r>
            <a:r>
              <a:rPr lang="en-US" b="1" dirty="0" smtClean="0"/>
              <a:t>quality and the instructive power of space</a:t>
            </a:r>
            <a:r>
              <a:rPr lang="en-US" dirty="0" smtClean="0"/>
              <a:t>. The layout of the </a:t>
            </a:r>
            <a:r>
              <a:rPr lang="en-US" b="1" dirty="0" smtClean="0"/>
              <a:t>physical space </a:t>
            </a:r>
            <a:r>
              <a:rPr lang="en-US" dirty="0" smtClean="0"/>
              <a:t>is welcoming and fosters encounters, communication, and relationships.  The arrangement of structures, objects, and activities encourages choices, problem solving, and discoveries in the process of learning. </a:t>
            </a:r>
          </a:p>
          <a:p>
            <a:endParaRPr lang="en-US" dirty="0" smtClean="0"/>
          </a:p>
          <a:p>
            <a:r>
              <a:rPr lang="en-US" dirty="0" smtClean="0"/>
              <a:t>(L. </a:t>
            </a:r>
            <a:r>
              <a:rPr lang="en-US" dirty="0" err="1" smtClean="0"/>
              <a:t>Gandini</a:t>
            </a:r>
            <a:r>
              <a:rPr lang="en-US" dirty="0" smtClean="0"/>
              <a:t> Curtis &amp; Carter, 2003) (adapted from EISS©:  Early Intervention for School Success Handbook, 2012)</a:t>
            </a:r>
          </a:p>
          <a:p>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7225797"/>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continuum of a</a:t>
            </a:r>
            <a:r>
              <a:rPr lang="en-US" baseline="0" dirty="0" smtClean="0"/>
              <a:t> specific sub strand on creation, invention, and expression through drama. This graph demonstrates where a child’s skills may lie at 48 months, then 60 months and by the end of kindergarten. Provide additional information for participants and provide time for discussion as time permits.</a:t>
            </a:r>
          </a:p>
          <a:p>
            <a:endParaRPr lang="en-US" baseline="0" dirty="0" smtClean="0"/>
          </a:p>
          <a:p>
            <a:pPr defTabSz="928848">
              <a:defRPr/>
            </a:pPr>
            <a:endParaRPr lang="en-US" i="0" baseline="0" dirty="0" smtClean="0"/>
          </a:p>
          <a:p>
            <a:pPr defTabSz="928848">
              <a:defRPr/>
            </a:pPr>
            <a:r>
              <a:rPr lang="en-US" i="0" baseline="0" dirty="0" smtClean="0"/>
              <a:t>Share an example of an activity that reflects the continuum of development:</a:t>
            </a:r>
          </a:p>
          <a:p>
            <a:endParaRPr lang="en-US" sz="1200" dirty="0" smtClean="0">
              <a:solidFill>
                <a:srgbClr val="000000"/>
              </a:solidFill>
              <a:latin typeface="+mn-lt"/>
              <a:cs typeface="Calibri"/>
            </a:endParaRPr>
          </a:p>
          <a:p>
            <a:r>
              <a:rPr lang="en-US" sz="1200" dirty="0" smtClean="0">
                <a:solidFill>
                  <a:srgbClr val="000000"/>
                </a:solidFill>
                <a:latin typeface="+mn-lt"/>
                <a:cs typeface="Calibri"/>
              </a:rPr>
              <a:t>For students</a:t>
            </a:r>
            <a:r>
              <a:rPr lang="en-US" sz="1200" baseline="0" dirty="0" smtClean="0">
                <a:solidFill>
                  <a:srgbClr val="000000"/>
                </a:solidFill>
                <a:latin typeface="+mn-lt"/>
                <a:cs typeface="Calibri"/>
              </a:rPr>
              <a:t> with emerging skills, </a:t>
            </a:r>
            <a:r>
              <a:rPr lang="en-US" sz="1200" dirty="0" smtClean="0">
                <a:solidFill>
                  <a:srgbClr val="000000"/>
                </a:solidFill>
                <a:latin typeface="+mn-lt"/>
                <a:cs typeface="Calibri"/>
              </a:rPr>
              <a:t>the child may dress-up, collect and/or make props, choose a role, actively participate in dramatizing the story</a:t>
            </a:r>
          </a:p>
          <a:p>
            <a:endParaRPr lang="en-US" sz="1200" baseline="0" dirty="0" smtClean="0">
              <a:solidFill>
                <a:srgbClr val="000000"/>
              </a:solidFill>
              <a:latin typeface="+mn-lt"/>
              <a:cs typeface="Calibri"/>
            </a:endParaRPr>
          </a:p>
          <a:p>
            <a:r>
              <a:rPr lang="en-US" sz="1200" baseline="0" dirty="0" smtClean="0">
                <a:solidFill>
                  <a:srgbClr val="000000"/>
                </a:solidFill>
                <a:latin typeface="+mn-lt"/>
                <a:cs typeface="Calibri"/>
              </a:rPr>
              <a:t>As students progress, they</a:t>
            </a:r>
            <a:r>
              <a:rPr lang="en-US" sz="1200" dirty="0" smtClean="0">
                <a:solidFill>
                  <a:srgbClr val="000000"/>
                </a:solidFill>
                <a:latin typeface="+mn-lt"/>
                <a:cs typeface="Calibri"/>
              </a:rPr>
              <a:t> may participate in the development of the play, retells the story and performs in front of others</a:t>
            </a:r>
          </a:p>
          <a:p>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3087201"/>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and audio recording could be done in the classroom to assess a child’s participation in the arts.</a:t>
            </a:r>
          </a:p>
          <a:p>
            <a:r>
              <a:rPr lang="en-US" dirty="0" smtClean="0"/>
              <a:t>Ask participants</a:t>
            </a:r>
            <a:r>
              <a:rPr lang="en-US" baseline="0" dirty="0" smtClean="0"/>
              <a:t> for additional ideas.</a:t>
            </a:r>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5096582"/>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strategies for differentiating</a:t>
            </a:r>
            <a:r>
              <a:rPr lang="en-US" baseline="0" dirty="0" smtClean="0"/>
              <a:t> your instruction so all children can participate.</a:t>
            </a:r>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1014247"/>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 supports i.e., </a:t>
            </a:r>
            <a:r>
              <a:rPr lang="en-US" dirty="0" err="1" smtClean="0"/>
              <a:t>realia</a:t>
            </a:r>
            <a:r>
              <a:rPr lang="en-US" dirty="0" smtClean="0"/>
              <a:t>,</a:t>
            </a:r>
            <a:r>
              <a:rPr lang="en-US" baseline="0" dirty="0" smtClean="0"/>
              <a:t> gestures, facial expressions</a:t>
            </a:r>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0427693"/>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some strategies to support students with special needs. These</a:t>
            </a:r>
            <a:r>
              <a:rPr lang="en-US" baseline="0" dirty="0" smtClean="0"/>
              <a:t> strategies are good for ALL students</a:t>
            </a:r>
            <a:endParaRPr lang="en-US" dirty="0" smtClean="0"/>
          </a:p>
          <a:p>
            <a:endParaRPr lang="en-US" dirty="0" smtClean="0"/>
          </a:p>
          <a:p>
            <a:r>
              <a:rPr lang="en-US" dirty="0" smtClean="0"/>
              <a:t>Link to http://www.scoe.net/SEEDS/resources/at/atToolkit.html for adaptation ideas</a:t>
            </a:r>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2054124"/>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Alignment Document, pp 102 – 103</a:t>
            </a:r>
          </a:p>
          <a:p>
            <a:endParaRPr lang="en-US" dirty="0" smtClean="0"/>
          </a:p>
          <a:p>
            <a:r>
              <a:rPr lang="en-US" dirty="0" smtClean="0"/>
              <a:t>Ask participants to break into small groups to discuss and identify differentiated strategies to support ALL</a:t>
            </a:r>
            <a:r>
              <a:rPr lang="en-US" baseline="0" dirty="0" smtClean="0"/>
              <a:t> children.</a:t>
            </a:r>
          </a:p>
          <a:p>
            <a:r>
              <a:rPr lang="en-US" baseline="0" dirty="0" smtClean="0"/>
              <a:t>Allow 15 minutes for small group discussion and 5 minutes for sharing out with whole group.</a:t>
            </a:r>
            <a:endParaRPr lang="en-US" dirty="0"/>
          </a:p>
        </p:txBody>
      </p:sp>
      <p:sp>
        <p:nvSpPr>
          <p:cNvPr id="4" name="Slide Number Placeholder 3"/>
          <p:cNvSpPr>
            <a:spLocks noGrp="1"/>
          </p:cNvSpPr>
          <p:nvPr>
            <p:ph type="sldNum" sz="quarter" idx="10"/>
          </p:nvPr>
        </p:nvSpPr>
        <p:spPr/>
        <p:txBody>
          <a:bodyPr/>
          <a:lstStyle/>
          <a:p>
            <a:fld id="{6850D782-B6E6-40EC-93B6-C08473B5F0AB}"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8147131"/>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3985-EF24-4915-A570-EC2C7FF28D3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03985-EF24-4915-A570-EC2C7FF28D3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a:defRPr/>
            </a:pPr>
            <a:fld id="{98436065-3DEA-4E87-B976-B3CC976A7AD2}" type="slidenum">
              <a:rPr lang="en-US" smtClean="0"/>
              <a:pPr>
                <a:defRPr/>
              </a:pPr>
              <a:t>29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31651" y="4404359"/>
            <a:ext cx="5121701" cy="4171634"/>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474">
              <a:defRPr/>
            </a:pPr>
            <a:endParaRPr lang="en-US" dirty="0" smtClean="0">
              <a:solidFill>
                <a:srgbClr val="000000"/>
              </a:solidFill>
              <a:cs typeface="Calibri"/>
            </a:endParaRPr>
          </a:p>
          <a:p>
            <a:pPr defTabSz="911474">
              <a:defRPr/>
            </a:pPr>
            <a:r>
              <a:rPr lang="en-US" dirty="0" smtClean="0">
                <a:solidFill>
                  <a:srgbClr val="000000"/>
                </a:solidFill>
                <a:cs typeface="Calibri"/>
              </a:rPr>
              <a:t>The information in this presentation is based on: </a:t>
            </a:r>
          </a:p>
          <a:p>
            <a:pPr marL="341313" indent="-176213" defTabSz="911474">
              <a:buFont typeface="Arial"/>
              <a:buChar char="•"/>
              <a:defRPr/>
            </a:pPr>
            <a:r>
              <a:rPr lang="en-US" i="1" dirty="0" smtClean="0">
                <a:solidFill>
                  <a:srgbClr val="000000"/>
                </a:solidFill>
                <a:cs typeface="Calibri"/>
              </a:rPr>
              <a:t>The Alignment of the California Preschool Learning Foundations and Key Early Education Resources</a:t>
            </a:r>
          </a:p>
          <a:p>
            <a:pPr marL="341313" indent="-176213" defTabSz="911474">
              <a:buFont typeface="Arial"/>
              <a:buChar char="•"/>
              <a:defRPr/>
            </a:pPr>
            <a:r>
              <a:rPr lang="en-US" i="1" dirty="0" smtClean="0">
                <a:solidFill>
                  <a:srgbClr val="000000"/>
                </a:solidFill>
                <a:cs typeface="Calibri"/>
              </a:rPr>
              <a:t>California Preschool Learning Foundations, Volume 2</a:t>
            </a:r>
            <a:endParaRPr lang="en-US" dirty="0" smtClean="0">
              <a:solidFill>
                <a:srgbClr val="000000"/>
              </a:solidFill>
              <a:cs typeface="Calibri"/>
            </a:endParaRPr>
          </a:p>
          <a:p>
            <a:pPr marL="341313" indent="-176213" defTabSz="911474">
              <a:buFont typeface="Arial"/>
              <a:buChar char="•"/>
              <a:defRPr/>
            </a:pPr>
            <a:r>
              <a:rPr lang="en-US" dirty="0" smtClean="0">
                <a:solidFill>
                  <a:srgbClr val="000000"/>
                </a:solidFill>
                <a:cs typeface="Calibri"/>
              </a:rPr>
              <a:t>Current Research</a:t>
            </a:r>
          </a:p>
          <a:p>
            <a:pPr marL="341313" indent="-176213"/>
            <a:endParaRPr lang="en-US" dirty="0"/>
          </a:p>
        </p:txBody>
      </p:sp>
      <p:sp>
        <p:nvSpPr>
          <p:cNvPr id="4" name="Slide Number Placeholder 3"/>
          <p:cNvSpPr>
            <a:spLocks noGrp="1"/>
          </p:cNvSpPr>
          <p:nvPr>
            <p:ph type="sldNum" sz="quarter" idx="10"/>
          </p:nvPr>
        </p:nvSpPr>
        <p:spPr/>
        <p:txBody>
          <a:bodyPr/>
          <a:lstStyle/>
          <a:p>
            <a:fld id="{83903985-EF24-4915-A570-EC2C7FF28D3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0D782-B6E6-40EC-93B6-C08473B5F0AB}"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728492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0D782-B6E6-40EC-93B6-C08473B5F0AB}"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845574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dirty="0">
              <a:latin typeface="Calibri" pitchFamily="42" charset="0"/>
              <a:ea typeface="ＭＳ Ｐゴシック" pitchFamily="42" charset="-128"/>
              <a:cs typeface="ＭＳ Ｐゴシック" pitchFamily="42" charset="-128"/>
            </a:endParaRPr>
          </a:p>
        </p:txBody>
      </p:sp>
      <p:sp>
        <p:nvSpPr>
          <p:cNvPr id="30724" name="Slide Number Placeholder 3"/>
          <p:cNvSpPr>
            <a:spLocks noGrp="1"/>
          </p:cNvSpPr>
          <p:nvPr>
            <p:ph type="sldNum" sz="quarter" idx="5"/>
          </p:nvPr>
        </p:nvSpPr>
        <p:spPr>
          <a:noFill/>
          <a:ln>
            <a:miter lim="800000"/>
            <a:headEnd/>
            <a:tailEnd/>
          </a:ln>
        </p:spPr>
        <p:txBody>
          <a:bodyPr/>
          <a:lstStyle/>
          <a:p>
            <a:fld id="{D6577787-4581-4676-BF4A-EA1D2788F27A}"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atin typeface="Calibri" pitchFamily="42" charset="0"/>
              <a:ea typeface="ＭＳ Ｐゴシック" pitchFamily="42" charset="-128"/>
              <a:cs typeface="ＭＳ Ｐゴシック" pitchFamily="42" charset="-128"/>
            </a:endParaRPr>
          </a:p>
        </p:txBody>
      </p:sp>
      <p:sp>
        <p:nvSpPr>
          <p:cNvPr id="32772" name="Slide Number Placeholder 3"/>
          <p:cNvSpPr>
            <a:spLocks noGrp="1"/>
          </p:cNvSpPr>
          <p:nvPr>
            <p:ph type="sldNum" sz="quarter" idx="5"/>
          </p:nvPr>
        </p:nvSpPr>
        <p:spPr>
          <a:noFill/>
          <a:ln>
            <a:miter lim="800000"/>
            <a:headEnd/>
            <a:tailEnd/>
          </a:ln>
        </p:spPr>
        <p:txBody>
          <a:bodyPr/>
          <a:lstStyle/>
          <a:p>
            <a:fld id="{1D6D3A7E-5921-4D60-A9F0-0960CEBEFFA8}"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a:buFontTx/>
              <a:buChar char="•"/>
            </a:pPr>
            <a:r>
              <a:rPr lang="en-US" dirty="0" smtClean="0">
                <a:solidFill>
                  <a:srgbClr val="000000"/>
                </a:solidFill>
                <a:latin typeface="Calibri" pitchFamily="25" charset="0"/>
                <a:ea typeface="ＭＳ Ｐゴシック" pitchFamily="25" charset="-128"/>
                <a:cs typeface="ＭＳ Ｐゴシック" pitchFamily="25" charset="-128"/>
              </a:rPr>
              <a:t>Senate Bill 1381 provides flexibility for districts in implementing TK that best meet the needs of students. </a:t>
            </a:r>
          </a:p>
          <a:p>
            <a:pPr>
              <a:buFontTx/>
              <a:buChar char="•"/>
            </a:pPr>
            <a:r>
              <a:rPr lang="en-US" dirty="0" smtClean="0">
                <a:solidFill>
                  <a:srgbClr val="000000"/>
                </a:solidFill>
                <a:latin typeface="Calibri" pitchFamily="25" charset="0"/>
                <a:ea typeface="ＭＳ Ｐゴシック" pitchFamily="25" charset="-128"/>
                <a:cs typeface="ＭＳ Ｐゴシック" pitchFamily="25" charset="-128"/>
              </a:rPr>
              <a:t>It is important to note, that all kindergarten regulations apply to TK. Children are not mandated to attend TK as the existing statute does not require parents to enroll children in kindergarten. </a:t>
            </a:r>
          </a:p>
          <a:p>
            <a:pPr>
              <a:buFontTx/>
              <a:buChar char="•"/>
            </a:pPr>
            <a:r>
              <a:rPr lang="en-US" dirty="0" smtClean="0">
                <a:solidFill>
                  <a:srgbClr val="000000"/>
                </a:solidFill>
                <a:latin typeface="Calibri" pitchFamily="25" charset="0"/>
                <a:ea typeface="ＭＳ Ｐゴシック" pitchFamily="25" charset="-128"/>
                <a:cs typeface="ＭＳ Ｐゴシック" pitchFamily="25" charset="-128"/>
              </a:rPr>
              <a:t>Children are not mandated to attend, but district must offer TK for birthdays between September 2 and December 2 ([Education Code Section 48000]; CCSESA, 2011).</a:t>
            </a:r>
          </a:p>
          <a:p>
            <a:endParaRPr lang="en-US" sz="800" dirty="0" smtClean="0">
              <a:solidFill>
                <a:srgbClr val="000000"/>
              </a:solidFill>
              <a:latin typeface="Calibri" pitchFamily="25" charset="0"/>
              <a:ea typeface="ＭＳ Ｐゴシック" pitchFamily="25" charset="-128"/>
              <a:cs typeface="ＭＳ Ｐゴシック" pitchFamily="25" charset="-128"/>
            </a:endParaRP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In 2012-13, school districts began to offer a TK program for children whose fifth birthdates fall from November 2 through December 2. </a:t>
            </a: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The date will continue moving back one month over each subsequent year so that by 2014-15 and, each year thereafter, children who are five on or before September 1 are eligible for kindergarten. </a:t>
            </a: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The law also requires school districts to develop a transitional kindergarten program, for children who will no longer be age eligible for kindergarten. </a:t>
            </a: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Transitional kindergarten is the first year of a two-year program that provides a “modified kindergarten curriculum that is age and developmentally appropriate” (</a:t>
            </a:r>
            <a:r>
              <a:rPr lang="en-US" i="1" dirty="0" smtClean="0">
                <a:solidFill>
                  <a:srgbClr val="000000"/>
                </a:solidFill>
                <a:latin typeface="Calibri" pitchFamily="25" charset="0"/>
                <a:ea typeface="ＭＳ Ｐゴシック" pitchFamily="25" charset="-128"/>
                <a:cs typeface="ＭＳ Ｐゴシック" pitchFamily="25" charset="-128"/>
              </a:rPr>
              <a:t>Education Code</a:t>
            </a:r>
            <a:r>
              <a:rPr lang="en-US" dirty="0" smtClean="0">
                <a:solidFill>
                  <a:srgbClr val="000000"/>
                </a:solidFill>
                <a:latin typeface="Calibri" pitchFamily="25" charset="0"/>
                <a:ea typeface="ＭＳ Ｐゴシック" pitchFamily="25" charset="-128"/>
                <a:cs typeface="ＭＳ Ｐゴシック" pitchFamily="25" charset="-128"/>
              </a:rPr>
              <a:t> section 48000).</a:t>
            </a:r>
          </a:p>
          <a:p>
            <a:endParaRPr lang="en-US" dirty="0" smtClean="0">
              <a:solidFill>
                <a:srgbClr val="000000"/>
              </a:solidFill>
              <a:latin typeface="Calibri" pitchFamily="25" charset="0"/>
              <a:ea typeface="ＭＳ Ｐゴシック" pitchFamily="25" charset="-128"/>
              <a:cs typeface="ＭＳ Ｐゴシック" pitchFamily="25" charset="-128"/>
            </a:endParaRPr>
          </a:p>
          <a:p>
            <a:endParaRPr lang="en-US" dirty="0" smtClean="0">
              <a:latin typeface="Calibri" pitchFamily="25" charset="0"/>
              <a:ea typeface="ＭＳ Ｐゴシック" pitchFamily="25" charset="-128"/>
              <a:cs typeface="ＭＳ Ｐゴシック" pitchFamily="25" charset="-128"/>
            </a:endParaRPr>
          </a:p>
        </p:txBody>
      </p:sp>
      <p:sp>
        <p:nvSpPr>
          <p:cNvPr id="34820" name="Slide Number Placeholder 3"/>
          <p:cNvSpPr>
            <a:spLocks noGrp="1"/>
          </p:cNvSpPr>
          <p:nvPr>
            <p:ph type="sldNum" sz="quarter" idx="5"/>
          </p:nvPr>
        </p:nvSpPr>
        <p:spPr>
          <a:noFill/>
          <a:ln>
            <a:miter lim="800000"/>
            <a:headEnd/>
            <a:tailEnd/>
          </a:ln>
        </p:spPr>
        <p:txBody>
          <a:bodyPr/>
          <a:lstStyle/>
          <a:p>
            <a:fld id="{76832654-B0FF-4C43-8EDA-36D8A74B5FA5}"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98500" y="4273550"/>
            <a:ext cx="5743575" cy="4170363"/>
          </a:xfrm>
          <a:noFill/>
        </p:spPr>
        <p:txBody>
          <a:bodyPr/>
          <a:lstStyle/>
          <a:p>
            <a:r>
              <a:rPr lang="en-US">
                <a:latin typeface="Calibri" pitchFamily="42" charset="0"/>
                <a:ea typeface="ＭＳ Ｐゴシック" pitchFamily="42" charset="-128"/>
                <a:cs typeface="ＭＳ Ｐゴシック" pitchFamily="42" charset="-128"/>
              </a:rPr>
              <a:t>As districts work to provide the “modified kindergarten curriculum that is age and developmentally appropriate ”we need to clarify our definition of “developmentally appropriate”. </a:t>
            </a:r>
          </a:p>
          <a:p>
            <a:endParaRPr lang="en-US" sz="800">
              <a:solidFill>
                <a:srgbClr val="000000"/>
              </a:solidFill>
              <a:latin typeface="Calibri" pitchFamily="42" charset="0"/>
              <a:ea typeface="ＭＳ Ｐゴシック" pitchFamily="42" charset="-128"/>
              <a:cs typeface="ＭＳ Ｐゴシック" pitchFamily="42" charset="-128"/>
            </a:endParaRPr>
          </a:p>
          <a:p>
            <a:r>
              <a:rPr lang="en-US">
                <a:solidFill>
                  <a:srgbClr val="000000"/>
                </a:solidFill>
                <a:latin typeface="Calibri" pitchFamily="42" charset="0"/>
                <a:ea typeface="ＭＳ Ｐゴシック" pitchFamily="42" charset="-128"/>
                <a:cs typeface="ＭＳ Ｐゴシック" pitchFamily="42" charset="-128"/>
              </a:rPr>
              <a:t>Developmentally appropriate practice, often shortened to DAP, is an approach to grounded teaching both in the research on how young children develop and learn and in what is known about effective early education. Its framework is designed to promote young children’</a:t>
            </a:r>
            <a:r>
              <a:rPr lang="en-US" altLang="ja-JP">
                <a:solidFill>
                  <a:srgbClr val="000000"/>
                </a:solidFill>
                <a:latin typeface="Calibri" pitchFamily="42" charset="0"/>
                <a:ea typeface="ＭＳ Ｐゴシック" pitchFamily="42" charset="-128"/>
                <a:cs typeface="ＭＳ Ｐゴシック" pitchFamily="42" charset="-128"/>
              </a:rPr>
              <a:t>s optimal learning and development. For more information, visit the National Association for the Education of Young Children website: </a:t>
            </a:r>
            <a:r>
              <a:rPr lang="en-US" altLang="ja-JP" u="sng">
                <a:solidFill>
                  <a:srgbClr val="000000"/>
                </a:solidFill>
                <a:latin typeface="Calibri" pitchFamily="42" charset="0"/>
                <a:ea typeface="ＭＳ Ｐゴシック" pitchFamily="42" charset="-128"/>
                <a:cs typeface="ＭＳ Ｐゴシック" pitchFamily="42" charset="-128"/>
              </a:rPr>
              <a:t>www.naeyc.org/DAP</a:t>
            </a:r>
            <a:r>
              <a:rPr lang="en-US" altLang="ja-JP">
                <a:solidFill>
                  <a:srgbClr val="000000"/>
                </a:solidFill>
                <a:latin typeface="Calibri" pitchFamily="42" charset="0"/>
                <a:ea typeface="ＭＳ Ｐゴシック" pitchFamily="42" charset="-128"/>
                <a:cs typeface="ＭＳ Ｐゴシック" pitchFamily="42" charset="-128"/>
              </a:rPr>
              <a:t> </a:t>
            </a:r>
          </a:p>
          <a:p>
            <a:endParaRPr lang="en-US" u="sng">
              <a:solidFill>
                <a:srgbClr val="000000"/>
              </a:solidFill>
              <a:latin typeface="Calibri" pitchFamily="42" charset="0"/>
              <a:ea typeface="ＭＳ Ｐゴシック" pitchFamily="42" charset="-128"/>
              <a:cs typeface="ＭＳ Ｐゴシック" pitchFamily="42" charset="-128"/>
            </a:endParaRPr>
          </a:p>
          <a:p>
            <a:r>
              <a:rPr lang="en-US" u="sng">
                <a:solidFill>
                  <a:srgbClr val="000000"/>
                </a:solidFill>
                <a:latin typeface="Calibri" pitchFamily="42" charset="0"/>
                <a:ea typeface="ＭＳ Ｐゴシック" pitchFamily="42" charset="-128"/>
                <a:cs typeface="ＭＳ Ｐゴシック" pitchFamily="42" charset="-128"/>
              </a:rPr>
              <a:t>www.naeyc.org/dap/3-core-considerations</a:t>
            </a:r>
          </a:p>
          <a:p>
            <a:r>
              <a:rPr lang="en-US">
                <a:solidFill>
                  <a:srgbClr val="000000"/>
                </a:solidFill>
                <a:latin typeface="Calibri" pitchFamily="42" charset="0"/>
                <a:ea typeface="ＭＳ Ｐゴシック" pitchFamily="42" charset="-128"/>
                <a:cs typeface="ＭＳ Ｐゴシック" pitchFamily="42" charset="-128"/>
              </a:rPr>
              <a:t>3 Core Considerations of DAP</a:t>
            </a:r>
          </a:p>
          <a:p>
            <a:pPr>
              <a:buFontTx/>
              <a:buChar char="•"/>
            </a:pPr>
            <a:r>
              <a:rPr lang="en-US">
                <a:solidFill>
                  <a:srgbClr val="000000"/>
                </a:solidFill>
                <a:latin typeface="Calibri" pitchFamily="42" charset="0"/>
                <a:ea typeface="ＭＳ Ｐゴシック" pitchFamily="42" charset="-128"/>
                <a:cs typeface="ＭＳ Ｐゴシック" pitchFamily="42" charset="-128"/>
              </a:rPr>
              <a:t>Knowing about child development and learning – Knowing what is typical at each age and stage of early development is crucial. This knowledge, based on research, helps us decide which experiences are best for children’s learning and development.</a:t>
            </a:r>
          </a:p>
          <a:p>
            <a:pPr>
              <a:buFontTx/>
              <a:buChar char="•"/>
            </a:pPr>
            <a:r>
              <a:rPr lang="en-US">
                <a:solidFill>
                  <a:srgbClr val="000000"/>
                </a:solidFill>
                <a:latin typeface="Calibri" pitchFamily="42" charset="0"/>
                <a:ea typeface="ＭＳ Ｐゴシック" pitchFamily="42" charset="-128"/>
                <a:cs typeface="ＭＳ Ｐゴシック" pitchFamily="42" charset="-128"/>
              </a:rPr>
              <a:t>Knowing what is individually appropriate – What we learn about specific children help us teach and care for each child as an individual. By continually observing children’s play and interaction with the physical environment and others, we learn about each child’s interests, abilities and developmental progress.</a:t>
            </a:r>
          </a:p>
          <a:p>
            <a:pPr>
              <a:buFontTx/>
              <a:buChar char="•"/>
            </a:pPr>
            <a:r>
              <a:rPr lang="en-US">
                <a:solidFill>
                  <a:srgbClr val="000000"/>
                </a:solidFill>
                <a:latin typeface="Calibri" pitchFamily="42" charset="0"/>
                <a:ea typeface="ＭＳ Ｐゴシック" pitchFamily="42" charset="-128"/>
                <a:cs typeface="ＭＳ Ｐゴシック" pitchFamily="42" charset="-128"/>
              </a:rPr>
              <a:t>Knowing what is culturally important – We must make an effort to get to know the children’s families and learn about the values, expectations, and factors that shape their lives at home and in their communities. The background information helps us provide meaningful, relevant, and respectful learning experiences for each child and family.</a:t>
            </a:r>
          </a:p>
          <a:p>
            <a:pPr>
              <a:buFontTx/>
              <a:buChar char="•"/>
            </a:pPr>
            <a:endParaRPr lang="en-US">
              <a:solidFill>
                <a:srgbClr val="000000"/>
              </a:solidFill>
              <a:latin typeface="Calibri" pitchFamily="42" charset="0"/>
              <a:ea typeface="ＭＳ Ｐゴシック" pitchFamily="42" charset="-128"/>
              <a:cs typeface="ＭＳ Ｐゴシック" pitchFamily="42" charset="-128"/>
            </a:endParaRPr>
          </a:p>
        </p:txBody>
      </p:sp>
      <p:sp>
        <p:nvSpPr>
          <p:cNvPr id="36868" name="Rectangle 3"/>
          <p:cNvSpPr>
            <a:spLocks noChangeArrowheads="1"/>
          </p:cNvSpPr>
          <p:nvPr/>
        </p:nvSpPr>
        <p:spPr bwMode="auto">
          <a:xfrm>
            <a:off x="6600825" y="8961438"/>
            <a:ext cx="274638" cy="274637"/>
          </a:xfrm>
          <a:prstGeom prst="rect">
            <a:avLst/>
          </a:prstGeom>
          <a:noFill/>
          <a:ln w="9525">
            <a:noFill/>
            <a:miter lim="800000"/>
            <a:headEnd/>
            <a:tailEnd/>
          </a:ln>
        </p:spPr>
        <p:txBody>
          <a:bodyPr wrap="none">
            <a:prstTxWarp prst="textNoShape">
              <a:avLst/>
            </a:prstTxWarp>
            <a:spAutoFit/>
          </a:bodyPr>
          <a:lstStyle/>
          <a:p>
            <a:fld id="{5BA2D600-2AD2-434D-803A-A27D9CE42DF1}"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atin typeface="Calibri" pitchFamily="42" charset="0"/>
                <a:ea typeface="ＭＳ Ｐゴシック" pitchFamily="42" charset="-128"/>
                <a:cs typeface="ＭＳ Ｐゴシック" pitchFamily="42" charset="-128"/>
              </a:rPr>
              <a:t>The NAEYC has published a valuable resource that can be utilized to support the implementation of developmentally appropriate TK programs.</a:t>
            </a:r>
          </a:p>
          <a:p>
            <a:endParaRPr lang="en-US">
              <a:solidFill>
                <a:srgbClr val="000000"/>
              </a:solidFill>
              <a:latin typeface="Calibri" pitchFamily="42" charset="0"/>
              <a:ea typeface="ＭＳ Ｐゴシック" pitchFamily="42" charset="-128"/>
              <a:cs typeface="ＭＳ Ｐゴシック" pitchFamily="42" charset="-128"/>
            </a:endParaRPr>
          </a:p>
          <a:p>
            <a:r>
              <a:rPr lang="en-US">
                <a:latin typeface="Calibri" pitchFamily="42" charset="0"/>
                <a:ea typeface="ＭＳ Ｐゴシック" pitchFamily="42" charset="-128"/>
                <a:cs typeface="ＭＳ Ｐゴシック" pitchFamily="42" charset="-128"/>
              </a:rPr>
              <a:t>Have participants read the principles and select one that resonates with you. Be ready to quickly share why you selected it. Depending on time available and group dynamics, participants might share in pairs, small groups, or as a whole group. </a:t>
            </a:r>
          </a:p>
          <a:p>
            <a:r>
              <a:rPr lang="en-US">
                <a:latin typeface="Calibri" pitchFamily="42" charset="0"/>
                <a:ea typeface="ＭＳ Ｐゴシック" pitchFamily="42" charset="-128"/>
                <a:cs typeface="ＭＳ Ｐゴシック" pitchFamily="42" charset="-128"/>
              </a:rPr>
              <a:t> </a:t>
            </a:r>
          </a:p>
          <a:p>
            <a:r>
              <a:rPr lang="en-US">
                <a:latin typeface="Calibri" pitchFamily="42" charset="0"/>
                <a:ea typeface="ＭＳ Ｐゴシック" pitchFamily="42" charset="-128"/>
                <a:cs typeface="ＭＳ Ｐゴシック" pitchFamily="42" charset="-128"/>
              </a:rPr>
              <a:t>If time permits, additional pair, small group, or whole group discussion might focus on sharing current practices that exemplify or are connected to selected principles.</a:t>
            </a:r>
          </a:p>
          <a:p>
            <a:r>
              <a:rPr lang="en-US">
                <a:latin typeface="Calibri" pitchFamily="42" charset="0"/>
                <a:ea typeface="ＭＳ Ｐゴシック" pitchFamily="42" charset="-128"/>
                <a:cs typeface="ＭＳ Ｐゴシック" pitchFamily="42" charset="-128"/>
              </a:rPr>
              <a:t> </a:t>
            </a:r>
          </a:p>
          <a:p>
            <a:endParaRPr lang="en-US">
              <a:solidFill>
                <a:srgbClr val="000000"/>
              </a:solidFill>
              <a:latin typeface="Calibri" pitchFamily="42" charset="0"/>
              <a:ea typeface="ＭＳ Ｐゴシック" pitchFamily="42" charset="-128"/>
              <a:cs typeface="ＭＳ Ｐゴシック" pitchFamily="42" charset="-128"/>
            </a:endParaRPr>
          </a:p>
          <a:p>
            <a:r>
              <a:rPr lang="en-US">
                <a:solidFill>
                  <a:srgbClr val="000000"/>
                </a:solidFill>
                <a:latin typeface="Calibri" pitchFamily="42" charset="0"/>
                <a:ea typeface="ＭＳ Ｐゴシック" pitchFamily="42" charset="-128"/>
                <a:cs typeface="ＭＳ Ｐゴシック" pitchFamily="42" charset="-128"/>
              </a:rPr>
              <a:t>Review the handout “Developmentally Appropriate Practice in Early Childhood Programs Serving Children B-age 8”. Review this document with the group.</a:t>
            </a:r>
            <a:endParaRPr lang="en-US">
              <a:latin typeface="Calibri" pitchFamily="42" charset="0"/>
              <a:ea typeface="ＭＳ Ｐゴシック" pitchFamily="42" charset="-128"/>
              <a:cs typeface="ＭＳ Ｐゴシック" pitchFamily="42" charset="-128"/>
            </a:endParaRPr>
          </a:p>
        </p:txBody>
      </p:sp>
      <p:sp>
        <p:nvSpPr>
          <p:cNvPr id="38916" name="Slide Number Placeholder 3"/>
          <p:cNvSpPr>
            <a:spLocks noGrp="1"/>
          </p:cNvSpPr>
          <p:nvPr>
            <p:ph type="sldNum" sz="quarter" idx="5"/>
          </p:nvPr>
        </p:nvSpPr>
        <p:spPr>
          <a:noFill/>
          <a:ln>
            <a:miter lim="800000"/>
            <a:headEnd/>
            <a:tailEnd/>
          </a:ln>
        </p:spPr>
        <p:txBody>
          <a:bodyPr/>
          <a:lstStyle/>
          <a:p>
            <a:fld id="{669499C6-291D-4AD9-9829-B39C47ECFE4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C74F0B8-CD24-9743-A839-B797CF94A65E}" type="datetime1">
              <a:rPr lang="en-US" smtClean="0"/>
              <a:pPr/>
              <a:t>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2521BCA-4F47-7848-A181-FCD65743BFE1}" type="datetime1">
              <a:rPr lang="en-US" smtClean="0"/>
              <a:pPr/>
              <a:t>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2F6CE97-31F2-1044-BFF5-022A117EE5E0}" type="datetime1">
              <a:rPr lang="en-US" smtClean="0"/>
              <a:pPr/>
              <a:t>2/14/14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9C5EDF6F-E57E-3043-ACAC-2E38B50B3EE7}" type="datetime1">
              <a:rPr lang="en-US" smtClean="0"/>
              <a:pPr/>
              <a:t>2/14/14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CCBB4BB3-DBFD-A14A-A6E0-A34C550D5769}" type="datetime1">
              <a:rPr lang="en-US" smtClean="0"/>
              <a:pPr/>
              <a:t>2/14/14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10166EF-1693-8F43-8442-C837A7BA1B01}" type="datetime1">
              <a:rPr lang="en-US" smtClean="0"/>
              <a:pPr/>
              <a:t>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3EAD1DA-8852-DF46-A94E-8B378CC065E9}" type="datetime1">
              <a:rPr lang="en-US" smtClean="0"/>
              <a:pPr/>
              <a:t>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225A2E9-2C05-4346-872F-C44EF49A0E81}" type="datetime1">
              <a:rPr lang="en-US" smtClean="0"/>
              <a:pPr/>
              <a:t>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6CD3808-C0CC-2944-A220-678301690D58}" type="datetime1">
              <a:rPr lang="en-US" smtClean="0"/>
              <a:pPr/>
              <a:t>2/14/14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D0CB1-0601-1F4E-AED7-307CA0B229F6}" type="datetime1">
              <a:rPr lang="en-US" smtClean="0"/>
              <a:pPr/>
              <a:t>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8925D1E7-6C7A-434C-BC32-FA24D3BE647E}" type="datetime1">
              <a:rPr lang="en-US" smtClean="0"/>
              <a:pPr/>
              <a:t>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4E9AC3FC-ABD8-BE4F-9AEA-89AD2248EB37}" type="datetime1">
              <a:rPr lang="en-US" smtClean="0"/>
              <a:pPr/>
              <a:t>2/14/14</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pPr/>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3506965-DC66-6A4B-A3E2-7A1015F81E56}" type="datetime1">
              <a:rPr lang="en-US" smtClean="0"/>
              <a:pPr/>
              <a:t>2/14/14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CCC6F-5589-6643-9604-29B650F51811}" type="datetime1">
              <a:rPr lang="en-US" smtClean="0"/>
              <a:pPr/>
              <a:t>2/14/14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B84F1353-D60B-814C-8335-5CB77BE1FA1E}" type="datetime1">
              <a:rPr lang="en-US" smtClean="0"/>
              <a:pPr/>
              <a:t>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dirty="0" smtClean="0"/>
              <a:t>Click to edit Master title style</a:t>
            </a:r>
            <a:br>
              <a:rPr lang="en-US" dirty="0" smtClean="0"/>
            </a:br>
            <a:r>
              <a:rPr lang="en-US" sz="2400" dirty="0" err="1" smtClean="0"/>
              <a:t>Submaster</a:t>
            </a:r>
            <a:endParaRPr dirty="0"/>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0F8B2FF-3035-5249-94B0-CB08C691E97E}" type="datetime1">
              <a:rPr lang="en-US" smtClean="0"/>
              <a:pPr/>
              <a:t>2/14/14</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pPr/>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www.cde.ca.gov/sp/cd/re/documents/psalignment.pdf" TargetMode="External"/><Relationship Id="rId4" Type="http://schemas.openxmlformats.org/officeDocument/2006/relationships/hyperlink" Target="http://www.ccsesa.org/index/sp_prek.cfm" TargetMode="External"/><Relationship Id="rId5" Type="http://schemas.openxmlformats.org/officeDocument/2006/relationships/hyperlink" Target="http://www.ccsesa.org/index/documents/TransitionalKindergartenGuide-webversion.pdf" TargetMode="External"/><Relationship Id="rId6" Type="http://schemas.openxmlformats.org/officeDocument/2006/relationships/hyperlink" Target="http://www.cde.ca.gov/ci/gs/em/" TargetMode="External"/><Relationship Id="rId7" Type="http://schemas.openxmlformats.org/officeDocument/2006/relationships/hyperlink" Target="http://www.californiakindergartenassociation.org/transitional-kindergarten/" TargetMode="External"/><Relationship Id="rId8" Type="http://schemas.openxmlformats.org/officeDocument/2006/relationships/hyperlink" Target="http://www.cpin.us" TargetMode="External"/><Relationship Id="rId9" Type="http://schemas.openxmlformats.org/officeDocument/2006/relationships/hyperlink" Target="http://www.ppic.org/content/pubs/op/OP_508JCOP.pdf"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cde.ca.gov/sp/cd/re/documents/psframeworkkvol1.pdf" TargetMode="External"/><Relationship Id="rId4" Type="http://schemas.openxmlformats.org/officeDocument/2006/relationships/hyperlink" Target="http://www.cde.ca.gov/sp/cd/re/documents/psframeworkvol2.pdf" TargetMode="External"/><Relationship Id="rId5" Type="http://schemas.openxmlformats.org/officeDocument/2006/relationships/hyperlink" Target="http://www.cde.ca.gov/sp/cd/re/documents/preschoolframeworkvol3.pdf" TargetMode="External"/><Relationship Id="rId6" Type="http://schemas.openxmlformats.org/officeDocument/2006/relationships/hyperlink" Target="http://www.cde.ca.gov/sp/cd/re/documents/preschoollf.pdf" TargetMode="External"/><Relationship Id="rId7" Type="http://schemas.openxmlformats.org/officeDocument/2006/relationships/hyperlink" Target="http://www.cde.ca.gov/sp/cd/re/documents/psfoundationsvol2.pdf" TargetMode="External"/><Relationship Id="rId8" Type="http://schemas.openxmlformats.org/officeDocument/2006/relationships/hyperlink" Target="http://www.cde.ca.gov/sp/cd/re/documents/preschoolfoundationsvol3.pdf"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1373011"/>
            <a:ext cx="8915400" cy="877824"/>
          </a:xfrm>
        </p:spPr>
        <p:txBody>
          <a:bodyPr/>
          <a:lstStyle/>
          <a:p>
            <a:r>
              <a:rPr lang="en-US" b="1" dirty="0" smtClean="0">
                <a:latin typeface="Arial"/>
                <a:cs typeface="Arial"/>
              </a:rPr>
              <a:t>   Visual and Performing Arts</a:t>
            </a:r>
            <a:endParaRPr lang="en-US" b="1" dirty="0">
              <a:latin typeface="Arial"/>
              <a:cs typeface="Arial"/>
            </a:endParaRPr>
          </a:p>
        </p:txBody>
      </p:sp>
      <p:sp>
        <p:nvSpPr>
          <p:cNvPr id="3" name="Subtitle 2"/>
          <p:cNvSpPr>
            <a:spLocks noGrp="1"/>
          </p:cNvSpPr>
          <p:nvPr>
            <p:ph type="subTitle" idx="1"/>
          </p:nvPr>
        </p:nvSpPr>
        <p:spPr>
          <a:xfrm>
            <a:off x="114300" y="2250245"/>
            <a:ext cx="8915400" cy="3823447"/>
          </a:xfrm>
        </p:spPr>
        <p:txBody>
          <a:bodyPr/>
          <a:lstStyle/>
          <a:p>
            <a:pPr algn="ctr"/>
            <a:endParaRPr lang="en-US" b="1" dirty="0" smtClean="0">
              <a:solidFill>
                <a:schemeClr val="tx1"/>
              </a:solidFill>
              <a:latin typeface="Calibri"/>
              <a:cs typeface="Calibri"/>
            </a:endParaRPr>
          </a:p>
          <a:p>
            <a:pPr algn="ctr"/>
            <a:r>
              <a:rPr lang="en-US" b="1" dirty="0" smtClean="0">
                <a:solidFill>
                  <a:schemeClr val="tx1"/>
                </a:solidFill>
                <a:latin typeface="Calibri"/>
                <a:cs typeface="Calibri"/>
              </a:rPr>
              <a:t>In a Transitional Kindergarten (TK) Classroom</a:t>
            </a:r>
            <a:br>
              <a:rPr lang="en-US" b="1" dirty="0" smtClean="0">
                <a:solidFill>
                  <a:schemeClr val="tx1"/>
                </a:solidFill>
                <a:latin typeface="Calibri"/>
                <a:cs typeface="Calibri"/>
              </a:rPr>
            </a:br>
            <a:endParaRPr lang="en-US" b="1" dirty="0" smtClean="0">
              <a:solidFill>
                <a:schemeClr val="tx1"/>
              </a:solidFill>
              <a:latin typeface="Calibri"/>
              <a:cs typeface="Calibri"/>
            </a:endParaRPr>
          </a:p>
        </p:txBody>
      </p:sp>
      <p:pic>
        <p:nvPicPr>
          <p:cNvPr id="8" name="Picture 7" descr="TKGuide_kids2_Page_01.tif"/>
          <p:cNvPicPr>
            <a:picLocks noChangeAspect="1"/>
          </p:cNvPicPr>
          <p:nvPr/>
        </p:nvPicPr>
        <p:blipFill>
          <a:blip r:embed="rId3"/>
          <a:stretch>
            <a:fillRect/>
          </a:stretch>
        </p:blipFill>
        <p:spPr>
          <a:xfrm>
            <a:off x="1981200" y="3560733"/>
            <a:ext cx="5181600" cy="2208159"/>
          </a:xfrm>
          <a:prstGeom prst="rect">
            <a:avLst/>
          </a:prstGeom>
          <a:effectLst>
            <a:glow rad="228600">
              <a:schemeClr val="accent4">
                <a:alpha val="75000"/>
              </a:schemeClr>
            </a:glo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2067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677863"/>
            <a:ext cx="9144000" cy="784225"/>
          </a:xfrm>
        </p:spPr>
        <p:txBody>
          <a:bodyPr/>
          <a:lstStyle/>
          <a:p>
            <a:r>
              <a:rPr lang="en-US">
                <a:latin typeface="Arial" pitchFamily="42" charset="0"/>
                <a:ea typeface="ＭＳ Ｐゴシック" pitchFamily="42" charset="-128"/>
              </a:rPr>
              <a:t> Universal Design for Learning</a:t>
            </a:r>
          </a:p>
        </p:txBody>
      </p:sp>
      <p:sp>
        <p:nvSpPr>
          <p:cNvPr id="39939" name="Content Placeholder 2"/>
          <p:cNvSpPr>
            <a:spLocks noGrp="1"/>
          </p:cNvSpPr>
          <p:nvPr>
            <p:ph idx="1"/>
          </p:nvPr>
        </p:nvSpPr>
        <p:spPr>
          <a:xfrm>
            <a:off x="1830388" y="1695450"/>
            <a:ext cx="7534275" cy="4529138"/>
          </a:xfrm>
        </p:spPr>
        <p:txBody>
          <a:bodyPr/>
          <a:lstStyle/>
          <a:p>
            <a:pPr>
              <a:spcBef>
                <a:spcPct val="0"/>
              </a:spcBef>
            </a:pPr>
            <a:r>
              <a:rPr lang="en-US" b="1">
                <a:solidFill>
                  <a:srgbClr val="000000"/>
                </a:solidFill>
                <a:latin typeface="Calibri" pitchFamily="42" charset="0"/>
                <a:ea typeface="Calibri" pitchFamily="42" charset="0"/>
                <a:cs typeface="Calibri" pitchFamily="42" charset="0"/>
              </a:rPr>
              <a:t>Provide Multiple Means of Representation</a:t>
            </a:r>
          </a:p>
          <a:p>
            <a:pPr lvl="1">
              <a:spcBef>
                <a:spcPct val="0"/>
              </a:spcBef>
              <a:buClr>
                <a:srgbClr val="4F6228"/>
              </a:buClr>
            </a:pPr>
            <a:r>
              <a:rPr lang="en-US" sz="2000">
                <a:solidFill>
                  <a:srgbClr val="000000"/>
                </a:solidFill>
                <a:latin typeface="Calibri" pitchFamily="42" charset="0"/>
                <a:ea typeface="Calibri" pitchFamily="42" charset="0"/>
                <a:cs typeface="Calibri" pitchFamily="42" charset="0"/>
              </a:rPr>
              <a:t>Perception</a:t>
            </a:r>
          </a:p>
          <a:p>
            <a:pPr lvl="1">
              <a:spcBef>
                <a:spcPct val="0"/>
              </a:spcBef>
              <a:buClr>
                <a:srgbClr val="4F6228"/>
              </a:buClr>
            </a:pPr>
            <a:r>
              <a:rPr lang="en-US" sz="2000">
                <a:solidFill>
                  <a:srgbClr val="000000"/>
                </a:solidFill>
                <a:latin typeface="Calibri" pitchFamily="42" charset="0"/>
                <a:ea typeface="Calibri" pitchFamily="42" charset="0"/>
                <a:cs typeface="Calibri" pitchFamily="42" charset="0"/>
              </a:rPr>
              <a:t>Language expressions and symbols</a:t>
            </a:r>
          </a:p>
          <a:p>
            <a:pPr lvl="1">
              <a:spcBef>
                <a:spcPct val="0"/>
              </a:spcBef>
              <a:buClr>
                <a:srgbClr val="4F6228"/>
              </a:buClr>
            </a:pPr>
            <a:r>
              <a:rPr lang="en-US" sz="2000">
                <a:solidFill>
                  <a:srgbClr val="000000"/>
                </a:solidFill>
                <a:latin typeface="Calibri" pitchFamily="42" charset="0"/>
                <a:ea typeface="Calibri" pitchFamily="42" charset="0"/>
                <a:cs typeface="Calibri" pitchFamily="42" charset="0"/>
              </a:rPr>
              <a:t>Comprehension</a:t>
            </a:r>
          </a:p>
          <a:p>
            <a:pPr>
              <a:spcBef>
                <a:spcPct val="0"/>
              </a:spcBef>
            </a:pPr>
            <a:r>
              <a:rPr lang="en-US" b="1">
                <a:solidFill>
                  <a:srgbClr val="000000"/>
                </a:solidFill>
                <a:latin typeface="Calibri" pitchFamily="42" charset="0"/>
                <a:ea typeface="Calibri" pitchFamily="42" charset="0"/>
                <a:cs typeface="Calibri" pitchFamily="42" charset="0"/>
              </a:rPr>
              <a:t>Provide Multiple Means of Action and Expression</a:t>
            </a:r>
          </a:p>
          <a:p>
            <a:pPr lvl="1">
              <a:spcBef>
                <a:spcPct val="0"/>
              </a:spcBef>
              <a:buClr>
                <a:srgbClr val="4F6228"/>
              </a:buClr>
            </a:pPr>
            <a:r>
              <a:rPr lang="en-US" sz="2000">
                <a:solidFill>
                  <a:srgbClr val="000000"/>
                </a:solidFill>
                <a:latin typeface="Calibri" pitchFamily="42" charset="0"/>
                <a:ea typeface="Calibri" pitchFamily="42" charset="0"/>
                <a:cs typeface="Calibri" pitchFamily="42" charset="0"/>
              </a:rPr>
              <a:t>Physical action</a:t>
            </a:r>
          </a:p>
          <a:p>
            <a:pPr lvl="1">
              <a:spcBef>
                <a:spcPct val="0"/>
              </a:spcBef>
              <a:buClr>
                <a:srgbClr val="4F6228"/>
              </a:buClr>
            </a:pPr>
            <a:r>
              <a:rPr lang="en-US" sz="2000">
                <a:solidFill>
                  <a:srgbClr val="000000"/>
                </a:solidFill>
                <a:latin typeface="Calibri" pitchFamily="42" charset="0"/>
                <a:ea typeface="Calibri" pitchFamily="42" charset="0"/>
                <a:cs typeface="Calibri" pitchFamily="42" charset="0"/>
              </a:rPr>
              <a:t>Expression and communication</a:t>
            </a:r>
          </a:p>
          <a:p>
            <a:pPr lvl="1">
              <a:spcBef>
                <a:spcPct val="0"/>
              </a:spcBef>
              <a:buClr>
                <a:srgbClr val="4F6228"/>
              </a:buClr>
            </a:pPr>
            <a:r>
              <a:rPr lang="en-US" sz="2000">
                <a:solidFill>
                  <a:srgbClr val="000000"/>
                </a:solidFill>
                <a:latin typeface="Calibri" pitchFamily="42" charset="0"/>
                <a:ea typeface="Calibri" pitchFamily="42" charset="0"/>
                <a:cs typeface="Calibri" pitchFamily="42" charset="0"/>
              </a:rPr>
              <a:t>Executive function</a:t>
            </a:r>
          </a:p>
          <a:p>
            <a:pPr>
              <a:spcBef>
                <a:spcPct val="0"/>
              </a:spcBef>
            </a:pPr>
            <a:r>
              <a:rPr lang="en-US" b="1">
                <a:solidFill>
                  <a:srgbClr val="000000"/>
                </a:solidFill>
                <a:latin typeface="Calibri" pitchFamily="42" charset="0"/>
                <a:ea typeface="Calibri" pitchFamily="42" charset="0"/>
                <a:cs typeface="Calibri" pitchFamily="42" charset="0"/>
              </a:rPr>
              <a:t>Provide Multiple Means of Engagement</a:t>
            </a:r>
          </a:p>
          <a:p>
            <a:pPr lvl="1">
              <a:spcBef>
                <a:spcPct val="0"/>
              </a:spcBef>
              <a:buClr>
                <a:srgbClr val="4F6228"/>
              </a:buClr>
            </a:pPr>
            <a:r>
              <a:rPr lang="en-US" sz="2000">
                <a:solidFill>
                  <a:srgbClr val="000000"/>
                </a:solidFill>
                <a:latin typeface="Calibri" pitchFamily="42" charset="0"/>
                <a:ea typeface="Calibri" pitchFamily="42" charset="0"/>
                <a:cs typeface="Calibri" pitchFamily="42" charset="0"/>
              </a:rPr>
              <a:t>Recruiting interest</a:t>
            </a:r>
          </a:p>
          <a:p>
            <a:pPr lvl="1">
              <a:spcBef>
                <a:spcPct val="0"/>
              </a:spcBef>
              <a:buClr>
                <a:srgbClr val="4F6228"/>
              </a:buClr>
            </a:pPr>
            <a:r>
              <a:rPr lang="en-US" sz="2000">
                <a:solidFill>
                  <a:srgbClr val="000000"/>
                </a:solidFill>
                <a:latin typeface="Calibri" pitchFamily="42" charset="0"/>
                <a:ea typeface="Calibri" pitchFamily="42" charset="0"/>
                <a:cs typeface="Calibri" pitchFamily="42" charset="0"/>
              </a:rPr>
              <a:t>Sustaining effort and persistence</a:t>
            </a:r>
          </a:p>
          <a:p>
            <a:pPr lvl="1">
              <a:spcBef>
                <a:spcPct val="0"/>
              </a:spcBef>
              <a:buClr>
                <a:srgbClr val="4F6228"/>
              </a:buClr>
            </a:pPr>
            <a:r>
              <a:rPr lang="en-US" sz="2000">
                <a:solidFill>
                  <a:srgbClr val="000000"/>
                </a:solidFill>
                <a:latin typeface="Calibri" pitchFamily="42" charset="0"/>
                <a:ea typeface="Calibri" pitchFamily="42" charset="0"/>
                <a:cs typeface="Calibri" pitchFamily="42" charset="0"/>
              </a:rPr>
              <a:t>Self-regulation</a:t>
            </a:r>
          </a:p>
          <a:p>
            <a:pPr>
              <a:buFont typeface="Wingdings 2" pitchFamily="42" charset="2"/>
              <a:buNone/>
            </a:pPr>
            <a:endParaRPr lang="en-US">
              <a:ea typeface="ＭＳ Ｐゴシック" pitchFamily="42" charset="-128"/>
              <a:cs typeface="ＭＳ Ｐゴシック" pitchFamily="42" charset="-128"/>
            </a:endParaRPr>
          </a:p>
        </p:txBody>
      </p:sp>
      <p:sp>
        <p:nvSpPr>
          <p:cNvPr id="39940" name="Slide Number Placeholder 3"/>
          <p:cNvSpPr>
            <a:spLocks noGrp="1"/>
          </p:cNvSpPr>
          <p:nvPr>
            <p:ph type="sldNum" sz="quarter" idx="12"/>
          </p:nvPr>
        </p:nvSpPr>
        <p:spPr bwMode="auto">
          <a:noFill/>
          <a:ln>
            <a:miter lim="800000"/>
            <a:headEnd/>
            <a:tailEnd/>
          </a:ln>
        </p:spPr>
        <p:txBody>
          <a:bodyPr/>
          <a:lstStyle/>
          <a:p>
            <a:fld id="{DBD719C8-C2F8-4F8C-808D-4B49C3DACD0C}" type="slidenum">
              <a:rPr lang="en-US"/>
              <a:pPr/>
              <a:t>10</a:t>
            </a:fld>
            <a:endParaRPr lang="en-US"/>
          </a:p>
        </p:txBody>
      </p:sp>
      <p:sp>
        <p:nvSpPr>
          <p:cNvPr id="39941" name="TextBox 4"/>
          <p:cNvSpPr txBox="1">
            <a:spLocks noChangeArrowheads="1"/>
          </p:cNvSpPr>
          <p:nvPr/>
        </p:nvSpPr>
        <p:spPr bwMode="auto">
          <a:xfrm>
            <a:off x="3709988" y="6343650"/>
            <a:ext cx="508000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pitchFamily="42" charset="0"/>
              </a:rPr>
              <a:t>http://www.udlcenter.org/aboutudl/udlguidelines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114300" y="617538"/>
            <a:ext cx="8913813" cy="1465262"/>
          </a:xfrm>
        </p:spPr>
        <p:txBody>
          <a:bodyPr/>
          <a:lstStyle/>
          <a:p>
            <a:pPr eaLnBrk="1" hangingPunct="1"/>
            <a:r>
              <a:rPr lang="en-US" sz="3000">
                <a:latin typeface="Arial" pitchFamily="25" charset="0"/>
                <a:ea typeface="ＭＳ Ｐゴシック" pitchFamily="25" charset="-128"/>
              </a:rPr>
              <a:t>  The Alignment of the California</a:t>
            </a:r>
            <a:br>
              <a:rPr lang="en-US" sz="3000">
                <a:latin typeface="Arial" pitchFamily="25" charset="0"/>
                <a:ea typeface="ＭＳ Ｐゴシック" pitchFamily="25" charset="-128"/>
              </a:rPr>
            </a:br>
            <a:r>
              <a:rPr lang="en-US" sz="3000">
                <a:latin typeface="Arial" pitchFamily="25" charset="0"/>
                <a:ea typeface="ＭＳ Ｐゴシック" pitchFamily="25" charset="-128"/>
              </a:rPr>
              <a:t>  Preschool Learning Foundations </a:t>
            </a:r>
            <a:br>
              <a:rPr lang="en-US" sz="3000">
                <a:latin typeface="Arial" pitchFamily="25" charset="0"/>
                <a:ea typeface="ＭＳ Ｐゴシック" pitchFamily="25" charset="-128"/>
              </a:rPr>
            </a:br>
            <a:r>
              <a:rPr lang="en-US" sz="3000">
                <a:latin typeface="Arial" pitchFamily="25" charset="0"/>
                <a:ea typeface="ＭＳ Ｐゴシック" pitchFamily="25" charset="-128"/>
              </a:rPr>
              <a:t>with Key Early Education Resources</a:t>
            </a:r>
          </a:p>
        </p:txBody>
      </p:sp>
      <p:sp>
        <p:nvSpPr>
          <p:cNvPr id="41987" name="Content Placeholder 2"/>
          <p:cNvSpPr>
            <a:spLocks noGrp="1"/>
          </p:cNvSpPr>
          <p:nvPr>
            <p:ph idx="1"/>
          </p:nvPr>
        </p:nvSpPr>
        <p:spPr>
          <a:xfrm>
            <a:off x="571500" y="2401888"/>
            <a:ext cx="8039100" cy="4168775"/>
          </a:xfrm>
        </p:spPr>
        <p:txBody>
          <a:bodyPr/>
          <a:lstStyle/>
          <a:p>
            <a:pPr eaLnBrk="1" hangingPunct="1"/>
            <a:r>
              <a:rPr lang="en-US">
                <a:solidFill>
                  <a:srgbClr val="000000"/>
                </a:solidFill>
                <a:latin typeface="Calibri" pitchFamily="25" charset="0"/>
                <a:ea typeface="ＭＳ Ｐゴシック" pitchFamily="25" charset="-128"/>
                <a:cs typeface="ＭＳ Ｐゴシック" pitchFamily="25" charset="-128"/>
              </a:rPr>
              <a:t>All domains of the </a:t>
            </a:r>
            <a:r>
              <a:rPr lang="en-US" i="1">
                <a:solidFill>
                  <a:srgbClr val="000000"/>
                </a:solidFill>
                <a:latin typeface="Calibri" pitchFamily="25" charset="0"/>
                <a:ea typeface="ＭＳ Ｐゴシック" pitchFamily="25" charset="-128"/>
                <a:cs typeface="ＭＳ Ｐゴシック" pitchFamily="25" charset="-128"/>
              </a:rPr>
              <a:t>Preschool Learning Foundations </a:t>
            </a:r>
            <a:r>
              <a:rPr lang="en-US">
                <a:solidFill>
                  <a:srgbClr val="000000"/>
                </a:solidFill>
                <a:latin typeface="Calibri" pitchFamily="25" charset="0"/>
                <a:ea typeface="ＭＳ Ｐゴシック" pitchFamily="25" charset="-128"/>
                <a:cs typeface="ＭＳ Ｐゴシック" pitchFamily="25" charset="-128"/>
              </a:rPr>
              <a:t>correspond to the California Kindergarten Content Standards</a:t>
            </a:r>
          </a:p>
          <a:p>
            <a:pPr eaLnBrk="1" hangingPunct="1"/>
            <a:r>
              <a:rPr lang="en-US" i="1">
                <a:solidFill>
                  <a:srgbClr val="000000"/>
                </a:solidFill>
                <a:latin typeface="Calibri" pitchFamily="25" charset="0"/>
                <a:ea typeface="ＭＳ Ｐゴシック" pitchFamily="25" charset="-128"/>
                <a:cs typeface="ＭＳ Ｐゴシック" pitchFamily="25" charset="-128"/>
              </a:rPr>
              <a:t>Preschool Learning Foundations </a:t>
            </a:r>
            <a:r>
              <a:rPr lang="en-US">
                <a:solidFill>
                  <a:srgbClr val="000000"/>
                </a:solidFill>
                <a:latin typeface="Calibri" pitchFamily="25" charset="0"/>
                <a:ea typeface="ＭＳ Ｐゴシック" pitchFamily="25" charset="-128"/>
                <a:cs typeface="ＭＳ Ｐゴシック" pitchFamily="25" charset="-128"/>
              </a:rPr>
              <a:t>Language and Literacy domain aligns with the California Common Core State Standards (CCSS) for English Language Arts</a:t>
            </a:r>
          </a:p>
          <a:p>
            <a:pPr eaLnBrk="1" hangingPunct="1"/>
            <a:r>
              <a:rPr lang="en-US" i="1">
                <a:solidFill>
                  <a:srgbClr val="000000"/>
                </a:solidFill>
                <a:latin typeface="Calibri" pitchFamily="25" charset="0"/>
                <a:ea typeface="ＭＳ Ｐゴシック" pitchFamily="25" charset="-128"/>
                <a:cs typeface="ＭＳ Ｐゴシック" pitchFamily="25" charset="-128"/>
              </a:rPr>
              <a:t>Preschool Learning Foundations </a:t>
            </a:r>
            <a:r>
              <a:rPr lang="en-US">
                <a:solidFill>
                  <a:srgbClr val="000000"/>
                </a:solidFill>
                <a:latin typeface="Calibri" pitchFamily="25" charset="0"/>
                <a:ea typeface="ＭＳ Ｐゴシック" pitchFamily="25" charset="-128"/>
                <a:cs typeface="ＭＳ Ｐゴシック" pitchFamily="25" charset="-128"/>
              </a:rPr>
              <a:t>Mathematics </a:t>
            </a:r>
          </a:p>
          <a:p>
            <a:pPr eaLnBrk="1" hangingPunct="1">
              <a:spcBef>
                <a:spcPct val="0"/>
              </a:spcBef>
              <a:buFont typeface="Wingdings 2" pitchFamily="25" charset="2"/>
              <a:buNone/>
            </a:pPr>
            <a:r>
              <a:rPr lang="en-US">
                <a:solidFill>
                  <a:srgbClr val="000000"/>
                </a:solidFill>
                <a:latin typeface="Calibri" pitchFamily="25" charset="0"/>
                <a:ea typeface="ＭＳ Ｐゴシック" pitchFamily="25" charset="-128"/>
                <a:cs typeface="ＭＳ Ｐゴシック" pitchFamily="25" charset="-128"/>
              </a:rPr>
              <a:t>      domain aligns with the California Common Core </a:t>
            </a:r>
          </a:p>
          <a:p>
            <a:pPr eaLnBrk="1" hangingPunct="1">
              <a:spcBef>
                <a:spcPct val="0"/>
              </a:spcBef>
              <a:buFont typeface="Wingdings 2" pitchFamily="25" charset="2"/>
              <a:buNone/>
            </a:pPr>
            <a:r>
              <a:rPr lang="en-US">
                <a:solidFill>
                  <a:srgbClr val="000000"/>
                </a:solidFill>
                <a:latin typeface="Calibri" pitchFamily="25" charset="0"/>
                <a:ea typeface="ＭＳ Ｐゴシック" pitchFamily="25" charset="-128"/>
                <a:cs typeface="ＭＳ Ｐゴシック" pitchFamily="25" charset="-128"/>
              </a:rPr>
              <a:t>	State Standards</a:t>
            </a:r>
            <a:r>
              <a:rPr lang="en-US" i="1">
                <a:solidFill>
                  <a:srgbClr val="000000"/>
                </a:solidFill>
                <a:latin typeface="Calibri" pitchFamily="25" charset="0"/>
                <a:ea typeface="ＭＳ Ｐゴシック" pitchFamily="25" charset="-128"/>
                <a:cs typeface="ＭＳ Ｐゴシック" pitchFamily="25" charset="-128"/>
              </a:rPr>
              <a:t> </a:t>
            </a:r>
            <a:r>
              <a:rPr lang="en-US">
                <a:solidFill>
                  <a:srgbClr val="000000"/>
                </a:solidFill>
                <a:latin typeface="Calibri" pitchFamily="25" charset="0"/>
                <a:ea typeface="ＭＳ Ｐゴシック" pitchFamily="25" charset="-128"/>
                <a:cs typeface="ＭＳ Ｐゴシック" pitchFamily="25" charset="-128"/>
              </a:rPr>
              <a:t>for Mathematics</a:t>
            </a:r>
          </a:p>
          <a:p>
            <a:pPr eaLnBrk="1" hangingPunct="1"/>
            <a:endParaRPr lang="en-US">
              <a:ea typeface="ＭＳ Ｐゴシック" pitchFamily="25" charset="-128"/>
              <a:cs typeface="ＭＳ Ｐゴシック" pitchFamily="25" charset="-128"/>
            </a:endParaRPr>
          </a:p>
        </p:txBody>
      </p:sp>
      <p:pic>
        <p:nvPicPr>
          <p:cNvPr id="41988" name="Picture 5" descr="cover"/>
          <p:cNvPicPr>
            <a:picLocks noChangeAspect="1" noChangeArrowheads="1"/>
          </p:cNvPicPr>
          <p:nvPr/>
        </p:nvPicPr>
        <p:blipFill>
          <a:blip r:embed="rId3"/>
          <a:srcRect/>
          <a:stretch>
            <a:fillRect/>
          </a:stretch>
        </p:blipFill>
        <p:spPr bwMode="auto">
          <a:xfrm>
            <a:off x="6432550" y="4200525"/>
            <a:ext cx="1825625" cy="2362200"/>
          </a:xfrm>
          <a:prstGeom prst="rect">
            <a:avLst/>
          </a:prstGeom>
          <a:noFill/>
          <a:ln w="28575">
            <a:solidFill>
              <a:srgbClr val="000000"/>
            </a:solidFill>
            <a:miter lim="800000"/>
            <a:headEnd/>
            <a:tailEnd/>
          </a:ln>
        </p:spPr>
      </p:pic>
      <p:sp>
        <p:nvSpPr>
          <p:cNvPr id="41989" name="Slide Number Placeholder 4"/>
          <p:cNvSpPr>
            <a:spLocks noGrp="1"/>
          </p:cNvSpPr>
          <p:nvPr>
            <p:ph type="sldNum" sz="quarter" idx="12"/>
          </p:nvPr>
        </p:nvSpPr>
        <p:spPr bwMode="auto">
          <a:noFill/>
          <a:ln>
            <a:miter lim="800000"/>
            <a:headEnd/>
            <a:tailEnd/>
          </a:ln>
        </p:spPr>
        <p:txBody>
          <a:bodyPr/>
          <a:lstStyle/>
          <a:p>
            <a:fld id="{2694B9E9-F23A-6C42-B174-FA0A43D0845F}"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4300" y="617538"/>
            <a:ext cx="8913813" cy="779462"/>
          </a:xfrm>
        </p:spPr>
        <p:txBody>
          <a:bodyPr/>
          <a:lstStyle/>
          <a:p>
            <a:pPr eaLnBrk="1" hangingPunct="1"/>
            <a:r>
              <a:rPr lang="en-US">
                <a:latin typeface="Arial" pitchFamily="25" charset="0"/>
                <a:ea typeface="ＭＳ Ｐゴシック" pitchFamily="25" charset="-128"/>
              </a:rPr>
              <a:t>      Overview of Alignment</a:t>
            </a:r>
          </a:p>
        </p:txBody>
      </p:sp>
      <p:graphicFrame>
        <p:nvGraphicFramePr>
          <p:cNvPr id="6" name="Content Placeholder 5"/>
          <p:cNvGraphicFramePr>
            <a:graphicFrameLocks noGrp="1"/>
          </p:cNvGraphicFramePr>
          <p:nvPr>
            <p:ph idx="1"/>
          </p:nvPr>
        </p:nvGraphicFramePr>
        <p:xfrm>
          <a:off x="846138" y="1770063"/>
          <a:ext cx="7610475" cy="3856054"/>
        </p:xfrm>
        <a:graphic>
          <a:graphicData uri="http://schemas.openxmlformats.org/drawingml/2006/table">
            <a:tbl>
              <a:tblPr/>
              <a:tblGrid>
                <a:gridCol w="2536825"/>
                <a:gridCol w="2536825"/>
                <a:gridCol w="2536825"/>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California Preschool Learning Foundations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6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pitchFamily="25" charset="0"/>
                          <a:ea typeface="ＭＳ Ｐゴシック" pitchFamily="25" charset="-128"/>
                          <a:cs typeface="ＭＳ Ｐゴシック" pitchFamily="25" charset="-128"/>
                        </a:rPr>
                        <a:t>California Kindergarten Content Standards</a:t>
                      </a:r>
                      <a:endParaRPr kumimoji="0" lang="en-US" sz="1200" b="1"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pitchFamily="25" charset="0"/>
                          <a:ea typeface="ＭＳ Ｐゴシック" pitchFamily="25" charset="-128"/>
                          <a:cs typeface="ＭＳ Ｐゴシック" pitchFamily="25" charset="-128"/>
                        </a:rPr>
                        <a:t>Common Core State Standards</a:t>
                      </a:r>
                      <a:endParaRPr kumimoji="0" lang="en-US" sz="1200" b="1"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Social-Emotional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Health, Education Mental, Emotional, and Social Health</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Language and Literacy</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English-Language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English-Language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English-Language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English-Language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Mathematics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Mathematics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Mathematics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Visual and Performing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Visual and Performing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Physical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Physical Education</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Health</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Health Education</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History-Social 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History-Social 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pic>
        <p:nvPicPr>
          <p:cNvPr id="44081" name="Picture 49" descr="cover"/>
          <p:cNvPicPr>
            <a:picLocks noChangeAspect="1" noChangeArrowheads="1"/>
          </p:cNvPicPr>
          <p:nvPr/>
        </p:nvPicPr>
        <p:blipFill>
          <a:blip r:embed="rId3"/>
          <a:srcRect/>
          <a:stretch>
            <a:fillRect/>
          </a:stretch>
        </p:blipFill>
        <p:spPr bwMode="auto">
          <a:xfrm>
            <a:off x="7366000" y="4625975"/>
            <a:ext cx="1295400" cy="1716088"/>
          </a:xfrm>
          <a:prstGeom prst="rect">
            <a:avLst/>
          </a:prstGeom>
          <a:noFill/>
          <a:ln w="28575">
            <a:solidFill>
              <a:srgbClr val="000000"/>
            </a:solidFill>
            <a:miter lim="800000"/>
            <a:headEnd/>
            <a:tailEnd/>
          </a:ln>
        </p:spPr>
      </p:pic>
      <p:sp>
        <p:nvSpPr>
          <p:cNvPr id="5" name="TextBox 4"/>
          <p:cNvSpPr txBox="1"/>
          <p:nvPr/>
        </p:nvSpPr>
        <p:spPr>
          <a:xfrm>
            <a:off x="368300" y="6548438"/>
            <a:ext cx="8782050" cy="276225"/>
          </a:xfrm>
          <a:prstGeom prst="rect">
            <a:avLst/>
          </a:prstGeom>
          <a:noFill/>
        </p:spPr>
        <p:txBody>
          <a:bodyPr>
            <a:spAutoFit/>
          </a:bodyPr>
          <a:lstStyle/>
          <a:p>
            <a:pPr>
              <a:defRPr/>
            </a:pPr>
            <a:r>
              <a:rPr lang="en-US" sz="1150" dirty="0">
                <a:latin typeface="Arial" pitchFamily="-110" charset="0"/>
                <a:ea typeface="ＭＳ Ｐゴシック" pitchFamily="-110" charset="-128"/>
                <a:cs typeface="ＭＳ Ｐゴシック" pitchFamily="-110" charset="-128"/>
              </a:rPr>
              <a:t>Source:  </a:t>
            </a:r>
            <a:r>
              <a:rPr lang="en-US" sz="1150" i="1" dirty="0">
                <a:latin typeface="Arial" pitchFamily="-110" charset="0"/>
                <a:ea typeface="ＭＳ Ｐゴシック" pitchFamily="-110" charset="-128"/>
                <a:cs typeface="ＭＳ Ｐゴシック" pitchFamily="-110" charset="-128"/>
              </a:rPr>
              <a:t>The Alignment of the California Preschool Learning Foundations with Key Early Education Resources</a:t>
            </a:r>
            <a:r>
              <a:rPr lang="en-US" sz="1150" dirty="0">
                <a:latin typeface="Arial" pitchFamily="-110" charset="0"/>
                <a:ea typeface="ＭＳ Ｐゴシック" pitchFamily="-110" charset="-128"/>
                <a:cs typeface="ＭＳ Ｐゴシック" pitchFamily="-110" charset="-128"/>
              </a:rPr>
              <a:t>, CDE, 2012</a:t>
            </a:r>
            <a:r>
              <a:rPr lang="en-US" sz="1200" dirty="0">
                <a:latin typeface="Arial" pitchFamily="-110" charset="0"/>
                <a:ea typeface="ＭＳ Ｐゴシック" pitchFamily="-110" charset="-128"/>
                <a:cs typeface="ＭＳ Ｐゴシック" pitchFamily="-110" charset="-128"/>
              </a:rPr>
              <a:t>.</a:t>
            </a:r>
          </a:p>
        </p:txBody>
      </p:sp>
      <p:sp>
        <p:nvSpPr>
          <p:cNvPr id="44083" name="Slide Number Placeholder 6"/>
          <p:cNvSpPr>
            <a:spLocks noGrp="1"/>
          </p:cNvSpPr>
          <p:nvPr>
            <p:ph type="sldNum" sz="quarter" idx="12"/>
          </p:nvPr>
        </p:nvSpPr>
        <p:spPr bwMode="auto">
          <a:noFill/>
          <a:ln>
            <a:miter lim="800000"/>
            <a:headEnd/>
            <a:tailEnd/>
          </a:ln>
        </p:spPr>
        <p:txBody>
          <a:bodyPr/>
          <a:lstStyle/>
          <a:p>
            <a:fld id="{C4434C96-D6A2-CB49-9103-2EFAB4FD161D}"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930" y="532960"/>
            <a:ext cx="8913813" cy="914400"/>
          </a:xfrm>
        </p:spPr>
        <p:txBody>
          <a:bodyPr>
            <a:normAutofit/>
          </a:bodyPr>
          <a:lstStyle/>
          <a:p>
            <a:r>
              <a:rPr lang="en-US" sz="3000" b="1" dirty="0" smtClean="0">
                <a:latin typeface="Arial"/>
                <a:cs typeface="Arial"/>
              </a:rPr>
              <a:t>Overview of Visual and Performing Arts</a:t>
            </a:r>
            <a:endParaRPr lang="en-US" sz="3000" b="1" dirty="0">
              <a:latin typeface="Arial"/>
              <a:cs typeface="Arial"/>
            </a:endParaRPr>
          </a:p>
        </p:txBody>
      </p:sp>
      <p:pic>
        <p:nvPicPr>
          <p:cNvPr id="5" name="Content Placeholder 4" descr="VAPA 1.pdf"/>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169" r="-12169"/>
          <a:stretch>
            <a:fillRect/>
          </a:stretch>
        </p:blipFill>
        <p:spPr>
          <a:xfrm>
            <a:off x="-668256" y="1642998"/>
            <a:ext cx="10490779" cy="5060026"/>
          </a:xfrm>
        </p:spPr>
      </p:pic>
      <p:sp>
        <p:nvSpPr>
          <p:cNvPr id="4" name="TextBox 3"/>
          <p:cNvSpPr txBox="1"/>
          <p:nvPr/>
        </p:nvSpPr>
        <p:spPr>
          <a:xfrm>
            <a:off x="792992" y="6569075"/>
            <a:ext cx="7812143" cy="276999"/>
          </a:xfrm>
          <a:prstGeom prst="rect">
            <a:avLst/>
          </a:prstGeom>
          <a:noFill/>
        </p:spPr>
        <p:txBody>
          <a:bodyPr wrap="square" rtlCol="0">
            <a:spAutoFit/>
          </a:bodyPr>
          <a:lstStyle/>
          <a:p>
            <a:r>
              <a:rPr lang="en-US" sz="1200" dirty="0" smtClean="0">
                <a:latin typeface="Calibri"/>
                <a:cs typeface="Calibri"/>
              </a:rPr>
              <a:t>Source:  </a:t>
            </a:r>
            <a:r>
              <a:rPr lang="en-US" sz="1200" i="1" dirty="0" smtClean="0">
                <a:latin typeface="Calibri"/>
                <a:cs typeface="Calibri"/>
              </a:rPr>
              <a:t>The Alignment of the California Preschool Learning Foundations with Key Early Education Resources</a:t>
            </a:r>
            <a:r>
              <a:rPr lang="en-US" sz="1200" dirty="0" smtClean="0">
                <a:latin typeface="Calibri"/>
                <a:cs typeface="Calibri"/>
              </a:rPr>
              <a:t>, CDE, 2012</a:t>
            </a:r>
            <a:endParaRPr lang="en-US" sz="1200" dirty="0">
              <a:latin typeface="Calibri"/>
              <a:cs typeface="Calibri"/>
            </a:endParaRPr>
          </a:p>
        </p:txBody>
      </p:sp>
      <p:sp>
        <p:nvSpPr>
          <p:cNvPr id="7" name="Slide Number Placeholder 6"/>
          <p:cNvSpPr>
            <a:spLocks noGrp="1"/>
          </p:cNvSpPr>
          <p:nvPr>
            <p:ph type="sldNum" sz="quarter" idx="12"/>
          </p:nvPr>
        </p:nvSpPr>
        <p:spPr/>
        <p:txBody>
          <a:bodyPr/>
          <a:lstStyle/>
          <a:p>
            <a:fld id="{4A822907-8A9D-4F6B-98F6-913902AD56B5}"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1562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104930" y="578946"/>
            <a:ext cx="8913813" cy="914400"/>
          </a:xfrm>
        </p:spPr>
        <p:txBody>
          <a:bodyPr>
            <a:normAutofit/>
          </a:bodyPr>
          <a:lstStyle/>
          <a:p>
            <a:r>
              <a:rPr lang="en-US" sz="3000" b="1" dirty="0" smtClean="0">
                <a:latin typeface="Arial"/>
                <a:cs typeface="Arial"/>
              </a:rPr>
              <a:t>Overview of Visual and Performing Arts</a:t>
            </a:r>
            <a:endParaRPr lang="en-US" sz="3000" b="1" dirty="0">
              <a:latin typeface="Arial"/>
              <a:cs typeface="Arial"/>
            </a:endParaRPr>
          </a:p>
        </p:txBody>
      </p:sp>
      <p:pic>
        <p:nvPicPr>
          <p:cNvPr id="3" name="Content Placeholder 2" descr="VAPA2.pdf"/>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1316" r="-31316"/>
          <a:stretch>
            <a:fillRect/>
          </a:stretch>
        </p:blipFill>
        <p:spPr>
          <a:xfrm>
            <a:off x="-858927" y="1643754"/>
            <a:ext cx="10217539" cy="4928234"/>
          </a:xfrm>
        </p:spPr>
      </p:pic>
      <p:sp>
        <p:nvSpPr>
          <p:cNvPr id="5" name="TextBox 4"/>
          <p:cNvSpPr txBox="1"/>
          <p:nvPr/>
        </p:nvSpPr>
        <p:spPr>
          <a:xfrm>
            <a:off x="756706" y="6571988"/>
            <a:ext cx="7731466" cy="276999"/>
          </a:xfrm>
          <a:prstGeom prst="rect">
            <a:avLst/>
          </a:prstGeom>
          <a:noFill/>
        </p:spPr>
        <p:txBody>
          <a:bodyPr wrap="square" rtlCol="0">
            <a:spAutoFit/>
          </a:bodyPr>
          <a:lstStyle/>
          <a:p>
            <a:r>
              <a:rPr lang="en-US" sz="1200" dirty="0" smtClean="0">
                <a:latin typeface="Calibri"/>
                <a:cs typeface="Calibri"/>
              </a:rPr>
              <a:t>Source:  </a:t>
            </a:r>
            <a:r>
              <a:rPr lang="en-US" sz="1200" i="1" dirty="0" smtClean="0">
                <a:latin typeface="Calibri"/>
                <a:cs typeface="Calibri"/>
              </a:rPr>
              <a:t>The Alignment of the California Preschool Learning Foundations with Key Early Education Resources</a:t>
            </a:r>
            <a:r>
              <a:rPr lang="en-US" sz="1200" dirty="0" smtClean="0">
                <a:latin typeface="Calibri"/>
                <a:cs typeface="Calibri"/>
              </a:rPr>
              <a:t>, CDE, 2012</a:t>
            </a:r>
            <a:endParaRPr lang="en-US" sz="1200" dirty="0">
              <a:latin typeface="Calibri"/>
              <a:cs typeface="Calibri"/>
            </a:endParaRPr>
          </a:p>
        </p:txBody>
      </p:sp>
      <p:sp>
        <p:nvSpPr>
          <p:cNvPr id="7" name="Slide Number Placeholder 6"/>
          <p:cNvSpPr>
            <a:spLocks noGrp="1"/>
          </p:cNvSpPr>
          <p:nvPr>
            <p:ph type="sldNum" sz="quarter" idx="12"/>
          </p:nvPr>
        </p:nvSpPr>
        <p:spPr/>
        <p:txBody>
          <a:bodyPr/>
          <a:lstStyle/>
          <a:p>
            <a:fld id="{4A822907-8A9D-4F6B-98F6-913902AD56B5}"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6498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498433"/>
            <a:ext cx="8913813" cy="914400"/>
          </a:xfrm>
        </p:spPr>
        <p:txBody>
          <a:bodyPr>
            <a:normAutofit/>
          </a:bodyPr>
          <a:lstStyle/>
          <a:p>
            <a:r>
              <a:rPr lang="en-US" sz="3000" b="1" dirty="0" smtClean="0">
                <a:latin typeface="Arial"/>
                <a:cs typeface="Arial"/>
              </a:rPr>
              <a:t>Overview of Visual and Performing Arts</a:t>
            </a:r>
            <a:endParaRPr lang="en-US" sz="3000" b="1" dirty="0">
              <a:latin typeface="Arial"/>
              <a:cs typeface="Arial"/>
            </a:endParaRPr>
          </a:p>
        </p:txBody>
      </p:sp>
      <p:pic>
        <p:nvPicPr>
          <p:cNvPr id="5" name="Content Placeholder 4" descr="Vapa 3.pdf"/>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1277" r="-21277"/>
          <a:stretch>
            <a:fillRect/>
          </a:stretch>
        </p:blipFill>
        <p:spPr>
          <a:xfrm>
            <a:off x="-848479" y="1431320"/>
            <a:ext cx="10825149" cy="5221303"/>
          </a:xfrm>
        </p:spPr>
      </p:pic>
      <p:sp>
        <p:nvSpPr>
          <p:cNvPr id="4" name="TextBox 3"/>
          <p:cNvSpPr txBox="1"/>
          <p:nvPr/>
        </p:nvSpPr>
        <p:spPr>
          <a:xfrm>
            <a:off x="844553" y="6548286"/>
            <a:ext cx="7576783" cy="276999"/>
          </a:xfrm>
          <a:prstGeom prst="rect">
            <a:avLst/>
          </a:prstGeom>
          <a:noFill/>
        </p:spPr>
        <p:txBody>
          <a:bodyPr wrap="square" rtlCol="0">
            <a:spAutoFit/>
          </a:bodyPr>
          <a:lstStyle/>
          <a:p>
            <a:r>
              <a:rPr lang="en-US" sz="1200" dirty="0" smtClean="0">
                <a:latin typeface="Calibri"/>
                <a:cs typeface="Calibri"/>
              </a:rPr>
              <a:t>Source:  </a:t>
            </a:r>
            <a:r>
              <a:rPr lang="en-US" sz="1200" i="1" dirty="0" smtClean="0">
                <a:latin typeface="Calibri"/>
                <a:cs typeface="Calibri"/>
              </a:rPr>
              <a:t>The Alignment of the California Preschool Learning Foundations with Key Early Education Resources</a:t>
            </a:r>
            <a:r>
              <a:rPr lang="en-US" sz="1200" dirty="0" smtClean="0">
                <a:latin typeface="Calibri"/>
                <a:cs typeface="Calibri"/>
              </a:rPr>
              <a:t>, CDE, 2012</a:t>
            </a:r>
            <a:endParaRPr lang="en-US" sz="1200" dirty="0">
              <a:latin typeface="Calibri"/>
              <a:cs typeface="Calibri"/>
            </a:endParaRPr>
          </a:p>
        </p:txBody>
      </p:sp>
      <p:sp>
        <p:nvSpPr>
          <p:cNvPr id="7" name="Slide Number Placeholder 6"/>
          <p:cNvSpPr>
            <a:spLocks noGrp="1"/>
          </p:cNvSpPr>
          <p:nvPr>
            <p:ph type="sldNum" sz="quarter" idx="12"/>
          </p:nvPr>
        </p:nvSpPr>
        <p:spPr/>
        <p:txBody>
          <a:bodyPr/>
          <a:lstStyle/>
          <a:p>
            <a:fld id="{4A822907-8A9D-4F6B-98F6-913902AD56B5}"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7931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920" y="512508"/>
            <a:ext cx="8913813" cy="1009650"/>
          </a:xfrm>
        </p:spPr>
        <p:txBody>
          <a:bodyPr>
            <a:normAutofit/>
          </a:bodyPr>
          <a:lstStyle/>
          <a:p>
            <a:r>
              <a:rPr lang="en-US" b="1" dirty="0" smtClean="0">
                <a:latin typeface="Arial"/>
                <a:cs typeface="Arial"/>
              </a:rPr>
              <a:t>          Integration of Arts</a:t>
            </a:r>
            <a:endParaRPr lang="en-US" b="1" dirty="0">
              <a:latin typeface="Arial"/>
              <a:cs typeface="Arial"/>
            </a:endParaRPr>
          </a:p>
        </p:txBody>
      </p:sp>
      <p:sp>
        <p:nvSpPr>
          <p:cNvPr id="3" name="Content Placeholder 2"/>
          <p:cNvSpPr>
            <a:spLocks noGrp="1"/>
          </p:cNvSpPr>
          <p:nvPr>
            <p:ph idx="4294967295"/>
          </p:nvPr>
        </p:nvSpPr>
        <p:spPr>
          <a:xfrm>
            <a:off x="1646238" y="1914743"/>
            <a:ext cx="6920820" cy="4638458"/>
          </a:xfrm>
        </p:spPr>
        <p:txBody>
          <a:bodyPr>
            <a:normAutofit/>
          </a:bodyPr>
          <a:lstStyle/>
          <a:p>
            <a:pPr marL="0" indent="0">
              <a:buNone/>
            </a:pPr>
            <a:r>
              <a:rPr lang="en-US" sz="2400" dirty="0" smtClean="0">
                <a:solidFill>
                  <a:srgbClr val="000000"/>
                </a:solidFill>
                <a:latin typeface="Calibri"/>
                <a:cs typeface="Calibri"/>
              </a:rPr>
              <a:t>The arts are a unique way of knowing, but they also support learning across the curriculum. </a:t>
            </a:r>
            <a:r>
              <a:rPr lang="en-US" sz="2400" b="1" dirty="0" smtClean="0">
                <a:solidFill>
                  <a:srgbClr val="000000"/>
                </a:solidFill>
                <a:latin typeface="Calibri"/>
                <a:cs typeface="Calibri"/>
              </a:rPr>
              <a:t>Engagement in </a:t>
            </a:r>
            <a:r>
              <a:rPr lang="en-US" sz="2400" b="1" dirty="0">
                <a:solidFill>
                  <a:srgbClr val="000000"/>
                </a:solidFill>
                <a:latin typeface="Calibri"/>
                <a:cs typeface="Calibri"/>
              </a:rPr>
              <a:t>the </a:t>
            </a:r>
            <a:r>
              <a:rPr lang="en-US" sz="2400" b="1" dirty="0" smtClean="0">
                <a:solidFill>
                  <a:srgbClr val="000000"/>
                </a:solidFill>
                <a:latin typeface="Calibri"/>
                <a:cs typeface="Calibri"/>
              </a:rPr>
              <a:t>arts </a:t>
            </a:r>
            <a:r>
              <a:rPr lang="en-US" sz="2400" b="1" dirty="0">
                <a:solidFill>
                  <a:srgbClr val="000000"/>
                </a:solidFill>
                <a:latin typeface="Calibri"/>
                <a:cs typeface="Calibri"/>
              </a:rPr>
              <a:t>can be an effective means through </a:t>
            </a:r>
            <a:r>
              <a:rPr lang="en-US" sz="2400" b="1" dirty="0" smtClean="0">
                <a:solidFill>
                  <a:srgbClr val="000000"/>
                </a:solidFill>
                <a:latin typeface="Calibri"/>
                <a:cs typeface="Calibri"/>
              </a:rPr>
              <a:t>which </a:t>
            </a:r>
            <a:r>
              <a:rPr lang="en-US" sz="2400" b="1" dirty="0">
                <a:solidFill>
                  <a:srgbClr val="000000"/>
                </a:solidFill>
                <a:latin typeface="Calibri"/>
                <a:cs typeface="Calibri"/>
              </a:rPr>
              <a:t>important early childhood skills </a:t>
            </a:r>
            <a:r>
              <a:rPr lang="en-US" sz="2400" b="1" dirty="0" smtClean="0">
                <a:solidFill>
                  <a:srgbClr val="000000"/>
                </a:solidFill>
                <a:latin typeface="Calibri"/>
                <a:cs typeface="Calibri"/>
              </a:rPr>
              <a:t>and </a:t>
            </a:r>
            <a:r>
              <a:rPr lang="en-US" sz="2400" b="1" dirty="0">
                <a:solidFill>
                  <a:srgbClr val="000000"/>
                </a:solidFill>
                <a:latin typeface="Calibri"/>
                <a:cs typeface="Calibri"/>
              </a:rPr>
              <a:t>dispositions are developed</a:t>
            </a:r>
            <a:r>
              <a:rPr lang="en-US" sz="2400" dirty="0">
                <a:solidFill>
                  <a:srgbClr val="000000"/>
                </a:solidFill>
                <a:latin typeface="Calibri"/>
                <a:cs typeface="Calibri"/>
              </a:rPr>
              <a:t>—such</a:t>
            </a:r>
            <a:r>
              <a:rPr lang="en-US" sz="2400" b="1" dirty="0">
                <a:solidFill>
                  <a:srgbClr val="000000"/>
                </a:solidFill>
                <a:latin typeface="Calibri"/>
                <a:cs typeface="Calibri"/>
              </a:rPr>
              <a:t> </a:t>
            </a:r>
            <a:r>
              <a:rPr lang="en-US" sz="2400" dirty="0" smtClean="0">
                <a:solidFill>
                  <a:srgbClr val="000000"/>
                </a:solidFill>
                <a:latin typeface="Calibri"/>
                <a:cs typeface="Calibri"/>
              </a:rPr>
              <a:t>as </a:t>
            </a:r>
            <a:r>
              <a:rPr lang="en-US" sz="2400" dirty="0">
                <a:solidFill>
                  <a:srgbClr val="000000"/>
                </a:solidFill>
                <a:latin typeface="Calibri"/>
                <a:cs typeface="Calibri"/>
              </a:rPr>
              <a:t>empathy and cooperation, </a:t>
            </a:r>
            <a:r>
              <a:rPr lang="en-US" sz="2400" dirty="0" smtClean="0">
                <a:solidFill>
                  <a:srgbClr val="000000"/>
                </a:solidFill>
                <a:latin typeface="Calibri"/>
                <a:cs typeface="Calibri"/>
              </a:rPr>
              <a:t>curiosity </a:t>
            </a:r>
            <a:r>
              <a:rPr lang="en-US" sz="2400" dirty="0">
                <a:solidFill>
                  <a:srgbClr val="000000"/>
                </a:solidFill>
                <a:latin typeface="Calibri"/>
                <a:cs typeface="Calibri"/>
              </a:rPr>
              <a:t>in and knowledge about linguistic </a:t>
            </a:r>
            <a:r>
              <a:rPr lang="en-US" sz="2400" dirty="0" smtClean="0">
                <a:solidFill>
                  <a:srgbClr val="000000"/>
                </a:solidFill>
                <a:latin typeface="Calibri"/>
                <a:cs typeface="Calibri"/>
              </a:rPr>
              <a:t>and </a:t>
            </a:r>
            <a:r>
              <a:rPr lang="en-US" sz="2400" dirty="0">
                <a:solidFill>
                  <a:srgbClr val="000000"/>
                </a:solidFill>
                <a:latin typeface="Calibri"/>
                <a:cs typeface="Calibri"/>
              </a:rPr>
              <a:t>cultural differences, ease with </a:t>
            </a:r>
            <a:r>
              <a:rPr lang="en-US" sz="2400" dirty="0" smtClean="0">
                <a:solidFill>
                  <a:srgbClr val="000000"/>
                </a:solidFill>
                <a:latin typeface="Calibri"/>
                <a:cs typeface="Calibri"/>
              </a:rPr>
              <a:t>differences </a:t>
            </a:r>
            <a:r>
              <a:rPr lang="en-US" sz="2400" dirty="0">
                <a:solidFill>
                  <a:srgbClr val="000000"/>
                </a:solidFill>
                <a:latin typeface="Calibri"/>
                <a:cs typeface="Calibri"/>
              </a:rPr>
              <a:t>among people, vocabulary, </a:t>
            </a:r>
            <a:r>
              <a:rPr lang="en-US" sz="2400" dirty="0" smtClean="0">
                <a:solidFill>
                  <a:srgbClr val="000000"/>
                </a:solidFill>
                <a:latin typeface="Calibri"/>
                <a:cs typeface="Calibri"/>
              </a:rPr>
              <a:t>symbolic </a:t>
            </a:r>
            <a:r>
              <a:rPr lang="en-US" sz="2400" dirty="0">
                <a:solidFill>
                  <a:srgbClr val="000000"/>
                </a:solidFill>
                <a:latin typeface="Calibri"/>
                <a:cs typeface="Calibri"/>
              </a:rPr>
              <a:t>understanding, and </a:t>
            </a:r>
            <a:r>
              <a:rPr lang="en-US" sz="2400" dirty="0" smtClean="0">
                <a:solidFill>
                  <a:srgbClr val="000000"/>
                </a:solidFill>
                <a:latin typeface="Calibri"/>
                <a:cs typeface="Calibri"/>
              </a:rPr>
              <a:t>math concepts </a:t>
            </a:r>
            <a:r>
              <a:rPr lang="en-US" sz="2400" dirty="0">
                <a:solidFill>
                  <a:srgbClr val="000000"/>
                </a:solidFill>
                <a:latin typeface="Calibri"/>
                <a:cs typeface="Calibri"/>
              </a:rPr>
              <a:t>such as number, </a:t>
            </a:r>
            <a:r>
              <a:rPr lang="en-US" sz="2400" dirty="0" smtClean="0">
                <a:solidFill>
                  <a:srgbClr val="000000"/>
                </a:solidFill>
                <a:latin typeface="Calibri"/>
                <a:cs typeface="Calibri"/>
              </a:rPr>
              <a:t>size, and </a:t>
            </a:r>
            <a:r>
              <a:rPr lang="en-US" sz="2400" dirty="0">
                <a:solidFill>
                  <a:srgbClr val="000000"/>
                </a:solidFill>
                <a:latin typeface="Calibri"/>
                <a:cs typeface="Calibri"/>
              </a:rPr>
              <a:t>shape. </a:t>
            </a:r>
            <a:endParaRPr lang="en-US" sz="2400" dirty="0" smtClean="0">
              <a:solidFill>
                <a:srgbClr val="000000"/>
              </a:solidFill>
              <a:latin typeface="Calibri"/>
              <a:cs typeface="Calibri"/>
            </a:endParaRPr>
          </a:p>
          <a:p>
            <a:pPr marL="0" indent="0">
              <a:buNone/>
            </a:pPr>
            <a:endParaRPr lang="en-US" sz="2400" dirty="0" smtClean="0">
              <a:solidFill>
                <a:srgbClr val="000000"/>
              </a:solidFill>
              <a:latin typeface="Calibri"/>
              <a:cs typeface="Calibri"/>
            </a:endParaRPr>
          </a:p>
          <a:p>
            <a:pPr marL="0" indent="0">
              <a:buNone/>
            </a:pPr>
            <a:r>
              <a:rPr lang="en-US" sz="1400" dirty="0" smtClean="0">
                <a:solidFill>
                  <a:srgbClr val="000000"/>
                </a:solidFill>
                <a:latin typeface="Calibri"/>
                <a:cs typeface="Calibri"/>
              </a:rPr>
              <a:t>California Department of Education (2011) </a:t>
            </a:r>
            <a:r>
              <a:rPr lang="en-US" sz="1400" i="1" dirty="0" smtClean="0">
                <a:solidFill>
                  <a:srgbClr val="000000"/>
                </a:solidFill>
                <a:latin typeface="Calibri"/>
                <a:cs typeface="Calibri"/>
              </a:rPr>
              <a:t>Preschool </a:t>
            </a:r>
            <a:r>
              <a:rPr lang="en-US" sz="1400" i="1" dirty="0">
                <a:solidFill>
                  <a:srgbClr val="000000"/>
                </a:solidFill>
                <a:latin typeface="Calibri"/>
                <a:cs typeface="Calibri"/>
              </a:rPr>
              <a:t>Curriculum </a:t>
            </a:r>
            <a:r>
              <a:rPr lang="en-US" sz="1400" i="1" dirty="0" smtClean="0">
                <a:solidFill>
                  <a:srgbClr val="000000"/>
                </a:solidFill>
                <a:latin typeface="Calibri"/>
                <a:cs typeface="Calibri"/>
              </a:rPr>
              <a:t>Framework, Volume 2 </a:t>
            </a:r>
            <a:r>
              <a:rPr lang="en-US" sz="1400" dirty="0">
                <a:solidFill>
                  <a:srgbClr val="000000"/>
                </a:solidFill>
                <a:latin typeface="Calibri"/>
                <a:cs typeface="Calibri"/>
              </a:rPr>
              <a:t>p. </a:t>
            </a:r>
            <a:r>
              <a:rPr lang="en-US" sz="1400" dirty="0" smtClean="0">
                <a:solidFill>
                  <a:srgbClr val="000000"/>
                </a:solidFill>
                <a:latin typeface="Calibri"/>
                <a:cs typeface="Calibri"/>
              </a:rPr>
              <a:t>44</a:t>
            </a:r>
            <a:endParaRPr lang="en-US" sz="1400" dirty="0">
              <a:solidFill>
                <a:srgbClr val="000000"/>
              </a:solidFill>
              <a:latin typeface="Calibri"/>
              <a:cs typeface="Calibri"/>
            </a:endParaRPr>
          </a:p>
          <a:p>
            <a:pPr marL="0" indent="0">
              <a:buNone/>
            </a:pPr>
            <a:endParaRPr lang="en-US" i="1"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5293085"/>
            <a:ext cx="1646237" cy="1463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A822907-8A9D-4F6B-98F6-913902AD56B5}"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1194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930" y="589072"/>
            <a:ext cx="8913813" cy="1087328"/>
          </a:xfrm>
        </p:spPr>
        <p:txBody>
          <a:bodyPr/>
          <a:lstStyle/>
          <a:p>
            <a:r>
              <a:rPr lang="en-US" b="1" dirty="0" smtClean="0">
                <a:latin typeface="Arial"/>
                <a:cs typeface="Arial"/>
              </a:rPr>
              <a:t>                 Integration</a:t>
            </a:r>
            <a:endParaRPr lang="en-US" b="1" dirty="0">
              <a:latin typeface="Arial"/>
              <a:cs typeface="Arial"/>
            </a:endParaRPr>
          </a:p>
        </p:txBody>
      </p:sp>
      <p:sp>
        <p:nvSpPr>
          <p:cNvPr id="3" name="Content Placeholder 2"/>
          <p:cNvSpPr>
            <a:spLocks noGrp="1"/>
          </p:cNvSpPr>
          <p:nvPr>
            <p:ph idx="1"/>
          </p:nvPr>
        </p:nvSpPr>
        <p:spPr>
          <a:xfrm>
            <a:off x="835450" y="1955252"/>
            <a:ext cx="7485632" cy="4902748"/>
          </a:xfrm>
        </p:spPr>
        <p:txBody>
          <a:bodyPr>
            <a:normAutofit/>
          </a:bodyPr>
          <a:lstStyle/>
          <a:p>
            <a:r>
              <a:rPr lang="en-US" sz="2400" b="1" dirty="0" smtClean="0">
                <a:solidFill>
                  <a:srgbClr val="000000"/>
                </a:solidFill>
                <a:latin typeface="Calibri"/>
                <a:cs typeface="Calibri"/>
              </a:rPr>
              <a:t>Fine motor development </a:t>
            </a:r>
            <a:r>
              <a:rPr lang="en-US" sz="2400" dirty="0" smtClean="0">
                <a:solidFill>
                  <a:srgbClr val="000000"/>
                </a:solidFill>
                <a:latin typeface="Calibri"/>
                <a:cs typeface="Calibri"/>
              </a:rPr>
              <a:t>- A child is working on developing emergent writing skills while making straight and curved lines during visual art </a:t>
            </a:r>
            <a:r>
              <a:rPr lang="en-US" sz="2400" dirty="0" smtClean="0">
                <a:solidFill>
                  <a:srgbClr val="000000"/>
                </a:solidFill>
                <a:latin typeface="Calibri"/>
                <a:cs typeface="Calibri"/>
              </a:rPr>
              <a:t>activity</a:t>
            </a:r>
          </a:p>
          <a:p>
            <a:r>
              <a:rPr lang="en-US" sz="2400" b="1" dirty="0" smtClean="0">
                <a:solidFill>
                  <a:srgbClr val="000000"/>
                </a:solidFill>
                <a:latin typeface="Calibri"/>
                <a:cs typeface="Calibri"/>
              </a:rPr>
              <a:t>Spatial</a:t>
            </a:r>
            <a:r>
              <a:rPr lang="en-US" sz="2400" b="1" dirty="0" smtClean="0">
                <a:solidFill>
                  <a:srgbClr val="000000"/>
                </a:solidFill>
                <a:latin typeface="Calibri"/>
                <a:cs typeface="Calibri"/>
              </a:rPr>
              <a:t> </a:t>
            </a:r>
            <a:r>
              <a:rPr lang="en-US" sz="2400" b="1" dirty="0" smtClean="0">
                <a:solidFill>
                  <a:srgbClr val="000000"/>
                </a:solidFill>
                <a:latin typeface="Calibri"/>
                <a:cs typeface="Calibri"/>
              </a:rPr>
              <a:t>awareness </a:t>
            </a:r>
            <a:r>
              <a:rPr lang="en-US" sz="2400" dirty="0" smtClean="0">
                <a:solidFill>
                  <a:srgbClr val="000000"/>
                </a:solidFill>
                <a:latin typeface="Calibri"/>
                <a:cs typeface="Calibri"/>
              </a:rPr>
              <a:t>- A child is developing awareness about their body in space while participating in a dance activity which is also enhancing the child’s spatial awareness and physical </a:t>
            </a:r>
            <a:r>
              <a:rPr lang="en-US" sz="2400" dirty="0" smtClean="0">
                <a:solidFill>
                  <a:srgbClr val="000000"/>
                </a:solidFill>
                <a:latin typeface="Calibri"/>
                <a:cs typeface="Calibri"/>
              </a:rPr>
              <a:t>development</a:t>
            </a:r>
          </a:p>
          <a:p>
            <a:r>
              <a:rPr lang="en-US" sz="2400" b="1" dirty="0" smtClean="0">
                <a:solidFill>
                  <a:srgbClr val="000000"/>
                </a:solidFill>
                <a:latin typeface="Calibri"/>
                <a:cs typeface="Calibri"/>
              </a:rPr>
              <a:t>Language development </a:t>
            </a:r>
            <a:r>
              <a:rPr lang="en-US" sz="2400" dirty="0" smtClean="0">
                <a:solidFill>
                  <a:srgbClr val="000000"/>
                </a:solidFill>
                <a:latin typeface="Calibri"/>
                <a:cs typeface="Calibri"/>
              </a:rPr>
              <a:t>- A</a:t>
            </a:r>
            <a:r>
              <a:rPr lang="en-US" sz="2400" b="1" dirty="0" smtClean="0">
                <a:solidFill>
                  <a:srgbClr val="000000"/>
                </a:solidFill>
                <a:latin typeface="Calibri"/>
                <a:cs typeface="Calibri"/>
              </a:rPr>
              <a:t> </a:t>
            </a:r>
            <a:r>
              <a:rPr lang="en-US" sz="2400" dirty="0" smtClean="0">
                <a:solidFill>
                  <a:srgbClr val="000000"/>
                </a:solidFill>
                <a:latin typeface="Calibri"/>
                <a:cs typeface="Calibri"/>
              </a:rPr>
              <a:t>child verbally reflects on music while using expanded vocabulary to communicate with </a:t>
            </a:r>
            <a:r>
              <a:rPr lang="en-US" sz="2400" dirty="0" smtClean="0">
                <a:solidFill>
                  <a:srgbClr val="000000"/>
                </a:solidFill>
                <a:latin typeface="Calibri"/>
                <a:cs typeface="Calibri"/>
              </a:rPr>
              <a:t>others</a:t>
            </a:r>
          </a:p>
          <a:p>
            <a:pPr marL="0" lvl="0" indent="0">
              <a:lnSpc>
                <a:spcPct val="110000"/>
              </a:lnSpc>
              <a:buClr>
                <a:srgbClr val="A2C816"/>
              </a:buClr>
              <a:buNone/>
            </a:pPr>
            <a:r>
              <a:rPr lang="en-US" sz="1400" dirty="0" smtClean="0">
                <a:solidFill>
                  <a:srgbClr val="000000"/>
                </a:solidFill>
                <a:latin typeface="Calibri"/>
                <a:cs typeface="Calibri"/>
              </a:rPr>
              <a:t>                </a:t>
            </a:r>
            <a:r>
              <a:rPr lang="en-US" sz="1400" dirty="0" smtClean="0">
                <a:solidFill>
                  <a:srgbClr val="000000"/>
                </a:solidFill>
                <a:latin typeface="Calibri"/>
                <a:cs typeface="Calibri"/>
              </a:rPr>
              <a:t> 	</a:t>
            </a:r>
            <a:endParaRPr lang="en-US" sz="1400" i="1" dirty="0" smtClean="0">
              <a:solidFill>
                <a:srgbClr val="000000"/>
              </a:solidFill>
              <a:latin typeface="Calibri"/>
              <a:cs typeface="Calibri"/>
            </a:endParaRPr>
          </a:p>
          <a:p>
            <a:pPr marL="0" lvl="0" indent="0">
              <a:buClr>
                <a:srgbClr val="A2C816"/>
              </a:buClr>
              <a:buNone/>
            </a:pPr>
            <a:endParaRPr lang="en-US" sz="1400" dirty="0" smtClean="0">
              <a:solidFill>
                <a:srgbClr val="000000"/>
              </a:solidFill>
              <a:latin typeface="Calibri"/>
              <a:cs typeface="Calibri"/>
            </a:endParaRPr>
          </a:p>
          <a:p>
            <a:pPr marL="0" lvl="0" indent="0">
              <a:buClr>
                <a:srgbClr val="A2C816"/>
              </a:buClr>
              <a:buNone/>
            </a:pPr>
            <a:endParaRPr lang="en-US" i="1" dirty="0">
              <a:solidFill>
                <a:prstClr val="black">
                  <a:lumMod val="65000"/>
                  <a:lumOff val="35000"/>
                </a:prstClr>
              </a:solidFill>
            </a:endParaRPr>
          </a:p>
          <a:p>
            <a:pPr marL="0" indent="0">
              <a:buNone/>
            </a:pPr>
            <a:endParaRPr lang="en-US" dirty="0" smtClean="0"/>
          </a:p>
          <a:p>
            <a:pPr marL="0" indent="0">
              <a:buNone/>
            </a:pPr>
            <a:endParaRPr lang="en-US" i="1" dirty="0"/>
          </a:p>
          <a:p>
            <a:pPr marL="0" indent="0">
              <a:buNone/>
            </a:pPr>
            <a:endParaRPr lang="en-US" dirty="0"/>
          </a:p>
        </p:txBody>
      </p:sp>
      <p:sp>
        <p:nvSpPr>
          <p:cNvPr id="5" name="Slide Number Placeholder 4"/>
          <p:cNvSpPr>
            <a:spLocks noGrp="1"/>
          </p:cNvSpPr>
          <p:nvPr>
            <p:ph type="sldNum" sz="quarter" idx="12"/>
          </p:nvPr>
        </p:nvSpPr>
        <p:spPr/>
        <p:txBody>
          <a:bodyPr/>
          <a:lstStyle/>
          <a:p>
            <a:fld id="{4A822907-8A9D-4F6B-98F6-913902AD56B5}"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6144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544962"/>
            <a:ext cx="8913813" cy="1036564"/>
          </a:xfrm>
        </p:spPr>
        <p:txBody>
          <a:bodyPr>
            <a:normAutofit/>
          </a:bodyPr>
          <a:lstStyle/>
          <a:p>
            <a:r>
              <a:rPr lang="en-US" b="1" dirty="0" smtClean="0">
                <a:latin typeface="Arial"/>
                <a:cs typeface="Arial"/>
              </a:rPr>
              <a:t>     TK Learning Environment</a:t>
            </a:r>
            <a:endParaRPr lang="en-US" b="1" dirty="0">
              <a:latin typeface="Arial"/>
              <a:cs typeface="Arial"/>
            </a:endParaRPr>
          </a:p>
        </p:txBody>
      </p:sp>
      <p:sp>
        <p:nvSpPr>
          <p:cNvPr id="3" name="Content Placeholder 2"/>
          <p:cNvSpPr>
            <a:spLocks noGrp="1"/>
          </p:cNvSpPr>
          <p:nvPr>
            <p:ph idx="1"/>
          </p:nvPr>
        </p:nvSpPr>
        <p:spPr/>
        <p:txBody>
          <a:bodyPr/>
          <a:lstStyle/>
          <a:p>
            <a:pPr marL="0" indent="0">
              <a:buNone/>
            </a:pPr>
            <a:r>
              <a:rPr lang="en-US" i="1" dirty="0" smtClean="0"/>
              <a:t>(Provide examples)</a:t>
            </a:r>
            <a:endParaRPr lang="en-US" i="1" dirty="0"/>
          </a:p>
        </p:txBody>
      </p:sp>
      <p:pic>
        <p:nvPicPr>
          <p:cNvPr id="4" name="Content Placeholder 3"/>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5556" b="12962"/>
          <a:stretch>
            <a:fillRect/>
          </a:stretch>
        </p:blipFill>
        <p:spPr>
          <a:xfrm>
            <a:off x="609600" y="1812925"/>
            <a:ext cx="8001000" cy="4572000"/>
          </a:xfrm>
          <a:prstGeom prst="rect">
            <a:avLst/>
          </a:prstGeom>
        </p:spPr>
      </p:pic>
      <p:sp>
        <p:nvSpPr>
          <p:cNvPr id="6" name="Slide Number Placeholder 5"/>
          <p:cNvSpPr>
            <a:spLocks noGrp="1"/>
          </p:cNvSpPr>
          <p:nvPr>
            <p:ph type="sldNum" sz="quarter" idx="12"/>
          </p:nvPr>
        </p:nvSpPr>
        <p:spPr/>
        <p:txBody>
          <a:bodyPr/>
          <a:lstStyle/>
          <a:p>
            <a:fld id="{4A822907-8A9D-4F6B-98F6-913902AD56B5}"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4356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930" y="582310"/>
            <a:ext cx="8913813" cy="1009744"/>
          </a:xfrm>
        </p:spPr>
        <p:txBody>
          <a:bodyPr>
            <a:normAutofit/>
          </a:bodyPr>
          <a:lstStyle/>
          <a:p>
            <a:r>
              <a:rPr lang="en-US" b="1" dirty="0" smtClean="0">
                <a:latin typeface="Arial"/>
                <a:cs typeface="Arial"/>
              </a:rPr>
              <a:t>     TK Learning Environment</a:t>
            </a:r>
            <a:endParaRPr lang="en-US" b="1" dirty="0">
              <a:latin typeface="Arial"/>
              <a:cs typeface="Arial"/>
            </a:endParaRPr>
          </a:p>
        </p:txBody>
      </p:sp>
      <p:sp>
        <p:nvSpPr>
          <p:cNvPr id="3" name="Content Placeholder 2"/>
          <p:cNvSpPr>
            <a:spLocks noGrp="1"/>
          </p:cNvSpPr>
          <p:nvPr>
            <p:ph idx="1"/>
          </p:nvPr>
        </p:nvSpPr>
        <p:spPr>
          <a:xfrm>
            <a:off x="468086" y="1969948"/>
            <a:ext cx="8256814" cy="4769749"/>
          </a:xfrm>
        </p:spPr>
        <p:txBody>
          <a:bodyPr>
            <a:noAutofit/>
          </a:bodyPr>
          <a:lstStyle/>
          <a:p>
            <a:pPr marL="0" indent="0">
              <a:buNone/>
            </a:pPr>
            <a:r>
              <a:rPr lang="en-US" sz="2400" b="1" dirty="0" smtClean="0">
                <a:solidFill>
                  <a:srgbClr val="000000"/>
                </a:solidFill>
                <a:latin typeface="Calibri"/>
                <a:cs typeface="Calibri"/>
              </a:rPr>
              <a:t>Children learn best in an environment that …</a:t>
            </a:r>
          </a:p>
          <a:p>
            <a:pPr marL="0" indent="0">
              <a:buNone/>
            </a:pPr>
            <a:r>
              <a:rPr lang="en-US" sz="2400" dirty="0" smtClean="0">
                <a:solidFill>
                  <a:srgbClr val="000000"/>
                </a:solidFill>
                <a:latin typeface="Calibri"/>
                <a:cs typeface="Calibri"/>
              </a:rPr>
              <a:t>Reflects the diverse cultures represented in the classroom</a:t>
            </a:r>
          </a:p>
          <a:p>
            <a:pPr marL="0" indent="0">
              <a:buNone/>
            </a:pPr>
            <a:r>
              <a:rPr lang="en-US" sz="2400" dirty="0" smtClean="0">
                <a:solidFill>
                  <a:srgbClr val="000000"/>
                </a:solidFill>
                <a:latin typeface="Calibri"/>
                <a:cs typeface="Calibri"/>
              </a:rPr>
              <a:t>Is organized, clearly labeled</a:t>
            </a:r>
          </a:p>
          <a:p>
            <a:pPr marL="0" indent="0">
              <a:buNone/>
            </a:pPr>
            <a:r>
              <a:rPr lang="en-US" sz="2400" dirty="0" smtClean="0">
                <a:solidFill>
                  <a:srgbClr val="000000"/>
                </a:solidFill>
                <a:latin typeface="Calibri"/>
                <a:cs typeface="Calibri"/>
              </a:rPr>
              <a:t>Incorporates active and quiet work areas</a:t>
            </a:r>
          </a:p>
          <a:p>
            <a:pPr marL="0" indent="0">
              <a:buNone/>
            </a:pPr>
            <a:r>
              <a:rPr lang="en-US" sz="2400" dirty="0" smtClean="0">
                <a:solidFill>
                  <a:srgbClr val="000000"/>
                </a:solidFill>
                <a:latin typeface="Calibri"/>
                <a:cs typeface="Calibri"/>
              </a:rPr>
              <a:t>Supports engagement and interactions</a:t>
            </a:r>
          </a:p>
          <a:p>
            <a:pPr marL="0" indent="0">
              <a:buNone/>
            </a:pPr>
            <a:endParaRPr lang="en-US" sz="2400" dirty="0" smtClean="0">
              <a:solidFill>
                <a:srgbClr val="000000"/>
              </a:solidFill>
              <a:latin typeface="Calibri"/>
              <a:cs typeface="Calibri"/>
            </a:endParaRPr>
          </a:p>
          <a:p>
            <a:pPr marL="0" indent="0">
              <a:buNone/>
            </a:pPr>
            <a:endParaRPr lang="en-US" sz="2400" dirty="0" smtClean="0">
              <a:solidFill>
                <a:srgbClr val="000000"/>
              </a:solidFill>
              <a:latin typeface="Calibri"/>
              <a:cs typeface="Calibri"/>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96616" y="3165935"/>
            <a:ext cx="2528284" cy="272580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A822907-8A9D-4F6B-98F6-913902AD56B5}"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4459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81625" y="160338"/>
            <a:ext cx="184150" cy="366712"/>
          </a:xfrm>
          <a:prstGeom prst="rect">
            <a:avLst/>
          </a:prstGeom>
          <a:noFill/>
          <a:ln w="9525">
            <a:noFill/>
            <a:miter lim="800000"/>
            <a:headEnd/>
            <a:tailEnd/>
          </a:ln>
        </p:spPr>
        <p:txBody>
          <a:bodyPr wrap="none">
            <a:prstTxWarp prst="textNoShape">
              <a:avLst/>
            </a:prstTxWarp>
            <a:spAutoFit/>
          </a:bodyPr>
          <a:lstStyle/>
          <a:p>
            <a:pPr eaLnBrk="0" hangingPunct="0"/>
            <a:endParaRPr lang="en-US">
              <a:latin typeface="Arial Unicode MS" pitchFamily="25" charset="0"/>
            </a:endParaRPr>
          </a:p>
        </p:txBody>
      </p:sp>
      <p:sp>
        <p:nvSpPr>
          <p:cNvPr id="21507" name="Rectangle 7"/>
          <p:cNvSpPr>
            <a:spLocks noGrp="1" noChangeArrowheads="1"/>
          </p:cNvSpPr>
          <p:nvPr>
            <p:ph type="title" idx="4294967295"/>
          </p:nvPr>
        </p:nvSpPr>
        <p:spPr>
          <a:xfrm>
            <a:off x="777875" y="457200"/>
            <a:ext cx="7607300" cy="990600"/>
          </a:xfrm>
        </p:spPr>
        <p:txBody>
          <a:bodyPr/>
          <a:lstStyle/>
          <a:p>
            <a:pPr eaLnBrk="1" hangingPunct="1"/>
            <a:r>
              <a:rPr lang="en-US">
                <a:latin typeface="Arial" pitchFamily="25" charset="0"/>
                <a:ea typeface="ＭＳ Ｐゴシック" pitchFamily="25" charset="-128"/>
              </a:rPr>
              <a:t>    Acknowledgements</a:t>
            </a:r>
          </a:p>
        </p:txBody>
      </p:sp>
      <p:sp>
        <p:nvSpPr>
          <p:cNvPr id="21508" name="Rectangle 8"/>
          <p:cNvSpPr>
            <a:spLocks noGrp="1" noChangeArrowheads="1"/>
          </p:cNvSpPr>
          <p:nvPr>
            <p:ph type="body" idx="4294967295"/>
          </p:nvPr>
        </p:nvSpPr>
        <p:spPr>
          <a:xfrm>
            <a:off x="777875" y="1625600"/>
            <a:ext cx="7974013" cy="5133975"/>
          </a:xfrm>
        </p:spPr>
        <p:txBody>
          <a:bodyPr/>
          <a:lstStyle/>
          <a:p>
            <a:pPr marL="0" indent="0">
              <a:lnSpc>
                <a:spcPct val="80000"/>
              </a:lnSpc>
              <a:buFont typeface="Wingdings 2" pitchFamily="25" charset="2"/>
              <a:buNone/>
            </a:pPr>
            <a:endParaRPr lang="en-US" sz="1000" dirty="0">
              <a:ea typeface="Arial" pitchFamily="25" charset="0"/>
              <a:cs typeface="Arial" pitchFamily="25" charset="0"/>
            </a:endParaRPr>
          </a:p>
          <a:p>
            <a:pPr marL="0" indent="0">
              <a:lnSpc>
                <a:spcPct val="80000"/>
              </a:lnSpc>
              <a:buFont typeface="Wingdings 2" pitchFamily="25" charset="2"/>
              <a:buNone/>
            </a:pPr>
            <a:endParaRPr lang="en-US" sz="3200" dirty="0">
              <a:ea typeface="Arial" pitchFamily="25" charset="0"/>
              <a:cs typeface="Arial" pitchFamily="25" charset="0"/>
            </a:endParaRPr>
          </a:p>
          <a:p>
            <a:pPr marL="0" indent="0" eaLnBrk="1" hangingPunct="1">
              <a:lnSpc>
                <a:spcPct val="80000"/>
              </a:lnSpc>
              <a:buFont typeface="Wingdings 2" pitchFamily="25" charset="2"/>
              <a:buNone/>
            </a:pPr>
            <a:endParaRPr lang="en-US" sz="2800" dirty="0">
              <a:ea typeface="Arial" pitchFamily="25" charset="0"/>
              <a:cs typeface="Arial" pitchFamily="25" charset="0"/>
            </a:endParaRPr>
          </a:p>
          <a:p>
            <a:pPr marL="0" indent="0" eaLnBrk="1" hangingPunct="1">
              <a:lnSpc>
                <a:spcPct val="80000"/>
              </a:lnSpc>
              <a:buFont typeface="Wingdings 2" pitchFamily="25" charset="2"/>
              <a:buNone/>
            </a:pPr>
            <a:r>
              <a:rPr lang="en-US" sz="1000" dirty="0">
                <a:ea typeface="Arial" pitchFamily="25" charset="0"/>
                <a:cs typeface="Arial" pitchFamily="25" charset="0"/>
              </a:rPr>
              <a:t>    </a:t>
            </a:r>
          </a:p>
          <a:p>
            <a:pPr marL="0" indent="0" eaLnBrk="1" hangingPunct="1">
              <a:lnSpc>
                <a:spcPct val="80000"/>
              </a:lnSpc>
              <a:buFont typeface="Wingdings 2" pitchFamily="25" charset="2"/>
              <a:buNone/>
            </a:pPr>
            <a:r>
              <a:rPr lang="en-US" dirty="0">
                <a:solidFill>
                  <a:srgbClr val="000000"/>
                </a:solidFill>
                <a:ea typeface="Arial" pitchFamily="25" charset="0"/>
                <a:cs typeface="Arial" pitchFamily="25" charset="0"/>
              </a:rPr>
              <a:t>            </a:t>
            </a:r>
            <a:endParaRPr lang="en-US" sz="2800" dirty="0">
              <a:ea typeface="Arial" pitchFamily="25" charset="0"/>
              <a:cs typeface="Arial" pitchFamily="25" charset="0"/>
            </a:endParaRPr>
          </a:p>
          <a:p>
            <a:pPr marL="0" indent="0" eaLnBrk="1" hangingPunct="1">
              <a:lnSpc>
                <a:spcPct val="80000"/>
              </a:lnSpc>
              <a:buFont typeface="Wingdings 2" pitchFamily="25" charset="2"/>
              <a:buNone/>
            </a:pPr>
            <a:endParaRPr lang="en-US" sz="2800" dirty="0">
              <a:ea typeface="Arial" pitchFamily="25" charset="0"/>
              <a:cs typeface="Arial" pitchFamily="25" charset="0"/>
            </a:endParaRPr>
          </a:p>
          <a:p>
            <a:pPr marL="0" indent="0" eaLnBrk="1" hangingPunct="1">
              <a:lnSpc>
                <a:spcPct val="80000"/>
              </a:lnSpc>
            </a:pPr>
            <a:endParaRPr lang="en-US" sz="2800" dirty="0">
              <a:ea typeface="Arial" pitchFamily="25" charset="0"/>
              <a:cs typeface="Arial" pitchFamily="25" charset="0"/>
            </a:endParaRPr>
          </a:p>
          <a:p>
            <a:pPr marL="0" indent="0" eaLnBrk="1" hangingPunct="1">
              <a:lnSpc>
                <a:spcPct val="80000"/>
              </a:lnSpc>
            </a:pPr>
            <a:endParaRPr lang="en-US" sz="2800" dirty="0">
              <a:ea typeface="Arial" pitchFamily="25" charset="0"/>
              <a:cs typeface="Arial" pitchFamily="25" charset="0"/>
            </a:endParaRPr>
          </a:p>
        </p:txBody>
      </p:sp>
      <p:sp>
        <p:nvSpPr>
          <p:cNvPr id="21509" name="Slide Number Placeholder 1"/>
          <p:cNvSpPr>
            <a:spLocks noGrp="1"/>
          </p:cNvSpPr>
          <p:nvPr>
            <p:ph type="sldNum" sz="quarter" idx="12"/>
          </p:nvPr>
        </p:nvSpPr>
        <p:spPr bwMode="auto">
          <a:noFill/>
          <a:ln>
            <a:miter lim="800000"/>
            <a:headEnd/>
            <a:tailEnd/>
          </a:ln>
        </p:spPr>
        <p:txBody>
          <a:bodyPr/>
          <a:lstStyle/>
          <a:p>
            <a:fld id="{A7743321-4CAD-3847-B5B6-9D1592A9B3BC}" type="slidenum">
              <a:rPr lang="en-US"/>
              <a:pPr/>
              <a:t>2</a:t>
            </a:fld>
            <a:endParaRPr lang="en-US"/>
          </a:p>
        </p:txBody>
      </p:sp>
      <p:pic>
        <p:nvPicPr>
          <p:cNvPr id="21510" name="Picture 1" descr="the David Lucile &amp; Packard Foundation"/>
          <p:cNvPicPr>
            <a:picLocks noChangeAspect="1" noChangeArrowheads="1"/>
          </p:cNvPicPr>
          <p:nvPr/>
        </p:nvPicPr>
        <p:blipFill>
          <a:blip r:embed="rId3"/>
          <a:srcRect/>
          <a:stretch>
            <a:fillRect/>
          </a:stretch>
        </p:blipFill>
        <p:spPr bwMode="auto">
          <a:xfrm>
            <a:off x="5543322" y="5135563"/>
            <a:ext cx="1363662" cy="523875"/>
          </a:xfrm>
          <a:prstGeom prst="rect">
            <a:avLst/>
          </a:prstGeom>
          <a:solidFill>
            <a:schemeClr val="bg2"/>
          </a:solidFill>
          <a:ln w="9525">
            <a:noFill/>
            <a:miter lim="800000"/>
            <a:headEnd/>
            <a:tailEnd/>
          </a:ln>
        </p:spPr>
      </p:pic>
      <p:sp>
        <p:nvSpPr>
          <p:cNvPr id="21511" name="TextBox 17"/>
          <p:cNvSpPr txBox="1">
            <a:spLocks noChangeArrowheads="1"/>
          </p:cNvSpPr>
          <p:nvPr/>
        </p:nvSpPr>
        <p:spPr bwMode="auto">
          <a:xfrm>
            <a:off x="4821009" y="1778000"/>
            <a:ext cx="2981325" cy="323850"/>
          </a:xfrm>
          <a:prstGeom prst="rect">
            <a:avLst/>
          </a:prstGeom>
          <a:noFill/>
          <a:ln w="9525">
            <a:noFill/>
            <a:miter lim="800000"/>
            <a:headEnd/>
            <a:tailEnd/>
          </a:ln>
        </p:spPr>
        <p:txBody>
          <a:bodyPr>
            <a:prstTxWarp prst="textNoShape">
              <a:avLst/>
            </a:prstTxWarp>
            <a:spAutoFit/>
          </a:bodyPr>
          <a:lstStyle/>
          <a:p>
            <a:pPr>
              <a:lnSpc>
                <a:spcPct val="80000"/>
              </a:lnSpc>
            </a:pPr>
            <a:r>
              <a:rPr lang="en-US">
                <a:ea typeface="Arial" pitchFamily="25" charset="0"/>
                <a:cs typeface="Arial" pitchFamily="25" charset="0"/>
              </a:rPr>
              <a:t>With contributions from: </a:t>
            </a:r>
          </a:p>
        </p:txBody>
      </p:sp>
      <p:sp>
        <p:nvSpPr>
          <p:cNvPr id="21512" name="TextBox 20"/>
          <p:cNvSpPr txBox="1">
            <a:spLocks noChangeArrowheads="1"/>
          </p:cNvSpPr>
          <p:nvPr/>
        </p:nvSpPr>
        <p:spPr bwMode="auto">
          <a:xfrm>
            <a:off x="4849584" y="4722813"/>
            <a:ext cx="2552700" cy="646112"/>
          </a:xfrm>
          <a:prstGeom prst="rect">
            <a:avLst/>
          </a:prstGeom>
          <a:noFill/>
          <a:ln w="9525">
            <a:noFill/>
            <a:miter lim="800000"/>
            <a:headEnd/>
            <a:tailEnd/>
          </a:ln>
        </p:spPr>
        <p:txBody>
          <a:bodyPr>
            <a:prstTxWarp prst="textNoShape">
              <a:avLst/>
            </a:prstTxWarp>
            <a:spAutoFit/>
          </a:bodyPr>
          <a:lstStyle/>
          <a:p>
            <a:r>
              <a:rPr lang="en-US">
                <a:solidFill>
                  <a:srgbClr val="000000"/>
                </a:solidFill>
                <a:ea typeface="Arial" pitchFamily="25" charset="0"/>
                <a:cs typeface="Arial" pitchFamily="25" charset="0"/>
              </a:rPr>
              <a:t>Funding provided by:    </a:t>
            </a:r>
          </a:p>
          <a:p>
            <a:endParaRPr lang="en-US">
              <a:ea typeface="Arial" pitchFamily="25" charset="0"/>
              <a:cs typeface="Arial" pitchFamily="25" charset="0"/>
            </a:endParaRPr>
          </a:p>
        </p:txBody>
      </p:sp>
      <p:sp>
        <p:nvSpPr>
          <p:cNvPr id="21513" name="TextBox 21"/>
          <p:cNvSpPr txBox="1">
            <a:spLocks noChangeArrowheads="1"/>
          </p:cNvSpPr>
          <p:nvPr/>
        </p:nvSpPr>
        <p:spPr bwMode="auto">
          <a:xfrm>
            <a:off x="4849584" y="3848100"/>
            <a:ext cx="2222500" cy="646113"/>
          </a:xfrm>
          <a:prstGeom prst="rect">
            <a:avLst/>
          </a:prstGeom>
          <a:noFill/>
          <a:ln w="9525">
            <a:noFill/>
            <a:miter lim="800000"/>
            <a:headEnd/>
            <a:tailEnd/>
          </a:ln>
        </p:spPr>
        <p:txBody>
          <a:bodyPr>
            <a:prstTxWarp prst="textNoShape">
              <a:avLst/>
            </a:prstTxWarp>
            <a:spAutoFit/>
          </a:bodyPr>
          <a:lstStyle/>
          <a:p>
            <a:r>
              <a:rPr lang="en-US">
                <a:solidFill>
                  <a:srgbClr val="000000"/>
                </a:solidFill>
                <a:ea typeface="Arial" pitchFamily="25" charset="0"/>
                <a:cs typeface="Arial" pitchFamily="25" charset="0"/>
              </a:rPr>
              <a:t>Coordinated by:</a:t>
            </a:r>
          </a:p>
          <a:p>
            <a:endParaRPr lang="en-US">
              <a:ea typeface="Arial" pitchFamily="25" charset="0"/>
              <a:cs typeface="Arial" pitchFamily="25" charset="0"/>
            </a:endParaRPr>
          </a:p>
        </p:txBody>
      </p:sp>
      <p:sp>
        <p:nvSpPr>
          <p:cNvPr id="21514" name="TextBox 23"/>
          <p:cNvSpPr txBox="1">
            <a:spLocks noChangeArrowheads="1"/>
          </p:cNvSpPr>
          <p:nvPr/>
        </p:nvSpPr>
        <p:spPr bwMode="auto">
          <a:xfrm>
            <a:off x="850900" y="1625600"/>
            <a:ext cx="3556000" cy="1200150"/>
          </a:xfrm>
          <a:prstGeom prst="rect">
            <a:avLst/>
          </a:prstGeom>
          <a:noFill/>
          <a:ln w="9525">
            <a:noFill/>
            <a:miter lim="800000"/>
            <a:headEnd/>
            <a:tailEnd/>
          </a:ln>
        </p:spPr>
        <p:txBody>
          <a:bodyPr>
            <a:prstTxWarp prst="textNoShape">
              <a:avLst/>
            </a:prstTxWarp>
            <a:spAutoFit/>
          </a:bodyPr>
          <a:lstStyle/>
          <a:p>
            <a:pPr>
              <a:spcAft>
                <a:spcPts val="1200"/>
              </a:spcAft>
            </a:pPr>
            <a:r>
              <a:rPr lang="en-US" dirty="0">
                <a:ea typeface="Arial" pitchFamily="25" charset="0"/>
                <a:cs typeface="Arial" pitchFamily="25" charset="0"/>
              </a:rPr>
              <a:t>The following county offices of </a:t>
            </a:r>
            <a:br>
              <a:rPr lang="en-US" dirty="0">
                <a:ea typeface="Arial" pitchFamily="25" charset="0"/>
                <a:cs typeface="Arial" pitchFamily="25" charset="0"/>
              </a:rPr>
            </a:br>
            <a:r>
              <a:rPr lang="en-US" dirty="0">
                <a:ea typeface="Arial" pitchFamily="25" charset="0"/>
                <a:cs typeface="Arial" pitchFamily="25" charset="0"/>
              </a:rPr>
              <a:t>education developed the TK </a:t>
            </a:r>
            <a:br>
              <a:rPr lang="en-US" dirty="0">
                <a:ea typeface="Arial" pitchFamily="25" charset="0"/>
                <a:cs typeface="Arial" pitchFamily="25" charset="0"/>
              </a:rPr>
            </a:br>
            <a:r>
              <a:rPr lang="en-US" dirty="0">
                <a:ea typeface="Arial" pitchFamily="25" charset="0"/>
                <a:cs typeface="Arial" pitchFamily="25" charset="0"/>
              </a:rPr>
              <a:t>professional development modules:</a:t>
            </a:r>
          </a:p>
        </p:txBody>
      </p:sp>
      <p:sp>
        <p:nvSpPr>
          <p:cNvPr id="25" name="TextBox 24"/>
          <p:cNvSpPr txBox="1"/>
          <p:nvPr/>
        </p:nvSpPr>
        <p:spPr>
          <a:xfrm>
            <a:off x="863600" y="2717800"/>
            <a:ext cx="3543300" cy="3023905"/>
          </a:xfrm>
          <a:prstGeom prst="rect">
            <a:avLst/>
          </a:prstGeom>
          <a:noFill/>
        </p:spPr>
        <p:txBody>
          <a:bodyPr wrap="square">
            <a:spAutoFit/>
          </a:bodyPr>
          <a:lstStyle/>
          <a:p>
            <a:pPr>
              <a:defRPr/>
            </a:pPr>
            <a:endParaRPr lang="en-US" sz="1200" dirty="0">
              <a:latin typeface="Arial" pitchFamily="-109" charset="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Contra Costa County Office of Education</a:t>
            </a:r>
          </a:p>
          <a:p>
            <a:pPr>
              <a:defRPr/>
            </a:pPr>
            <a:endParaRPr lang="en-US" sz="1050" dirty="0">
              <a:ea typeface="ＭＳ Ｐゴシック" pitchFamily="-109" charset="-128"/>
              <a:cs typeface="ＭＳ Ｐゴシック" pitchFamily="-109" charset="-128"/>
            </a:endParaRPr>
          </a:p>
          <a:p>
            <a:pPr>
              <a:defRPr/>
            </a:pPr>
            <a:endParaRPr lang="en-US" sz="105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Humboldt County Office of Education</a:t>
            </a:r>
          </a:p>
          <a:p>
            <a:pPr>
              <a:defRPr/>
            </a:pPr>
            <a:endParaRPr lang="en-US" sz="1050" dirty="0">
              <a:ea typeface="ＭＳ Ｐゴシック" pitchFamily="-109" charset="-128"/>
              <a:cs typeface="ＭＳ Ｐゴシック" pitchFamily="-109" charset="-128"/>
            </a:endParaRPr>
          </a:p>
          <a:p>
            <a:pPr>
              <a:defRPr/>
            </a:pPr>
            <a:endParaRPr lang="en-US" sz="105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Orange County Department of Education</a:t>
            </a:r>
          </a:p>
          <a:p>
            <a:pPr>
              <a:defRPr/>
            </a:pPr>
            <a:endParaRPr lang="en-US" sz="1050" dirty="0">
              <a:ea typeface="ＭＳ Ｐゴシック" pitchFamily="-109" charset="-128"/>
              <a:cs typeface="ＭＳ Ｐゴシック" pitchFamily="-109" charset="-128"/>
            </a:endParaRPr>
          </a:p>
          <a:p>
            <a:pPr>
              <a:defRPr/>
            </a:pPr>
            <a:endParaRPr lang="en-US" sz="120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Sacramento County Office of Education</a:t>
            </a:r>
          </a:p>
          <a:p>
            <a:pPr>
              <a:defRPr/>
            </a:pPr>
            <a:endParaRPr lang="en-US" sz="1050" dirty="0">
              <a:ea typeface="ＭＳ Ｐゴシック" pitchFamily="-109" charset="-128"/>
              <a:cs typeface="ＭＳ Ｐゴシック" pitchFamily="-109" charset="-128"/>
            </a:endParaRPr>
          </a:p>
          <a:p>
            <a:pPr>
              <a:defRPr/>
            </a:pPr>
            <a:endParaRPr lang="en-US" sz="105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Santa Clara County Office of Education</a:t>
            </a:r>
          </a:p>
          <a:p>
            <a:pPr>
              <a:defRPr/>
            </a:pPr>
            <a:endParaRPr lang="en-US" sz="1050" dirty="0">
              <a:ea typeface="ＭＳ Ｐゴシック" pitchFamily="-109" charset="-128"/>
              <a:cs typeface="ＭＳ Ｐゴシック" pitchFamily="-109" charset="-128"/>
            </a:endParaRPr>
          </a:p>
          <a:p>
            <a:pPr>
              <a:defRPr/>
            </a:pPr>
            <a:endParaRPr lang="en-US" sz="105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Shasta County Office of Education</a:t>
            </a:r>
          </a:p>
        </p:txBody>
      </p:sp>
      <p:sp>
        <p:nvSpPr>
          <p:cNvPr id="8204" name="TextBox 25"/>
          <p:cNvSpPr txBox="1">
            <a:spLocks noChangeArrowheads="1"/>
          </p:cNvSpPr>
          <p:nvPr/>
        </p:nvSpPr>
        <p:spPr bwMode="auto">
          <a:xfrm>
            <a:off x="4846409" y="2146300"/>
            <a:ext cx="4079875" cy="1292225"/>
          </a:xfrm>
          <a:prstGeom prst="rect">
            <a:avLst/>
          </a:prstGeom>
          <a:noFill/>
          <a:ln w="9525">
            <a:noFill/>
            <a:miter lim="800000"/>
            <a:headEnd/>
            <a:tailEnd/>
          </a:ln>
        </p:spPr>
        <p:txBody>
          <a:bodyPr wrap="square">
            <a:prstTxWarp prst="textNoShape">
              <a:avLst/>
            </a:prstTxWarp>
            <a:spAutoFit/>
          </a:bodyPr>
          <a:lstStyle/>
          <a:p>
            <a:pPr>
              <a:defRPr/>
            </a:pPr>
            <a:r>
              <a:rPr lang="en-US" sz="1200" dirty="0"/>
              <a:t>Fresno County Office of Education</a:t>
            </a:r>
          </a:p>
          <a:p>
            <a:pPr>
              <a:defRPr/>
            </a:pPr>
            <a:endParaRPr lang="en-US" sz="1050" dirty="0"/>
          </a:p>
          <a:p>
            <a:pPr>
              <a:defRPr/>
            </a:pPr>
            <a:endParaRPr lang="en-US" sz="1050" dirty="0"/>
          </a:p>
          <a:p>
            <a:pPr>
              <a:defRPr/>
            </a:pPr>
            <a:r>
              <a:rPr lang="en-US" sz="1200" dirty="0"/>
              <a:t>Merced County Office of Education</a:t>
            </a:r>
          </a:p>
          <a:p>
            <a:pPr>
              <a:defRPr/>
            </a:pPr>
            <a:endParaRPr lang="en-US" sz="1050" dirty="0"/>
          </a:p>
          <a:p>
            <a:pPr>
              <a:defRPr/>
            </a:pPr>
            <a:endParaRPr lang="en-US" sz="1050" dirty="0"/>
          </a:p>
          <a:p>
            <a:pPr>
              <a:defRPr/>
            </a:pPr>
            <a:r>
              <a:rPr lang="en-US" sz="1200" dirty="0" err="1"/>
              <a:t>CCSESA’s</a:t>
            </a:r>
            <a:r>
              <a:rPr lang="en-US" sz="1200" dirty="0"/>
              <a:t> CISC School Readiness Subcommittee</a:t>
            </a:r>
          </a:p>
        </p:txBody>
      </p:sp>
      <p:sp>
        <p:nvSpPr>
          <p:cNvPr id="21517" name="TextBox 26"/>
          <p:cNvSpPr txBox="1">
            <a:spLocks noChangeArrowheads="1"/>
          </p:cNvSpPr>
          <p:nvPr/>
        </p:nvSpPr>
        <p:spPr bwMode="auto">
          <a:xfrm>
            <a:off x="4874984" y="4189413"/>
            <a:ext cx="3190875" cy="276225"/>
          </a:xfrm>
          <a:prstGeom prst="rect">
            <a:avLst/>
          </a:prstGeom>
          <a:noFill/>
          <a:ln w="9525">
            <a:noFill/>
            <a:miter lim="800000"/>
            <a:headEnd/>
            <a:tailEnd/>
          </a:ln>
        </p:spPr>
        <p:txBody>
          <a:bodyPr>
            <a:prstTxWarp prst="textNoShape">
              <a:avLst/>
            </a:prstTxWarp>
            <a:spAutoFit/>
          </a:bodyPr>
          <a:lstStyle/>
          <a:p>
            <a:r>
              <a:rPr lang="en-US" sz="1200" dirty="0"/>
              <a:t>Sacramento County Office of Education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930" y="582310"/>
            <a:ext cx="8913813" cy="1009744"/>
          </a:xfrm>
        </p:spPr>
        <p:txBody>
          <a:bodyPr/>
          <a:lstStyle/>
          <a:p>
            <a:r>
              <a:rPr lang="en-US" b="1" dirty="0" smtClean="0">
                <a:latin typeface="Arial"/>
                <a:cs typeface="Arial"/>
              </a:rPr>
              <a:t>    TK Learning Environment</a:t>
            </a:r>
            <a:endParaRPr lang="en-US" b="1" dirty="0">
              <a:latin typeface="Arial"/>
              <a:cs typeface="Arial"/>
            </a:endParaRPr>
          </a:p>
        </p:txBody>
      </p:sp>
      <p:sp>
        <p:nvSpPr>
          <p:cNvPr id="3" name="Content Placeholder 2"/>
          <p:cNvSpPr>
            <a:spLocks noGrp="1"/>
          </p:cNvSpPr>
          <p:nvPr>
            <p:ph idx="1"/>
          </p:nvPr>
        </p:nvSpPr>
        <p:spPr>
          <a:xfrm>
            <a:off x="867996" y="2009131"/>
            <a:ext cx="7610476" cy="4209046"/>
          </a:xfrm>
        </p:spPr>
        <p:txBody>
          <a:bodyPr>
            <a:noAutofit/>
          </a:bodyPr>
          <a:lstStyle/>
          <a:p>
            <a:r>
              <a:rPr lang="en-US" sz="2200" dirty="0" smtClean="0">
                <a:solidFill>
                  <a:srgbClr val="000000"/>
                </a:solidFill>
                <a:latin typeface="Calibri"/>
                <a:cs typeface="Calibri"/>
              </a:rPr>
              <a:t>Provide adaptive materials to ensure that ALL children can participate successfully </a:t>
            </a:r>
          </a:p>
          <a:p>
            <a:r>
              <a:rPr lang="en-US" sz="2200" dirty="0" smtClean="0">
                <a:solidFill>
                  <a:srgbClr val="000000"/>
                </a:solidFill>
                <a:latin typeface="Calibri"/>
                <a:cs typeface="Calibri"/>
              </a:rPr>
              <a:t>Create an art center that includes a variety of drawing materials and open-ended opportunities for creative expression</a:t>
            </a:r>
          </a:p>
          <a:p>
            <a:r>
              <a:rPr lang="en-US" sz="2200" dirty="0" smtClean="0">
                <a:solidFill>
                  <a:srgbClr val="000000"/>
                </a:solidFill>
                <a:latin typeface="Calibri"/>
                <a:cs typeface="Calibri"/>
              </a:rPr>
              <a:t>Provide indoor and outdoor spaces and materials for interactive musical experiences, dance, and theater</a:t>
            </a:r>
          </a:p>
          <a:p>
            <a:r>
              <a:rPr lang="en-US" sz="2200" dirty="0" smtClean="0">
                <a:solidFill>
                  <a:srgbClr val="000000"/>
                </a:solidFill>
                <a:latin typeface="Calibri"/>
                <a:cs typeface="Calibri"/>
              </a:rPr>
              <a:t>Provide props and a variety of materials (that rotate over time) to promote exploration of visual arts, music, theatre, and dance</a:t>
            </a:r>
            <a:endParaRPr lang="en-US" sz="2200" dirty="0">
              <a:solidFill>
                <a:srgbClr val="000000"/>
              </a:solidFill>
              <a:latin typeface="Calibri"/>
              <a:cs typeface="Calibri"/>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1217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7292" y="170551"/>
            <a:ext cx="8913813" cy="1157592"/>
          </a:xfrm>
        </p:spPr>
        <p:txBody>
          <a:bodyPr>
            <a:normAutofit/>
          </a:bodyPr>
          <a:lstStyle/>
          <a:p>
            <a:r>
              <a:rPr lang="en-US" sz="2800" b="1" dirty="0" smtClean="0">
                <a:latin typeface="Arial"/>
                <a:cs typeface="Arial"/>
              </a:rPr>
              <a:t>  Alignment between Preschool Learning Foundations and Kindergarten Standards</a:t>
            </a:r>
            <a:endParaRPr lang="en-US" sz="2800" b="1" dirty="0">
              <a:latin typeface="Arial"/>
              <a:cs typeface="Aria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pPr/>
              <a:t>21</a:t>
            </a:fld>
            <a:endParaRPr 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4899" y="1372472"/>
            <a:ext cx="7031037" cy="542202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0200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452" y="536027"/>
            <a:ext cx="8913813" cy="1029833"/>
          </a:xfrm>
        </p:spPr>
        <p:txBody>
          <a:bodyPr>
            <a:normAutofit/>
          </a:bodyPr>
          <a:lstStyle/>
          <a:p>
            <a:r>
              <a:rPr lang="en-US" b="1" dirty="0" smtClean="0">
                <a:latin typeface="Arial"/>
                <a:cs typeface="Arial"/>
              </a:rPr>
              <a:t>     Assessment Approaches</a:t>
            </a:r>
            <a:endParaRPr lang="en-US" sz="2700" b="1" dirty="0">
              <a:latin typeface="Arial"/>
              <a:cs typeface="Arial"/>
            </a:endParaRPr>
          </a:p>
        </p:txBody>
      </p:sp>
      <p:sp>
        <p:nvSpPr>
          <p:cNvPr id="3" name="Content Placeholder 2"/>
          <p:cNvSpPr>
            <a:spLocks noGrp="1"/>
          </p:cNvSpPr>
          <p:nvPr>
            <p:ph idx="1"/>
          </p:nvPr>
        </p:nvSpPr>
        <p:spPr>
          <a:xfrm>
            <a:off x="1076512" y="2121612"/>
            <a:ext cx="7610476" cy="3670767"/>
          </a:xfrm>
        </p:spPr>
        <p:txBody>
          <a:bodyPr>
            <a:normAutofit/>
          </a:bodyPr>
          <a:lstStyle/>
          <a:p>
            <a:pPr marL="0" indent="0">
              <a:buNone/>
            </a:pPr>
            <a:r>
              <a:rPr lang="en-US" sz="3200" dirty="0" smtClean="0">
                <a:solidFill>
                  <a:srgbClr val="000000"/>
                </a:solidFill>
                <a:latin typeface="Calibri"/>
                <a:cs typeface="Calibri"/>
              </a:rPr>
              <a:t>Using Multiple Measures</a:t>
            </a:r>
            <a:endParaRPr lang="en-US" sz="3200" i="1" dirty="0">
              <a:solidFill>
                <a:srgbClr val="000000"/>
              </a:solidFill>
              <a:latin typeface="Calibri"/>
              <a:cs typeface="Calibri"/>
            </a:endParaRPr>
          </a:p>
          <a:p>
            <a:r>
              <a:rPr lang="en-US" sz="2800" dirty="0" smtClean="0">
                <a:solidFill>
                  <a:srgbClr val="000000"/>
                </a:solidFill>
                <a:latin typeface="Calibri"/>
                <a:cs typeface="Calibri"/>
              </a:rPr>
              <a:t>Observation/anecdotal notes</a:t>
            </a:r>
          </a:p>
          <a:p>
            <a:r>
              <a:rPr lang="en-US" sz="2800" dirty="0" smtClean="0">
                <a:solidFill>
                  <a:srgbClr val="000000"/>
                </a:solidFill>
                <a:latin typeface="Calibri"/>
                <a:cs typeface="Calibri"/>
              </a:rPr>
              <a:t>Video/audio recording</a:t>
            </a:r>
          </a:p>
          <a:p>
            <a:r>
              <a:rPr lang="en-US" sz="2800" dirty="0" smtClean="0">
                <a:solidFill>
                  <a:srgbClr val="000000"/>
                </a:solidFill>
                <a:latin typeface="Calibri"/>
                <a:cs typeface="Calibri"/>
              </a:rPr>
              <a:t>Photographs</a:t>
            </a:r>
          </a:p>
          <a:p>
            <a:r>
              <a:rPr lang="en-US" sz="2800" dirty="0" smtClean="0">
                <a:solidFill>
                  <a:srgbClr val="000000"/>
                </a:solidFill>
                <a:latin typeface="Calibri"/>
                <a:cs typeface="Calibri"/>
              </a:rPr>
              <a:t>Checklist of skills</a:t>
            </a:r>
            <a:endParaRPr lang="en-US" sz="2800" dirty="0">
              <a:solidFill>
                <a:srgbClr val="000000"/>
              </a:solidFill>
              <a:latin typeface="Calibri"/>
              <a:cs typeface="Calibri"/>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07804" y="3156857"/>
            <a:ext cx="2321153" cy="23211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A822907-8A9D-4F6B-98F6-913902AD56B5}"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7906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920" y="560587"/>
            <a:ext cx="8913813" cy="1003769"/>
          </a:xfrm>
        </p:spPr>
        <p:txBody>
          <a:bodyPr>
            <a:normAutofit/>
          </a:bodyPr>
          <a:lstStyle/>
          <a:p>
            <a:r>
              <a:rPr lang="en-US" b="1" dirty="0" smtClean="0">
                <a:latin typeface="Arial"/>
                <a:cs typeface="Arial"/>
              </a:rPr>
              <a:t>    Differentiating Instruction</a:t>
            </a:r>
            <a:endParaRPr lang="en-US" b="1" dirty="0">
              <a:latin typeface="Arial"/>
              <a:cs typeface="Arial"/>
            </a:endParaRPr>
          </a:p>
        </p:txBody>
      </p:sp>
      <p:sp>
        <p:nvSpPr>
          <p:cNvPr id="3" name="Content Placeholder 2"/>
          <p:cNvSpPr>
            <a:spLocks noGrp="1"/>
          </p:cNvSpPr>
          <p:nvPr>
            <p:ph idx="1"/>
          </p:nvPr>
        </p:nvSpPr>
        <p:spPr>
          <a:xfrm>
            <a:off x="902286" y="1819953"/>
            <a:ext cx="7610476" cy="4749121"/>
          </a:xfrm>
        </p:spPr>
        <p:txBody>
          <a:bodyPr>
            <a:noAutofit/>
          </a:bodyPr>
          <a:lstStyle/>
          <a:p>
            <a:pPr marL="0" indent="0">
              <a:buNone/>
            </a:pPr>
            <a:r>
              <a:rPr lang="en-US" sz="2200" dirty="0" smtClean="0">
                <a:solidFill>
                  <a:srgbClr val="000000"/>
                </a:solidFill>
                <a:latin typeface="Calibri"/>
                <a:cs typeface="Calibri"/>
              </a:rPr>
              <a:t>Differentiating instruction for all learners may include:</a:t>
            </a:r>
          </a:p>
          <a:p>
            <a:r>
              <a:rPr lang="en-US" sz="2200" dirty="0" smtClean="0">
                <a:solidFill>
                  <a:srgbClr val="000000"/>
                </a:solidFill>
                <a:latin typeface="Calibri"/>
                <a:cs typeface="Calibri"/>
              </a:rPr>
              <a:t>Providing a wide range of materials, adapted materials as needed for students with special needs</a:t>
            </a:r>
          </a:p>
          <a:p>
            <a:r>
              <a:rPr lang="en-US" sz="2200" dirty="0" smtClean="0">
                <a:solidFill>
                  <a:srgbClr val="000000"/>
                </a:solidFill>
                <a:latin typeface="Calibri"/>
                <a:cs typeface="Calibri"/>
              </a:rPr>
              <a:t>Introducing a variety of roles/responsibilities to encourage students to engage at all levels</a:t>
            </a:r>
          </a:p>
          <a:p>
            <a:r>
              <a:rPr lang="en-US" sz="2200" dirty="0" smtClean="0">
                <a:solidFill>
                  <a:srgbClr val="000000"/>
                </a:solidFill>
                <a:latin typeface="Calibri"/>
                <a:cs typeface="Calibri"/>
              </a:rPr>
              <a:t>Providing multiple opportunities for students to engage in the arts through both verbal and non-verbal interactions</a:t>
            </a:r>
          </a:p>
          <a:p>
            <a:r>
              <a:rPr lang="en-US" sz="2200" dirty="0" smtClean="0">
                <a:solidFill>
                  <a:srgbClr val="000000"/>
                </a:solidFill>
                <a:latin typeface="Calibri"/>
                <a:cs typeface="Calibri"/>
              </a:rPr>
              <a:t>Focusing on the process (rather than the product) by providing ample time needed to explore and create</a:t>
            </a:r>
          </a:p>
        </p:txBody>
      </p:sp>
      <p:sp>
        <p:nvSpPr>
          <p:cNvPr id="5" name="Slide Number Placeholder 4"/>
          <p:cNvSpPr>
            <a:spLocks noGrp="1"/>
          </p:cNvSpPr>
          <p:nvPr>
            <p:ph type="sldNum" sz="quarter" idx="12"/>
          </p:nvPr>
        </p:nvSpPr>
        <p:spPr/>
        <p:txBody>
          <a:bodyPr/>
          <a:lstStyle/>
          <a:p>
            <a:fld id="{4A822907-8A9D-4F6B-98F6-913902AD56B5}"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8376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5831" y="516337"/>
            <a:ext cx="8913813" cy="1027841"/>
          </a:xfrm>
        </p:spPr>
        <p:txBody>
          <a:bodyPr>
            <a:normAutofit/>
          </a:bodyPr>
          <a:lstStyle/>
          <a:p>
            <a:r>
              <a:rPr lang="en-US" b="1" dirty="0" smtClean="0">
                <a:latin typeface="Arial"/>
                <a:cs typeface="Arial"/>
              </a:rPr>
              <a:t>Strategies for English Learners</a:t>
            </a:r>
            <a:endParaRPr lang="en-US" b="1" dirty="0">
              <a:latin typeface="Arial"/>
              <a:cs typeface="Arial"/>
            </a:endParaRPr>
          </a:p>
        </p:txBody>
      </p:sp>
      <p:sp>
        <p:nvSpPr>
          <p:cNvPr id="5" name="Content Placeholder 4"/>
          <p:cNvSpPr>
            <a:spLocks noGrp="1"/>
          </p:cNvSpPr>
          <p:nvPr>
            <p:ph idx="1"/>
          </p:nvPr>
        </p:nvSpPr>
        <p:spPr>
          <a:xfrm>
            <a:off x="701378" y="1876946"/>
            <a:ext cx="8024789" cy="4284353"/>
          </a:xfrm>
        </p:spPr>
        <p:txBody>
          <a:bodyPr>
            <a:noAutofit/>
          </a:bodyPr>
          <a:lstStyle/>
          <a:p>
            <a:pPr marL="0" indent="0">
              <a:buNone/>
            </a:pPr>
            <a:r>
              <a:rPr lang="en-US" sz="2200" dirty="0" smtClean="0">
                <a:solidFill>
                  <a:srgbClr val="000000"/>
                </a:solidFill>
                <a:latin typeface="Calibri"/>
                <a:cs typeface="Calibri"/>
              </a:rPr>
              <a:t>Some strategies to support English learners:</a:t>
            </a:r>
          </a:p>
          <a:p>
            <a:r>
              <a:rPr lang="en-US" sz="2200" dirty="0" smtClean="0">
                <a:solidFill>
                  <a:srgbClr val="000000"/>
                </a:solidFill>
                <a:latin typeface="Calibri"/>
                <a:cs typeface="Calibri"/>
              </a:rPr>
              <a:t>Read “The Three Bears” in English and in another language. Use an expressive voice while reading aloud and re-read the story multiple times</a:t>
            </a:r>
          </a:p>
          <a:p>
            <a:r>
              <a:rPr lang="en-US" sz="2200" dirty="0" smtClean="0">
                <a:solidFill>
                  <a:srgbClr val="000000"/>
                </a:solidFill>
                <a:latin typeface="Calibri"/>
                <a:cs typeface="Calibri"/>
              </a:rPr>
              <a:t>Send the book home in the child’s first language</a:t>
            </a:r>
            <a:r>
              <a:rPr lang="en-US" sz="2200" dirty="0">
                <a:solidFill>
                  <a:srgbClr val="000000"/>
                </a:solidFill>
                <a:latin typeface="Calibri"/>
                <a:cs typeface="Calibri"/>
              </a:rPr>
              <a:t> </a:t>
            </a:r>
            <a:r>
              <a:rPr lang="en-US" sz="2200" dirty="0" smtClean="0">
                <a:solidFill>
                  <a:srgbClr val="000000"/>
                </a:solidFill>
                <a:latin typeface="Calibri"/>
                <a:cs typeface="Calibri"/>
              </a:rPr>
              <a:t>and ask the parents to read the book at home</a:t>
            </a:r>
          </a:p>
          <a:p>
            <a:r>
              <a:rPr lang="en-US" sz="2200" dirty="0" smtClean="0">
                <a:solidFill>
                  <a:srgbClr val="000000"/>
                </a:solidFill>
                <a:latin typeface="Calibri"/>
                <a:cs typeface="Calibri"/>
              </a:rPr>
              <a:t>Introduce key vocabulary words and concepts</a:t>
            </a:r>
          </a:p>
          <a:p>
            <a:r>
              <a:rPr lang="en-US" sz="2200" dirty="0" smtClean="0">
                <a:solidFill>
                  <a:srgbClr val="000000"/>
                </a:solidFill>
                <a:latin typeface="Calibri"/>
                <a:cs typeface="Calibri"/>
              </a:rPr>
              <a:t>Provide visual supports and </a:t>
            </a:r>
            <a:r>
              <a:rPr lang="en-US" sz="2200" dirty="0" err="1" smtClean="0">
                <a:solidFill>
                  <a:srgbClr val="000000"/>
                </a:solidFill>
                <a:latin typeface="Calibri"/>
                <a:cs typeface="Calibri"/>
              </a:rPr>
              <a:t>realia</a:t>
            </a:r>
            <a:r>
              <a:rPr lang="en-US" sz="2200" dirty="0" smtClean="0">
                <a:solidFill>
                  <a:srgbClr val="000000"/>
                </a:solidFill>
                <a:latin typeface="Calibri"/>
                <a:cs typeface="Calibri"/>
              </a:rPr>
              <a:t> to pre-teach vocabulary</a:t>
            </a:r>
          </a:p>
          <a:p>
            <a:r>
              <a:rPr lang="en-US" sz="2200" dirty="0" smtClean="0">
                <a:solidFill>
                  <a:srgbClr val="000000"/>
                </a:solidFill>
                <a:latin typeface="Calibri"/>
                <a:cs typeface="Calibri"/>
              </a:rPr>
              <a:t>Provide a safe haven for students who choose to observe</a:t>
            </a:r>
            <a:endParaRPr lang="en-US" sz="2200" dirty="0">
              <a:solidFill>
                <a:srgbClr val="000000"/>
              </a:solidFill>
              <a:latin typeface="Calibri"/>
              <a:cs typeface="Calibri"/>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24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452" y="526288"/>
            <a:ext cx="8913813" cy="1009744"/>
          </a:xfrm>
        </p:spPr>
        <p:txBody>
          <a:bodyPr>
            <a:normAutofit/>
          </a:bodyPr>
          <a:lstStyle/>
          <a:p>
            <a:r>
              <a:rPr lang="en-US" sz="3000" b="1" dirty="0" smtClean="0">
                <a:latin typeface="Arial"/>
                <a:cs typeface="Arial"/>
              </a:rPr>
              <a:t>Strategies for Children with Disabilities</a:t>
            </a:r>
            <a:endParaRPr lang="en-US" sz="3000" b="1" dirty="0">
              <a:latin typeface="Arial"/>
              <a:cs typeface="Arial"/>
            </a:endParaRPr>
          </a:p>
        </p:txBody>
      </p:sp>
      <p:sp>
        <p:nvSpPr>
          <p:cNvPr id="3" name="Content Placeholder 2"/>
          <p:cNvSpPr>
            <a:spLocks noGrp="1"/>
          </p:cNvSpPr>
          <p:nvPr>
            <p:ph idx="1"/>
          </p:nvPr>
        </p:nvSpPr>
        <p:spPr>
          <a:xfrm>
            <a:off x="568686" y="2161194"/>
            <a:ext cx="8156214" cy="4105135"/>
          </a:xfrm>
        </p:spPr>
        <p:txBody>
          <a:bodyPr>
            <a:normAutofit fontScale="77500" lnSpcReduction="20000"/>
          </a:bodyPr>
          <a:lstStyle/>
          <a:p>
            <a:pPr marL="0" indent="0">
              <a:buNone/>
            </a:pPr>
            <a:r>
              <a:rPr lang="en-US" sz="2200" dirty="0" smtClean="0">
                <a:solidFill>
                  <a:srgbClr val="000000"/>
                </a:solidFill>
                <a:latin typeface="Calibri"/>
                <a:cs typeface="Calibri"/>
              </a:rPr>
              <a:t>Guiding Questions to Support Access for All Children:</a:t>
            </a:r>
          </a:p>
          <a:p>
            <a:r>
              <a:rPr lang="en-US" sz="2200" dirty="0" smtClean="0">
                <a:solidFill>
                  <a:srgbClr val="000000"/>
                </a:solidFill>
                <a:latin typeface="Calibri"/>
                <a:cs typeface="Calibri"/>
              </a:rPr>
              <a:t>Can a child navigate the classroom environment with minimal teacher assistance?</a:t>
            </a:r>
          </a:p>
          <a:p>
            <a:r>
              <a:rPr lang="en-US" sz="2200" dirty="0" smtClean="0">
                <a:solidFill>
                  <a:srgbClr val="000000"/>
                </a:solidFill>
                <a:latin typeface="Calibri"/>
                <a:cs typeface="Calibri"/>
              </a:rPr>
              <a:t>Is there a defined space for large-group activities identified by a large carpet or carpet squares?</a:t>
            </a:r>
          </a:p>
          <a:p>
            <a:r>
              <a:rPr lang="en-US" sz="2200" dirty="0" smtClean="0">
                <a:solidFill>
                  <a:srgbClr val="000000"/>
                </a:solidFill>
                <a:latin typeface="Calibri"/>
                <a:cs typeface="Calibri"/>
              </a:rPr>
              <a:t>Are there a variety of props and costumes that are easily accessible, and materials to actively engage students?</a:t>
            </a:r>
          </a:p>
          <a:p>
            <a:r>
              <a:rPr lang="en-US" sz="2200" dirty="0" smtClean="0">
                <a:solidFill>
                  <a:srgbClr val="000000"/>
                </a:solidFill>
                <a:latin typeface="Calibri"/>
                <a:cs typeface="Calibri"/>
              </a:rPr>
              <a:t>Is the art area stocked with a variety of adapted scissors, pencil and paintbrush grips, and colored tape?</a:t>
            </a:r>
          </a:p>
          <a:p>
            <a:endParaRPr lang="en-US" dirty="0" smtClean="0"/>
          </a:p>
          <a:p>
            <a:pPr marL="0" indent="0" algn="r">
              <a:buNone/>
            </a:pPr>
            <a:r>
              <a:rPr lang="en-US" dirty="0" smtClean="0"/>
              <a:t>(</a:t>
            </a:r>
            <a:r>
              <a:rPr lang="en-US" dirty="0" err="1" smtClean="0"/>
              <a:t>Sadao</a:t>
            </a:r>
            <a:r>
              <a:rPr lang="en-US" dirty="0" smtClean="0"/>
              <a:t> and Robinson, 2010, Assistive Technology with Young Children)</a:t>
            </a:r>
            <a:endParaRPr lang="en-US" dirty="0"/>
          </a:p>
        </p:txBody>
      </p:sp>
      <p:sp>
        <p:nvSpPr>
          <p:cNvPr id="5" name="Slide Number Placeholder 4"/>
          <p:cNvSpPr>
            <a:spLocks noGrp="1"/>
          </p:cNvSpPr>
          <p:nvPr>
            <p:ph type="sldNum" sz="quarter" idx="12"/>
          </p:nvPr>
        </p:nvSpPr>
        <p:spPr/>
        <p:txBody>
          <a:bodyPr/>
          <a:lstStyle/>
          <a:p>
            <a:fld id="{4A822907-8A9D-4F6B-98F6-913902AD56B5}"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1765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452" y="491777"/>
            <a:ext cx="8913813" cy="1053905"/>
          </a:xfrm>
        </p:spPr>
        <p:txBody>
          <a:bodyPr/>
          <a:lstStyle/>
          <a:p>
            <a:r>
              <a:rPr lang="en-US" b="1" dirty="0" smtClean="0">
                <a:latin typeface="Arial"/>
                <a:cs typeface="Arial"/>
              </a:rPr>
              <a:t>              Let’s Practice</a:t>
            </a:r>
            <a:endParaRPr lang="en-US" b="1" dirty="0">
              <a:latin typeface="Arial"/>
              <a:cs typeface="Arial"/>
            </a:endParaRPr>
          </a:p>
        </p:txBody>
      </p:sp>
      <p:sp>
        <p:nvSpPr>
          <p:cNvPr id="3" name="Content Placeholder 2"/>
          <p:cNvSpPr>
            <a:spLocks noGrp="1"/>
          </p:cNvSpPr>
          <p:nvPr>
            <p:ph idx="1"/>
          </p:nvPr>
        </p:nvSpPr>
        <p:spPr>
          <a:xfrm>
            <a:off x="414871" y="2197444"/>
            <a:ext cx="6004133" cy="3670767"/>
          </a:xfrm>
        </p:spPr>
        <p:txBody>
          <a:bodyPr>
            <a:noAutofit/>
          </a:bodyPr>
          <a:lstStyle/>
          <a:p>
            <a:pPr marL="0" indent="0">
              <a:spcBef>
                <a:spcPts val="0"/>
              </a:spcBef>
              <a:buNone/>
            </a:pPr>
            <a:r>
              <a:rPr lang="en-US" sz="2800" dirty="0" smtClean="0">
                <a:solidFill>
                  <a:srgbClr val="000000"/>
                </a:solidFill>
                <a:latin typeface="Calibri"/>
                <a:cs typeface="Calibri"/>
              </a:rPr>
              <a:t>Review Visual and Performing Arts </a:t>
            </a:r>
          </a:p>
          <a:p>
            <a:pPr marL="0" indent="0">
              <a:spcBef>
                <a:spcPts val="0"/>
              </a:spcBef>
              <a:buNone/>
            </a:pPr>
            <a:r>
              <a:rPr lang="en-US" sz="2800" dirty="0" smtClean="0">
                <a:solidFill>
                  <a:srgbClr val="000000"/>
                </a:solidFill>
                <a:latin typeface="Calibri"/>
                <a:cs typeface="Calibri"/>
              </a:rPr>
              <a:t>2.0  - Develop Skills in Visual Art </a:t>
            </a:r>
          </a:p>
          <a:p>
            <a:pPr marL="0" indent="0">
              <a:buNone/>
            </a:pPr>
            <a:r>
              <a:rPr lang="en-US" sz="2800" dirty="0" smtClean="0">
                <a:solidFill>
                  <a:srgbClr val="000000"/>
                </a:solidFill>
                <a:latin typeface="Calibri"/>
                <a:cs typeface="Calibri"/>
              </a:rPr>
              <a:t>When introducing a lesson focusing on visual art, how would you differentiate and adapt materials for all the learners in your classroom.  Consider strategies to support English learners and children with special needs.</a:t>
            </a:r>
          </a:p>
          <a:p>
            <a:pPr marL="0" indent="0">
              <a:buNone/>
            </a:pPr>
            <a:r>
              <a:rPr lang="en-US" sz="2800" dirty="0" smtClean="0">
                <a:solidFill>
                  <a:srgbClr val="000000"/>
                </a:solidFill>
                <a:latin typeface="Calibri"/>
                <a:cs typeface="Calibri"/>
              </a:rPr>
              <a:t>	</a:t>
            </a:r>
            <a:endParaRPr lang="en-US" sz="2800" dirty="0">
              <a:solidFill>
                <a:srgbClr val="000000"/>
              </a:solidFill>
              <a:latin typeface="Calibri"/>
              <a:cs typeface="Calibri"/>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53178" y="2484892"/>
            <a:ext cx="2460635" cy="369819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A822907-8A9D-4F6B-98F6-913902AD56B5}"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495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2408" y="56232"/>
            <a:ext cx="8913813" cy="914400"/>
          </a:xfrm>
        </p:spPr>
        <p:txBody>
          <a:bodyPr/>
          <a:lstStyle/>
          <a:p>
            <a:r>
              <a:rPr lang="en-US" dirty="0" smtClean="0">
                <a:latin typeface="Arial"/>
                <a:cs typeface="Arial"/>
              </a:rPr>
              <a:t>                </a:t>
            </a:r>
            <a:r>
              <a:rPr lang="en-US" b="1" dirty="0" smtClean="0">
                <a:latin typeface="Arial"/>
                <a:cs typeface="Arial"/>
              </a:rPr>
              <a:t>Resources</a:t>
            </a:r>
            <a:endParaRPr lang="en-US" b="1" dirty="0">
              <a:latin typeface="Arial"/>
              <a:cs typeface="Aria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pPr/>
              <a:t>27</a:t>
            </a:fld>
            <a:endParaRPr lang="en-US"/>
          </a:p>
        </p:txBody>
      </p:sp>
      <p:graphicFrame>
        <p:nvGraphicFramePr>
          <p:cNvPr id="6" name="Content Placeholder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93177187"/>
              </p:ext>
            </p:extLst>
          </p:nvPr>
        </p:nvGraphicFramePr>
        <p:xfrm>
          <a:off x="114300" y="883567"/>
          <a:ext cx="8931275" cy="5966433"/>
        </p:xfrm>
        <a:graphic>
          <a:graphicData uri="http://schemas.openxmlformats.org/drawingml/2006/table">
            <a:tbl>
              <a:tblPr/>
              <a:tblGrid>
                <a:gridCol w="4637088"/>
                <a:gridCol w="4294187"/>
              </a:tblGrid>
              <a:tr h="22515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Calibri" charset="0"/>
                        </a:rPr>
                        <a:t>TK Online Resources</a:t>
                      </a:r>
                      <a:endParaRPr kumimoji="0" lang="en-US" sz="1800" b="0" i="0" u="none" strike="noStrike" cap="none" normalizeH="0" baseline="0" dirty="0">
                        <a:ln>
                          <a:noFill/>
                        </a:ln>
                        <a:solidFill>
                          <a:srgbClr val="000000"/>
                        </a:solidFill>
                        <a:effectLst/>
                        <a:latin typeface="Calibri" charset="0"/>
                        <a:ea typeface="ＭＳ Ｐゴシック" charset="0"/>
                        <a:cs typeface="Calibri" charset="0"/>
                      </a:endParaRPr>
                    </a:p>
                  </a:txBody>
                  <a:tcPr marT="45725" marB="45725" horzOverflow="overflow">
                    <a:lnL>
                      <a:noFill/>
                    </a:lnL>
                    <a:lnR>
                      <a:noFill/>
                    </a:lnR>
                    <a:lnT>
                      <a:noFill/>
                    </a:lnT>
                    <a:lnB>
                      <a:noFill/>
                    </a:lnB>
                    <a:lnTlToBr>
                      <a:noFill/>
                    </a:lnTlToBr>
                    <a:lnBlToTr>
                      <a:noFill/>
                    </a:lnBlToTr>
                    <a:solidFill>
                      <a:srgbClr val="F79646"/>
                    </a:solidFill>
                  </a:tcPr>
                </a:tc>
                <a:tc hMerge="1">
                  <a:txBody>
                    <a:bodyPr/>
                    <a:lstStyle/>
                    <a:p>
                      <a:endParaRPr lang="en-US"/>
                    </a:p>
                  </a:txBody>
                  <a:tcPr/>
                </a:tc>
              </a:tr>
              <a:tr h="5479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a:ln>
                            <a:noFill/>
                          </a:ln>
                          <a:solidFill>
                            <a:srgbClr val="000000"/>
                          </a:solidFill>
                          <a:effectLst/>
                          <a:latin typeface="Calibri" charset="0"/>
                          <a:ea typeface="ＭＳ Ｐゴシック" charset="0"/>
                          <a:cs typeface="Calibri" charset="0"/>
                        </a:rPr>
                        <a:t>The Alignment of the California Preschool Learning Foundations with Key Early Education Resources</a:t>
                      </a:r>
                    </a:p>
                  </a:txBody>
                  <a:tcPr marL="68580" marR="68580" marT="0" marB="0" anchor="ctr" horzOverflow="overflow">
                    <a:lnL>
                      <a:noFill/>
                    </a:lnL>
                    <a:lnR>
                      <a:noFill/>
                    </a:lnR>
                    <a:lnT>
                      <a:noFill/>
                    </a:lnT>
                    <a:lnB>
                      <a:noFill/>
                    </a:lnB>
                    <a:lnTlToBr>
                      <a:noFill/>
                    </a:lnTlToBr>
                    <a:lnBlToTr>
                      <a:noFill/>
                    </a:lnBlToTr>
                    <a:solidFill>
                      <a:srgbClr val="D0E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hlinkClick r:id="rId3"/>
                        </a:rPr>
                        <a:t>http://www.cde.ca.gov/sp/cd/re/documents/psalignment.pdf</a:t>
                      </a: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D0E3EA"/>
                    </a:solidFill>
                  </a:tcPr>
                </a:tc>
              </a:tr>
              <a:tr h="172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Calibri" charset="0"/>
                          <a:ea typeface="ＭＳ Ｐゴシック" charset="0"/>
                          <a:cs typeface="Calibri" charset="0"/>
                        </a:rPr>
                        <a:t>California County Superintendents Educational Service Association (CCSESA)</a:t>
                      </a: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Information and resources for early education are posted on the CCSESA Web site under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School Readiness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a:ln>
                            <a:noFill/>
                          </a:ln>
                          <a:solidFill>
                            <a:srgbClr val="000000"/>
                          </a:solidFill>
                          <a:effectLst/>
                          <a:latin typeface="Calibri" charset="0"/>
                          <a:ea typeface="ＭＳ Ｐゴシック" charset="0"/>
                          <a:cs typeface="Calibri" charset="0"/>
                        </a:rPr>
                        <a:t>Transitional Kindergarten (TK) Planning Guide – A Resource for Administrators of California Public School Districts</a:t>
                      </a:r>
                    </a:p>
                  </a:txBody>
                  <a:tcPr marL="68580" marR="68580" marT="0" marB="0" anchor="ctr" horzOverflow="overflow">
                    <a:lnL>
                      <a:noFill/>
                    </a:lnL>
                    <a:lnR>
                      <a:noFill/>
                    </a:lnR>
                    <a:lnT>
                      <a:noFill/>
                    </a:lnT>
                    <a:lnB>
                      <a:noFill/>
                    </a:lnB>
                    <a:lnTlToBr>
                      <a:noFill/>
                    </a:lnTlToBr>
                    <a:lnBlToTr>
                      <a:noFill/>
                    </a:lnBlToTr>
                    <a:solidFill>
                      <a:srgbClr val="E9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ＭＳ Ｐゴシック" charset="0"/>
                          <a:cs typeface="Calibri" charset="0"/>
                          <a:hlinkClick r:id="rId4"/>
                        </a:rPr>
                        <a:t>http://www.ccsesa.org/index/sp_prek.cfm</a:t>
                      </a:r>
                      <a:endParaRPr kumimoji="0" lang="en-US" sz="1300" b="0" i="0" u="none" strike="noStrike" cap="none" normalizeH="0" baseline="0">
                        <a:ln>
                          <a:noFill/>
                        </a:ln>
                        <a:solidFill>
                          <a:schemeClr val="tx1"/>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ＭＳ Ｐゴシック" charset="0"/>
                          <a:cs typeface="Calibri"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ＭＳ Ｐゴシック" charset="0"/>
                          <a:cs typeface="Calibri" charset="0"/>
                        </a:rPr>
                        <a:t> </a:t>
                      </a:r>
                      <a:endParaRPr kumimoji="0" lang="en-US" sz="1300" b="0" i="0" u="none" strike="noStrike" cap="none" normalizeH="0" baseline="0">
                        <a:ln>
                          <a:noFill/>
                        </a:ln>
                        <a:solidFill>
                          <a:schemeClr val="tx1"/>
                        </a:solidFill>
                        <a:effectLst/>
                        <a:latin typeface="Calibri" charset="0"/>
                        <a:ea typeface="ＭＳ Ｐゴシック" charset="0"/>
                        <a:cs typeface="Calibri" charset="0"/>
                        <a:hlinkClick r:id="rId5"/>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ＭＳ Ｐゴシック" charset="0"/>
                          <a:cs typeface="Calibri" charset="0"/>
                          <a:hlinkClick r:id="rId5"/>
                        </a:rPr>
                        <a:t>http://www.ccsesa.org/index/documents/TransitionalKindergartenGuide-webversion.pdf</a:t>
                      </a:r>
                      <a:endParaRPr kumimoji="0" lang="en-US" sz="1300" b="0" i="0" u="none" strike="noStrike" cap="none" normalizeH="0" baseline="0">
                        <a:ln>
                          <a:noFill/>
                        </a:ln>
                        <a:solidFill>
                          <a:schemeClr val="tx1"/>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E9F1F5"/>
                    </a:solidFill>
                  </a:tcPr>
                </a:tc>
              </a:tr>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Calibri" charset="0"/>
                          <a:ea typeface="ＭＳ Ｐゴシック" charset="0"/>
                          <a:cs typeface="Calibri" charset="0"/>
                        </a:rPr>
                        <a:t>California Department of Education (CDE)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a:ln>
                            <a:noFill/>
                          </a:ln>
                          <a:solidFill>
                            <a:srgbClr val="000000"/>
                          </a:solidFill>
                          <a:effectLst/>
                          <a:latin typeface="Calibri" charset="0"/>
                          <a:ea typeface="ＭＳ Ｐゴシック" charset="0"/>
                          <a:cs typeface="Calibri" charset="0"/>
                        </a:rPr>
                        <a:t>Kindergarten in California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0"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a:ln>
                            <a:noFill/>
                          </a:ln>
                          <a:solidFill>
                            <a:srgbClr val="000000"/>
                          </a:solidFill>
                          <a:effectLst/>
                          <a:latin typeface="Calibri" charset="0"/>
                          <a:ea typeface="ＭＳ Ｐゴシック" charset="0"/>
                          <a:cs typeface="Calibri" charset="0"/>
                        </a:rPr>
                        <a:t>Transitional Kindergarten FAQs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0"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a:ln>
                            <a:noFill/>
                          </a:ln>
                          <a:solidFill>
                            <a:srgbClr val="000000"/>
                          </a:solidFill>
                          <a:effectLst/>
                          <a:latin typeface="Calibri" charset="0"/>
                          <a:ea typeface="ＭＳ Ｐゴシック" charset="0"/>
                          <a:cs typeface="Calibri" charset="0"/>
                        </a:rPr>
                        <a:t>Transitional Kindergarten Implementation Guide</a:t>
                      </a:r>
                      <a:endParaRPr kumimoji="0" lang="en-US" sz="1000" b="0" i="0" u="none" strike="noStrike" cap="none" normalizeH="0" baseline="0">
                        <a:ln>
                          <a:noFill/>
                        </a:ln>
                        <a:solidFill>
                          <a:srgbClr val="000000"/>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D0E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FF"/>
                          </a:solidFill>
                          <a:effectLst/>
                          <a:latin typeface="Calibri" charset="0"/>
                          <a:ea typeface="ＭＳ Ｐゴシック" charset="0"/>
                          <a:cs typeface="Calibri" charset="0"/>
                          <a:hlinkClick r:id="rId6"/>
                        </a:rPr>
                        <a:t>http://www.cde.ca.gov/ci/gs/em/</a:t>
                      </a:r>
                      <a:endParaRPr kumimoji="0" lang="en-US" sz="1300" b="0" i="0" u="none" strike="noStrike" cap="none" normalizeH="0" baseline="0" dirty="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00"/>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D0E3EA"/>
                    </a:solidFill>
                  </a:tcPr>
                </a:tc>
              </a:tr>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Calibri" charset="0"/>
                          <a:ea typeface="ＭＳ Ｐゴシック" charset="0"/>
                          <a:cs typeface="Calibri" charset="0"/>
                        </a:rPr>
                        <a:t>California Kindergarten Association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An association to support kindergarten teachers</a:t>
                      </a:r>
                    </a:p>
                  </a:txBody>
                  <a:tcPr marL="68580" marR="68580" marT="0" marB="0" anchor="ctr" horzOverflow="overflow">
                    <a:lnL>
                      <a:noFill/>
                    </a:lnL>
                    <a:lnR>
                      <a:noFill/>
                    </a:lnR>
                    <a:lnT>
                      <a:noFill/>
                    </a:lnT>
                    <a:lnB>
                      <a:noFill/>
                    </a:lnB>
                    <a:lnTlToBr>
                      <a:noFill/>
                    </a:lnTlToBr>
                    <a:lnBlToTr>
                      <a:noFill/>
                    </a:lnBlToTr>
                    <a:solidFill>
                      <a:srgbClr val="E9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hlinkClick r:id="rId7"/>
                        </a:rPr>
                        <a:t>http://www.californiakindergartenassociation.org/transitional-kindergarten/</a:t>
                      </a: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E9F1F5"/>
                    </a:solidFill>
                  </a:tcPr>
                </a:tc>
              </a:tr>
              <a:tr h="9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Calibri" charset="0"/>
                          <a:ea typeface="ＭＳ Ｐゴシック" charset="0"/>
                          <a:cs typeface="Calibri" charset="0"/>
                        </a:rPr>
                        <a:t>California Preschool Instructional Network (CPIN)</a:t>
                      </a: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CPIN, funded by CDE, conducts professional development on CDE publications such as the </a:t>
                      </a:r>
                      <a:r>
                        <a:rPr kumimoji="0" lang="en-US" sz="1300" b="0" i="1" u="none" strike="noStrike" cap="none" normalizeH="0" baseline="0">
                          <a:ln>
                            <a:noFill/>
                          </a:ln>
                          <a:solidFill>
                            <a:srgbClr val="000000"/>
                          </a:solidFill>
                          <a:effectLst/>
                          <a:latin typeface="Calibri" charset="0"/>
                          <a:ea typeface="ＭＳ Ｐゴシック" charset="0"/>
                          <a:cs typeface="Calibri" charset="0"/>
                        </a:rPr>
                        <a:t>Preschool Learning Foundations</a:t>
                      </a:r>
                      <a:r>
                        <a:rPr kumimoji="0" lang="en-US" sz="1300" b="0" i="0" u="none" strike="noStrike" cap="none" normalizeH="0" baseline="0">
                          <a:ln>
                            <a:noFill/>
                          </a:ln>
                          <a:solidFill>
                            <a:srgbClr val="000000"/>
                          </a:solidFill>
                          <a:effectLst/>
                          <a:latin typeface="Calibri" charset="0"/>
                          <a:ea typeface="ＭＳ Ｐゴシック" charset="0"/>
                          <a:cs typeface="Calibri" charset="0"/>
                        </a:rPr>
                        <a:t>, </a:t>
                      </a:r>
                      <a:r>
                        <a:rPr kumimoji="0" lang="en-US" sz="1300" b="0" i="1" u="none" strike="noStrike" cap="none" normalizeH="0" baseline="0">
                          <a:ln>
                            <a:noFill/>
                          </a:ln>
                          <a:solidFill>
                            <a:srgbClr val="000000"/>
                          </a:solidFill>
                          <a:effectLst/>
                          <a:latin typeface="Calibri" charset="0"/>
                          <a:ea typeface="ＭＳ Ｐゴシック" charset="0"/>
                          <a:cs typeface="Calibri" charset="0"/>
                        </a:rPr>
                        <a:t>Preschool Curriculum Framework</a:t>
                      </a:r>
                      <a:r>
                        <a:rPr kumimoji="0" lang="en-US" sz="1300" b="0" i="0" u="none" strike="noStrike" cap="none" normalizeH="0" baseline="0">
                          <a:ln>
                            <a:noFill/>
                          </a:ln>
                          <a:solidFill>
                            <a:srgbClr val="000000"/>
                          </a:solidFill>
                          <a:effectLst/>
                          <a:latin typeface="Calibri" charset="0"/>
                          <a:ea typeface="ＭＳ Ｐゴシック" charset="0"/>
                          <a:cs typeface="Calibri" charset="0"/>
                        </a:rPr>
                        <a:t> and Preschool English Learners Guide</a:t>
                      </a:r>
                    </a:p>
                  </a:txBody>
                  <a:tcPr marL="68580" marR="68580" marT="0" marB="0" anchor="ctr" horzOverflow="overflow">
                    <a:lnL>
                      <a:noFill/>
                    </a:lnL>
                    <a:lnR>
                      <a:noFill/>
                    </a:lnR>
                    <a:lnT>
                      <a:noFill/>
                    </a:lnT>
                    <a:lnB>
                      <a:noFill/>
                    </a:lnB>
                    <a:lnTlToBr>
                      <a:noFill/>
                    </a:lnTlToBr>
                    <a:lnBlToTr>
                      <a:noFill/>
                    </a:lnBlToTr>
                    <a:solidFill>
                      <a:srgbClr val="D0E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hlinkClick r:id="rId8"/>
                        </a:rPr>
                        <a:t>http://www.cpin.us</a:t>
                      </a: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rgbClr val="000000"/>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D0E3EA"/>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1" i="0" u="none" strike="noStrike" cap="none" normalizeH="0" baseline="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Calibri" charset="0"/>
                          <a:ea typeface="ＭＳ Ｐゴシック" charset="0"/>
                          <a:cs typeface="Calibri" charset="0"/>
                        </a:rPr>
                        <a:t>Changing the Kindergarten Cutoff Date: Effects on California Students and Schools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cs typeface="Calibri" charset="0"/>
                        </a:rPr>
                        <a:t>Cannon, J. S. and Lipscomb, S.</a:t>
                      </a:r>
                    </a:p>
                  </a:txBody>
                  <a:tcPr marL="68580" marR="68580" marT="0" marB="0" anchor="ctr" horzOverflow="overflow">
                    <a:lnL>
                      <a:noFill/>
                    </a:lnL>
                    <a:lnR>
                      <a:noFill/>
                    </a:lnR>
                    <a:lnT>
                      <a:noFill/>
                    </a:lnT>
                    <a:lnB>
                      <a:noFill/>
                    </a:lnB>
                    <a:lnTlToBr>
                      <a:noFill/>
                    </a:lnTlToBr>
                    <a:lnBlToTr>
                      <a:noFill/>
                    </a:lnBlToTr>
                    <a:solidFill>
                      <a:srgbClr val="E9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libri" charset="0"/>
                          <a:ea typeface="ＭＳ Ｐゴシック" charset="0"/>
                          <a:cs typeface="Calibri" charset="0"/>
                          <a:hlinkClick r:id="rId9"/>
                        </a:rPr>
                        <a:t>www.ppic.org/content/pubs/op/OP_508JCOP.pdf</a:t>
                      </a:r>
                      <a:endParaRPr kumimoji="0" lang="en-US" sz="1300" b="0" i="0" u="none" strike="noStrike" cap="none" normalizeH="0" baseline="0" dirty="0">
                        <a:ln>
                          <a:noFill/>
                        </a:ln>
                        <a:solidFill>
                          <a:srgbClr val="000000"/>
                        </a:solidFill>
                        <a:effectLst/>
                        <a:latin typeface="Calibri" charset="0"/>
                        <a:ea typeface="ＭＳ Ｐゴシック"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00"/>
                        </a:solidFill>
                        <a:effectLst/>
                        <a:latin typeface="Calibri" charset="0"/>
                        <a:ea typeface="ＭＳ Ｐゴシック" charset="0"/>
                        <a:cs typeface="Calibri" charset="0"/>
                      </a:endParaRPr>
                    </a:p>
                  </a:txBody>
                  <a:tcPr marL="68580" marR="68580" marT="0" marB="0" anchor="ctr" horzOverflow="overflow">
                    <a:lnL>
                      <a:noFill/>
                    </a:lnL>
                    <a:lnR>
                      <a:noFill/>
                    </a:lnR>
                    <a:lnT>
                      <a:noFill/>
                    </a:lnT>
                    <a:lnB>
                      <a:noFill/>
                    </a:lnB>
                    <a:lnTlToBr>
                      <a:noFill/>
                    </a:lnTlToBr>
                    <a:lnBlToTr>
                      <a:noFill/>
                    </a:lnBlToTr>
                    <a:solidFill>
                      <a:srgbClr val="E9F1F5"/>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3836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2408" y="277120"/>
            <a:ext cx="8913813" cy="914400"/>
          </a:xfrm>
        </p:spPr>
        <p:txBody>
          <a:bodyPr/>
          <a:lstStyle/>
          <a:p>
            <a:r>
              <a:rPr lang="en-US" dirty="0" smtClean="0">
                <a:latin typeface="Arial"/>
                <a:cs typeface="Arial"/>
              </a:rPr>
              <a:t>                </a:t>
            </a:r>
            <a:r>
              <a:rPr lang="en-US" b="1" dirty="0" smtClean="0">
                <a:latin typeface="Arial"/>
                <a:cs typeface="Arial"/>
              </a:rPr>
              <a:t>Resources</a:t>
            </a:r>
            <a:endParaRPr lang="en-US" b="1" dirty="0">
              <a:latin typeface="Arial"/>
              <a:cs typeface="Arial"/>
            </a:endParaRPr>
          </a:p>
        </p:txBody>
      </p:sp>
      <p:graphicFrame>
        <p:nvGraphicFramePr>
          <p:cNvPr id="6" name="Content Placeholder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60918722"/>
              </p:ext>
            </p:extLst>
          </p:nvPr>
        </p:nvGraphicFramePr>
        <p:xfrm>
          <a:off x="122408" y="1191520"/>
          <a:ext cx="8899184" cy="5464918"/>
        </p:xfrm>
        <a:graphic>
          <a:graphicData uri="http://schemas.openxmlformats.org/drawingml/2006/table">
            <a:tbl>
              <a:tblPr firstRow="1" bandRow="1">
                <a:tableStyleId>{46F890A9-2807-4EBB-B81D-B2AA78EC7F39}</a:tableStyleId>
              </a:tblPr>
              <a:tblGrid>
                <a:gridCol w="4616740"/>
                <a:gridCol w="4282444"/>
              </a:tblGrid>
              <a:tr h="351159">
                <a:tc gridSpan="2">
                  <a:txBody>
                    <a:bodyPr/>
                    <a:lstStyle/>
                    <a:p>
                      <a:pPr algn="ctr"/>
                      <a:r>
                        <a:rPr lang="en-US" dirty="0" smtClean="0">
                          <a:solidFill>
                            <a:srgbClr val="000000"/>
                          </a:solidFill>
                          <a:latin typeface="Calibri"/>
                          <a:cs typeface="Calibri"/>
                        </a:rPr>
                        <a:t>TK Online Resources</a:t>
                      </a:r>
                      <a:endParaRPr lang="en-US" b="0" dirty="0">
                        <a:solidFill>
                          <a:srgbClr val="000000"/>
                        </a:solidFill>
                        <a:latin typeface="Calibri"/>
                        <a:cs typeface="Calibri"/>
                      </a:endParaRPr>
                    </a:p>
                  </a:txBody>
                  <a:tcPr/>
                </a:tc>
                <a:tc hMerge="1">
                  <a:txBody>
                    <a:bodyPr/>
                    <a:lstStyle/>
                    <a:p>
                      <a:endParaRPr lang="en-US" dirty="0"/>
                    </a:p>
                  </a:txBody>
                  <a:tcPr/>
                </a:tc>
              </a:tr>
              <a:tr h="763133">
                <a:tc>
                  <a:txBody>
                    <a:bodyPr/>
                    <a:lstStyle/>
                    <a:p>
                      <a:pPr marL="0" marR="0" algn="l">
                        <a:lnSpc>
                          <a:spcPct val="100000"/>
                        </a:lnSpc>
                        <a:spcBef>
                          <a:spcPts val="0"/>
                        </a:spcBef>
                        <a:spcAft>
                          <a:spcPts val="0"/>
                        </a:spcAft>
                      </a:pPr>
                      <a:r>
                        <a:rPr lang="en-US" sz="1300" b="1" i="0" kern="1200" dirty="0" smtClean="0">
                          <a:solidFill>
                            <a:schemeClr val="dk1"/>
                          </a:solidFill>
                          <a:latin typeface="Calibri"/>
                          <a:ea typeface="+mn-ea"/>
                          <a:cs typeface="Calibri"/>
                        </a:rPr>
                        <a:t>National Association for the Education of Young Children</a:t>
                      </a:r>
                    </a:p>
                    <a:p>
                      <a:pPr marL="0" marR="0" algn="l">
                        <a:lnSpc>
                          <a:spcPct val="100000"/>
                        </a:lnSpc>
                        <a:spcBef>
                          <a:spcPts val="0"/>
                        </a:spcBef>
                        <a:spcAft>
                          <a:spcPts val="0"/>
                        </a:spcAft>
                      </a:pPr>
                      <a:r>
                        <a:rPr lang="en-US" sz="1300" b="0" i="0" kern="1200" baseline="0" dirty="0" smtClean="0">
                          <a:solidFill>
                            <a:schemeClr val="dk1"/>
                          </a:solidFill>
                          <a:latin typeface="Calibri"/>
                          <a:ea typeface="+mn-ea"/>
                          <a:cs typeface="Calibri"/>
                        </a:rPr>
                        <a:t>R</a:t>
                      </a:r>
                      <a:r>
                        <a:rPr lang="en-US" sz="1300" dirty="0" smtClean="0">
                          <a:latin typeface="Calibri"/>
                          <a:cs typeface="Calibri"/>
                        </a:rPr>
                        <a:t>esources to promote </a:t>
                      </a:r>
                      <a:r>
                        <a:rPr lang="en-US" sz="1300" b="0" i="0" kern="1200" dirty="0" smtClean="0">
                          <a:solidFill>
                            <a:schemeClr val="dk1"/>
                          </a:solidFill>
                          <a:latin typeface="Calibri"/>
                          <a:ea typeface="+mn-ea"/>
                          <a:cs typeface="Calibri"/>
                        </a:rPr>
                        <a:t>Developmentally Appropriate</a:t>
                      </a:r>
                      <a:r>
                        <a:rPr lang="en-US" sz="1300" b="0" i="0" kern="1200" baseline="0" dirty="0" smtClean="0">
                          <a:solidFill>
                            <a:schemeClr val="dk1"/>
                          </a:solidFill>
                          <a:latin typeface="Calibri"/>
                          <a:ea typeface="+mn-ea"/>
                          <a:cs typeface="Calibri"/>
                        </a:rPr>
                        <a:t> Practice (</a:t>
                      </a:r>
                      <a:r>
                        <a:rPr lang="en-US" sz="1300" b="0" i="0" kern="1200" baseline="0" smtClean="0">
                          <a:solidFill>
                            <a:schemeClr val="dk1"/>
                          </a:solidFill>
                          <a:latin typeface="Calibri"/>
                          <a:ea typeface="+mn-ea"/>
                          <a:cs typeface="Calibri"/>
                        </a:rPr>
                        <a:t>DAP) </a:t>
                      </a:r>
                      <a:r>
                        <a:rPr lang="en-US" sz="1300" b="0" i="0" kern="1200" smtClean="0">
                          <a:solidFill>
                            <a:schemeClr val="dk1"/>
                          </a:solidFill>
                          <a:latin typeface="Calibri"/>
                          <a:ea typeface="+mn-ea"/>
                          <a:cs typeface="Calibri"/>
                        </a:rPr>
                        <a:t> </a:t>
                      </a:r>
                      <a:r>
                        <a:rPr lang="en-US" sz="1300" kern="1200" dirty="0" smtClean="0">
                          <a:solidFill>
                            <a:schemeClr val="dk1"/>
                          </a:solidFill>
                          <a:latin typeface="Calibri"/>
                          <a:ea typeface="+mn-ea"/>
                          <a:cs typeface="Calibri"/>
                        </a:rPr>
                        <a:t>  </a:t>
                      </a:r>
                      <a:r>
                        <a:rPr lang="en-US" sz="1300" kern="1200" dirty="0" smtClean="0">
                          <a:solidFill>
                            <a:schemeClr val="dk1"/>
                          </a:solidFill>
                          <a:latin typeface="+mn-lt"/>
                          <a:ea typeface="+mn-ea"/>
                          <a:cs typeface="+mn-cs"/>
                        </a:rPr>
                        <a:t>             </a:t>
                      </a:r>
                      <a:endParaRPr lang="en-US" sz="1300" dirty="0">
                        <a:effectLst/>
                        <a:latin typeface="Calibri"/>
                        <a:ea typeface="Calibri"/>
                        <a:cs typeface="Calibri"/>
                      </a:endParaRPr>
                    </a:p>
                  </a:txBody>
                  <a:tcPr marL="68580" marR="68580" marT="0" marB="0" anchor="ctr"/>
                </a:tc>
                <a:tc>
                  <a:txBody>
                    <a:bodyPr/>
                    <a:lstStyle/>
                    <a:p>
                      <a:pPr marL="0" marR="0" algn="l">
                        <a:lnSpc>
                          <a:spcPct val="100000"/>
                        </a:lnSpc>
                        <a:spcBef>
                          <a:spcPts val="0"/>
                        </a:spcBef>
                        <a:spcAft>
                          <a:spcPts val="0"/>
                        </a:spcAft>
                      </a:pPr>
                      <a:r>
                        <a:rPr lang="en-US" sz="1300" u="sng" kern="1200" dirty="0" smtClean="0">
                          <a:solidFill>
                            <a:schemeClr val="dk1"/>
                          </a:solidFill>
                          <a:latin typeface="Calibri"/>
                          <a:ea typeface="+mn-ea"/>
                          <a:cs typeface="Calibri"/>
                          <a:hlinkClick r:id=""/>
                        </a:rPr>
                        <a:t>www.naeyc.org/DAP</a:t>
                      </a:r>
                      <a:endParaRPr lang="en-US" sz="1300" dirty="0">
                        <a:effectLst/>
                        <a:latin typeface="Calibri"/>
                        <a:ea typeface="Calibri"/>
                        <a:cs typeface="Calibri"/>
                      </a:endParaRPr>
                    </a:p>
                  </a:txBody>
                  <a:tcPr marL="68580" marR="68580" marT="0" marB="0" anchor="ctr"/>
                </a:tc>
              </a:tr>
              <a:tr h="1111543">
                <a:tc>
                  <a:txBody>
                    <a:bodyPr/>
                    <a:lstStyle/>
                    <a:p>
                      <a:pPr marL="0" marR="0" algn="l">
                        <a:lnSpc>
                          <a:spcPct val="100000"/>
                        </a:lnSpc>
                        <a:spcBef>
                          <a:spcPts val="0"/>
                        </a:spcBef>
                        <a:spcAft>
                          <a:spcPts val="0"/>
                        </a:spcAft>
                      </a:pPr>
                      <a:r>
                        <a:rPr lang="en-US" sz="1300" b="1" i="1" dirty="0">
                          <a:effectLst/>
                          <a:latin typeface="Calibri"/>
                          <a:cs typeface="Calibri"/>
                        </a:rPr>
                        <a:t>Preschool Curriculum Framework</a:t>
                      </a:r>
                      <a:r>
                        <a:rPr lang="en-US" sz="1300" b="1" dirty="0">
                          <a:effectLst/>
                          <a:latin typeface="Calibri"/>
                          <a:cs typeface="Calibri"/>
                        </a:rPr>
                        <a:t>, Volume</a:t>
                      </a:r>
                      <a:r>
                        <a:rPr lang="en-US" sz="1300" b="1" dirty="0" smtClean="0">
                          <a:effectLst/>
                          <a:latin typeface="Calibri"/>
                          <a:cs typeface="Calibri"/>
                        </a:rPr>
                        <a:t> 1, 2, and 3</a:t>
                      </a:r>
                    </a:p>
                    <a:p>
                      <a:pPr marL="0" marR="0" algn="l">
                        <a:lnSpc>
                          <a:spcPct val="100000"/>
                        </a:lnSpc>
                        <a:spcBef>
                          <a:spcPts val="0"/>
                        </a:spcBef>
                        <a:spcAft>
                          <a:spcPts val="0"/>
                        </a:spcAft>
                      </a:pPr>
                      <a:r>
                        <a:rPr lang="en-US" sz="1300" dirty="0">
                          <a:effectLst/>
                          <a:latin typeface="Calibri"/>
                          <a:cs typeface="Calibri"/>
                        </a:rPr>
                        <a:t>Aligned with the foundations, the curriculum framework provides guidance on planning learning environments and experiences for young children</a:t>
                      </a:r>
                      <a:endParaRPr lang="en-US" sz="1300" dirty="0">
                        <a:effectLst/>
                        <a:latin typeface="Calibri"/>
                        <a:ea typeface="Calibri"/>
                        <a:cs typeface="Calibri"/>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3"/>
                        </a:rPr>
                        <a:t>http://www.cde.ca.gov/sp/cd/re/documents/psframeworkkvol1.pdf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4"/>
                        </a:rPr>
                        <a:t>http://www.cde.ca.gov/sp/cd/re/documents/psframeworkvol2.pdf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5"/>
                        </a:rPr>
                        <a:t>http://www.cde.ca.gov/sp/cd/re/documents/preschoolframeworkvol3.pdf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txBody>
                  <a:tcPr marL="68580" marR="68580" marT="0" marB="0" anchor="ctr"/>
                </a:tc>
              </a:tr>
              <a:tr h="822125">
                <a:tc>
                  <a:txBody>
                    <a:bodyPr/>
                    <a:lstStyle/>
                    <a:p>
                      <a:pPr marL="0" marR="0" algn="l">
                        <a:lnSpc>
                          <a:spcPct val="100000"/>
                        </a:lnSpc>
                        <a:spcBef>
                          <a:spcPts val="0"/>
                        </a:spcBef>
                        <a:spcAft>
                          <a:spcPts val="0"/>
                        </a:spcAft>
                      </a:pPr>
                      <a:r>
                        <a:rPr lang="en-US" sz="1300" b="1" i="1" dirty="0">
                          <a:effectLst/>
                          <a:latin typeface="Calibri"/>
                          <a:ea typeface="Calibri"/>
                          <a:cs typeface="Calibri"/>
                        </a:rPr>
                        <a:t>Preschool English Learners: Principles and Practices to Promote Language, Literacy, and Learning</a:t>
                      </a:r>
                      <a:endParaRPr lang="en-US" sz="1300" i="1" dirty="0">
                        <a:effectLst/>
                        <a:latin typeface="Calibri"/>
                        <a:ea typeface="Calibri"/>
                        <a:cs typeface="Calibri"/>
                      </a:endParaRPr>
                    </a:p>
                    <a:p>
                      <a:pPr marL="0" marR="0" algn="l">
                        <a:lnSpc>
                          <a:spcPct val="100000"/>
                        </a:lnSpc>
                        <a:spcBef>
                          <a:spcPts val="0"/>
                        </a:spcBef>
                        <a:spcAft>
                          <a:spcPts val="0"/>
                        </a:spcAft>
                      </a:pPr>
                      <a:r>
                        <a:rPr lang="en-US" sz="1300" dirty="0">
                          <a:effectLst/>
                          <a:latin typeface="Calibri"/>
                          <a:ea typeface="Calibri"/>
                          <a:cs typeface="Calibri"/>
                        </a:rPr>
                        <a:t>A resource guide to educate preschool English </a:t>
                      </a:r>
                      <a:r>
                        <a:rPr lang="en-US" sz="1300" dirty="0" smtClean="0">
                          <a:effectLst/>
                          <a:latin typeface="Calibri"/>
                          <a:ea typeface="Calibri"/>
                          <a:cs typeface="Calibri"/>
                        </a:rPr>
                        <a:t>learners</a:t>
                      </a:r>
                    </a:p>
                  </a:txBody>
                  <a:tcPr marL="68580" marR="68580" marT="0" marB="0" anchor="ctr"/>
                </a:tc>
                <a:tc>
                  <a:txBody>
                    <a:bodyPr/>
                    <a:lstStyle/>
                    <a:p>
                      <a:pPr marL="0" marR="0" algn="l">
                        <a:lnSpc>
                          <a:spcPct val="100000"/>
                        </a:lnSpc>
                        <a:spcBef>
                          <a:spcPts val="0"/>
                        </a:spcBef>
                        <a:spcAft>
                          <a:spcPts val="0"/>
                        </a:spcAft>
                      </a:pPr>
                      <a:r>
                        <a:rPr lang="en-US" sz="1300" dirty="0">
                          <a:effectLst/>
                          <a:latin typeface="Calibri"/>
                          <a:ea typeface="Calibri"/>
                          <a:cs typeface="Calibri"/>
                          <a:hlinkClick r:id=""/>
                        </a:rPr>
                        <a:t>http://www.cde.ca.gov/sp/cd/re/documents/psenglearnersed2.</a:t>
                      </a:r>
                      <a:r>
                        <a:rPr lang="en-US" sz="1300" dirty="0" smtClean="0">
                          <a:effectLst/>
                          <a:latin typeface="Calibri"/>
                          <a:ea typeface="Calibri"/>
                          <a:cs typeface="Calibri"/>
                          <a:hlinkClick r:id=""/>
                        </a:rPr>
                        <a:t>pdf</a:t>
                      </a:r>
                      <a:endParaRPr lang="en-US" sz="1300" dirty="0" smtClean="0">
                        <a:effectLst/>
                        <a:latin typeface="Calibri"/>
                        <a:ea typeface="Calibri"/>
                        <a:cs typeface="Calibri"/>
                      </a:endParaRPr>
                    </a:p>
                    <a:p>
                      <a:pPr marL="0" marR="0" algn="l">
                        <a:lnSpc>
                          <a:spcPct val="100000"/>
                        </a:lnSpc>
                        <a:spcBef>
                          <a:spcPts val="0"/>
                        </a:spcBef>
                        <a:spcAft>
                          <a:spcPts val="0"/>
                        </a:spcAft>
                      </a:pPr>
                      <a:endParaRPr lang="en-US" sz="1300" dirty="0">
                        <a:effectLst/>
                        <a:latin typeface="Calibri"/>
                        <a:ea typeface="Calibri"/>
                        <a:cs typeface="Calibri"/>
                      </a:endParaRPr>
                    </a:p>
                  </a:txBody>
                  <a:tcPr marL="68580" marR="68580" marT="0" marB="0" anchor="ctr"/>
                </a:tc>
              </a:tr>
              <a:tr h="1060743">
                <a:tc>
                  <a:txBody>
                    <a:bodyPr/>
                    <a:lstStyle/>
                    <a:p>
                      <a:pPr marL="0" marR="0" algn="l">
                        <a:lnSpc>
                          <a:spcPct val="100000"/>
                        </a:lnSpc>
                        <a:spcBef>
                          <a:spcPts val="0"/>
                        </a:spcBef>
                        <a:spcAft>
                          <a:spcPts val="0"/>
                        </a:spcAft>
                      </a:pPr>
                      <a:r>
                        <a:rPr lang="en-US" sz="1300" b="1" i="1" dirty="0">
                          <a:effectLst/>
                          <a:latin typeface="Calibri"/>
                          <a:cs typeface="Calibri"/>
                        </a:rPr>
                        <a:t>Preschool Learning Foundations</a:t>
                      </a:r>
                      <a:r>
                        <a:rPr lang="en-US" sz="1300" b="1" dirty="0">
                          <a:effectLst/>
                          <a:latin typeface="Calibri"/>
                          <a:cs typeface="Calibri"/>
                        </a:rPr>
                        <a:t>, Volume </a:t>
                      </a:r>
                      <a:r>
                        <a:rPr lang="en-US" sz="1300" b="1" dirty="0" smtClean="0">
                          <a:effectLst/>
                          <a:latin typeface="Calibri"/>
                          <a:cs typeface="Calibri"/>
                        </a:rPr>
                        <a:t>1,</a:t>
                      </a:r>
                      <a:r>
                        <a:rPr lang="en-US" sz="1300" b="1" baseline="0" dirty="0" smtClean="0">
                          <a:effectLst/>
                          <a:latin typeface="Calibri"/>
                          <a:cs typeface="Calibri"/>
                        </a:rPr>
                        <a:t> </a:t>
                      </a:r>
                      <a:r>
                        <a:rPr lang="en-US" sz="1300" b="1" dirty="0" smtClean="0">
                          <a:effectLst/>
                          <a:latin typeface="Calibri"/>
                          <a:cs typeface="Calibri"/>
                        </a:rPr>
                        <a:t>2, and 3</a:t>
                      </a:r>
                    </a:p>
                    <a:p>
                      <a:pPr marL="0" marR="0" algn="l">
                        <a:lnSpc>
                          <a:spcPct val="100000"/>
                        </a:lnSpc>
                        <a:spcBef>
                          <a:spcPts val="0"/>
                        </a:spcBef>
                        <a:spcAft>
                          <a:spcPts val="0"/>
                        </a:spcAft>
                      </a:pPr>
                      <a:r>
                        <a:rPr lang="en-US" sz="1300" dirty="0">
                          <a:effectLst/>
                          <a:latin typeface="Calibri"/>
                          <a:cs typeface="Calibri"/>
                        </a:rPr>
                        <a:t>The foundations for preschool-age children identify key domains of learning and guide instructional practice</a:t>
                      </a:r>
                      <a:endParaRPr lang="en-US" sz="1300" dirty="0">
                        <a:effectLst/>
                        <a:latin typeface="Calibri"/>
                        <a:ea typeface="Calibri"/>
                        <a:cs typeface="Calibri"/>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sng"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6"/>
                        </a:rPr>
                        <a:t>http://www.cde.ca.gov/sp/cd/re/documents/preschoollf.pdf</a:t>
                      </a:r>
                      <a:endParaRPr kumimoji="0" lang="en-US" altLang="en-US" sz="1300" b="0" i="0" u="sng"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7"/>
                        </a:rPr>
                        <a:t>http://www.cde.ca.gov/sp/cd/re/documents/psfoundationsvol2.pdf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8"/>
                        </a:rPr>
                        <a:t>http://www.cde.ca.gov/sp/cd/re/documents/preschoolfoundationsvol3.pdf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txBody>
                  <a:tcPr marL="68580" marR="68580" marT="0" marB="0" anchor="ctr"/>
                </a:tc>
              </a:tr>
              <a:tr h="846901">
                <a:tc>
                  <a:txBody>
                    <a:bodyPr/>
                    <a:lstStyle/>
                    <a:p>
                      <a:pPr marL="0" marR="0" algn="l">
                        <a:lnSpc>
                          <a:spcPct val="100000"/>
                        </a:lnSpc>
                        <a:spcBef>
                          <a:spcPts val="0"/>
                        </a:spcBef>
                        <a:spcAft>
                          <a:spcPts val="0"/>
                        </a:spcAft>
                      </a:pPr>
                      <a:r>
                        <a:rPr lang="en-US" sz="1300" b="1" dirty="0" smtClean="0">
                          <a:effectLst/>
                          <a:latin typeface="Calibri"/>
                          <a:cs typeface="Calibri"/>
                        </a:rPr>
                        <a:t>Transitional </a:t>
                      </a:r>
                      <a:r>
                        <a:rPr lang="en-US" sz="1300" b="1" dirty="0">
                          <a:effectLst/>
                          <a:latin typeface="Calibri"/>
                          <a:cs typeface="Calibri"/>
                        </a:rPr>
                        <a:t>Kindergarten (TK) California</a:t>
                      </a:r>
                    </a:p>
                    <a:p>
                      <a:pPr marL="0" marR="0" algn="l">
                        <a:lnSpc>
                          <a:spcPct val="100000"/>
                        </a:lnSpc>
                        <a:spcBef>
                          <a:spcPts val="0"/>
                        </a:spcBef>
                        <a:spcAft>
                          <a:spcPts val="0"/>
                        </a:spcAft>
                      </a:pPr>
                      <a:r>
                        <a:rPr lang="en-US" sz="1300" dirty="0">
                          <a:effectLst/>
                          <a:latin typeface="Calibri"/>
                          <a:cs typeface="Calibri"/>
                        </a:rPr>
                        <a:t>Online resources to support the successful implementation of transitional kindergarten </a:t>
                      </a:r>
                      <a:endParaRPr lang="en-US" sz="1300" dirty="0">
                        <a:effectLst/>
                        <a:latin typeface="Calibri"/>
                        <a:ea typeface="Calibri"/>
                        <a:cs typeface="Calibri"/>
                      </a:endParaRPr>
                    </a:p>
                  </a:txBody>
                  <a:tcPr marL="68580" marR="68580" marT="0" marB="0" anchor="ctr"/>
                </a:tc>
                <a:tc>
                  <a:txBody>
                    <a:bodyPr/>
                    <a:lstStyle/>
                    <a:p>
                      <a:pPr marL="0" marR="0" algn="l">
                        <a:lnSpc>
                          <a:spcPct val="100000"/>
                        </a:lnSpc>
                        <a:spcBef>
                          <a:spcPts val="0"/>
                        </a:spcBef>
                        <a:spcAft>
                          <a:spcPts val="0"/>
                        </a:spcAft>
                      </a:pPr>
                      <a:r>
                        <a:rPr lang="en-US" sz="1300" dirty="0">
                          <a:effectLst/>
                          <a:latin typeface="Calibri"/>
                          <a:cs typeface="Calibri"/>
                          <a:hlinkClick r:id=""/>
                        </a:rPr>
                        <a:t>http://www.tkcalifornia.org</a:t>
                      </a:r>
                      <a:r>
                        <a:rPr lang="en-US" sz="1300" dirty="0" smtClean="0">
                          <a:effectLst/>
                          <a:latin typeface="Calibri"/>
                          <a:cs typeface="Calibri"/>
                          <a:hlinkClick r:id=""/>
                        </a:rPr>
                        <a:t>/</a:t>
                      </a:r>
                      <a:endParaRPr lang="en-US" sz="1300" dirty="0" smtClean="0">
                        <a:effectLst/>
                        <a:latin typeface="Calibri"/>
                        <a:cs typeface="Calibri"/>
                      </a:endParaRPr>
                    </a:p>
                    <a:p>
                      <a:pPr marL="0" marR="0" algn="l">
                        <a:lnSpc>
                          <a:spcPct val="100000"/>
                        </a:lnSpc>
                        <a:spcBef>
                          <a:spcPts val="0"/>
                        </a:spcBef>
                        <a:spcAft>
                          <a:spcPts val="0"/>
                        </a:spcAft>
                      </a:pPr>
                      <a:endParaRPr lang="en-US" sz="1300" dirty="0">
                        <a:effectLst/>
                        <a:latin typeface="Calibri"/>
                        <a:ea typeface="Calibri"/>
                        <a:cs typeface="Calibri"/>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4A822907-8A9D-4F6B-98F6-913902AD56B5}"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3836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290712" y="575742"/>
            <a:ext cx="8624688" cy="1143000"/>
          </a:xfrm>
        </p:spPr>
        <p:txBody>
          <a:bodyPr/>
          <a:lstStyle/>
          <a:p>
            <a:pPr eaLnBrk="1" hangingPunct="1"/>
            <a:r>
              <a:rPr lang="en-US" dirty="0" smtClean="0">
                <a:latin typeface="Arial"/>
                <a:cs typeface="Arial"/>
              </a:rPr>
              <a:t>               </a:t>
            </a:r>
            <a:r>
              <a:rPr lang="en-US" b="1" dirty="0" smtClean="0">
                <a:latin typeface="Arial"/>
                <a:cs typeface="Arial"/>
              </a:rPr>
              <a:t>Questions?</a:t>
            </a:r>
          </a:p>
        </p:txBody>
      </p:sp>
      <p:pic>
        <p:nvPicPr>
          <p:cNvPr id="28675" name="Picture 5" descr="https://www.pre-school.org.uk/images/jpg/kid-asking-question.jpg"/>
          <p:cNvPicPr>
            <a:picLocks noChangeAspect="1" noChangeArrowheads="1"/>
          </p:cNvPicPr>
          <p:nvPr/>
        </p:nvPicPr>
        <p:blipFill>
          <a:blip r:embed="rId3" cstate="print"/>
          <a:srcRect/>
          <a:stretch>
            <a:fillRect/>
          </a:stretch>
        </p:blipFill>
        <p:spPr bwMode="auto">
          <a:xfrm>
            <a:off x="2612526" y="2220954"/>
            <a:ext cx="3776234" cy="37067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A822907-8A9D-4F6B-98F6-913902AD56B5}"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93326"/>
            <a:ext cx="8913813" cy="914400"/>
          </a:xfrm>
        </p:spPr>
        <p:txBody>
          <a:bodyPr/>
          <a:lstStyle/>
          <a:p>
            <a:r>
              <a:rPr lang="en-US" b="1" dirty="0" smtClean="0">
                <a:latin typeface="Arial"/>
                <a:cs typeface="Arial"/>
              </a:rPr>
              <a:t>                WELCOME</a:t>
            </a:r>
            <a:endParaRPr lang="en-US" b="1" dirty="0">
              <a:latin typeface="Arial"/>
              <a:cs typeface="Arial"/>
            </a:endParaRPr>
          </a:p>
        </p:txBody>
      </p:sp>
      <p:pic>
        <p:nvPicPr>
          <p:cNvPr id="8" name="Picture 7" descr="Boy_with_Backpack.JPG"/>
          <p:cNvPicPr>
            <a:picLocks noChangeAspect="1"/>
          </p:cNvPicPr>
          <p:nvPr/>
        </p:nvPicPr>
        <p:blipFill>
          <a:blip r:embed="rId3"/>
          <a:stretch>
            <a:fillRect/>
          </a:stretch>
        </p:blipFill>
        <p:spPr>
          <a:xfrm>
            <a:off x="3162299" y="1772771"/>
            <a:ext cx="2832101" cy="4247029"/>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4A822907-8A9D-4F6B-98F6-913902AD56B5}"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6625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452" y="657005"/>
            <a:ext cx="8913813" cy="1154363"/>
          </a:xfrm>
        </p:spPr>
        <p:txBody>
          <a:bodyPr/>
          <a:lstStyle/>
          <a:p>
            <a:r>
              <a:rPr lang="en-US" b="1" dirty="0" smtClean="0">
                <a:latin typeface="Arial"/>
                <a:cs typeface="Arial"/>
              </a:rPr>
              <a:t>                 Thank You</a:t>
            </a:r>
            <a:endParaRPr lang="en-US" b="1" dirty="0">
              <a:latin typeface="Arial"/>
              <a:cs typeface="Aria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pPr/>
              <a:t>30</a:t>
            </a:fld>
            <a:endParaRPr lang="en-US"/>
          </a:p>
        </p:txBody>
      </p:sp>
      <p:pic>
        <p:nvPicPr>
          <p:cNvPr id="6" name="il_fi" descr="http://kids40.com/wp-content/themes/kids40/images/banner.jpg"/>
          <p:cNvPicPr>
            <a:picLocks noGrp="1" noChangeAspect="1" noChangeArrowheads="1"/>
          </p:cNvPicPr>
          <p:nvPr>
            <p:ph idx="4294967295"/>
          </p:nvPr>
        </p:nvPicPr>
        <p:blipFill>
          <a:blip r:embed="rId3"/>
          <a:srcRect/>
          <a:stretch>
            <a:fillRect/>
          </a:stretch>
        </p:blipFill>
        <p:spPr>
          <a:xfrm>
            <a:off x="2206625" y="2599239"/>
            <a:ext cx="4867275" cy="36703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3541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4694" y="488940"/>
            <a:ext cx="8913813" cy="914400"/>
          </a:xfrm>
        </p:spPr>
        <p:txBody>
          <a:bodyPr/>
          <a:lstStyle/>
          <a:p>
            <a:r>
              <a:rPr lang="en-US" b="1" dirty="0" smtClean="0">
                <a:latin typeface="Arial"/>
                <a:cs typeface="Arial"/>
              </a:rPr>
              <a:t>                    Norms</a:t>
            </a:r>
            <a:endParaRPr lang="en-US" b="1" dirty="0">
              <a:latin typeface="Arial"/>
              <a:cs typeface="Arial"/>
            </a:endParaRPr>
          </a:p>
        </p:txBody>
      </p:sp>
      <p:sp>
        <p:nvSpPr>
          <p:cNvPr id="3" name="Content Placeholder 2"/>
          <p:cNvSpPr>
            <a:spLocks noGrp="1"/>
          </p:cNvSpPr>
          <p:nvPr>
            <p:ph idx="1"/>
          </p:nvPr>
        </p:nvSpPr>
        <p:spPr>
          <a:xfrm>
            <a:off x="1114424" y="1990574"/>
            <a:ext cx="7610476" cy="4275755"/>
          </a:xfrm>
        </p:spPr>
        <p:txBody>
          <a:bodyPr>
            <a:normAutofit/>
          </a:bodyPr>
          <a:lstStyle/>
          <a:p>
            <a:pPr>
              <a:lnSpc>
                <a:spcPct val="80000"/>
              </a:lnSpc>
            </a:pPr>
            <a:r>
              <a:rPr lang="en-US" sz="2800" dirty="0">
                <a:solidFill>
                  <a:schemeClr val="tx1"/>
                </a:solidFill>
                <a:latin typeface="Calibri"/>
                <a:ea typeface="ＭＳ Ｐゴシック" charset="0"/>
                <a:cs typeface="Calibri"/>
              </a:rPr>
              <a:t>Start a</a:t>
            </a:r>
            <a:r>
              <a:rPr lang="en-US" sz="2800" dirty="0" smtClean="0">
                <a:solidFill>
                  <a:schemeClr val="tx1"/>
                </a:solidFill>
                <a:latin typeface="Calibri"/>
                <a:ea typeface="ＭＳ Ｐゴシック" charset="0"/>
                <a:cs typeface="Calibri"/>
              </a:rPr>
              <a:t>nd </a:t>
            </a:r>
            <a:r>
              <a:rPr lang="en-US" sz="2800" dirty="0">
                <a:solidFill>
                  <a:schemeClr val="tx1"/>
                </a:solidFill>
                <a:latin typeface="Calibri"/>
                <a:ea typeface="ＭＳ Ｐゴシック" charset="0"/>
                <a:cs typeface="Calibri"/>
              </a:rPr>
              <a:t>end on </a:t>
            </a:r>
            <a:r>
              <a:rPr lang="en-US" sz="2800" dirty="0" smtClean="0">
                <a:solidFill>
                  <a:schemeClr val="tx1"/>
                </a:solidFill>
                <a:latin typeface="Calibri"/>
                <a:ea typeface="ＭＳ Ｐゴシック" charset="0"/>
                <a:cs typeface="Calibri"/>
              </a:rPr>
              <a:t>time</a:t>
            </a:r>
            <a:endParaRPr lang="en-US" sz="2800" dirty="0">
              <a:solidFill>
                <a:schemeClr val="tx1"/>
              </a:solidFill>
              <a:latin typeface="Calibri"/>
              <a:ea typeface="ＭＳ Ｐゴシック" charset="0"/>
              <a:cs typeface="Calibri"/>
            </a:endParaRPr>
          </a:p>
          <a:p>
            <a:pPr>
              <a:lnSpc>
                <a:spcPct val="80000"/>
              </a:lnSpc>
            </a:pPr>
            <a:r>
              <a:rPr lang="en-US" sz="2800" dirty="0" smtClean="0">
                <a:solidFill>
                  <a:schemeClr val="tx1"/>
                </a:solidFill>
                <a:latin typeface="Calibri"/>
                <a:ea typeface="ＭＳ Ｐゴシック" charset="0"/>
                <a:cs typeface="Calibri"/>
              </a:rPr>
              <a:t>Silence </a:t>
            </a:r>
            <a:r>
              <a:rPr lang="en-US" sz="2800" dirty="0">
                <a:solidFill>
                  <a:schemeClr val="tx1"/>
                </a:solidFill>
                <a:latin typeface="Calibri"/>
                <a:ea typeface="ＭＳ Ｐゴシック" charset="0"/>
                <a:cs typeface="Calibri"/>
              </a:rPr>
              <a:t>cell </a:t>
            </a:r>
            <a:r>
              <a:rPr lang="en-US" sz="2800" dirty="0" smtClean="0">
                <a:solidFill>
                  <a:schemeClr val="tx1"/>
                </a:solidFill>
                <a:latin typeface="Calibri"/>
                <a:ea typeface="ＭＳ Ｐゴシック" charset="0"/>
                <a:cs typeface="Calibri"/>
              </a:rPr>
              <a:t>phones</a:t>
            </a:r>
            <a:endParaRPr lang="en-US" sz="2800" dirty="0">
              <a:solidFill>
                <a:schemeClr val="tx1"/>
              </a:solidFill>
              <a:latin typeface="Calibri"/>
              <a:ea typeface="ＭＳ Ｐゴシック" charset="0"/>
              <a:cs typeface="Calibri"/>
            </a:endParaRPr>
          </a:p>
          <a:p>
            <a:pPr>
              <a:lnSpc>
                <a:spcPct val="80000"/>
              </a:lnSpc>
            </a:pPr>
            <a:r>
              <a:rPr lang="en-US" sz="2800" dirty="0" smtClean="0">
                <a:solidFill>
                  <a:schemeClr val="tx1"/>
                </a:solidFill>
                <a:latin typeface="Calibri"/>
                <a:ea typeface="ＭＳ Ｐゴシック" charset="0"/>
                <a:cs typeface="Calibri"/>
              </a:rPr>
              <a:t>Listen </a:t>
            </a:r>
            <a:r>
              <a:rPr lang="en-US" sz="2800" dirty="0">
                <a:solidFill>
                  <a:schemeClr val="tx1"/>
                </a:solidFill>
                <a:latin typeface="Calibri"/>
                <a:ea typeface="ＭＳ Ｐゴシック" charset="0"/>
                <a:cs typeface="Calibri"/>
              </a:rPr>
              <a:t>to </a:t>
            </a:r>
            <a:r>
              <a:rPr lang="en-US" sz="2800" dirty="0" smtClean="0">
                <a:solidFill>
                  <a:schemeClr val="tx1"/>
                </a:solidFill>
                <a:latin typeface="Calibri"/>
                <a:ea typeface="ＭＳ Ｐゴシック" charset="0"/>
                <a:cs typeface="Calibri"/>
              </a:rPr>
              <a:t>and contribute thoughts and ideas</a:t>
            </a:r>
            <a:endParaRPr lang="en-US" sz="2800" dirty="0">
              <a:solidFill>
                <a:schemeClr val="tx1"/>
              </a:solidFill>
              <a:latin typeface="Calibri"/>
              <a:ea typeface="ＭＳ Ｐゴシック" charset="0"/>
              <a:cs typeface="Calibri"/>
            </a:endParaRPr>
          </a:p>
          <a:p>
            <a:pPr marL="0" indent="0">
              <a:buNone/>
            </a:pPr>
            <a:endParaRPr lang="en-US" sz="2400" dirty="0">
              <a:solidFill>
                <a:schemeClr val="tx1"/>
              </a:solidFill>
              <a:latin typeface="Calibri"/>
              <a:cs typeface="Calibri"/>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2476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552450"/>
            <a:ext cx="9144000" cy="914400"/>
          </a:xfrm>
        </p:spPr>
        <p:txBody>
          <a:bodyPr/>
          <a:lstStyle/>
          <a:p>
            <a:pPr algn="ctr"/>
            <a:r>
              <a:rPr lang="en-US">
                <a:latin typeface="Arial" pitchFamily="42" charset="0"/>
                <a:ea typeface="ＭＳ Ｐゴシック" pitchFamily="42" charset="-128"/>
              </a:rPr>
              <a:t>Session Outcomes</a:t>
            </a:r>
          </a:p>
        </p:txBody>
      </p:sp>
      <p:sp>
        <p:nvSpPr>
          <p:cNvPr id="29699" name="Content Placeholder 2"/>
          <p:cNvSpPr>
            <a:spLocks noGrp="1"/>
          </p:cNvSpPr>
          <p:nvPr>
            <p:ph idx="1"/>
          </p:nvPr>
        </p:nvSpPr>
        <p:spPr>
          <a:xfrm>
            <a:off x="819150" y="1966913"/>
            <a:ext cx="7610475" cy="4167187"/>
          </a:xfrm>
        </p:spPr>
        <p:txBody>
          <a:bodyPr/>
          <a:lstStyle/>
          <a:p>
            <a:r>
              <a:rPr lang="en-US" sz="2400" dirty="0">
                <a:solidFill>
                  <a:srgbClr val="000000"/>
                </a:solidFill>
                <a:latin typeface="Calibri" pitchFamily="42" charset="0"/>
                <a:ea typeface="Calibri" pitchFamily="42" charset="0"/>
                <a:cs typeface="Calibri" pitchFamily="42" charset="0"/>
              </a:rPr>
              <a:t>Examine </a:t>
            </a:r>
            <a:r>
              <a:rPr lang="en-US" sz="2400" dirty="0" smtClean="0">
                <a:solidFill>
                  <a:srgbClr val="000000"/>
                </a:solidFill>
                <a:latin typeface="Calibri" pitchFamily="42" charset="0"/>
                <a:ea typeface="Calibri" pitchFamily="42" charset="0"/>
                <a:cs typeface="Calibri" pitchFamily="42" charset="0"/>
              </a:rPr>
              <a:t>the alignment between the </a:t>
            </a:r>
            <a:r>
              <a:rPr lang="en-US" sz="2400" i="1" dirty="0">
                <a:solidFill>
                  <a:srgbClr val="000000"/>
                </a:solidFill>
                <a:latin typeface="Calibri" pitchFamily="42" charset="0"/>
                <a:ea typeface="Calibri" pitchFamily="42" charset="0"/>
                <a:cs typeface="Calibri" pitchFamily="42" charset="0"/>
              </a:rPr>
              <a:t>Preschool Learning Foundations </a:t>
            </a:r>
            <a:r>
              <a:rPr lang="en-US" sz="2400" dirty="0">
                <a:solidFill>
                  <a:srgbClr val="000000"/>
                </a:solidFill>
                <a:latin typeface="Calibri" pitchFamily="42" charset="0"/>
                <a:ea typeface="Calibri" pitchFamily="42" charset="0"/>
                <a:cs typeface="Calibri" pitchFamily="42" charset="0"/>
              </a:rPr>
              <a:t>and the</a:t>
            </a:r>
            <a:r>
              <a:rPr lang="en-US" sz="2400" dirty="0" smtClean="0">
                <a:solidFill>
                  <a:srgbClr val="000000"/>
                </a:solidFill>
                <a:latin typeface="Calibri" pitchFamily="42" charset="0"/>
                <a:ea typeface="Calibri" pitchFamily="42" charset="0"/>
                <a:cs typeface="Calibri" pitchFamily="42" charset="0"/>
              </a:rPr>
              <a:t> Visual and Performing Arts Content Standards for California Public Schools</a:t>
            </a:r>
          </a:p>
          <a:p>
            <a:r>
              <a:rPr lang="en-US" sz="2400" dirty="0" smtClean="0">
                <a:solidFill>
                  <a:srgbClr val="000000"/>
                </a:solidFill>
                <a:latin typeface="Calibri" pitchFamily="42" charset="0"/>
                <a:ea typeface="Calibri" pitchFamily="42" charset="0"/>
                <a:cs typeface="Calibri" pitchFamily="42" charset="0"/>
              </a:rPr>
              <a:t>Identify </a:t>
            </a:r>
            <a:r>
              <a:rPr lang="en-US" sz="2400" dirty="0">
                <a:solidFill>
                  <a:srgbClr val="000000"/>
                </a:solidFill>
                <a:latin typeface="Calibri" pitchFamily="42" charset="0"/>
                <a:ea typeface="Calibri" pitchFamily="42" charset="0"/>
                <a:cs typeface="Calibri" pitchFamily="42" charset="0"/>
              </a:rPr>
              <a:t>instructional strategies for transitional kindergarten (TK) to support a modified kindergarten curriculum that is age and developmentally appropriate</a:t>
            </a:r>
            <a:endParaRPr lang="en-US" sz="2400" dirty="0">
              <a:solidFill>
                <a:srgbClr val="000000"/>
              </a:solidFill>
              <a:ea typeface="ＭＳ Ｐゴシック" pitchFamily="42" charset="-128"/>
              <a:cs typeface="ＭＳ Ｐゴシック" pitchFamily="42" charset="-128"/>
            </a:endParaRPr>
          </a:p>
        </p:txBody>
      </p:sp>
      <p:sp>
        <p:nvSpPr>
          <p:cNvPr id="29700" name="Slide Number Placeholder 3"/>
          <p:cNvSpPr>
            <a:spLocks noGrp="1"/>
          </p:cNvSpPr>
          <p:nvPr>
            <p:ph type="sldNum" sz="quarter" idx="12"/>
          </p:nvPr>
        </p:nvSpPr>
        <p:spPr bwMode="auto">
          <a:noFill/>
          <a:ln>
            <a:miter lim="800000"/>
            <a:headEnd/>
            <a:tailEnd/>
          </a:ln>
        </p:spPr>
        <p:txBody>
          <a:bodyPr/>
          <a:lstStyle/>
          <a:p>
            <a:fld id="{9555D774-3D51-4D01-A190-176112BBC190}" type="slidenum">
              <a:rPr lang="en-US"/>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7000" y="666750"/>
            <a:ext cx="8913813" cy="914400"/>
          </a:xfrm>
        </p:spPr>
        <p:txBody>
          <a:bodyPr/>
          <a:lstStyle/>
          <a:p>
            <a:r>
              <a:rPr lang="en-US">
                <a:latin typeface="Arial" pitchFamily="42" charset="0"/>
                <a:ea typeface="ＭＳ Ｐゴシック" pitchFamily="42" charset="-128"/>
              </a:rPr>
              <a:t>                Background</a:t>
            </a:r>
          </a:p>
        </p:txBody>
      </p:sp>
      <p:sp>
        <p:nvSpPr>
          <p:cNvPr id="31747" name="Content Placeholder 2"/>
          <p:cNvSpPr>
            <a:spLocks noGrp="1"/>
          </p:cNvSpPr>
          <p:nvPr>
            <p:ph idx="1"/>
          </p:nvPr>
        </p:nvSpPr>
        <p:spPr>
          <a:xfrm>
            <a:off x="809625" y="2087563"/>
            <a:ext cx="7610475" cy="3670300"/>
          </a:xfrm>
        </p:spPr>
        <p:txBody>
          <a:bodyPr/>
          <a:lstStyle/>
          <a:p>
            <a:pPr>
              <a:lnSpc>
                <a:spcPct val="110000"/>
              </a:lnSpc>
            </a:pPr>
            <a:r>
              <a:rPr lang="en-US" sz="2200">
                <a:solidFill>
                  <a:srgbClr val="000000"/>
                </a:solidFill>
                <a:latin typeface="Calibri" pitchFamily="42" charset="0"/>
                <a:ea typeface="ＭＳ Ｐゴシック" pitchFamily="42" charset="-128"/>
                <a:cs typeface="ＭＳ Ｐゴシック" pitchFamily="42" charset="-128"/>
              </a:rPr>
              <a:t>California was one of just four states (along with Connecticut, Michigan, and Vermont) with a cut-off date later than December 1. In most states, children must turn five by September 1 in order to start kindergarten</a:t>
            </a:r>
          </a:p>
          <a:p>
            <a:pPr>
              <a:lnSpc>
                <a:spcPct val="110000"/>
              </a:lnSpc>
            </a:pPr>
            <a:r>
              <a:rPr lang="en-US" sz="2200">
                <a:solidFill>
                  <a:srgbClr val="000000"/>
                </a:solidFill>
                <a:latin typeface="Calibri" pitchFamily="42" charset="0"/>
                <a:ea typeface="ＭＳ Ｐゴシック" pitchFamily="42" charset="-128"/>
                <a:cs typeface="ＭＳ Ｐゴシック" pitchFamily="42" charset="-128"/>
              </a:rPr>
              <a:t>Research indicates that beginning kindergarten at an older age improves children’</a:t>
            </a:r>
            <a:r>
              <a:rPr lang="en-US" altLang="ja-JP" sz="2200">
                <a:solidFill>
                  <a:srgbClr val="000000"/>
                </a:solidFill>
                <a:latin typeface="Calibri" pitchFamily="42" charset="0"/>
                <a:ea typeface="ＭＳ Ｐゴシック" pitchFamily="42" charset="-128"/>
                <a:cs typeface="ＭＳ Ｐゴシック" pitchFamily="42" charset="-128"/>
              </a:rPr>
              <a:t>s social and academic development</a:t>
            </a:r>
          </a:p>
          <a:p>
            <a:pPr algn="r">
              <a:buFont typeface="Wingdings 2" pitchFamily="42" charset="2"/>
              <a:buNone/>
            </a:pPr>
            <a:endParaRPr lang="en-US" sz="1400">
              <a:ea typeface="ＭＳ Ｐゴシック" pitchFamily="42" charset="-128"/>
              <a:cs typeface="ＭＳ Ｐゴシック" pitchFamily="42" charset="-128"/>
            </a:endParaRPr>
          </a:p>
          <a:p>
            <a:pPr algn="r">
              <a:buFont typeface="Wingdings 2" pitchFamily="42" charset="2"/>
              <a:buNone/>
            </a:pPr>
            <a:r>
              <a:rPr lang="en-US" sz="1400">
                <a:ea typeface="ＭＳ Ｐゴシック" pitchFamily="42" charset="-128"/>
                <a:cs typeface="ＭＳ Ｐゴシック" pitchFamily="42" charset="-128"/>
              </a:rPr>
              <a:t>(Cannon, J.S. &amp; Lipscomb S., 2008)</a:t>
            </a:r>
          </a:p>
          <a:p>
            <a:endParaRPr lang="en-US" sz="2200">
              <a:ea typeface="ＭＳ Ｐゴシック" pitchFamily="42" charset="-128"/>
              <a:cs typeface="ＭＳ Ｐゴシック" pitchFamily="42" charset="-128"/>
            </a:endParaRPr>
          </a:p>
        </p:txBody>
      </p:sp>
      <p:sp>
        <p:nvSpPr>
          <p:cNvPr id="31748" name="Slide Number Placeholder 3"/>
          <p:cNvSpPr>
            <a:spLocks noGrp="1"/>
          </p:cNvSpPr>
          <p:nvPr>
            <p:ph type="sldNum" sz="quarter" idx="12"/>
          </p:nvPr>
        </p:nvSpPr>
        <p:spPr bwMode="auto">
          <a:noFill/>
          <a:ln>
            <a:miter lim="800000"/>
            <a:headEnd/>
            <a:tailEnd/>
          </a:ln>
        </p:spPr>
        <p:txBody>
          <a:bodyPr/>
          <a:lstStyle/>
          <a:p>
            <a:fld id="{B0234DEE-8B81-4AAB-987D-07A60D7D9EC8}" type="slidenum">
              <a:rPr lang="en-US"/>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557213"/>
            <a:ext cx="9144000" cy="890587"/>
          </a:xfrm>
        </p:spPr>
        <p:txBody>
          <a:bodyPr/>
          <a:lstStyle/>
          <a:p>
            <a:r>
              <a:rPr lang="en-US" sz="2000">
                <a:latin typeface="Arial" pitchFamily="25" charset="0"/>
                <a:ea typeface="ＭＳ Ｐゴシック" pitchFamily="25" charset="-128"/>
              </a:rPr>
              <a:t>                         Senate Bill 1381 (Simitian) </a:t>
            </a:r>
            <a:r>
              <a:rPr lang="en-US">
                <a:latin typeface="Arial" pitchFamily="25" charset="0"/>
                <a:ea typeface="ＭＳ Ｐゴシック" pitchFamily="25" charset="-128"/>
              </a:rPr>
              <a:t/>
            </a:r>
            <a:br>
              <a:rPr lang="en-US">
                <a:latin typeface="Arial" pitchFamily="25" charset="0"/>
                <a:ea typeface="ＭＳ Ｐゴシック" pitchFamily="25" charset="-128"/>
              </a:rPr>
            </a:br>
            <a:r>
              <a:rPr lang="en-US" sz="3000">
                <a:latin typeface="Arial" pitchFamily="25" charset="0"/>
                <a:ea typeface="ＭＳ Ｐゴシック" pitchFamily="25" charset="-128"/>
              </a:rPr>
              <a:t>The Kindergarten Readiness Act of 2010</a:t>
            </a:r>
          </a:p>
        </p:txBody>
      </p:sp>
      <p:pic>
        <p:nvPicPr>
          <p:cNvPr id="33795" name="Picture 2"/>
          <p:cNvPicPr>
            <a:picLocks noChangeAspect="1" noChangeArrowheads="1"/>
          </p:cNvPicPr>
          <p:nvPr/>
        </p:nvPicPr>
        <p:blipFill>
          <a:blip r:embed="rId3"/>
          <a:srcRect/>
          <a:stretch>
            <a:fillRect/>
          </a:stretch>
        </p:blipFill>
        <p:spPr bwMode="auto">
          <a:xfrm>
            <a:off x="1150938" y="1770063"/>
            <a:ext cx="6875462" cy="4567237"/>
          </a:xfrm>
          <a:prstGeom prst="rect">
            <a:avLst/>
          </a:prstGeom>
          <a:noFill/>
          <a:ln w="9525">
            <a:noFill/>
            <a:miter lim="800000"/>
            <a:headEnd/>
            <a:tailEnd/>
          </a:ln>
        </p:spPr>
      </p:pic>
      <p:sp>
        <p:nvSpPr>
          <p:cNvPr id="33796" name="TextBox 4"/>
          <p:cNvSpPr txBox="1">
            <a:spLocks noChangeArrowheads="1"/>
          </p:cNvSpPr>
          <p:nvPr/>
        </p:nvSpPr>
        <p:spPr bwMode="auto">
          <a:xfrm>
            <a:off x="0" y="6583363"/>
            <a:ext cx="1971675" cy="246062"/>
          </a:xfrm>
          <a:prstGeom prst="rect">
            <a:avLst/>
          </a:prstGeom>
          <a:noFill/>
          <a:ln w="9525">
            <a:noFill/>
            <a:miter lim="800000"/>
            <a:headEnd/>
            <a:tailEnd/>
          </a:ln>
        </p:spPr>
        <p:txBody>
          <a:bodyPr wrap="none">
            <a:prstTxWarp prst="textNoShape">
              <a:avLst/>
            </a:prstTxWarp>
            <a:spAutoFit/>
          </a:bodyPr>
          <a:lstStyle/>
          <a:p>
            <a:r>
              <a:rPr lang="en-US" sz="1000">
                <a:latin typeface="Century Gothic" pitchFamily="25" charset="0"/>
                <a:ea typeface="Arial" pitchFamily="25" charset="0"/>
                <a:cs typeface="Arial" pitchFamily="25" charset="0"/>
              </a:rPr>
              <a:t>Source: Early Edge California</a:t>
            </a:r>
          </a:p>
        </p:txBody>
      </p:sp>
      <p:sp>
        <p:nvSpPr>
          <p:cNvPr id="33797" name="Slide Number Placeholder 6"/>
          <p:cNvSpPr>
            <a:spLocks noGrp="1"/>
          </p:cNvSpPr>
          <p:nvPr>
            <p:ph type="sldNum" sz="quarter" idx="12"/>
          </p:nvPr>
        </p:nvSpPr>
        <p:spPr bwMode="auto">
          <a:noFill/>
          <a:ln>
            <a:miter lim="800000"/>
            <a:headEnd/>
            <a:tailEnd/>
          </a:ln>
        </p:spPr>
        <p:txBody>
          <a:bodyPr/>
          <a:lstStyle/>
          <a:p>
            <a:fld id="{CBE8D1C1-E461-6246-B06F-5CE9592508DF}"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127000" y="658813"/>
            <a:ext cx="8913813" cy="914400"/>
          </a:xfrm>
        </p:spPr>
        <p:txBody>
          <a:bodyPr/>
          <a:lstStyle/>
          <a:p>
            <a:pPr eaLnBrk="1" hangingPunct="1"/>
            <a:r>
              <a:rPr lang="en-US" sz="3000">
                <a:latin typeface="Arial" pitchFamily="42" charset="0"/>
                <a:ea typeface="ＭＳ Ｐゴシック" pitchFamily="42" charset="-128"/>
              </a:rPr>
              <a:t>Developmentally Appropriate Practice</a:t>
            </a:r>
          </a:p>
        </p:txBody>
      </p:sp>
      <p:sp>
        <p:nvSpPr>
          <p:cNvPr id="35843" name="Content Placeholder 2"/>
          <p:cNvSpPr>
            <a:spLocks noGrp="1"/>
          </p:cNvSpPr>
          <p:nvPr>
            <p:ph idx="1"/>
          </p:nvPr>
        </p:nvSpPr>
        <p:spPr>
          <a:xfrm>
            <a:off x="1058863" y="1990725"/>
            <a:ext cx="7343775" cy="3670300"/>
          </a:xfrm>
        </p:spPr>
        <p:txBody>
          <a:bodyPr>
            <a:normAutofit fontScale="85000" lnSpcReduction="10000"/>
          </a:bodyPr>
          <a:lstStyle/>
          <a:p>
            <a:pPr marL="0" indent="0" eaLnBrk="1" hangingPunct="1">
              <a:buFont typeface="Wingdings 2" pitchFamily="42" charset="2"/>
              <a:buNone/>
            </a:pPr>
            <a:r>
              <a:rPr lang="en-US" sz="2400">
                <a:solidFill>
                  <a:srgbClr val="000000"/>
                </a:solidFill>
                <a:latin typeface="Calibri" pitchFamily="42" charset="0"/>
                <a:ea typeface="ＭＳ Ｐゴシック" pitchFamily="42" charset="-128"/>
                <a:cs typeface="ＭＳ Ｐゴシック" pitchFamily="42" charset="-128"/>
              </a:rPr>
              <a:t>Developmentally Appropriate Practice</a:t>
            </a:r>
          </a:p>
          <a:p>
            <a:pPr marL="0" indent="0" eaLnBrk="1" hangingPunct="1">
              <a:buFont typeface="Wingdings 2" pitchFamily="42" charset="2"/>
              <a:buNone/>
            </a:pPr>
            <a:r>
              <a:rPr lang="ja-JP" altLang="en-US" sz="2400">
                <a:solidFill>
                  <a:srgbClr val="000000"/>
                </a:solidFill>
                <a:latin typeface="Calibri" pitchFamily="42" charset="0"/>
                <a:ea typeface="ＭＳ Ｐゴシック" pitchFamily="42" charset="-128"/>
                <a:cs typeface="ＭＳ Ｐゴシック" pitchFamily="42" charset="-128"/>
              </a:rPr>
              <a:t>“</a:t>
            </a:r>
            <a:r>
              <a:rPr lang="en-US" altLang="ja-JP" sz="2400">
                <a:solidFill>
                  <a:srgbClr val="000000"/>
                </a:solidFill>
                <a:latin typeface="Calibri" pitchFamily="42" charset="0"/>
                <a:ea typeface="ＭＳ Ｐゴシック" pitchFamily="42" charset="-128"/>
                <a:cs typeface="ＭＳ Ｐゴシック" pitchFamily="42" charset="-128"/>
              </a:rPr>
              <a:t>…involves teachers meeting young children where they are (by stage of development), both as individuals and as part of a group; and helping each child meet challenging and achievable learning goals</a:t>
            </a:r>
            <a:r>
              <a:rPr lang="ja-JP" altLang="en-US" sz="2400">
                <a:solidFill>
                  <a:srgbClr val="000000"/>
                </a:solidFill>
                <a:latin typeface="Calibri" pitchFamily="42" charset="0"/>
                <a:ea typeface="ＭＳ Ｐゴシック" pitchFamily="42" charset="-128"/>
                <a:cs typeface="ＭＳ Ｐゴシック" pitchFamily="42" charset="-128"/>
              </a:rPr>
              <a:t>”</a:t>
            </a:r>
            <a:endParaRPr lang="en-US" altLang="ja-JP" sz="2400">
              <a:solidFill>
                <a:srgbClr val="000000"/>
              </a:solidFill>
              <a:latin typeface="Calibri" pitchFamily="42" charset="0"/>
              <a:ea typeface="ＭＳ Ｐゴシック" pitchFamily="42" charset="-128"/>
              <a:cs typeface="ＭＳ Ｐゴシック" pitchFamily="42" charset="-128"/>
            </a:endParaRPr>
          </a:p>
          <a:p>
            <a:pPr marL="0" indent="0" eaLnBrk="1" hangingPunct="1"/>
            <a:r>
              <a:rPr lang="en-US" altLang="ja-JP" sz="2400">
                <a:solidFill>
                  <a:srgbClr val="000000"/>
                </a:solidFill>
                <a:latin typeface="Calibri" pitchFamily="42" charset="0"/>
                <a:ea typeface="ＭＳ Ｐゴシック" pitchFamily="42" charset="-128"/>
                <a:cs typeface="ＭＳ Ｐゴシック" pitchFamily="42" charset="-128"/>
              </a:rPr>
              <a:t> Knowing about child development and learning</a:t>
            </a:r>
          </a:p>
          <a:p>
            <a:pPr marL="0" indent="0" eaLnBrk="1" hangingPunct="1"/>
            <a:r>
              <a:rPr lang="en-US" altLang="ja-JP" sz="2400">
                <a:solidFill>
                  <a:srgbClr val="000000"/>
                </a:solidFill>
                <a:latin typeface="Calibri" pitchFamily="42" charset="0"/>
                <a:ea typeface="ＭＳ Ｐゴシック" pitchFamily="42" charset="-128"/>
                <a:cs typeface="ＭＳ Ｐゴシック" pitchFamily="42" charset="-128"/>
              </a:rPr>
              <a:t> Knowing what is individually appropriate</a:t>
            </a:r>
          </a:p>
          <a:p>
            <a:pPr marL="0" indent="0" eaLnBrk="1" hangingPunct="1"/>
            <a:r>
              <a:rPr lang="en-US" altLang="ja-JP" sz="2400">
                <a:solidFill>
                  <a:srgbClr val="000000"/>
                </a:solidFill>
                <a:latin typeface="Calibri" pitchFamily="42" charset="0"/>
                <a:ea typeface="ＭＳ Ｐゴシック" pitchFamily="42" charset="-128"/>
                <a:cs typeface="ＭＳ Ｐゴシック" pitchFamily="42" charset="-128"/>
              </a:rPr>
              <a:t> Knowing what is culturally important</a:t>
            </a:r>
          </a:p>
          <a:p>
            <a:pPr marL="0" indent="0" algn="r" eaLnBrk="1" hangingPunct="1">
              <a:buFont typeface="Wingdings 2" pitchFamily="42" charset="2"/>
              <a:buNone/>
            </a:pPr>
            <a:r>
              <a:rPr lang="en-US" sz="1400">
                <a:solidFill>
                  <a:srgbClr val="000000"/>
                </a:solidFill>
                <a:latin typeface="Calibri" pitchFamily="42" charset="0"/>
                <a:ea typeface="ＭＳ Ｐゴシック" pitchFamily="42" charset="-128"/>
                <a:cs typeface="ＭＳ Ｐゴシック" pitchFamily="42" charset="-128"/>
              </a:rPr>
              <a:t>National Association for the Education of Young Children (</a:t>
            </a:r>
            <a:r>
              <a:rPr lang="en-US" sz="1400" u="sng">
                <a:solidFill>
                  <a:srgbClr val="000000"/>
                </a:solidFill>
                <a:latin typeface="Calibri" pitchFamily="42" charset="0"/>
                <a:ea typeface="ＭＳ Ｐゴシック" pitchFamily="42" charset="-128"/>
                <a:cs typeface="ＭＳ Ｐゴシック" pitchFamily="42" charset="-128"/>
              </a:rPr>
              <a:t>www.naeyc.org/DAP)</a:t>
            </a:r>
            <a:r>
              <a:rPr lang="en-US">
                <a:solidFill>
                  <a:srgbClr val="000000"/>
                </a:solidFill>
                <a:latin typeface="Calibri" pitchFamily="42" charset="0"/>
                <a:ea typeface="ＭＳ Ｐゴシック" pitchFamily="42" charset="-128"/>
                <a:cs typeface="ＭＳ Ｐゴシック" pitchFamily="42" charset="-128"/>
              </a:rPr>
              <a:t> </a:t>
            </a:r>
          </a:p>
        </p:txBody>
      </p:sp>
      <p:sp>
        <p:nvSpPr>
          <p:cNvPr id="35844" name="Slide Number Placeholder 3"/>
          <p:cNvSpPr>
            <a:spLocks noGrp="1"/>
          </p:cNvSpPr>
          <p:nvPr>
            <p:ph type="sldNum" sz="quarter" idx="12"/>
          </p:nvPr>
        </p:nvSpPr>
        <p:spPr bwMode="auto">
          <a:noFill/>
          <a:ln>
            <a:miter lim="800000"/>
            <a:headEnd/>
            <a:tailEnd/>
          </a:ln>
        </p:spPr>
        <p:txBody>
          <a:bodyPr/>
          <a:lstStyle/>
          <a:p>
            <a:fld id="{B9F8DB60-4E11-4F66-AD53-7A0FC5C4286D}"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a:xfrm>
            <a:off x="120650" y="658813"/>
            <a:ext cx="8913813" cy="914400"/>
          </a:xfrm>
        </p:spPr>
        <p:txBody>
          <a:bodyPr/>
          <a:lstStyle/>
          <a:p>
            <a:r>
              <a:rPr lang="en-US" sz="3000">
                <a:latin typeface="Arial" pitchFamily="42" charset="0"/>
                <a:ea typeface="ＭＳ Ｐゴシック" pitchFamily="42" charset="-128"/>
              </a:rPr>
              <a:t>Developmentally Appropriate Practice</a:t>
            </a:r>
          </a:p>
        </p:txBody>
      </p:sp>
      <p:sp>
        <p:nvSpPr>
          <p:cNvPr id="37891" name="Content Placeholder 2"/>
          <p:cNvSpPr>
            <a:spLocks noGrp="1"/>
          </p:cNvSpPr>
          <p:nvPr>
            <p:ph idx="1"/>
          </p:nvPr>
        </p:nvSpPr>
        <p:spPr>
          <a:xfrm>
            <a:off x="1384300" y="1884363"/>
            <a:ext cx="6948488" cy="3670300"/>
          </a:xfrm>
        </p:spPr>
        <p:txBody>
          <a:bodyPr/>
          <a:lstStyle/>
          <a:p>
            <a:pPr marL="0" indent="0">
              <a:buFont typeface="Wingdings 2" pitchFamily="42" charset="2"/>
              <a:buNone/>
            </a:pPr>
            <a:endParaRPr lang="en-US" dirty="0">
              <a:solidFill>
                <a:srgbClr val="000000"/>
              </a:solidFill>
              <a:latin typeface="Calibri" pitchFamily="42" charset="0"/>
              <a:ea typeface="Calibri" pitchFamily="42" charset="0"/>
              <a:cs typeface="Calibri" pitchFamily="42" charset="0"/>
            </a:endParaRPr>
          </a:p>
          <a:p>
            <a:pPr marL="0" indent="0">
              <a:buFont typeface="Wingdings 2" pitchFamily="42" charset="2"/>
              <a:buNone/>
            </a:pPr>
            <a:r>
              <a:rPr lang="en-US" sz="2400" dirty="0">
                <a:solidFill>
                  <a:srgbClr val="000000"/>
                </a:solidFill>
                <a:latin typeface="Calibri" pitchFamily="42" charset="0"/>
                <a:ea typeface="Calibri" pitchFamily="42" charset="0"/>
                <a:cs typeface="Calibri" pitchFamily="42" charset="0"/>
              </a:rPr>
              <a:t>Principles of Child Development and Learning – Developmentally Appropriate Practice in Early Childhood Programs Serving Children from Birth through Age 8</a:t>
            </a:r>
          </a:p>
          <a:p>
            <a:pPr marL="0" indent="0">
              <a:buFont typeface="Wingdings 2" pitchFamily="42" charset="2"/>
              <a:buNone/>
            </a:pPr>
            <a:endParaRPr lang="en-US" sz="1800" dirty="0">
              <a:solidFill>
                <a:srgbClr val="000000"/>
              </a:solidFill>
              <a:latin typeface="Calibri" pitchFamily="42" charset="0"/>
              <a:ea typeface="Calibri" pitchFamily="42" charset="0"/>
              <a:cs typeface="Calibri" pitchFamily="42" charset="0"/>
            </a:endParaRPr>
          </a:p>
          <a:p>
            <a:pPr marL="0" indent="0">
              <a:buFont typeface="Wingdings 2" pitchFamily="42" charset="2"/>
              <a:buNone/>
            </a:pPr>
            <a:r>
              <a:rPr lang="en-US" sz="1100" dirty="0" err="1">
                <a:solidFill>
                  <a:schemeClr val="tx1"/>
                </a:solidFill>
                <a:latin typeface="Calibri" pitchFamily="42" charset="0"/>
                <a:ea typeface="MS Mincho" charset="-128"/>
                <a:cs typeface="MS Mincho" charset="-128"/>
              </a:rPr>
              <a:t>Copple</a:t>
            </a:r>
            <a:r>
              <a:rPr lang="en-US" sz="1100" dirty="0">
                <a:solidFill>
                  <a:schemeClr val="tx1"/>
                </a:solidFill>
                <a:latin typeface="Calibri" pitchFamily="42" charset="0"/>
                <a:ea typeface="MS Mincho" charset="-128"/>
                <a:cs typeface="MS Mincho" charset="-128"/>
              </a:rPr>
              <a:t>, C., &amp; </a:t>
            </a:r>
            <a:r>
              <a:rPr lang="en-US" sz="1100" dirty="0" err="1">
                <a:solidFill>
                  <a:schemeClr val="tx1"/>
                </a:solidFill>
                <a:latin typeface="Calibri" pitchFamily="42" charset="0"/>
                <a:ea typeface="MS Mincho" charset="-128"/>
                <a:cs typeface="MS Mincho" charset="-128"/>
              </a:rPr>
              <a:t>Bredekamp</a:t>
            </a:r>
            <a:r>
              <a:rPr lang="en-US" sz="1100" dirty="0">
                <a:solidFill>
                  <a:schemeClr val="tx1"/>
                </a:solidFill>
                <a:latin typeface="Calibri" pitchFamily="42" charset="0"/>
                <a:ea typeface="MS Mincho" charset="-128"/>
                <a:cs typeface="MS Mincho" charset="-128"/>
              </a:rPr>
              <a:t>. S., (Eds.). (2009). Developmentally Appropriate Practice in Early Childhood Programs Serving Children from Birth Through Age 8</a:t>
            </a:r>
            <a:r>
              <a:rPr lang="en-US" sz="1100" i="1" dirty="0">
                <a:solidFill>
                  <a:schemeClr val="tx1"/>
                </a:solidFill>
                <a:latin typeface="Calibri" pitchFamily="42" charset="0"/>
                <a:ea typeface="MS Mincho" charset="-128"/>
                <a:cs typeface="MS Mincho" charset="-128"/>
              </a:rPr>
              <a:t>.</a:t>
            </a:r>
            <a:r>
              <a:rPr lang="en-US" sz="1100" dirty="0">
                <a:solidFill>
                  <a:schemeClr val="tx1"/>
                </a:solidFill>
                <a:latin typeface="Calibri" pitchFamily="42" charset="0"/>
                <a:ea typeface="MS Mincho" charset="-128"/>
                <a:cs typeface="MS Mincho" charset="-128"/>
              </a:rPr>
              <a:t> 3rd ed. Washington, DC: National Association for the Education of Young Children</a:t>
            </a:r>
            <a:r>
              <a:rPr lang="en-US" sz="1100" dirty="0">
                <a:latin typeface="Calibri" pitchFamily="42" charset="0"/>
                <a:ea typeface="MS Mincho" charset="-128"/>
                <a:cs typeface="MS Mincho" charset="-128"/>
              </a:rPr>
              <a:t>, </a:t>
            </a:r>
            <a:r>
              <a:rPr lang="en-US" sz="1100" dirty="0">
                <a:solidFill>
                  <a:srgbClr val="000000"/>
                </a:solidFill>
                <a:latin typeface="Calibri" pitchFamily="42" charset="0"/>
                <a:ea typeface="MS Mincho" charset="-128"/>
                <a:cs typeface="MS Mincho" charset="-128"/>
              </a:rPr>
              <a:t>(pp. 10-15).</a:t>
            </a:r>
            <a:endParaRPr lang="en-US" sz="1100" dirty="0">
              <a:solidFill>
                <a:srgbClr val="000000"/>
              </a:solidFill>
              <a:latin typeface="Calibri" pitchFamily="42" charset="0"/>
              <a:ea typeface="Calibri" pitchFamily="42" charset="0"/>
              <a:cs typeface="Calibri" pitchFamily="42" charset="0"/>
            </a:endParaRPr>
          </a:p>
          <a:p>
            <a:pPr marL="0" indent="0">
              <a:buFont typeface="Wingdings 2" pitchFamily="42" charset="2"/>
              <a:buNone/>
            </a:pPr>
            <a:endParaRPr lang="en-US" dirty="0">
              <a:solidFill>
                <a:srgbClr val="000000"/>
              </a:solidFill>
              <a:latin typeface="Calibri" pitchFamily="42" charset="0"/>
              <a:ea typeface="Calibri" pitchFamily="42" charset="0"/>
              <a:cs typeface="Calibri" pitchFamily="42" charset="0"/>
            </a:endParaRPr>
          </a:p>
        </p:txBody>
      </p:sp>
      <p:sp>
        <p:nvSpPr>
          <p:cNvPr id="37892" name="Slide Number Placeholder 3"/>
          <p:cNvSpPr>
            <a:spLocks noGrp="1"/>
          </p:cNvSpPr>
          <p:nvPr>
            <p:ph type="sldNum" sz="quarter" idx="12"/>
          </p:nvPr>
        </p:nvSpPr>
        <p:spPr bwMode="auto">
          <a:noFill/>
          <a:ln>
            <a:miter lim="800000"/>
            <a:headEnd/>
            <a:tailEnd/>
          </a:ln>
        </p:spPr>
        <p:txBody>
          <a:bodyPr/>
          <a:lstStyle/>
          <a:p>
            <a:fld id="{86438CDE-8C66-4B5C-9D44-8D183C0D271A}" type="slidenum">
              <a:rPr lang="en-US"/>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Custom 1">
      <a:dk1>
        <a:sysClr val="windowText" lastClr="000000"/>
      </a:dk1>
      <a:lt1>
        <a:sysClr val="window" lastClr="FFFFFF"/>
      </a:lt1>
      <a:dk2>
        <a:srgbClr val="1F497D"/>
      </a:dk2>
      <a:lt2>
        <a:srgbClr val="F0FBB5"/>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2264</TotalTime>
  <Words>4177</Words>
  <Application>Microsoft Macintosh PowerPoint</Application>
  <PresentationFormat>On-screen Show (4:3)</PresentationFormat>
  <Paragraphs>415</Paragraphs>
  <Slides>30</Slides>
  <Notes>30</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Perception</vt:lpstr>
      <vt:lpstr>   Visual and Performing Arts</vt:lpstr>
      <vt:lpstr>    Acknowledgements</vt:lpstr>
      <vt:lpstr>                WELCOME</vt:lpstr>
      <vt:lpstr>                    Norms</vt:lpstr>
      <vt:lpstr>Session Outcomes</vt:lpstr>
      <vt:lpstr>                Background</vt:lpstr>
      <vt:lpstr>                         Senate Bill 1381 (Simitian)  The Kindergarten Readiness Act of 2010</vt:lpstr>
      <vt:lpstr>Developmentally Appropriate Practice</vt:lpstr>
      <vt:lpstr>Developmentally Appropriate Practice</vt:lpstr>
      <vt:lpstr> Universal Design for Learning</vt:lpstr>
      <vt:lpstr>  The Alignment of the California   Preschool Learning Foundations  with Key Early Education Resources</vt:lpstr>
      <vt:lpstr>      Overview of Alignment</vt:lpstr>
      <vt:lpstr>Overview of Visual and Performing Arts</vt:lpstr>
      <vt:lpstr>Overview of Visual and Performing Arts</vt:lpstr>
      <vt:lpstr>Overview of Visual and Performing Arts</vt:lpstr>
      <vt:lpstr>          Integration of Arts</vt:lpstr>
      <vt:lpstr>                 Integration</vt:lpstr>
      <vt:lpstr>     TK Learning Environment</vt:lpstr>
      <vt:lpstr>     TK Learning Environment</vt:lpstr>
      <vt:lpstr>    TK Learning Environment</vt:lpstr>
      <vt:lpstr>  Alignment between Preschool Learning Foundations and Kindergarten Standards</vt:lpstr>
      <vt:lpstr>     Assessment Approaches</vt:lpstr>
      <vt:lpstr>    Differentiating Instruction</vt:lpstr>
      <vt:lpstr>Strategies for English Learners</vt:lpstr>
      <vt:lpstr>Strategies for Children with Disabilities</vt:lpstr>
      <vt:lpstr>              Let’s Practice</vt:lpstr>
      <vt:lpstr>                Resources</vt:lpstr>
      <vt:lpstr>                Resources</vt:lpstr>
      <vt:lpstr>               Questions?</vt:lpstr>
      <vt:lpstr>                 Thank You</vt:lpstr>
    </vt:vector>
  </TitlesOfParts>
  <Company>SCOE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Literacy</dc:title>
  <dc:creator>Consuelo Villalobos</dc:creator>
  <cp:lastModifiedBy>Nancy Herota</cp:lastModifiedBy>
  <cp:revision>105</cp:revision>
  <cp:lastPrinted>2012-11-05T20:55:52Z</cp:lastPrinted>
  <dcterms:created xsi:type="dcterms:W3CDTF">2014-02-14T21:01:16Z</dcterms:created>
  <dcterms:modified xsi:type="dcterms:W3CDTF">2014-02-14T21:46:45Z</dcterms:modified>
</cp:coreProperties>
</file>