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39.xml" ContentType="application/vnd.openxmlformats-officedocument.presentationml.notes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Layouts/slideLayout15.xml" ContentType="application/vnd.openxmlformats-officedocument.presentationml.slideLayout+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Default Extension="emf" ContentType="image/x-emf"/>
  <Override PartName="/ppt/slides/slide4.xml" ContentType="application/vnd.openxmlformats-officedocument.presentationml.slide+xml"/>
  <Override PartName="/ppt/notesSlides/notesSlide22.xml" ContentType="application/vnd.openxmlformats-officedocument.presentationml.notes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notesSlides/notesSlide3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Layouts/slideLayout14.xml" ContentType="application/vnd.openxmlformats-officedocument.presentationml.slideLayout+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notesSlides/notesSlide37.xml" ContentType="application/vnd.openxmlformats-officedocument.presentationml.notes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notesSlides/notesSlide36.xml" ContentType="application/vnd.openxmlformats-officedocument.presentationml.notes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Default Extension="tiff" ContentType="image/tiff"/>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60" r:id="rId1"/>
  </p:sldMasterIdLst>
  <p:notesMasterIdLst>
    <p:notesMasterId r:id="rId41"/>
  </p:notesMasterIdLst>
  <p:handoutMasterIdLst>
    <p:handoutMasterId r:id="rId42"/>
  </p:handoutMasterIdLst>
  <p:sldIdLst>
    <p:sldId id="256" r:id="rId2"/>
    <p:sldId id="318" r:id="rId3"/>
    <p:sldId id="322" r:id="rId4"/>
    <p:sldId id="258" r:id="rId5"/>
    <p:sldId id="297" r:id="rId6"/>
    <p:sldId id="259" r:id="rId7"/>
    <p:sldId id="321" r:id="rId8"/>
    <p:sldId id="323" r:id="rId9"/>
    <p:sldId id="324" r:id="rId10"/>
    <p:sldId id="315" r:id="rId11"/>
    <p:sldId id="319" r:id="rId12"/>
    <p:sldId id="320" r:id="rId13"/>
    <p:sldId id="265" r:id="rId14"/>
    <p:sldId id="266" r:id="rId15"/>
    <p:sldId id="300" r:id="rId16"/>
    <p:sldId id="284" r:id="rId17"/>
    <p:sldId id="285" r:id="rId18"/>
    <p:sldId id="301" r:id="rId19"/>
    <p:sldId id="286" r:id="rId20"/>
    <p:sldId id="290" r:id="rId21"/>
    <p:sldId id="325" r:id="rId22"/>
    <p:sldId id="294" r:id="rId23"/>
    <p:sldId id="303" r:id="rId24"/>
    <p:sldId id="304" r:id="rId25"/>
    <p:sldId id="272" r:id="rId26"/>
    <p:sldId id="296" r:id="rId27"/>
    <p:sldId id="291" r:id="rId28"/>
    <p:sldId id="292" r:id="rId29"/>
    <p:sldId id="293" r:id="rId30"/>
    <p:sldId id="273" r:id="rId31"/>
    <p:sldId id="276" r:id="rId32"/>
    <p:sldId id="275" r:id="rId33"/>
    <p:sldId id="299" r:id="rId34"/>
    <p:sldId id="317" r:id="rId35"/>
    <p:sldId id="274" r:id="rId36"/>
    <p:sldId id="308" r:id="rId37"/>
    <p:sldId id="309" r:id="rId38"/>
    <p:sldId id="283" r:id="rId39"/>
    <p:sldId id="310" r:id="rId40"/>
  </p:sldIdLst>
  <p:sldSz cx="9144000" cy="6858000" type="screen4x3"/>
  <p:notesSz cx="6985000" cy="9271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clrMru>
    <a:srgbClr val="E6B48D"/>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7093" autoAdjust="0"/>
    <p:restoredTop sz="70120" autoAdjust="0"/>
  </p:normalViewPr>
  <p:slideViewPr>
    <p:cSldViewPr snapToGrid="0" snapToObjects="1">
      <p:cViewPr>
        <p:scale>
          <a:sx n="100" d="100"/>
          <a:sy n="100" d="100"/>
        </p:scale>
        <p:origin x="-2600" y="48"/>
      </p:cViewPr>
      <p:guideLst>
        <p:guide orient="horz" pos="2160"/>
        <p:guide pos="2880"/>
      </p:guideLst>
    </p:cSldViewPr>
  </p:slideViewPr>
  <p:notesTextViewPr>
    <p:cViewPr>
      <p:scale>
        <a:sx n="100" d="100"/>
        <a:sy n="100" d="100"/>
      </p:scale>
      <p:origin x="0" y="0"/>
    </p:cViewPr>
  </p:notesTextViewPr>
  <p:sorterViewPr>
    <p:cViewPr>
      <p:scale>
        <a:sx n="106" d="100"/>
        <a:sy n="106" d="100"/>
      </p:scale>
      <p:origin x="0" y="9408"/>
    </p:cViewPr>
  </p:sorterViewPr>
  <p:notesViewPr>
    <p:cSldViewPr snapToGrid="0" snapToObjects="1">
      <p:cViewPr varScale="1">
        <p:scale>
          <a:sx n="97" d="100"/>
          <a:sy n="97" d="100"/>
        </p:scale>
        <p:origin x="-4112" y="-96"/>
      </p:cViewPr>
      <p:guideLst>
        <p:guide orient="horz" pos="2920"/>
        <p:guide pos="2200"/>
      </p:guideLst>
    </p:cSldViewPr>
  </p:notes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85" tIns="46442" rIns="92885" bIns="46442"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56550" y="0"/>
            <a:ext cx="3026833" cy="463550"/>
          </a:xfrm>
          <a:prstGeom prst="rect">
            <a:avLst/>
          </a:prstGeom>
        </p:spPr>
        <p:txBody>
          <a:bodyPr vert="horz" lIns="92885" tIns="46442" rIns="92885" bIns="46442" rtlCol="0"/>
          <a:lstStyle>
            <a:lvl1pPr algn="r" fontAlgn="auto">
              <a:spcBef>
                <a:spcPts val="0"/>
              </a:spcBef>
              <a:spcAft>
                <a:spcPts val="0"/>
              </a:spcAft>
              <a:defRPr sz="1200">
                <a:latin typeface="+mn-lt"/>
              </a:defRPr>
            </a:lvl1pPr>
          </a:lstStyle>
          <a:p>
            <a:pPr>
              <a:defRPr/>
            </a:pPr>
            <a:fld id="{75689601-61F1-8C4E-8DB2-792B52DFD81E}" type="datetime1">
              <a:rPr lang="en-US" smtClean="0"/>
              <a:pPr>
                <a:defRPr/>
              </a:pPr>
              <a:t>2/18/14</a:t>
            </a:fld>
            <a:endParaRPr lang="en-US" dirty="0"/>
          </a:p>
        </p:txBody>
      </p:sp>
      <p:sp>
        <p:nvSpPr>
          <p:cNvPr id="4" name="Footer Placeholder 3"/>
          <p:cNvSpPr>
            <a:spLocks noGrp="1"/>
          </p:cNvSpPr>
          <p:nvPr>
            <p:ph type="ftr" sz="quarter" idx="2"/>
          </p:nvPr>
        </p:nvSpPr>
        <p:spPr>
          <a:xfrm>
            <a:off x="0" y="8805841"/>
            <a:ext cx="3026833" cy="463550"/>
          </a:xfrm>
          <a:prstGeom prst="rect">
            <a:avLst/>
          </a:prstGeom>
        </p:spPr>
        <p:txBody>
          <a:bodyPr vert="horz" lIns="92885" tIns="46442" rIns="92885" bIns="46442"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56550" y="8805841"/>
            <a:ext cx="3026833" cy="463550"/>
          </a:xfrm>
          <a:prstGeom prst="rect">
            <a:avLst/>
          </a:prstGeom>
        </p:spPr>
        <p:txBody>
          <a:bodyPr vert="horz" lIns="92885" tIns="46442" rIns="92885" bIns="46442" rtlCol="0" anchor="b"/>
          <a:lstStyle>
            <a:lvl1pPr algn="r" fontAlgn="auto">
              <a:spcBef>
                <a:spcPts val="0"/>
              </a:spcBef>
              <a:spcAft>
                <a:spcPts val="0"/>
              </a:spcAft>
              <a:defRPr sz="1200">
                <a:latin typeface="+mn-lt"/>
              </a:defRPr>
            </a:lvl1pPr>
          </a:lstStyle>
          <a:p>
            <a:pPr>
              <a:defRPr/>
            </a:pPr>
            <a:fld id="{E770E656-710C-4B8B-BCF2-774E31CBAF99}" type="slidenum">
              <a:rPr lang="en-US"/>
              <a:pPr>
                <a:defRPr/>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27347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85" tIns="46442" rIns="92885" bIns="46442" rtlCol="0"/>
          <a:lstStyle>
            <a:lvl1pPr algn="l">
              <a:defRPr sz="1200"/>
            </a:lvl1pPr>
          </a:lstStyle>
          <a:p>
            <a:pPr>
              <a:defRPr/>
            </a:pPr>
            <a:endParaRPr lang="en-US"/>
          </a:p>
        </p:txBody>
      </p:sp>
      <p:sp>
        <p:nvSpPr>
          <p:cNvPr id="3" name="Date Placeholder 2"/>
          <p:cNvSpPr>
            <a:spLocks noGrp="1"/>
          </p:cNvSpPr>
          <p:nvPr>
            <p:ph type="dt" idx="1"/>
          </p:nvPr>
        </p:nvSpPr>
        <p:spPr>
          <a:xfrm>
            <a:off x="3956550" y="0"/>
            <a:ext cx="3026833" cy="463550"/>
          </a:xfrm>
          <a:prstGeom prst="rect">
            <a:avLst/>
          </a:prstGeom>
        </p:spPr>
        <p:txBody>
          <a:bodyPr vert="horz" lIns="92885" tIns="46442" rIns="92885" bIns="46442" rtlCol="0"/>
          <a:lstStyle>
            <a:lvl1pPr algn="r">
              <a:defRPr sz="1200"/>
            </a:lvl1pPr>
          </a:lstStyle>
          <a:p>
            <a:pPr>
              <a:defRPr/>
            </a:pPr>
            <a:fld id="{3038104B-CD66-1E43-8D5F-AF0DB04A5F02}" type="datetime1">
              <a:rPr lang="en-US" smtClean="0"/>
              <a:pPr>
                <a:defRPr/>
              </a:pPr>
              <a:t>2/18/14</a:t>
            </a:fld>
            <a:endParaRPr lang="en-US"/>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885" tIns="46442" rIns="92885" bIns="46442" rtlCol="0" anchor="ctr"/>
          <a:lstStyle/>
          <a:p>
            <a:pPr lvl="0"/>
            <a:endParaRPr lang="en-US" noProof="0" smtClean="0"/>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2885" tIns="46442" rIns="92885" bIns="4644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05841"/>
            <a:ext cx="3026833" cy="463550"/>
          </a:xfrm>
          <a:prstGeom prst="rect">
            <a:avLst/>
          </a:prstGeom>
        </p:spPr>
        <p:txBody>
          <a:bodyPr vert="horz" lIns="92885" tIns="46442" rIns="92885" bIns="46442"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56550" y="8805841"/>
            <a:ext cx="3026833" cy="463550"/>
          </a:xfrm>
          <a:prstGeom prst="rect">
            <a:avLst/>
          </a:prstGeom>
        </p:spPr>
        <p:txBody>
          <a:bodyPr vert="horz" lIns="92885" tIns="46442" rIns="92885" bIns="46442" rtlCol="0" anchor="b"/>
          <a:lstStyle>
            <a:lvl1pPr algn="r">
              <a:defRPr sz="1200"/>
            </a:lvl1pPr>
          </a:lstStyle>
          <a:p>
            <a:pPr>
              <a:defRPr/>
            </a:pPr>
            <a:fld id="{A6D0F5AF-6BA4-4F0E-8C82-E2016814BAA1}"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56936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Calibri"/>
                <a:cs typeface="Calibri"/>
              </a:rPr>
              <a:t>Approximate Duration: 3 Hours</a:t>
            </a:r>
          </a:p>
          <a:p>
            <a:pPr eaLnBrk="1" hangingPunct="1">
              <a:spcBef>
                <a:spcPct val="0"/>
              </a:spcBef>
            </a:pPr>
            <a:r>
              <a:rPr lang="en-US" dirty="0" smtClean="0">
                <a:latin typeface="Calibri"/>
                <a:cs typeface="Calibri"/>
              </a:rPr>
              <a:t>Target Audience: Primarily TK Teachers</a:t>
            </a: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AA97A7-1C59-4FF3-810C-83C312C7B07B}"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endParaRPr lang="en-US" smtClean="0">
              <a:latin typeface="Calibri" pitchFamily="-110" charset="0"/>
              <a:ea typeface="ＭＳ Ｐゴシック" pitchFamily="-110" charset="-128"/>
              <a:cs typeface="ＭＳ Ｐゴシック" pitchFamily="-110" charset="-128"/>
            </a:endParaRPr>
          </a:p>
          <a:p>
            <a:endParaRPr lang="en-US" smtClean="0">
              <a:latin typeface="Calibri" pitchFamily="-110" charset="0"/>
              <a:ea typeface="ＭＳ Ｐゴシック" pitchFamily="-110" charset="-128"/>
              <a:cs typeface="ＭＳ Ｐゴシック" pitchFamily="-110" charset="-128"/>
            </a:endParaRPr>
          </a:p>
          <a:p>
            <a:r>
              <a:rPr lang="en-US" smtClean="0">
                <a:latin typeface="Calibri" pitchFamily="-110" charset="0"/>
                <a:ea typeface="ＭＳ Ｐゴシック" pitchFamily="-110" charset="-128"/>
                <a:cs typeface="ＭＳ Ｐゴシック" pitchFamily="-110" charset="-128"/>
              </a:rPr>
              <a:t>http://www.udlcenter.org/aboutudl/udlguidelines</a:t>
            </a:r>
          </a:p>
          <a:p>
            <a:endParaRPr lang="en-US" smtClean="0">
              <a:latin typeface="Calibri" pitchFamily="-110" charset="0"/>
              <a:ea typeface="ＭＳ Ｐゴシック" pitchFamily="-110" charset="-128"/>
              <a:cs typeface="ＭＳ Ｐゴシック" pitchFamily="-110" charset="-128"/>
            </a:endParaRPr>
          </a:p>
          <a:p>
            <a:r>
              <a:rPr lang="en-US" smtClean="0">
                <a:latin typeface="Calibri" pitchFamily="-110" charset="0"/>
                <a:ea typeface="ＭＳ Ｐゴシック" pitchFamily="-110" charset="-128"/>
                <a:cs typeface="ＭＳ Ｐゴシック" pitchFamily="-110" charset="-128"/>
              </a:rPr>
              <a:t>The goal of education in the 21</a:t>
            </a:r>
            <a:r>
              <a:rPr lang="en-US" baseline="30000" smtClean="0">
                <a:latin typeface="Calibri" pitchFamily="-110" charset="0"/>
                <a:ea typeface="ＭＳ Ｐゴシック" pitchFamily="-110" charset="-128"/>
                <a:cs typeface="ＭＳ Ｐゴシック" pitchFamily="-110" charset="-128"/>
              </a:rPr>
              <a:t>st</a:t>
            </a:r>
            <a:r>
              <a:rPr lang="en-US" smtClean="0">
                <a:latin typeface="Calibri" pitchFamily="-110" charset="0"/>
                <a:ea typeface="ＭＳ Ｐゴシック" pitchFamily="-110" charset="-128"/>
                <a:cs typeface="ＭＳ Ｐゴシック" pitchFamily="-110" charset="-128"/>
              </a:rPr>
              <a:t> century is the mastery of the learning process–novice learners become expert learners who want to learn, know how to learn strategically, and who, in their own highly individual and flexible ways, are prepared for a lifetime of learning.</a:t>
            </a:r>
          </a:p>
          <a:p>
            <a:endParaRPr lang="en-US" smtClean="0">
              <a:latin typeface="Calibri" pitchFamily="-110" charset="0"/>
              <a:ea typeface="ＭＳ Ｐゴシック" pitchFamily="-110" charset="-128"/>
              <a:cs typeface="ＭＳ Ｐゴシック" pitchFamily="-110" charset="-128"/>
            </a:endParaRPr>
          </a:p>
          <a:p>
            <a:r>
              <a:rPr lang="en-US" smtClean="0">
                <a:latin typeface="Calibri" pitchFamily="-110" charset="0"/>
                <a:ea typeface="ＭＳ Ｐゴシック" pitchFamily="-110" charset="-128"/>
                <a:cs typeface="ＭＳ Ｐゴシック" pitchFamily="-110" charset="-128"/>
              </a:rPr>
              <a:t>Universal Design for Learning (UDL) is access to all aspects of learning for all students. Through careful planning for modifying their curriculum, instruction, grouping, and assessment techniques, teachers can be well prepared to adapt to the diversity in their classrooms. </a:t>
            </a:r>
          </a:p>
        </p:txBody>
      </p:sp>
      <p:sp>
        <p:nvSpPr>
          <p:cNvPr id="40964" name="Slide Number Placeholder 3"/>
          <p:cNvSpPr>
            <a:spLocks noGrp="1"/>
          </p:cNvSpPr>
          <p:nvPr>
            <p:ph type="sldNum" sz="quarter" idx="5"/>
          </p:nvPr>
        </p:nvSpPr>
        <p:spPr>
          <a:noFill/>
          <a:ln>
            <a:miter lim="800000"/>
            <a:headEnd/>
            <a:tailEnd/>
          </a:ln>
        </p:spPr>
        <p:txBody>
          <a:bodyPr/>
          <a:lstStyle/>
          <a:p>
            <a:fld id="{D3DD1A1A-AF45-C34D-9F3B-8FCA3FD25269}" type="slidenum">
              <a:rPr lang="en-US">
                <a:latin typeface="Arial" pitchFamily="-110" charset="0"/>
                <a:ea typeface="ＭＳ Ｐゴシック" pitchFamily="-110" charset="-128"/>
                <a:cs typeface="ＭＳ Ｐゴシック" pitchFamily="-110" charset="-128"/>
              </a:rPr>
              <a:pPr/>
              <a:t>10</a:t>
            </a:fld>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xfrm>
            <a:off x="698501" y="4311651"/>
            <a:ext cx="5734050" cy="4240213"/>
          </a:xfrm>
          <a:noFill/>
        </p:spPr>
        <p:txBody>
          <a:bodyPr/>
          <a:lstStyle/>
          <a:p>
            <a:r>
              <a:rPr lang="en-US" sz="1000" dirty="0">
                <a:latin typeface="Calibri" pitchFamily="25" charset="0"/>
                <a:ea typeface="Calibri" pitchFamily="25" charset="0"/>
                <a:cs typeface="Calibri" pitchFamily="25" charset="0"/>
              </a:rPr>
              <a:t>Alignment Document includes key early education resources:</a:t>
            </a:r>
          </a:p>
          <a:p>
            <a:pPr>
              <a:buFontTx/>
              <a:buChar char="•"/>
            </a:pPr>
            <a:r>
              <a:rPr lang="en-US" sz="1000" dirty="0">
                <a:latin typeface="Calibri" pitchFamily="25" charset="0"/>
                <a:ea typeface="Calibri" pitchFamily="25" charset="0"/>
                <a:cs typeface="Calibri" pitchFamily="25" charset="0"/>
              </a:rPr>
              <a:t> CA Infant/Toddler Learning and Development Foundations</a:t>
            </a:r>
            <a:br>
              <a:rPr lang="en-US" sz="1000" dirty="0">
                <a:latin typeface="Calibri" pitchFamily="25" charset="0"/>
                <a:ea typeface="Calibri" pitchFamily="25" charset="0"/>
                <a:cs typeface="Calibri" pitchFamily="25" charset="0"/>
              </a:rPr>
            </a:br>
            <a:r>
              <a:rPr lang="en-US" sz="1000" dirty="0">
                <a:latin typeface="Calibri" pitchFamily="25" charset="0"/>
                <a:ea typeface="Calibri" pitchFamily="25" charset="0"/>
                <a:cs typeface="Calibri" pitchFamily="25" charset="0"/>
              </a:rPr>
              <a:t>• CA Content Standards</a:t>
            </a:r>
            <a:br>
              <a:rPr lang="en-US" sz="1000" dirty="0">
                <a:latin typeface="Calibri" pitchFamily="25" charset="0"/>
                <a:ea typeface="Calibri" pitchFamily="25" charset="0"/>
                <a:cs typeface="Calibri" pitchFamily="25" charset="0"/>
              </a:rPr>
            </a:br>
            <a:r>
              <a:rPr lang="en-US" sz="1000" dirty="0">
                <a:latin typeface="Calibri" pitchFamily="25" charset="0"/>
                <a:ea typeface="Calibri" pitchFamily="25" charset="0"/>
                <a:cs typeface="Calibri" pitchFamily="25" charset="0"/>
              </a:rPr>
              <a:t>• Common Core State Standards</a:t>
            </a:r>
            <a:br>
              <a:rPr lang="en-US" sz="1000" dirty="0">
                <a:latin typeface="Calibri" pitchFamily="25" charset="0"/>
                <a:ea typeface="Calibri" pitchFamily="25" charset="0"/>
                <a:cs typeface="Calibri" pitchFamily="25" charset="0"/>
              </a:rPr>
            </a:br>
            <a:r>
              <a:rPr lang="en-US" sz="1000" dirty="0">
                <a:latin typeface="Calibri" pitchFamily="25" charset="0"/>
                <a:ea typeface="Calibri" pitchFamily="25" charset="0"/>
                <a:cs typeface="Calibri" pitchFamily="25" charset="0"/>
              </a:rPr>
              <a:t>• Head Start Child Development Early Learning Framework</a:t>
            </a:r>
          </a:p>
          <a:p>
            <a:pPr>
              <a:spcBef>
                <a:spcPct val="0"/>
              </a:spcBef>
            </a:pPr>
            <a:endParaRPr lang="en-US" sz="400" dirty="0">
              <a:latin typeface="Calibri" pitchFamily="25" charset="0"/>
              <a:ea typeface="Calibri" pitchFamily="25" charset="0"/>
              <a:cs typeface="Calibri" pitchFamily="25" charset="0"/>
            </a:endParaRPr>
          </a:p>
          <a:p>
            <a:pPr>
              <a:spcBef>
                <a:spcPct val="0"/>
              </a:spcBef>
            </a:pPr>
            <a:r>
              <a:rPr lang="en-US" sz="1000" b="1" dirty="0">
                <a:latin typeface="Calibri" pitchFamily="25" charset="0"/>
                <a:ea typeface="Calibri" pitchFamily="25" charset="0"/>
                <a:cs typeface="Calibri" pitchFamily="25" charset="0"/>
              </a:rPr>
              <a:t>Optional:</a:t>
            </a:r>
          </a:p>
          <a:p>
            <a:pPr>
              <a:spcBef>
                <a:spcPct val="0"/>
              </a:spcBef>
            </a:pPr>
            <a:r>
              <a:rPr lang="en-US" sz="1000" dirty="0">
                <a:latin typeface="Calibri" pitchFamily="25" charset="0"/>
                <a:ea typeface="Calibri" pitchFamily="25" charset="0"/>
                <a:cs typeface="Calibri" pitchFamily="25" charset="0"/>
              </a:rPr>
              <a:t>Provide copies of the </a:t>
            </a:r>
            <a:r>
              <a:rPr lang="en-US" sz="1000" i="1" dirty="0">
                <a:latin typeface="Calibri" pitchFamily="25" charset="0"/>
                <a:ea typeface="Calibri" pitchFamily="25" charset="0"/>
                <a:cs typeface="Calibri" pitchFamily="25" charset="0"/>
              </a:rPr>
              <a:t>CA Preschool Learning Foundations</a:t>
            </a:r>
            <a:r>
              <a:rPr lang="en-US" sz="1000" dirty="0">
                <a:latin typeface="Calibri" pitchFamily="25" charset="0"/>
                <a:ea typeface="Calibri" pitchFamily="25" charset="0"/>
                <a:cs typeface="Calibri" pitchFamily="25" charset="0"/>
              </a:rPr>
              <a:t>, and the Common Core State Standards for each table; give each participant a copy of the Alignment Document.</a:t>
            </a:r>
          </a:p>
          <a:p>
            <a:pPr>
              <a:spcBef>
                <a:spcPct val="0"/>
              </a:spcBef>
            </a:pPr>
            <a:endParaRPr lang="en-US" sz="400" dirty="0">
              <a:latin typeface="Calibri" pitchFamily="25" charset="0"/>
              <a:ea typeface="Calibri" pitchFamily="25" charset="0"/>
              <a:cs typeface="Calibri" pitchFamily="25" charset="0"/>
            </a:endParaRPr>
          </a:p>
          <a:p>
            <a:pPr>
              <a:spcBef>
                <a:spcPct val="0"/>
              </a:spcBef>
            </a:pPr>
            <a:r>
              <a:rPr lang="en-US" sz="1000" dirty="0">
                <a:latin typeface="Calibri" pitchFamily="25" charset="0"/>
                <a:ea typeface="Calibri" pitchFamily="25" charset="0"/>
                <a:cs typeface="Calibri" pitchFamily="25" charset="0"/>
              </a:rPr>
              <a:t>Highlight (if needed, browse through the document with participants):</a:t>
            </a:r>
          </a:p>
          <a:p>
            <a:pPr>
              <a:spcBef>
                <a:spcPct val="0"/>
              </a:spcBef>
            </a:pPr>
            <a:r>
              <a:rPr lang="en-US" sz="1000" b="1" i="1" dirty="0">
                <a:latin typeface="Calibri" pitchFamily="25" charset="0"/>
                <a:ea typeface="Calibri" pitchFamily="25" charset="0"/>
                <a:cs typeface="Calibri" pitchFamily="25" charset="0"/>
              </a:rPr>
              <a:t>The Preschool Learning Foundations </a:t>
            </a:r>
            <a:r>
              <a:rPr lang="en-US" sz="1000" dirty="0">
                <a:latin typeface="Calibri" pitchFamily="25" charset="0"/>
                <a:ea typeface="Calibri" pitchFamily="25" charset="0"/>
                <a:cs typeface="Calibri" pitchFamily="25" charset="0"/>
              </a:rPr>
              <a:t>are a critical step in the California Department of Education’s efforts to strengthen preschool education and school readiness and to close the achievement gap in California. The </a:t>
            </a:r>
            <a:r>
              <a:rPr lang="en-US" sz="1000" i="1" dirty="0">
                <a:latin typeface="Calibri" pitchFamily="25" charset="0"/>
                <a:ea typeface="Calibri" pitchFamily="25" charset="0"/>
                <a:cs typeface="Calibri" pitchFamily="25" charset="0"/>
              </a:rPr>
              <a:t>Foundations</a:t>
            </a:r>
            <a:r>
              <a:rPr lang="en-US" sz="1000" dirty="0">
                <a:latin typeface="Calibri" pitchFamily="25" charset="0"/>
                <a:ea typeface="Calibri" pitchFamily="25" charset="0"/>
                <a:cs typeface="Calibri" pitchFamily="25" charset="0"/>
              </a:rPr>
              <a:t> cover the following domains:</a:t>
            </a:r>
          </a:p>
          <a:p>
            <a:pPr>
              <a:spcBef>
                <a:spcPct val="0"/>
              </a:spcBef>
              <a:buFontTx/>
              <a:buChar char="•"/>
            </a:pPr>
            <a:r>
              <a:rPr lang="en-US" sz="1000" dirty="0">
                <a:latin typeface="Calibri" pitchFamily="25" charset="0"/>
                <a:ea typeface="Calibri" pitchFamily="25" charset="0"/>
                <a:cs typeface="Calibri" pitchFamily="25" charset="0"/>
              </a:rPr>
              <a:t> Social-Emotional Development</a:t>
            </a:r>
          </a:p>
          <a:p>
            <a:pPr>
              <a:spcBef>
                <a:spcPct val="0"/>
              </a:spcBef>
              <a:buFontTx/>
              <a:buChar char="•"/>
            </a:pPr>
            <a:r>
              <a:rPr lang="en-US" sz="1000" dirty="0">
                <a:latin typeface="Calibri" pitchFamily="25" charset="0"/>
                <a:ea typeface="Calibri" pitchFamily="25" charset="0"/>
                <a:cs typeface="Calibri" pitchFamily="25" charset="0"/>
              </a:rPr>
              <a:t> Language and Literacy</a:t>
            </a:r>
          </a:p>
          <a:p>
            <a:pPr>
              <a:spcBef>
                <a:spcPct val="0"/>
              </a:spcBef>
              <a:buFontTx/>
              <a:buChar char="•"/>
            </a:pPr>
            <a:r>
              <a:rPr lang="en-US" sz="1000" dirty="0">
                <a:latin typeface="Calibri" pitchFamily="25" charset="0"/>
                <a:ea typeface="Calibri" pitchFamily="25" charset="0"/>
                <a:cs typeface="Calibri" pitchFamily="25" charset="0"/>
              </a:rPr>
              <a:t> English-Language Development (for English learners)</a:t>
            </a:r>
          </a:p>
          <a:p>
            <a:pPr>
              <a:spcBef>
                <a:spcPct val="0"/>
              </a:spcBef>
              <a:buFontTx/>
              <a:buChar char="•"/>
            </a:pPr>
            <a:r>
              <a:rPr lang="en-US" sz="1000" dirty="0">
                <a:latin typeface="Calibri" pitchFamily="25" charset="0"/>
                <a:ea typeface="Calibri" pitchFamily="25" charset="0"/>
                <a:cs typeface="Calibri" pitchFamily="25" charset="0"/>
              </a:rPr>
              <a:t> Mathematics</a:t>
            </a:r>
          </a:p>
          <a:p>
            <a:pPr>
              <a:spcBef>
                <a:spcPct val="0"/>
              </a:spcBef>
              <a:buFontTx/>
              <a:buChar char="•"/>
            </a:pPr>
            <a:r>
              <a:rPr lang="en-US" sz="1000" dirty="0">
                <a:latin typeface="Calibri" pitchFamily="25" charset="0"/>
                <a:ea typeface="Calibri" pitchFamily="25" charset="0"/>
                <a:cs typeface="Calibri" pitchFamily="25" charset="0"/>
              </a:rPr>
              <a:t> Visual and Performing Arts</a:t>
            </a:r>
          </a:p>
          <a:p>
            <a:pPr>
              <a:spcBef>
                <a:spcPct val="0"/>
              </a:spcBef>
              <a:buFontTx/>
              <a:buChar char="•"/>
            </a:pPr>
            <a:r>
              <a:rPr lang="en-US" sz="1000" dirty="0">
                <a:latin typeface="Calibri" pitchFamily="25" charset="0"/>
                <a:ea typeface="Calibri" pitchFamily="25" charset="0"/>
                <a:cs typeface="Calibri" pitchFamily="25" charset="0"/>
              </a:rPr>
              <a:t> Physical Development</a:t>
            </a:r>
          </a:p>
          <a:p>
            <a:pPr>
              <a:spcBef>
                <a:spcPct val="0"/>
              </a:spcBef>
              <a:buFontTx/>
              <a:buChar char="•"/>
            </a:pPr>
            <a:r>
              <a:rPr lang="en-US" sz="1000" dirty="0">
                <a:latin typeface="Calibri" pitchFamily="25" charset="0"/>
                <a:ea typeface="Calibri" pitchFamily="25" charset="0"/>
                <a:cs typeface="Calibri" pitchFamily="25" charset="0"/>
              </a:rPr>
              <a:t> History-Social Science</a:t>
            </a:r>
          </a:p>
          <a:p>
            <a:pPr>
              <a:spcBef>
                <a:spcPct val="0"/>
              </a:spcBef>
              <a:buFontTx/>
              <a:buChar char="•"/>
            </a:pPr>
            <a:r>
              <a:rPr lang="en-US" sz="1000" dirty="0">
                <a:latin typeface="Calibri" pitchFamily="25" charset="0"/>
                <a:ea typeface="Calibri" pitchFamily="25" charset="0"/>
                <a:cs typeface="Calibri" pitchFamily="25" charset="0"/>
              </a:rPr>
              <a:t> Science</a:t>
            </a:r>
          </a:p>
          <a:p>
            <a:pPr>
              <a:spcBef>
                <a:spcPct val="0"/>
              </a:spcBef>
            </a:pPr>
            <a:endParaRPr lang="en-US" sz="400" dirty="0">
              <a:latin typeface="Calibri" pitchFamily="25" charset="0"/>
              <a:ea typeface="Calibri" pitchFamily="25" charset="0"/>
              <a:cs typeface="Calibri" pitchFamily="25" charset="0"/>
            </a:endParaRPr>
          </a:p>
          <a:p>
            <a:pPr>
              <a:spcBef>
                <a:spcPct val="0"/>
              </a:spcBef>
            </a:pPr>
            <a:r>
              <a:rPr lang="en-US" sz="1000" dirty="0">
                <a:latin typeface="Calibri" pitchFamily="25" charset="0"/>
                <a:ea typeface="Calibri" pitchFamily="25" charset="0"/>
                <a:cs typeface="Calibri" pitchFamily="25" charset="0"/>
              </a:rPr>
              <a:t>Together, these domains represent crucial areas of learning and development for young children. </a:t>
            </a:r>
          </a:p>
          <a:p>
            <a:pPr>
              <a:spcBef>
                <a:spcPct val="0"/>
              </a:spcBef>
            </a:pPr>
            <a:r>
              <a:rPr lang="en-US" sz="1000" dirty="0">
                <a:latin typeface="Calibri" pitchFamily="25" charset="0"/>
                <a:ea typeface="Calibri" pitchFamily="25" charset="0"/>
                <a:cs typeface="Calibri" pitchFamily="25" charset="0"/>
              </a:rPr>
              <a:t>Competencies are included as foundations for children “at around 48 months of age” and “at around 60 months of age.”</a:t>
            </a:r>
          </a:p>
          <a:p>
            <a:pPr>
              <a:spcBef>
                <a:spcPct val="0"/>
              </a:spcBef>
            </a:pPr>
            <a:endParaRPr lang="en-US" sz="400" dirty="0">
              <a:latin typeface="Calibri" pitchFamily="25" charset="0"/>
              <a:ea typeface="Calibri" pitchFamily="25" charset="0"/>
              <a:cs typeface="Calibri" pitchFamily="25" charset="0"/>
            </a:endParaRPr>
          </a:p>
          <a:p>
            <a:pPr>
              <a:spcBef>
                <a:spcPct val="0"/>
              </a:spcBef>
            </a:pPr>
            <a:r>
              <a:rPr lang="en-US" sz="800" dirty="0">
                <a:latin typeface="Calibri" pitchFamily="25" charset="0"/>
                <a:ea typeface="Calibri" pitchFamily="25" charset="0"/>
                <a:cs typeface="Calibri" pitchFamily="25" charset="0"/>
              </a:rPr>
              <a:t>Source: </a:t>
            </a:r>
            <a:r>
              <a:rPr lang="en-US" sz="800" u="sng" dirty="0">
                <a:latin typeface="Calibri" pitchFamily="25" charset="0"/>
                <a:ea typeface="Calibri" pitchFamily="25" charset="0"/>
                <a:cs typeface="Calibri" pitchFamily="25" charset="0"/>
              </a:rPr>
              <a:t>Expanding Access to High Quality Preschool Programs</a:t>
            </a:r>
            <a:r>
              <a:rPr lang="en-US" sz="800" dirty="0">
                <a:latin typeface="Calibri" pitchFamily="25" charset="0"/>
                <a:ea typeface="Calibri" pitchFamily="25" charset="0"/>
                <a:cs typeface="Calibri" pitchFamily="25" charset="0"/>
              </a:rPr>
              <a:t>, 2003 California School Boards Association</a:t>
            </a:r>
          </a:p>
          <a:p>
            <a:endParaRPr lang="en-US" sz="1000" dirty="0">
              <a:latin typeface="Calibri" pitchFamily="25" charset="0"/>
              <a:ea typeface="Calibri" pitchFamily="25" charset="0"/>
              <a:cs typeface="Calibri" pitchFamily="25" charset="0"/>
            </a:endParaRPr>
          </a:p>
          <a:p>
            <a:endParaRPr lang="en-US" sz="1000" dirty="0">
              <a:latin typeface="Calibri" pitchFamily="25" charset="0"/>
              <a:ea typeface="Calibri" pitchFamily="25" charset="0"/>
              <a:cs typeface="Calibri" pitchFamily="25" charset="0"/>
            </a:endParaRPr>
          </a:p>
        </p:txBody>
      </p:sp>
      <p:sp>
        <p:nvSpPr>
          <p:cNvPr id="43012" name="Rectangle 3"/>
          <p:cNvSpPr>
            <a:spLocks noChangeArrowheads="1"/>
          </p:cNvSpPr>
          <p:nvPr/>
        </p:nvSpPr>
        <p:spPr bwMode="auto">
          <a:xfrm>
            <a:off x="6600825" y="8961439"/>
            <a:ext cx="359473" cy="279376"/>
          </a:xfrm>
          <a:prstGeom prst="rect">
            <a:avLst/>
          </a:prstGeom>
          <a:noFill/>
          <a:ln w="9525">
            <a:noFill/>
            <a:miter lim="800000"/>
            <a:headEnd/>
            <a:tailEnd/>
          </a:ln>
        </p:spPr>
        <p:txBody>
          <a:bodyPr wrap="none" lIns="91426" tIns="45713" rIns="91426" bIns="45713">
            <a:prstTxWarp prst="textNoShape">
              <a:avLst/>
            </a:prstTxWarp>
            <a:spAutoFit/>
          </a:bodyPr>
          <a:lstStyle/>
          <a:p>
            <a:fld id="{FC3D4484-8B09-3D49-A2A8-143E26A964CE}" type="slidenum">
              <a:rPr lang="en-US" sz="1200"/>
              <a:pPr/>
              <a:t>11</a:t>
            </a:fld>
            <a:endParaRPr 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r>
              <a:rPr lang="en-US" sz="1000" dirty="0">
                <a:latin typeface="Calibri" pitchFamily="25" charset="0"/>
                <a:ea typeface="ＭＳ Ｐゴシック" pitchFamily="25" charset="-128"/>
                <a:cs typeface="ＭＳ Ｐゴシック" pitchFamily="25" charset="-128"/>
              </a:rPr>
              <a:t>This table represents an overview of the alignment among the </a:t>
            </a:r>
            <a:r>
              <a:rPr lang="en-US" sz="1000" b="1" dirty="0">
                <a:latin typeface="Calibri" pitchFamily="25" charset="0"/>
                <a:ea typeface="ＭＳ Ｐゴシック" pitchFamily="25" charset="-128"/>
                <a:cs typeface="ＭＳ Ｐゴシック" pitchFamily="25" charset="-128"/>
              </a:rPr>
              <a:t>nine domains </a:t>
            </a:r>
            <a:r>
              <a:rPr lang="en-US" sz="1000" dirty="0">
                <a:latin typeface="Calibri" pitchFamily="25" charset="0"/>
                <a:ea typeface="ＭＳ Ｐゴシック" pitchFamily="25" charset="-128"/>
                <a:cs typeface="ＭＳ Ｐゴシック" pitchFamily="25" charset="-128"/>
              </a:rPr>
              <a:t>of the </a:t>
            </a:r>
            <a:r>
              <a:rPr lang="en-US" sz="1000" b="1" i="1" dirty="0">
                <a:latin typeface="Calibri" pitchFamily="25" charset="0"/>
                <a:ea typeface="ＭＳ Ｐゴシック" pitchFamily="25" charset="-128"/>
                <a:cs typeface="ＭＳ Ｐゴシック" pitchFamily="25" charset="-128"/>
              </a:rPr>
              <a:t>Preschool Learning Foundations </a:t>
            </a:r>
            <a:r>
              <a:rPr lang="en-US" sz="1000" dirty="0">
                <a:latin typeface="Calibri" pitchFamily="25" charset="0"/>
                <a:ea typeface="ＭＳ Ｐゴシック" pitchFamily="25" charset="-128"/>
                <a:cs typeface="ＭＳ Ｐゴシック" pitchFamily="25" charset="-128"/>
              </a:rPr>
              <a:t>have with the content of the </a:t>
            </a:r>
            <a:r>
              <a:rPr lang="en-US" sz="1000" b="1" dirty="0">
                <a:latin typeface="Calibri" pitchFamily="25" charset="0"/>
                <a:ea typeface="ＭＳ Ｐゴシック" pitchFamily="25" charset="-128"/>
                <a:cs typeface="ＭＳ Ｐゴシック" pitchFamily="25" charset="-128"/>
              </a:rPr>
              <a:t>CA Kindergarten Content Standards and the Common Core State Standards (CCSS).</a:t>
            </a:r>
          </a:p>
          <a:p>
            <a:endParaRPr lang="en-US" sz="1000" b="1" dirty="0">
              <a:latin typeface="Calibri" pitchFamily="25" charset="0"/>
              <a:ea typeface="ＭＳ Ｐゴシック" pitchFamily="25" charset="-128"/>
              <a:cs typeface="ＭＳ Ｐゴシック" pitchFamily="25" charset="-128"/>
            </a:endParaRPr>
          </a:p>
          <a:p>
            <a:r>
              <a:rPr lang="en-US" sz="1000" dirty="0">
                <a:latin typeface="Calibri" pitchFamily="25" charset="0"/>
                <a:ea typeface="ＭＳ Ｐゴシック" pitchFamily="25" charset="-128"/>
                <a:cs typeface="ＭＳ Ｐゴシック" pitchFamily="25" charset="-128"/>
              </a:rPr>
              <a:t>The </a:t>
            </a:r>
            <a:r>
              <a:rPr lang="en-US" sz="1000" b="1" dirty="0">
                <a:latin typeface="Calibri" pitchFamily="25" charset="0"/>
                <a:ea typeface="ＭＳ Ｐゴシック" pitchFamily="25" charset="-128"/>
                <a:cs typeface="ＭＳ Ｐゴシック" pitchFamily="25" charset="-128"/>
              </a:rPr>
              <a:t>alignment demonstrates </a:t>
            </a:r>
            <a:r>
              <a:rPr lang="en-US" sz="1000" dirty="0">
                <a:latin typeface="Calibri" pitchFamily="25" charset="0"/>
                <a:ea typeface="ＭＳ Ｐゴシック" pitchFamily="25" charset="-128"/>
                <a:cs typeface="ＭＳ Ｐゴシック" pitchFamily="25" charset="-128"/>
              </a:rPr>
              <a:t>that </a:t>
            </a:r>
            <a:r>
              <a:rPr lang="en-US" sz="1000" b="1" dirty="0">
                <a:latin typeface="Calibri" pitchFamily="25" charset="0"/>
                <a:ea typeface="ＭＳ Ｐゴシック" pitchFamily="25" charset="-128"/>
                <a:cs typeface="ＭＳ Ｐゴシック" pitchFamily="25" charset="-128"/>
              </a:rPr>
              <a:t>early learning </a:t>
            </a:r>
            <a:r>
              <a:rPr lang="en-US" sz="1000" dirty="0">
                <a:latin typeface="Calibri" pitchFamily="25" charset="0"/>
                <a:ea typeface="ＭＳ Ｐゴシック" pitchFamily="25" charset="-128"/>
                <a:cs typeface="ＭＳ Ｐゴシック" pitchFamily="25" charset="-128"/>
              </a:rPr>
              <a:t>is a </a:t>
            </a:r>
            <a:r>
              <a:rPr lang="en-US" sz="1000" u="sng" dirty="0">
                <a:latin typeface="Calibri" pitchFamily="25" charset="0"/>
                <a:ea typeface="ＭＳ Ｐゴシック" pitchFamily="25" charset="-128"/>
                <a:cs typeface="ＭＳ Ｐゴシック" pitchFamily="25" charset="-128"/>
              </a:rPr>
              <a:t>significant part</a:t>
            </a:r>
            <a:r>
              <a:rPr lang="en-US" sz="1000" dirty="0">
                <a:latin typeface="Calibri" pitchFamily="25" charset="0"/>
                <a:ea typeface="ＭＳ Ｐゴシック" pitchFamily="25" charset="-128"/>
                <a:cs typeface="ＭＳ Ｐゴシック" pitchFamily="25" charset="-128"/>
              </a:rPr>
              <a:t> of the </a:t>
            </a:r>
            <a:r>
              <a:rPr lang="en-US" sz="1000" b="1" dirty="0">
                <a:latin typeface="Calibri" pitchFamily="25" charset="0"/>
                <a:ea typeface="ＭＳ Ｐゴシック" pitchFamily="25" charset="-128"/>
                <a:cs typeface="ＭＳ Ｐゴシック" pitchFamily="25" charset="-128"/>
              </a:rPr>
              <a:t>educational system </a:t>
            </a:r>
            <a:r>
              <a:rPr lang="en-US" sz="1000" dirty="0">
                <a:latin typeface="Calibri" pitchFamily="25" charset="0"/>
                <a:ea typeface="ＭＳ Ｐゴシック" pitchFamily="25" charset="-128"/>
                <a:cs typeface="ＭＳ Ｐゴシック" pitchFamily="25" charset="-128"/>
              </a:rPr>
              <a:t>and that the </a:t>
            </a:r>
            <a:r>
              <a:rPr lang="en-US" sz="1000" u="sng" dirty="0">
                <a:latin typeface="Calibri" pitchFamily="25" charset="0"/>
                <a:ea typeface="ＭＳ Ｐゴシック" pitchFamily="25" charset="-128"/>
                <a:cs typeface="ＭＳ Ｐゴシック" pitchFamily="25" charset="-128"/>
              </a:rPr>
              <a:t>knowledge and skills</a:t>
            </a:r>
            <a:r>
              <a:rPr lang="en-US" sz="1000" dirty="0">
                <a:latin typeface="Calibri" pitchFamily="25" charset="0"/>
                <a:ea typeface="ＭＳ Ｐゴシック" pitchFamily="25" charset="-128"/>
                <a:cs typeface="ＭＳ Ｐゴシック" pitchFamily="25" charset="-128"/>
              </a:rPr>
              <a:t> of young children are foundational to future learning.</a:t>
            </a:r>
          </a:p>
          <a:p>
            <a:endParaRPr lang="en-US" sz="1000" dirty="0">
              <a:latin typeface="Calibri" pitchFamily="25" charset="0"/>
              <a:ea typeface="ＭＳ Ｐゴシック" pitchFamily="25" charset="-128"/>
              <a:cs typeface="ＭＳ Ｐゴシック" pitchFamily="25" charset="-128"/>
            </a:endParaRPr>
          </a:p>
          <a:p>
            <a:r>
              <a:rPr lang="en-US" sz="1000" dirty="0">
                <a:latin typeface="Calibri" pitchFamily="25" charset="0"/>
                <a:ea typeface="ＭＳ Ｐゴシック" pitchFamily="25" charset="-128"/>
                <a:cs typeface="ＭＳ Ｐゴシック" pitchFamily="25" charset="-128"/>
              </a:rPr>
              <a:t>Understanding the </a:t>
            </a:r>
            <a:r>
              <a:rPr lang="en-US" sz="1000" u="sng" dirty="0">
                <a:latin typeface="Calibri" pitchFamily="25" charset="0"/>
                <a:ea typeface="ＭＳ Ｐゴシック" pitchFamily="25" charset="-128"/>
                <a:cs typeface="ＭＳ Ｐゴシック" pitchFamily="25" charset="-128"/>
              </a:rPr>
              <a:t>links between</a:t>
            </a:r>
            <a:r>
              <a:rPr lang="en-US" sz="1000" dirty="0">
                <a:latin typeface="Calibri" pitchFamily="25" charset="0"/>
                <a:ea typeface="ＭＳ Ｐゴシック" pitchFamily="25" charset="-128"/>
                <a:cs typeface="ＭＳ Ｐゴシック" pitchFamily="25" charset="-128"/>
              </a:rPr>
              <a:t> the </a:t>
            </a:r>
            <a:r>
              <a:rPr lang="en-US" sz="1000" b="1" dirty="0">
                <a:latin typeface="Calibri" pitchFamily="25" charset="0"/>
                <a:ea typeface="ＭＳ Ｐゴシック" pitchFamily="25" charset="-128"/>
                <a:cs typeface="ＭＳ Ｐゴシック" pitchFamily="25" charset="-128"/>
              </a:rPr>
              <a:t>different ages </a:t>
            </a:r>
            <a:r>
              <a:rPr lang="en-US" sz="1000" dirty="0">
                <a:latin typeface="Calibri" pitchFamily="25" charset="0"/>
                <a:ea typeface="ＭＳ Ｐゴシック" pitchFamily="25" charset="-128"/>
                <a:cs typeface="ＭＳ Ｐゴシック" pitchFamily="25" charset="-128"/>
              </a:rPr>
              <a:t>and </a:t>
            </a:r>
            <a:r>
              <a:rPr lang="en-US" sz="1000" b="1" dirty="0">
                <a:latin typeface="Calibri" pitchFamily="25" charset="0"/>
                <a:ea typeface="ＭＳ Ｐゴシック" pitchFamily="25" charset="-128"/>
                <a:cs typeface="ＭＳ Ｐゴシック" pitchFamily="25" charset="-128"/>
              </a:rPr>
              <a:t>different early childhood services </a:t>
            </a:r>
            <a:r>
              <a:rPr lang="en-US" sz="1000" dirty="0">
                <a:latin typeface="Calibri" pitchFamily="25" charset="0"/>
                <a:ea typeface="ＭＳ Ｐゴシック" pitchFamily="25" charset="-128"/>
                <a:cs typeface="ＭＳ Ｐゴシック" pitchFamily="25" charset="-128"/>
              </a:rPr>
              <a:t>allows educators to build on children’s earlier learning and prepare them for the next educational challenge.</a:t>
            </a:r>
          </a:p>
          <a:p>
            <a:endParaRPr lang="en-US" sz="1000" dirty="0">
              <a:latin typeface="Calibri" pitchFamily="25" charset="0"/>
              <a:ea typeface="ＭＳ Ｐゴシック" pitchFamily="25" charset="-128"/>
              <a:cs typeface="ＭＳ Ｐゴシック" pitchFamily="25" charset="-128"/>
            </a:endParaRPr>
          </a:p>
          <a:p>
            <a:r>
              <a:rPr lang="en-US" sz="1000" dirty="0">
                <a:latin typeface="Calibri" pitchFamily="25" charset="0"/>
                <a:ea typeface="ＭＳ Ｐゴシック" pitchFamily="25" charset="-128"/>
                <a:cs typeface="ＭＳ Ｐゴシック" pitchFamily="25" charset="-128"/>
              </a:rPr>
              <a:t>Visual and Performing Arts, Physical Development, Health, History-Social Science, and Science are all separate domains in the </a:t>
            </a:r>
            <a:r>
              <a:rPr lang="en-US" sz="1000" i="1" dirty="0">
                <a:latin typeface="Calibri" pitchFamily="25" charset="0"/>
                <a:ea typeface="ＭＳ Ｐゴシック" pitchFamily="25" charset="-128"/>
                <a:cs typeface="ＭＳ Ｐゴシック" pitchFamily="25" charset="-128"/>
              </a:rPr>
              <a:t>Preschool Learning Foundations</a:t>
            </a:r>
            <a:r>
              <a:rPr lang="en-US" sz="1000" dirty="0">
                <a:latin typeface="Calibri" pitchFamily="25" charset="0"/>
                <a:ea typeface="ＭＳ Ｐゴシック" pitchFamily="25" charset="-128"/>
                <a:cs typeface="ＭＳ Ｐゴシック" pitchFamily="25" charset="-128"/>
              </a:rPr>
              <a:t>. The Common Core includes English Language Arts &amp; Literacy in History/Social Studies, Science, and Technical Subjects. </a:t>
            </a:r>
          </a:p>
          <a:p>
            <a:endParaRPr lang="en-US" sz="1000" dirty="0">
              <a:latin typeface="Calibri" pitchFamily="25" charset="0"/>
              <a:ea typeface="ＭＳ Ｐゴシック" pitchFamily="25" charset="-128"/>
              <a:cs typeface="ＭＳ Ｐゴシック" pitchFamily="25" charset="-128"/>
            </a:endParaRPr>
          </a:p>
          <a:p>
            <a:endParaRPr lang="en-US" sz="1000" dirty="0">
              <a:solidFill>
                <a:srgbClr val="FF0000"/>
              </a:solidFill>
              <a:latin typeface="Calibri" pitchFamily="25" charset="0"/>
              <a:ea typeface="ＭＳ Ｐゴシック" pitchFamily="25" charset="-128"/>
              <a:cs typeface="ＭＳ Ｐゴシック" pitchFamily="25" charset="-128"/>
            </a:endParaRPr>
          </a:p>
        </p:txBody>
      </p:sp>
      <p:sp>
        <p:nvSpPr>
          <p:cNvPr id="45060" name="Rectangle 3"/>
          <p:cNvSpPr>
            <a:spLocks noChangeArrowheads="1"/>
          </p:cNvSpPr>
          <p:nvPr/>
        </p:nvSpPr>
        <p:spPr bwMode="auto">
          <a:xfrm>
            <a:off x="6600825" y="8961439"/>
            <a:ext cx="359473" cy="279376"/>
          </a:xfrm>
          <a:prstGeom prst="rect">
            <a:avLst/>
          </a:prstGeom>
          <a:noFill/>
          <a:ln w="9525">
            <a:noFill/>
            <a:miter lim="800000"/>
            <a:headEnd/>
            <a:tailEnd/>
          </a:ln>
        </p:spPr>
        <p:txBody>
          <a:bodyPr wrap="none" lIns="91426" tIns="45713" rIns="91426" bIns="45713">
            <a:prstTxWarp prst="textNoShape">
              <a:avLst/>
            </a:prstTxWarp>
            <a:spAutoFit/>
          </a:bodyPr>
          <a:lstStyle/>
          <a:p>
            <a:fld id="{A283166B-5B50-C94F-A010-399DCD1D228B}" type="slidenum">
              <a:rPr lang="en-US" sz="1200"/>
              <a:pPr/>
              <a:t>12</a:t>
            </a:fld>
            <a:endParaRPr 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foundations are organized in three strands:</a:t>
            </a:r>
            <a:r>
              <a:rPr lang="en-US" baseline="0" dirty="0" smtClean="0"/>
              <a:t> fundamental movement skills, perceptual-motor skills and movement concepts, and active physical play (CDE, 2012, Alignment Document, </a:t>
            </a:r>
            <a:r>
              <a:rPr lang="en-US" baseline="0" dirty="0" err="1" smtClean="0"/>
              <a:t>p</a:t>
            </a:r>
            <a:r>
              <a:rPr lang="en-US" baseline="0" dirty="0" smtClean="0"/>
              <a:t>. 116). </a:t>
            </a:r>
          </a:p>
          <a:p>
            <a:pPr eaLnBrk="1" hangingPunct="1">
              <a:spcBef>
                <a:spcPct val="0"/>
              </a:spcBef>
            </a:pPr>
            <a:endParaRPr lang="en-US" baseline="0" dirty="0" smtClean="0"/>
          </a:p>
          <a:p>
            <a:pPr eaLnBrk="1" hangingPunct="1">
              <a:spcBef>
                <a:spcPct val="0"/>
              </a:spcBef>
            </a:pPr>
            <a:r>
              <a:rPr lang="en-US" baseline="0" dirty="0" smtClean="0"/>
              <a:t>The standards cover a broad range of concepts and skills organized by categories such as movement concepts, body management, </a:t>
            </a:r>
            <a:r>
              <a:rPr lang="en-US" baseline="0" dirty="0" err="1" smtClean="0"/>
              <a:t>locomotor</a:t>
            </a:r>
            <a:r>
              <a:rPr lang="en-US" baseline="0" dirty="0" smtClean="0"/>
              <a:t> movement, manipulative skills, rhythmic skills, fitness concepts, and aerobic capacity. Table 1.14 shows the alignment between strands and </a:t>
            </a:r>
            <a:r>
              <a:rPr lang="en-US" baseline="0" dirty="0" err="1" smtClean="0"/>
              <a:t>substrands</a:t>
            </a:r>
            <a:r>
              <a:rPr lang="en-US" baseline="0" dirty="0" smtClean="0"/>
              <a:t> in the domain of Physical Development with key content standards for kindergarten in physical education (CDE, 2012, Alignment Document, </a:t>
            </a:r>
            <a:r>
              <a:rPr lang="en-US" baseline="0" dirty="0" err="1" smtClean="0"/>
              <a:t>p</a:t>
            </a:r>
            <a:r>
              <a:rPr lang="en-US" baseline="0" dirty="0" smtClean="0"/>
              <a:t>. 117)</a:t>
            </a:r>
            <a:endParaRPr lang="en-US" dirty="0"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1F4057-22EF-4489-9CB1-2CCA49BE6F38}"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D51A66-4CC2-4A02-BE31-EB5A478A23E3}"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2547" indent="-172547">
              <a:buFont typeface="Arial"/>
              <a:buChar char="•"/>
            </a:pPr>
            <a:r>
              <a:rPr lang="en-US" dirty="0" smtClean="0">
                <a:latin typeface="Calibri"/>
                <a:cs typeface="Calibri"/>
              </a:rPr>
              <a:t>As Table 1.14 indicates, for every strand and </a:t>
            </a:r>
            <a:r>
              <a:rPr lang="en-US" dirty="0" err="1" smtClean="0">
                <a:latin typeface="Calibri"/>
                <a:cs typeface="Calibri"/>
              </a:rPr>
              <a:t>substrand</a:t>
            </a:r>
            <a:r>
              <a:rPr lang="en-US" baseline="0" dirty="0" smtClean="0">
                <a:latin typeface="Calibri"/>
                <a:cs typeface="Calibri"/>
              </a:rPr>
              <a:t> in the preschool learning foundations in Physical Development, there are kindergarten content standards that reflect the content of those </a:t>
            </a:r>
            <a:r>
              <a:rPr lang="en-US" baseline="0" dirty="0" smtClean="0">
                <a:latin typeface="+mn-lt"/>
                <a:cs typeface="Calibri"/>
              </a:rPr>
              <a:t>preschool foundations (CDE, 2012, Alignment Document, </a:t>
            </a:r>
            <a:r>
              <a:rPr lang="en-US" baseline="0" dirty="0" err="1" smtClean="0">
                <a:latin typeface="+mn-lt"/>
                <a:cs typeface="Calibri"/>
              </a:rPr>
              <a:t>p</a:t>
            </a:r>
            <a:r>
              <a:rPr lang="en-US" baseline="0" dirty="0" smtClean="0">
                <a:latin typeface="+mn-lt"/>
                <a:cs typeface="Calibri"/>
              </a:rPr>
              <a:t>. 117). </a:t>
            </a:r>
            <a:endParaRPr lang="en-US" baseline="0" dirty="0" smtClean="0">
              <a:latin typeface="Calibri"/>
              <a:cs typeface="Calibri"/>
            </a:endParaRPr>
          </a:p>
          <a:p>
            <a:pPr marL="172547" indent="-172547">
              <a:buFont typeface="Arial"/>
              <a:buChar char="•"/>
            </a:pPr>
            <a:r>
              <a:rPr lang="en-US" dirty="0" smtClean="0">
                <a:latin typeface="Calibri"/>
                <a:cs typeface="Calibri"/>
              </a:rPr>
              <a:t>The strands fundamental movement skills</a:t>
            </a:r>
            <a:r>
              <a:rPr lang="en-US" baseline="0" dirty="0" smtClean="0">
                <a:latin typeface="Calibri"/>
                <a:cs typeface="Calibri"/>
              </a:rPr>
              <a:t> and perceptual-motor skills and movement concepts are aligned with the kindergarten physical education standards focusing on skills and knowledge of movement. The strand active physical play is aligned with the kindergarten standards focusing on skills and knowledge of physical fitness (CDE, 2012, Alignment Document, </a:t>
            </a:r>
            <a:r>
              <a:rPr lang="en-US" baseline="0" dirty="0" err="1" smtClean="0">
                <a:latin typeface="Calibri"/>
                <a:cs typeface="Calibri"/>
              </a:rPr>
              <a:t>p</a:t>
            </a:r>
            <a:r>
              <a:rPr lang="en-US" baseline="0" dirty="0" smtClean="0">
                <a:latin typeface="Calibri"/>
                <a:cs typeface="Calibri"/>
              </a:rPr>
              <a:t>. 117).</a:t>
            </a:r>
            <a:endParaRPr lang="en-US" dirty="0" smtClean="0">
              <a:latin typeface="Calibri"/>
              <a:cs typeface="Calibri"/>
            </a:endParaRPr>
          </a:p>
        </p:txBody>
      </p:sp>
      <p:sp>
        <p:nvSpPr>
          <p:cNvPr id="4" name="Slide Number Placeholder 3"/>
          <p:cNvSpPr>
            <a:spLocks noGrp="1"/>
          </p:cNvSpPr>
          <p:nvPr>
            <p:ph type="sldNum" sz="quarter" idx="10"/>
          </p:nvPr>
        </p:nvSpPr>
        <p:spPr/>
        <p:txBody>
          <a:bodyPr/>
          <a:lstStyle/>
          <a:p>
            <a:pPr>
              <a:defRPr/>
            </a:pPr>
            <a:fld id="{A6D0F5AF-6BA4-4F0E-8C82-E2016814BAA1}"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preschool foundations in Health describe</a:t>
            </a:r>
            <a:r>
              <a:rPr lang="en-US" baseline="0" dirty="0" smtClean="0"/>
              <a:t> developmentally appropriate health concepts, skills, and behaviors young children master during the preschool period. The foundations in this domain are organized in three strands: health habits, safety, and nutrition </a:t>
            </a:r>
            <a:r>
              <a:rPr lang="en-US" baseline="0" dirty="0" smtClean="0">
                <a:latin typeface="+mn-lt"/>
                <a:cs typeface="Calibri"/>
              </a:rPr>
              <a:t>(CDE, 2012, Alignment Document, </a:t>
            </a:r>
            <a:r>
              <a:rPr lang="en-US" baseline="0" dirty="0" err="1" smtClean="0">
                <a:latin typeface="+mn-lt"/>
                <a:cs typeface="Calibri"/>
              </a:rPr>
              <a:t>p</a:t>
            </a:r>
            <a:r>
              <a:rPr lang="en-US" baseline="0" dirty="0" smtClean="0">
                <a:latin typeface="+mn-lt"/>
                <a:cs typeface="Calibri"/>
              </a:rPr>
              <a:t>. 129)</a:t>
            </a:r>
            <a:r>
              <a:rPr lang="en-US" baseline="0" dirty="0" smtClean="0"/>
              <a:t>. </a:t>
            </a:r>
          </a:p>
          <a:p>
            <a:pPr eaLnBrk="1" hangingPunct="1">
              <a:spcBef>
                <a:spcPct val="0"/>
              </a:spcBef>
            </a:pPr>
            <a:endParaRPr lang="en-US" baseline="0" dirty="0" smtClean="0"/>
          </a:p>
          <a:p>
            <a:pPr eaLnBrk="1" hangingPunct="1">
              <a:spcBef>
                <a:spcPct val="0"/>
              </a:spcBef>
            </a:pPr>
            <a:r>
              <a:rPr lang="en-US" baseline="0" dirty="0" smtClean="0"/>
              <a:t>The kindergarten standards in health education cover a broader range of content areas, and include more aspects of health concepts, behaviors, and skills</a:t>
            </a:r>
            <a:r>
              <a:rPr lang="en-US" baseline="0" dirty="0" smtClean="0">
                <a:latin typeface="+mn-lt"/>
                <a:cs typeface="Calibri"/>
              </a:rPr>
              <a:t> (CDE, 2012, Alignment Document, </a:t>
            </a:r>
            <a:r>
              <a:rPr lang="en-US" baseline="0" dirty="0" err="1" smtClean="0">
                <a:latin typeface="+mn-lt"/>
                <a:cs typeface="Calibri"/>
              </a:rPr>
              <a:t>p</a:t>
            </a:r>
            <a:r>
              <a:rPr lang="en-US" baseline="0" dirty="0" smtClean="0">
                <a:latin typeface="+mn-lt"/>
                <a:cs typeface="Calibri"/>
              </a:rPr>
              <a:t>. 129)</a:t>
            </a:r>
            <a:r>
              <a:rPr lang="en-US" baseline="0" dirty="0" smtClean="0"/>
              <a:t>.</a:t>
            </a:r>
          </a:p>
          <a:p>
            <a:pPr eaLnBrk="1" hangingPunct="1">
              <a:spcBef>
                <a:spcPct val="0"/>
              </a:spcBef>
            </a:pPr>
            <a:endParaRPr lang="en-US" baseline="0" dirty="0" smtClean="0"/>
          </a:p>
          <a:p>
            <a:pPr eaLnBrk="1" hangingPunct="1">
              <a:spcBef>
                <a:spcPct val="0"/>
              </a:spcBef>
            </a:pPr>
            <a:r>
              <a:rPr lang="en-US" baseline="0" dirty="0" smtClean="0"/>
              <a:t>Table 1.16 shows the alignment of the kindergarten strands in health education with the strands in the preschool foundations </a:t>
            </a:r>
            <a:r>
              <a:rPr lang="en-US" baseline="0" dirty="0" smtClean="0">
                <a:latin typeface="+mn-lt"/>
                <a:cs typeface="Calibri"/>
              </a:rPr>
              <a:t>(CDE, 2012, Alignment Document, </a:t>
            </a:r>
            <a:r>
              <a:rPr lang="en-US" baseline="0" dirty="0" err="1" smtClean="0">
                <a:latin typeface="+mn-lt"/>
                <a:cs typeface="Calibri"/>
              </a:rPr>
              <a:t>p</a:t>
            </a:r>
            <a:r>
              <a:rPr lang="en-US" baseline="0" dirty="0" smtClean="0">
                <a:latin typeface="+mn-lt"/>
                <a:cs typeface="Calibri"/>
              </a:rPr>
              <a:t>. 130)</a:t>
            </a:r>
            <a:r>
              <a:rPr lang="en-US" baseline="0" dirty="0" smtClean="0"/>
              <a:t>.</a:t>
            </a:r>
            <a:endParaRPr lang="en-US" dirty="0"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DACC05-0E5F-45F0-B78B-B84C2D13E452}"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456981-42BD-4CE9-B56D-E814A949DC3F}"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2547" indent="-172547">
              <a:buFont typeface="Arial"/>
              <a:buChar char="•"/>
            </a:pPr>
            <a:r>
              <a:rPr lang="en-US" dirty="0" smtClean="0">
                <a:latin typeface="Calibri"/>
                <a:cs typeface="Calibri"/>
              </a:rPr>
              <a:t>The</a:t>
            </a:r>
            <a:r>
              <a:rPr lang="en-US" baseline="0" dirty="0" smtClean="0">
                <a:latin typeface="Calibri"/>
                <a:cs typeface="Calibri"/>
              </a:rPr>
              <a:t> first preschool strand, health habits, is aligned with two of the kindergarten strands (personal and community health and growth </a:t>
            </a:r>
            <a:r>
              <a:rPr lang="en-US" baseline="0" dirty="0" smtClean="0">
                <a:latin typeface="+mn-lt"/>
                <a:cs typeface="Calibri"/>
              </a:rPr>
              <a:t>and development). The preschool strand, safety, is aligned with the kindergarten strand injury prevention and safety, and nutrition is aligned with the kindergarten strand nutrition and physical activity (CDE, 2012, Alignment Document, </a:t>
            </a:r>
            <a:r>
              <a:rPr lang="en-US" baseline="0" dirty="0" err="1" smtClean="0">
                <a:latin typeface="+mn-lt"/>
                <a:cs typeface="Calibri"/>
              </a:rPr>
              <a:t>p</a:t>
            </a:r>
            <a:r>
              <a:rPr lang="en-US" baseline="0" dirty="0" smtClean="0">
                <a:latin typeface="+mn-lt"/>
                <a:cs typeface="Calibri"/>
              </a:rPr>
              <a:t>. 130).</a:t>
            </a:r>
            <a:endParaRPr lang="en-US" dirty="0">
              <a:latin typeface="Calibri"/>
              <a:cs typeface="Calibri"/>
            </a:endParaRPr>
          </a:p>
        </p:txBody>
      </p:sp>
      <p:sp>
        <p:nvSpPr>
          <p:cNvPr id="4" name="Slide Number Placeholder 3"/>
          <p:cNvSpPr>
            <a:spLocks noGrp="1"/>
          </p:cNvSpPr>
          <p:nvPr>
            <p:ph type="sldNum" sz="quarter" idx="10"/>
          </p:nvPr>
        </p:nvSpPr>
        <p:spPr/>
        <p:txBody>
          <a:bodyPr/>
          <a:lstStyle/>
          <a:p>
            <a:pPr>
              <a:defRPr/>
            </a:pPr>
            <a:fld id="{A6D0F5AF-6BA4-4F0E-8C82-E2016814BAA1}"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Calibri"/>
                <a:cs typeface="Calibri"/>
              </a:rPr>
              <a:t>There are many ways to incorporate physical development into the TK curriculum. Young children learn through kinesthetic, hands-on activities and physical activity is important for their development. Here are some examples of how you can integrate physical development in this slide.</a:t>
            </a:r>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EC32919-D2FA-47E5-B161-C3C0EFEFB64C}"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miter lim="800000"/>
            <a:headEnd/>
            <a:tailEnd/>
          </a:ln>
        </p:spPr>
        <p:txBody>
          <a:bodyPr/>
          <a:lstStyle/>
          <a:p>
            <a:fld id="{12119CCE-EBE4-C64D-9443-4973C6C8EF94}" type="slidenum">
              <a:rPr lang="en-US"/>
              <a:pPr/>
              <a:t>2</a:t>
            </a:fld>
            <a:endParaRPr lang="en-US"/>
          </a:p>
        </p:txBody>
      </p:sp>
      <p:sp>
        <p:nvSpPr>
          <p:cNvPr id="22531" name="Rectangle 7"/>
          <p:cNvSpPr txBox="1">
            <a:spLocks noGrp="1" noChangeArrowheads="1"/>
          </p:cNvSpPr>
          <p:nvPr/>
        </p:nvSpPr>
        <p:spPr bwMode="auto">
          <a:xfrm>
            <a:off x="3956050" y="8805863"/>
            <a:ext cx="3027363" cy="463550"/>
          </a:xfrm>
          <a:prstGeom prst="rect">
            <a:avLst/>
          </a:prstGeom>
          <a:noFill/>
          <a:ln w="9525">
            <a:noFill/>
            <a:miter lim="800000"/>
            <a:headEnd/>
            <a:tailEnd/>
          </a:ln>
        </p:spPr>
        <p:txBody>
          <a:bodyPr lIns="93084" tIns="46542" rIns="93084" bIns="46542" anchor="b">
            <a:prstTxWarp prst="textNoShape">
              <a:avLst/>
            </a:prstTxWarp>
          </a:bodyPr>
          <a:lstStyle/>
          <a:p>
            <a:pPr algn="r" eaLnBrk="0" hangingPunct="0"/>
            <a:fld id="{B00AF539-36E4-0441-815D-71832A734429}" type="slidenum">
              <a:rPr lang="en-US" sz="1200"/>
              <a:pPr algn="r" eaLnBrk="0" hangingPunct="0"/>
              <a:t>2</a:t>
            </a:fld>
            <a:endParaRPr lang="en-US" sz="1200" dirty="0"/>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p:spPr>
        <p:txBody>
          <a:bodyPr/>
          <a:lstStyle/>
          <a:p>
            <a:pPr defTabSz="912678" eaLnBrk="1" hangingPunct="1">
              <a:spcBef>
                <a:spcPct val="0"/>
              </a:spcBef>
            </a:pPr>
            <a:endParaRPr lang="en-US" dirty="0">
              <a:latin typeface="Arial" pitchFamily="25" charset="0"/>
              <a:ea typeface="Arial" pitchFamily="25" charset="0"/>
              <a:cs typeface="Arial" pitchFamily="25" charset="0"/>
            </a:endParaRPr>
          </a:p>
          <a:p>
            <a:pPr defTabSz="912678" eaLnBrk="1" hangingPunct="1">
              <a:spcBef>
                <a:spcPct val="0"/>
              </a:spcBef>
            </a:pPr>
            <a:r>
              <a:rPr lang="en-US" dirty="0">
                <a:latin typeface="Calibri" pitchFamily="25" charset="0"/>
                <a:ea typeface="Arial" pitchFamily="25" charset="0"/>
                <a:cs typeface="Arial" pitchFamily="25" charset="0"/>
              </a:rPr>
              <a:t>Several county offices of education contributed to the development of the TK professional development modules… either by developing the content and/or by conducting a pilot session with school district teachers and administrators.</a:t>
            </a:r>
          </a:p>
          <a:p>
            <a:pPr defTabSz="912678" eaLnBrk="1" hangingPunct="1">
              <a:spcBef>
                <a:spcPct val="0"/>
              </a:spcBef>
            </a:pPr>
            <a:endParaRPr lang="en-US" dirty="0">
              <a:latin typeface="Calibri" pitchFamily="25" charset="0"/>
              <a:ea typeface="Arial" pitchFamily="25" charset="0"/>
              <a:cs typeface="Arial" pitchFamily="25" charset="0"/>
            </a:endParaRPr>
          </a:p>
          <a:p>
            <a:pPr defTabSz="912678" eaLnBrk="1" hangingPunct="1">
              <a:spcBef>
                <a:spcPct val="0"/>
              </a:spcBef>
            </a:pPr>
            <a:r>
              <a:rPr lang="en-US" dirty="0">
                <a:latin typeface="Calibri" pitchFamily="25" charset="0"/>
                <a:ea typeface="Arial" pitchFamily="25" charset="0"/>
                <a:cs typeface="Arial" pitchFamily="25" charset="0"/>
              </a:rPr>
              <a:t>This project was coordinated by the Sacramento County Office of Education through funding from the David and Lucile Packard Foundation.</a:t>
            </a:r>
          </a:p>
          <a:p>
            <a:pPr defTabSz="912678" eaLnBrk="1" hangingPunct="1">
              <a:spcBef>
                <a:spcPct val="0"/>
              </a:spcBef>
            </a:pPr>
            <a:endParaRPr lang="en-US" dirty="0">
              <a:latin typeface="Calibri" pitchFamily="25" charset="0"/>
              <a:ea typeface="Arial" pitchFamily="25" charset="0"/>
              <a:cs typeface="Arial" pitchFamily="25"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Calibri"/>
                <a:cs typeface="Calibri"/>
              </a:rPr>
              <a:t>One of the significant ways you can teach a transitional kindergartner about health is through story time.</a:t>
            </a:r>
            <a:r>
              <a:rPr lang="en-US" baseline="0" dirty="0" smtClean="0">
                <a:latin typeface="Calibri"/>
                <a:cs typeface="Calibri"/>
              </a:rPr>
              <a:t> </a:t>
            </a:r>
            <a:r>
              <a:rPr lang="en-US" dirty="0" smtClean="0">
                <a:latin typeface="Calibri"/>
                <a:cs typeface="Calibri"/>
              </a:rPr>
              <a:t>Here is an example of some stories that focus on Nutrition,</a:t>
            </a:r>
            <a:r>
              <a:rPr lang="en-US" baseline="0" dirty="0" smtClean="0">
                <a:latin typeface="Calibri"/>
                <a:cs typeface="Calibri"/>
              </a:rPr>
              <a:t> </a:t>
            </a:r>
            <a:r>
              <a:rPr lang="en-US" dirty="0" smtClean="0">
                <a:latin typeface="Calibri"/>
                <a:cs typeface="Calibri"/>
              </a:rPr>
              <a:t>Physical Activity, Health, and Life Cycles.</a:t>
            </a:r>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3000B1-52B1-42B5-8324-5E566462C0C2}"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The Very Hungry Caterpillar</a:t>
            </a:r>
            <a:r>
              <a:rPr lang="en-US" baseline="0" dirty="0" smtClean="0"/>
              <a:t> </a:t>
            </a:r>
            <a:r>
              <a:rPr lang="en-US" dirty="0" smtClean="0"/>
              <a:t>Story and have a partner</a:t>
            </a:r>
            <a:r>
              <a:rPr lang="en-US" baseline="0" dirty="0" smtClean="0"/>
              <a:t> help to tell story with</a:t>
            </a:r>
          </a:p>
          <a:p>
            <a:r>
              <a:rPr lang="en-US" baseline="0" dirty="0" smtClean="0"/>
              <a:t>flannel apron/board.</a:t>
            </a:r>
          </a:p>
          <a:p>
            <a:endParaRPr lang="en-US" baseline="0" dirty="0" smtClean="0"/>
          </a:p>
          <a:p>
            <a:r>
              <a:rPr lang="en-US" baseline="0" dirty="0" smtClean="0"/>
              <a:t>Discuss what happens when we eat foods that are unhealthy. </a:t>
            </a:r>
          </a:p>
          <a:p>
            <a:r>
              <a:rPr lang="en-US" baseline="0" dirty="0" smtClean="0"/>
              <a:t>	</a:t>
            </a:r>
          </a:p>
          <a:p>
            <a:r>
              <a:rPr lang="en-US" baseline="0" dirty="0" smtClean="0"/>
              <a:t>Discuss what happens with our bodies when we eat healthy foods?</a:t>
            </a:r>
          </a:p>
          <a:p>
            <a:r>
              <a:rPr lang="en-US" baseline="0" dirty="0" smtClean="0"/>
              <a:t>	What are some healthy foods we enjoy eating?</a:t>
            </a:r>
          </a:p>
          <a:p>
            <a:endParaRPr lang="en-US" baseline="0" dirty="0" smtClean="0"/>
          </a:p>
          <a:p>
            <a:r>
              <a:rPr lang="en-US" baseline="0" dirty="0" smtClean="0"/>
              <a:t>Refer to Very Hungry Caterpillar handout for activity.</a:t>
            </a:r>
          </a:p>
          <a:p>
            <a:endParaRPr lang="en-US" dirty="0"/>
          </a:p>
        </p:txBody>
      </p:sp>
      <p:sp>
        <p:nvSpPr>
          <p:cNvPr id="4" name="Slide Number Placeholder 3"/>
          <p:cNvSpPr>
            <a:spLocks noGrp="1"/>
          </p:cNvSpPr>
          <p:nvPr>
            <p:ph type="sldNum" sz="quarter" idx="10"/>
          </p:nvPr>
        </p:nvSpPr>
        <p:spPr/>
        <p:txBody>
          <a:bodyPr/>
          <a:lstStyle/>
          <a:p>
            <a:fld id="{0CC4817F-703F-48BF-A1FC-6BD853A3CCD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Calibri"/>
                <a:cs typeface="Calibri"/>
              </a:rPr>
              <a:t>Health concepts naturally fit into the curriculum as four-year-old children are still very ego-centric, they are learning about their bodies, their emotions, and their world around them. Health naturally integrates with Science but can fit into all aspects of the curriculum.</a:t>
            </a:r>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FDD5B9-48AF-4043-BC65-D53D98BCD0CD}"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Calibri"/>
                <a:cs typeface="Calibri"/>
              </a:rPr>
              <a:t>Have participants sing</a:t>
            </a:r>
            <a:r>
              <a:rPr lang="en-US" baseline="0" dirty="0" smtClean="0">
                <a:latin typeface="Calibri"/>
                <a:cs typeface="Calibri"/>
              </a:rPr>
              <a:t> along and do movements.</a:t>
            </a:r>
            <a:endParaRPr lang="en-US" dirty="0">
              <a:latin typeface="Calibri"/>
              <a:cs typeface="Calibri"/>
            </a:endParaRPr>
          </a:p>
        </p:txBody>
      </p:sp>
      <p:sp>
        <p:nvSpPr>
          <p:cNvPr id="4" name="Slide Number Placeholder 3"/>
          <p:cNvSpPr>
            <a:spLocks noGrp="1"/>
          </p:cNvSpPr>
          <p:nvPr>
            <p:ph type="sldNum" sz="quarter" idx="10"/>
          </p:nvPr>
        </p:nvSpPr>
        <p:spPr/>
        <p:txBody>
          <a:bodyPr/>
          <a:lstStyle/>
          <a:p>
            <a:pPr>
              <a:defRPr/>
            </a:pPr>
            <a:fld id="{A6D0F5AF-6BA4-4F0E-8C82-E2016814BAA1}"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Calibri"/>
                <a:cs typeface="Calibri"/>
              </a:rPr>
              <a:t>Have participants sing</a:t>
            </a:r>
            <a:r>
              <a:rPr lang="en-US" baseline="0" dirty="0" smtClean="0">
                <a:latin typeface="Calibri"/>
                <a:cs typeface="Calibri"/>
              </a:rPr>
              <a:t> along and do movements.</a:t>
            </a:r>
            <a:endParaRPr lang="en-US" dirty="0">
              <a:latin typeface="Calibri"/>
              <a:cs typeface="Calibri"/>
            </a:endParaRPr>
          </a:p>
        </p:txBody>
      </p:sp>
      <p:sp>
        <p:nvSpPr>
          <p:cNvPr id="4" name="Slide Number Placeholder 3"/>
          <p:cNvSpPr>
            <a:spLocks noGrp="1"/>
          </p:cNvSpPr>
          <p:nvPr>
            <p:ph type="sldNum" sz="quarter" idx="10"/>
          </p:nvPr>
        </p:nvSpPr>
        <p:spPr/>
        <p:txBody>
          <a:bodyPr/>
          <a:lstStyle/>
          <a:p>
            <a:pPr>
              <a:defRPr/>
            </a:pPr>
            <a:fld id="{A6D0F5AF-6BA4-4F0E-8C82-E2016814BAA1}"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Calibri"/>
                <a:cs typeface="Calibri"/>
              </a:rPr>
              <a:t>While not all classrooms will have a specific “Dramatic Play Area”, dramatic play can be woven into English Language Arts, and Social Studies. Role playing is an opportunity to build vocabulary and language skills; it also provides</a:t>
            </a:r>
            <a:r>
              <a:rPr lang="en-US" baseline="0" dirty="0" smtClean="0">
                <a:latin typeface="Calibri"/>
                <a:cs typeface="Calibri"/>
              </a:rPr>
              <a:t> children with an expanded opportunity to explore practices that enhance and maintain their health and well-being.</a:t>
            </a:r>
            <a:endParaRPr lang="en-US" dirty="0" smtClean="0">
              <a:latin typeface="Calibri"/>
              <a:cs typeface="Calibri"/>
            </a:endParaRPr>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42886D-10B2-48A3-96E1-C33F0CF0874B}"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Calibri"/>
                <a:cs typeface="Calibri"/>
              </a:rPr>
              <a:t>Think of all of the sensory activities that help young children learn and make a cognitive connection.</a:t>
            </a:r>
          </a:p>
          <a:p>
            <a:pPr eaLnBrk="1" hangingPunct="1">
              <a:spcBef>
                <a:spcPct val="0"/>
              </a:spcBef>
            </a:pPr>
            <a:r>
              <a:rPr lang="en-US" dirty="0" smtClean="0">
                <a:latin typeface="Calibri"/>
                <a:cs typeface="Calibri"/>
              </a:rPr>
              <a:t>Ask participants to break</a:t>
            </a:r>
            <a:r>
              <a:rPr lang="en-US" baseline="0" dirty="0" smtClean="0">
                <a:latin typeface="Calibri"/>
                <a:cs typeface="Calibri"/>
              </a:rPr>
              <a:t> into small groups to discuss ideas that promote the integration of health into other learning areas. Groups will share out after the small group brainstorming session.</a:t>
            </a:r>
            <a:endParaRPr lang="en-US" dirty="0" smtClean="0">
              <a:latin typeface="Calibri"/>
              <a:cs typeface="Calibri"/>
            </a:endParaRPr>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F723B4-554C-4314-B7DE-56D27AA5DBC4}"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marL="172547" indent="-172547" eaLnBrk="1" hangingPunct="1">
              <a:spcBef>
                <a:spcPct val="0"/>
              </a:spcBef>
              <a:buFont typeface="Arial"/>
              <a:buChar char="•"/>
            </a:pPr>
            <a:r>
              <a:rPr lang="en-US" dirty="0" smtClean="0">
                <a:latin typeface="Calibri"/>
                <a:cs typeface="Calibri"/>
              </a:rPr>
              <a:t>The Domain represents</a:t>
            </a:r>
            <a:r>
              <a:rPr lang="en-US" baseline="0" dirty="0" smtClean="0">
                <a:latin typeface="Calibri"/>
                <a:cs typeface="Calibri"/>
              </a:rPr>
              <a:t> crucial areas of learning and development for young children. In this slide it is Physical Development</a:t>
            </a:r>
          </a:p>
          <a:p>
            <a:pPr marL="172547" indent="-172547" eaLnBrk="1" hangingPunct="1">
              <a:spcBef>
                <a:spcPct val="0"/>
              </a:spcBef>
              <a:buFont typeface="Arial"/>
              <a:buChar char="•"/>
            </a:pPr>
            <a:r>
              <a:rPr lang="en-US" baseline="0" dirty="0" smtClean="0">
                <a:latin typeface="Calibri"/>
                <a:cs typeface="Calibri"/>
              </a:rPr>
              <a:t>There are three strands in physical development in the Preschool Learning Foundations: </a:t>
            </a:r>
          </a:p>
          <a:p>
            <a:pPr marL="629747" lvl="1" indent="-172547" eaLnBrk="1" hangingPunct="1">
              <a:spcBef>
                <a:spcPct val="0"/>
              </a:spcBef>
              <a:buFont typeface="Arial"/>
              <a:buChar char="•"/>
            </a:pPr>
            <a:r>
              <a:rPr lang="en-US" baseline="0" dirty="0" smtClean="0">
                <a:latin typeface="Calibri"/>
                <a:cs typeface="Calibri"/>
              </a:rPr>
              <a:t>Fundamental Movement Skills</a:t>
            </a:r>
          </a:p>
          <a:p>
            <a:pPr marL="629747" lvl="1" indent="-172547" eaLnBrk="1" hangingPunct="1">
              <a:spcBef>
                <a:spcPct val="0"/>
              </a:spcBef>
              <a:buFont typeface="Arial"/>
              <a:buChar char="•"/>
            </a:pPr>
            <a:r>
              <a:rPr lang="en-US" baseline="0" dirty="0" smtClean="0">
                <a:latin typeface="Calibri"/>
                <a:cs typeface="Calibri"/>
              </a:rPr>
              <a:t>Perceptual-Motor Skills and Movement Concepts</a:t>
            </a:r>
          </a:p>
          <a:p>
            <a:pPr marL="629747" lvl="1" indent="-172547" eaLnBrk="1" hangingPunct="1">
              <a:spcBef>
                <a:spcPct val="0"/>
              </a:spcBef>
              <a:buFont typeface="Arial"/>
              <a:buChar char="•"/>
            </a:pPr>
            <a:r>
              <a:rPr lang="en-US" baseline="0" dirty="0" smtClean="0">
                <a:latin typeface="Calibri"/>
                <a:cs typeface="Calibri"/>
              </a:rPr>
              <a:t>Active Physical Play (shown on this slide)</a:t>
            </a:r>
          </a:p>
          <a:p>
            <a:pPr marL="629747" lvl="1" indent="-172547" eaLnBrk="1" hangingPunct="1">
              <a:spcBef>
                <a:spcPct val="0"/>
              </a:spcBef>
              <a:buFont typeface="Arial"/>
              <a:buNone/>
            </a:pPr>
            <a:endParaRPr lang="en-US" dirty="0" smtClean="0">
              <a:latin typeface="Calibri"/>
              <a:cs typeface="Calibri"/>
            </a:endParaRPr>
          </a:p>
          <a:p>
            <a:pPr marL="172547" indent="-172547" eaLnBrk="1" hangingPunct="1">
              <a:spcBef>
                <a:spcPct val="0"/>
              </a:spcBef>
              <a:buFont typeface="Arial"/>
              <a:buChar char="•"/>
            </a:pPr>
            <a:r>
              <a:rPr lang="en-US" dirty="0" smtClean="0">
                <a:latin typeface="Calibri"/>
                <a:cs typeface="Calibri"/>
              </a:rPr>
              <a:t>Each strand</a:t>
            </a:r>
            <a:r>
              <a:rPr lang="en-US" baseline="0" dirty="0" smtClean="0">
                <a:latin typeface="Calibri"/>
                <a:cs typeface="Calibri"/>
              </a:rPr>
              <a:t> consists of </a:t>
            </a:r>
            <a:r>
              <a:rPr lang="en-US" baseline="0" dirty="0" err="1" smtClean="0">
                <a:latin typeface="Calibri"/>
                <a:cs typeface="Calibri"/>
              </a:rPr>
              <a:t>s</a:t>
            </a:r>
            <a:r>
              <a:rPr lang="en-US" dirty="0" err="1" smtClean="0">
                <a:latin typeface="Calibri"/>
                <a:cs typeface="Calibri"/>
              </a:rPr>
              <a:t>ubstrands</a:t>
            </a:r>
            <a:r>
              <a:rPr lang="en-US" dirty="0" smtClean="0">
                <a:latin typeface="Calibri"/>
                <a:cs typeface="Calibri"/>
              </a:rPr>
              <a:t>.</a:t>
            </a:r>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71555B-AA51-4320-869B-AAD43DE557C8}"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Calibri"/>
                <a:cs typeface="Calibri"/>
              </a:rPr>
              <a:t>Under the Active Participation </a:t>
            </a:r>
            <a:r>
              <a:rPr lang="en-US" dirty="0" err="1" smtClean="0">
                <a:latin typeface="Calibri"/>
                <a:cs typeface="Calibri"/>
              </a:rPr>
              <a:t>substrand</a:t>
            </a:r>
            <a:r>
              <a:rPr lang="en-US" dirty="0" smtClean="0">
                <a:latin typeface="Calibri"/>
                <a:cs typeface="Calibri"/>
              </a:rPr>
              <a:t>, you see in this slide </a:t>
            </a:r>
            <a:r>
              <a:rPr lang="en-US" i="0" dirty="0" smtClean="0">
                <a:latin typeface="Calibri"/>
                <a:cs typeface="Calibri"/>
              </a:rPr>
              <a:t>that “the foundations describes</a:t>
            </a:r>
            <a:r>
              <a:rPr lang="en-US" i="0" baseline="0" dirty="0" smtClean="0">
                <a:latin typeface="Calibri"/>
                <a:cs typeface="Calibri"/>
              </a:rPr>
              <a:t> competencies – knowledge and skills – that most children can be exhibited in a high-quality program as they complete their first year of preschool” CDE, 2010, Preschool Learning Foundations, vol. 2, </a:t>
            </a:r>
            <a:r>
              <a:rPr lang="en-US" i="0" baseline="0" dirty="0" err="1" smtClean="0">
                <a:latin typeface="Calibri"/>
                <a:cs typeface="Calibri"/>
              </a:rPr>
              <a:t>p</a:t>
            </a:r>
            <a:r>
              <a:rPr lang="en-US" i="0" baseline="0" dirty="0" smtClean="0">
                <a:latin typeface="Calibri"/>
                <a:cs typeface="Calibri"/>
              </a:rPr>
              <a:t>. xi)</a:t>
            </a:r>
            <a:endParaRPr lang="en-US" dirty="0" smtClean="0">
              <a:latin typeface="Calibri"/>
              <a:cs typeface="Calibri"/>
            </a:endParaRPr>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BEB7D0-7B1B-432D-93F8-765F12FC168E}"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Calibri"/>
                <a:cs typeface="Calibri"/>
              </a:rPr>
              <a:t>In this slide you see in the </a:t>
            </a:r>
            <a:r>
              <a:rPr lang="en-US" i="1" dirty="0" smtClean="0">
                <a:latin typeface="Calibri"/>
                <a:cs typeface="Calibri"/>
              </a:rPr>
              <a:t>Preschool Learning Foundations </a:t>
            </a:r>
            <a:r>
              <a:rPr lang="en-US" dirty="0" smtClean="0">
                <a:latin typeface="Calibri"/>
                <a:cs typeface="Calibri"/>
              </a:rPr>
              <a:t>where the child would be typically at about 60 months.</a:t>
            </a:r>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CAFEE5-F781-4EB6-A94E-E903A38FE8C3}"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1474">
              <a:defRPr/>
            </a:pPr>
            <a:endParaRPr lang="en-US" dirty="0" smtClean="0">
              <a:solidFill>
                <a:srgbClr val="000000"/>
              </a:solidFill>
              <a:cs typeface="Calibri"/>
            </a:endParaRPr>
          </a:p>
          <a:p>
            <a:pPr defTabSz="911474">
              <a:defRPr/>
            </a:pPr>
            <a:r>
              <a:rPr lang="en-US" dirty="0" smtClean="0">
                <a:solidFill>
                  <a:srgbClr val="000000"/>
                </a:solidFill>
                <a:cs typeface="Calibri"/>
              </a:rPr>
              <a:t>The information in this presentation is based on: </a:t>
            </a:r>
          </a:p>
          <a:p>
            <a:pPr marL="341313" indent="-176213" defTabSz="911474">
              <a:buFont typeface="Arial"/>
              <a:buChar char="•"/>
              <a:defRPr/>
            </a:pPr>
            <a:r>
              <a:rPr lang="en-US" i="1" dirty="0" smtClean="0">
                <a:solidFill>
                  <a:srgbClr val="000000"/>
                </a:solidFill>
                <a:cs typeface="Calibri"/>
              </a:rPr>
              <a:t>The Alignment of the California Preschool Learning Foundations and Key Early Education Resources</a:t>
            </a:r>
          </a:p>
          <a:p>
            <a:pPr marL="341313" indent="-176213" defTabSz="911474">
              <a:buFont typeface="Arial"/>
              <a:buChar char="•"/>
              <a:defRPr/>
            </a:pPr>
            <a:r>
              <a:rPr lang="en-US" i="1" dirty="0" smtClean="0">
                <a:solidFill>
                  <a:srgbClr val="000000"/>
                </a:solidFill>
                <a:cs typeface="Calibri"/>
              </a:rPr>
              <a:t>California Preschool Learning Foundations, Volume 2</a:t>
            </a:r>
            <a:endParaRPr lang="en-US" dirty="0" smtClean="0">
              <a:solidFill>
                <a:srgbClr val="000000"/>
              </a:solidFill>
              <a:cs typeface="Calibri"/>
            </a:endParaRPr>
          </a:p>
          <a:p>
            <a:pPr marL="341313" indent="-176213" defTabSz="911474">
              <a:buFont typeface="Arial"/>
              <a:buChar char="•"/>
              <a:defRPr/>
            </a:pPr>
            <a:r>
              <a:rPr lang="en-US" dirty="0" smtClean="0">
                <a:solidFill>
                  <a:srgbClr val="000000"/>
                </a:solidFill>
                <a:cs typeface="Calibri"/>
              </a:rPr>
              <a:t>Current Research</a:t>
            </a:r>
          </a:p>
          <a:p>
            <a:pPr marL="341313" indent="-176213"/>
            <a:endParaRPr lang="en-US" dirty="0"/>
          </a:p>
        </p:txBody>
      </p:sp>
      <p:sp>
        <p:nvSpPr>
          <p:cNvPr id="4" name="Slide Number Placeholder 3"/>
          <p:cNvSpPr>
            <a:spLocks noGrp="1"/>
          </p:cNvSpPr>
          <p:nvPr>
            <p:ph type="sldNum" sz="quarter" idx="10"/>
          </p:nvPr>
        </p:nvSpPr>
        <p:spPr/>
        <p:txBody>
          <a:bodyPr/>
          <a:lstStyle/>
          <a:p>
            <a:fld id="{83903985-EF24-4915-A570-EC2C7FF28D3D}"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Calibri"/>
                <a:cs typeface="Calibri"/>
              </a:rPr>
              <a:t>Review the handout of Table 1.15 for Cardiovascular Endurance/Aerobic Capacity.</a:t>
            </a:r>
          </a:p>
          <a:p>
            <a:pPr eaLnBrk="1" hangingPunct="1">
              <a:spcBef>
                <a:spcPct val="0"/>
              </a:spcBef>
            </a:pPr>
            <a:endParaRPr lang="en-US" dirty="0" smtClean="0">
              <a:latin typeface="Calibri"/>
              <a:cs typeface="Calibri"/>
            </a:endParaRPr>
          </a:p>
          <a:p>
            <a:pPr eaLnBrk="1" hangingPunct="1">
              <a:spcBef>
                <a:spcPct val="0"/>
              </a:spcBef>
            </a:pPr>
            <a:endParaRPr lang="en-US" dirty="0" smtClean="0">
              <a:latin typeface="Calibri"/>
              <a:cs typeface="Calibri"/>
            </a:endParaRPr>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988BE5-6B29-41CC-9FE2-287FC4F182FB}"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Calibri"/>
                <a:cs typeface="Calibri"/>
              </a:rPr>
              <a:t>This slide shows the same example of a lesson for the TK student, but also an additional example</a:t>
            </a:r>
            <a:r>
              <a:rPr lang="en-US" baseline="0" dirty="0" smtClean="0">
                <a:latin typeface="Calibri"/>
                <a:cs typeface="Calibri"/>
              </a:rPr>
              <a:t> of</a:t>
            </a:r>
            <a:r>
              <a:rPr lang="en-US" dirty="0" smtClean="0">
                <a:latin typeface="Calibri"/>
                <a:cs typeface="Calibri"/>
              </a:rPr>
              <a:t> how to extend the lesson for the traditional kindergarten student in a TK combination class.</a:t>
            </a:r>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5FBF28-6269-41E2-8AD0-FCDD9A1186B7}"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Calibri"/>
                <a:cs typeface="Calibri"/>
              </a:rPr>
              <a:t>Health and physical development can be assessed and monitored in many ways. For children with a health care</a:t>
            </a:r>
            <a:r>
              <a:rPr lang="en-US" baseline="0" dirty="0" smtClean="0">
                <a:latin typeface="Calibri"/>
                <a:cs typeface="Calibri"/>
              </a:rPr>
              <a:t> p</a:t>
            </a:r>
            <a:r>
              <a:rPr lang="en-US" dirty="0" smtClean="0">
                <a:latin typeface="Calibri"/>
                <a:cs typeface="Calibri"/>
              </a:rPr>
              <a:t>rotocol, it may be necessary to include the school nurse for monitoring a child’s health and development.</a:t>
            </a:r>
          </a:p>
          <a:p>
            <a:pPr eaLnBrk="1" hangingPunct="1">
              <a:spcBef>
                <a:spcPct val="0"/>
              </a:spcBef>
            </a:pPr>
            <a:endParaRPr lang="en-US" dirty="0" smtClean="0">
              <a:latin typeface="Calibri"/>
              <a:cs typeface="Calibri"/>
            </a:endParaRPr>
          </a:p>
          <a:p>
            <a:pPr eaLnBrk="1" hangingPunct="1">
              <a:spcBef>
                <a:spcPct val="0"/>
              </a:spcBef>
            </a:pPr>
            <a:r>
              <a:rPr lang="en-US" dirty="0" smtClean="0">
                <a:latin typeface="Calibri"/>
                <a:cs typeface="Calibri"/>
              </a:rPr>
              <a:t>Teachers will be the primary observer and, in coordination with the parent,</a:t>
            </a:r>
            <a:r>
              <a:rPr lang="en-US" baseline="0" dirty="0" smtClean="0">
                <a:latin typeface="Calibri"/>
                <a:cs typeface="Calibri"/>
              </a:rPr>
              <a:t> </a:t>
            </a:r>
            <a:r>
              <a:rPr lang="en-US" dirty="0" smtClean="0">
                <a:latin typeface="Calibri"/>
                <a:cs typeface="Calibri"/>
              </a:rPr>
              <a:t>can record the progress towards health and physical development of each child.</a:t>
            </a:r>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D94BC1-D368-4733-A548-19BBE663B7B1}"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latin typeface="+mn-lt"/>
                <a:cs typeface="Calibri"/>
              </a:rPr>
              <a:t>For children with special needs, there may be a variety of individual needs.  The Individualized Educational Plan (IEP) team will identify goals and will</a:t>
            </a:r>
            <a:r>
              <a:rPr lang="en-US" baseline="0" dirty="0" smtClean="0">
                <a:latin typeface="+mn-lt"/>
                <a:cs typeface="Calibri"/>
              </a:rPr>
              <a:t> </a:t>
            </a:r>
            <a:r>
              <a:rPr lang="en-US" dirty="0" smtClean="0">
                <a:latin typeface="+mn-lt"/>
                <a:cs typeface="Calibri"/>
              </a:rPr>
              <a:t>create a plan to support the individualized needs of children with an IEP (or a 504 plan may also be established when the disability does not fall under IDEA).</a:t>
            </a:r>
          </a:p>
        </p:txBody>
      </p:sp>
      <p:sp>
        <p:nvSpPr>
          <p:cNvPr id="4" name="Slide Number Placeholder 3"/>
          <p:cNvSpPr>
            <a:spLocks noGrp="1"/>
          </p:cNvSpPr>
          <p:nvPr>
            <p:ph type="sldNum" sz="quarter" idx="10"/>
          </p:nvPr>
        </p:nvSpPr>
        <p:spPr/>
        <p:txBody>
          <a:bodyPr/>
          <a:lstStyle/>
          <a:p>
            <a:pPr>
              <a:defRPr/>
            </a:pPr>
            <a:fld id="{A6D0F5AF-6BA4-4F0E-8C82-E2016814BAA1}"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6D0F5AF-6BA4-4F0E-8C82-E2016814BAA1}"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Calibri"/>
                <a:cs typeface="Calibri"/>
              </a:rPr>
              <a:t>Now we want you to have an opportunity to create a TK lesson that is a bridge between the </a:t>
            </a:r>
            <a:r>
              <a:rPr lang="en-US" i="1" dirty="0" smtClean="0">
                <a:latin typeface="Calibri"/>
                <a:cs typeface="Calibri"/>
              </a:rPr>
              <a:t>Preschool Learning Foundations </a:t>
            </a:r>
            <a:r>
              <a:rPr lang="en-US" dirty="0" smtClean="0">
                <a:latin typeface="Calibri"/>
                <a:cs typeface="Calibri"/>
              </a:rPr>
              <a:t>and the Kindergarten Standards.</a:t>
            </a:r>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7F8315-3610-4B2E-901E-AF721B05B0A2}"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5325"/>
            <a:ext cx="4635500" cy="34766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903985-EF24-4915-A570-EC2C7FF28D3D}"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5325"/>
            <a:ext cx="4635500" cy="3476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903985-EF24-4915-A570-EC2C7FF28D3D}"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Here are some specific resources for teachers such as lesson plans that are focused on Health and Physical Education.</a:t>
            </a:r>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015DCF-348C-49C0-9BD9-85D874D694BC}"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p:txBody>
          <a:bodyPr/>
          <a:lstStyle/>
          <a:p>
            <a:pPr>
              <a:defRPr/>
            </a:pPr>
            <a:fld id="{98436065-3DEA-4E87-B976-B3CC976A7AD2}" type="slidenum">
              <a:rPr lang="en-US" smtClean="0"/>
              <a:pPr>
                <a:defRPr/>
              </a:pPr>
              <a:t>39</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31652" y="4404359"/>
            <a:ext cx="5121701" cy="4171634"/>
          </a:xfrm>
          <a:noFill/>
          <a:ln/>
        </p:spPr>
        <p:txBody>
          <a:bodyPr/>
          <a:lstStyle/>
          <a:p>
            <a:pPr eaLnBrk="1" hangingPunct="1"/>
            <a:endParaRPr lang="en-US" dirty="0" smtClean="0">
              <a:latin typeface="Calibri"/>
              <a:cs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Calibri"/>
                <a:cs typeface="Calibri"/>
              </a:rPr>
              <a:t>In order for the group to accomplish our goals today, we ask for your full attention and participation.</a:t>
            </a:r>
          </a:p>
          <a:p>
            <a:pPr eaLnBrk="1" hangingPunct="1">
              <a:spcBef>
                <a:spcPct val="0"/>
              </a:spcBef>
            </a:pPr>
            <a:endParaRPr lang="en-US" dirty="0"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5D4232-B94F-4D77-AD7B-097053EC6402}"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6D0F5AF-6BA4-4F0E-8C82-E2016814BAA1}"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None/>
            </a:pPr>
            <a:endParaRPr lang="en-US" dirty="0"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C6080B-78D3-49AC-88D4-14B81903E8CE}"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pPr>
              <a:buFontTx/>
              <a:buChar char="•"/>
            </a:pPr>
            <a:r>
              <a:rPr lang="en-US" dirty="0" smtClean="0">
                <a:solidFill>
                  <a:srgbClr val="000000"/>
                </a:solidFill>
                <a:latin typeface="Calibri" pitchFamily="25" charset="0"/>
                <a:ea typeface="ＭＳ Ｐゴシック" pitchFamily="25" charset="-128"/>
                <a:cs typeface="ＭＳ Ｐゴシック" pitchFamily="25" charset="-128"/>
              </a:rPr>
              <a:t>Senate Bill 1381 provides flexibility for districts in implementing TK that best meet the needs of students. </a:t>
            </a:r>
          </a:p>
          <a:p>
            <a:pPr>
              <a:buFontTx/>
              <a:buChar char="•"/>
            </a:pPr>
            <a:r>
              <a:rPr lang="en-US" dirty="0" smtClean="0">
                <a:solidFill>
                  <a:srgbClr val="000000"/>
                </a:solidFill>
                <a:latin typeface="Calibri" pitchFamily="25" charset="0"/>
                <a:ea typeface="ＭＳ Ｐゴシック" pitchFamily="25" charset="-128"/>
                <a:cs typeface="ＭＳ Ｐゴシック" pitchFamily="25" charset="-128"/>
              </a:rPr>
              <a:t>It is important to note, that all kindergarten regulations apply to TK. Children are not mandated to attend TK as the existing statute does not require parents to enroll children in kindergarten. </a:t>
            </a:r>
          </a:p>
          <a:p>
            <a:pPr>
              <a:buFontTx/>
              <a:buChar char="•"/>
            </a:pPr>
            <a:r>
              <a:rPr lang="en-US" dirty="0" smtClean="0">
                <a:solidFill>
                  <a:srgbClr val="000000"/>
                </a:solidFill>
                <a:latin typeface="Calibri" pitchFamily="25" charset="0"/>
                <a:ea typeface="ＭＳ Ｐゴシック" pitchFamily="25" charset="-128"/>
                <a:cs typeface="ＭＳ Ｐゴシック" pitchFamily="25" charset="-128"/>
              </a:rPr>
              <a:t>Children are not mandated to attend, but district must offer TK for birthdays between September 2 and December 2 ([Education Code Section 48000]; CCSESA, 2011).</a:t>
            </a:r>
          </a:p>
          <a:p>
            <a:endParaRPr lang="en-US" sz="800" dirty="0">
              <a:solidFill>
                <a:srgbClr val="000000"/>
              </a:solidFill>
              <a:latin typeface="Calibri" pitchFamily="25" charset="0"/>
              <a:ea typeface="ＭＳ Ｐゴシック" pitchFamily="25" charset="-128"/>
              <a:cs typeface="ＭＳ Ｐゴシック" pitchFamily="25" charset="-128"/>
            </a:endParaRPr>
          </a:p>
          <a:p>
            <a:pPr eaLnBrk="1" hangingPunct="1">
              <a:spcBef>
                <a:spcPct val="0"/>
              </a:spcBef>
              <a:buFontTx/>
              <a:buChar char="•"/>
            </a:pPr>
            <a:r>
              <a:rPr lang="en-US" dirty="0" smtClean="0">
                <a:solidFill>
                  <a:srgbClr val="000000"/>
                </a:solidFill>
                <a:latin typeface="Calibri" pitchFamily="25" charset="0"/>
                <a:ea typeface="ＭＳ Ｐゴシック" pitchFamily="25" charset="-128"/>
                <a:cs typeface="ＭＳ Ｐゴシック" pitchFamily="25" charset="-128"/>
              </a:rPr>
              <a:t>In 2012-13, school districts began to offer a TK program for children whose fifth birthdates fall from November 2 through December 2. </a:t>
            </a:r>
          </a:p>
          <a:p>
            <a:pPr eaLnBrk="1" hangingPunct="1">
              <a:spcBef>
                <a:spcPct val="0"/>
              </a:spcBef>
              <a:buFontTx/>
              <a:buChar char="•"/>
            </a:pPr>
            <a:r>
              <a:rPr lang="en-US" dirty="0" smtClean="0">
                <a:solidFill>
                  <a:srgbClr val="000000"/>
                </a:solidFill>
                <a:latin typeface="Calibri" pitchFamily="25" charset="0"/>
                <a:ea typeface="ＭＳ Ｐゴシック" pitchFamily="25" charset="-128"/>
                <a:cs typeface="ＭＳ Ｐゴシック" pitchFamily="25" charset="-128"/>
              </a:rPr>
              <a:t>The date will continue moving back one month over each subsequent year so that by 2014-15 and, each year thereafter, children who are five on or before September 1 are eligible for kindergarten. </a:t>
            </a:r>
          </a:p>
          <a:p>
            <a:pPr eaLnBrk="1" hangingPunct="1">
              <a:spcBef>
                <a:spcPct val="0"/>
              </a:spcBef>
              <a:buFontTx/>
              <a:buChar char="•"/>
            </a:pPr>
            <a:r>
              <a:rPr lang="en-US" dirty="0" smtClean="0">
                <a:solidFill>
                  <a:srgbClr val="000000"/>
                </a:solidFill>
                <a:latin typeface="Calibri" pitchFamily="25" charset="0"/>
                <a:ea typeface="ＭＳ Ｐゴシック" pitchFamily="25" charset="-128"/>
                <a:cs typeface="ＭＳ Ｐゴシック" pitchFamily="25" charset="-128"/>
              </a:rPr>
              <a:t>The law also requires school districts to develop a transitional kindergarten program, for children who will no longer be age eligible for kindergarten. </a:t>
            </a:r>
          </a:p>
          <a:p>
            <a:pPr eaLnBrk="1" hangingPunct="1">
              <a:spcBef>
                <a:spcPct val="0"/>
              </a:spcBef>
              <a:buFontTx/>
              <a:buChar char="•"/>
            </a:pPr>
            <a:r>
              <a:rPr lang="en-US" dirty="0" smtClean="0">
                <a:solidFill>
                  <a:srgbClr val="000000"/>
                </a:solidFill>
                <a:latin typeface="Calibri" pitchFamily="25" charset="0"/>
                <a:ea typeface="ＭＳ Ｐゴシック" pitchFamily="25" charset="-128"/>
                <a:cs typeface="ＭＳ Ｐゴシック" pitchFamily="25" charset="-128"/>
              </a:rPr>
              <a:t>Transitional kindergarten is the first year of a two-year program that provides a “modified kindergarten curriculum that is age and developmentally appropriate” (</a:t>
            </a:r>
            <a:r>
              <a:rPr lang="en-US" i="1" dirty="0" smtClean="0">
                <a:solidFill>
                  <a:srgbClr val="000000"/>
                </a:solidFill>
                <a:latin typeface="Calibri" pitchFamily="25" charset="0"/>
                <a:ea typeface="ＭＳ Ｐゴシック" pitchFamily="25" charset="-128"/>
                <a:cs typeface="ＭＳ Ｐゴシック" pitchFamily="25" charset="-128"/>
              </a:rPr>
              <a:t>Education Code</a:t>
            </a:r>
            <a:r>
              <a:rPr lang="en-US" dirty="0" smtClean="0">
                <a:solidFill>
                  <a:srgbClr val="000000"/>
                </a:solidFill>
                <a:latin typeface="Calibri" pitchFamily="25" charset="0"/>
                <a:ea typeface="ＭＳ Ｐゴシック" pitchFamily="25" charset="-128"/>
                <a:cs typeface="ＭＳ Ｐゴシック" pitchFamily="25" charset="-128"/>
              </a:rPr>
              <a:t> section 48000).</a:t>
            </a:r>
          </a:p>
          <a:p>
            <a:endParaRPr lang="en-US" dirty="0" smtClean="0">
              <a:solidFill>
                <a:srgbClr val="000000"/>
              </a:solidFill>
              <a:latin typeface="Calibri" pitchFamily="25" charset="0"/>
              <a:ea typeface="ＭＳ Ｐゴシック" pitchFamily="25" charset="-128"/>
              <a:cs typeface="ＭＳ Ｐゴシック" pitchFamily="25" charset="-128"/>
            </a:endParaRPr>
          </a:p>
          <a:p>
            <a:endParaRPr lang="en-US" dirty="0" smtClean="0">
              <a:latin typeface="Calibri" pitchFamily="25" charset="0"/>
              <a:ea typeface="ＭＳ Ｐゴシック" pitchFamily="25" charset="-128"/>
              <a:cs typeface="ＭＳ Ｐゴシック" pitchFamily="25" charset="-128"/>
            </a:endParaRPr>
          </a:p>
        </p:txBody>
      </p:sp>
      <p:sp>
        <p:nvSpPr>
          <p:cNvPr id="34820" name="Slide Number Placeholder 3"/>
          <p:cNvSpPr>
            <a:spLocks noGrp="1"/>
          </p:cNvSpPr>
          <p:nvPr>
            <p:ph type="sldNum" sz="quarter" idx="5"/>
          </p:nvPr>
        </p:nvSpPr>
        <p:spPr>
          <a:noFill/>
          <a:ln>
            <a:miter lim="800000"/>
            <a:headEnd/>
            <a:tailEnd/>
          </a:ln>
        </p:spPr>
        <p:txBody>
          <a:bodyPr/>
          <a:lstStyle/>
          <a:p>
            <a:fld id="{76832654-B0FF-4C43-8EDA-36D8A74B5FA5}"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698500" y="4273550"/>
            <a:ext cx="5743575" cy="4170363"/>
          </a:xfrm>
          <a:noFill/>
        </p:spPr>
        <p:txBody>
          <a:bodyPr/>
          <a:lstStyle/>
          <a:p>
            <a:r>
              <a:rPr lang="en-US" dirty="0">
                <a:latin typeface="Calibri" pitchFamily="42" charset="0"/>
                <a:ea typeface="ＭＳ Ｐゴシック" pitchFamily="42" charset="-128"/>
                <a:cs typeface="ＭＳ Ｐゴシック" pitchFamily="42" charset="-128"/>
              </a:rPr>
              <a:t>As districts work to provide the “modified kindergarten curriculum that is age and developmentally appropriate ”we need to clarify our definition of “developmentally appropriate”. </a:t>
            </a:r>
          </a:p>
          <a:p>
            <a:endParaRPr lang="en-US" sz="800" dirty="0">
              <a:solidFill>
                <a:srgbClr val="000000"/>
              </a:solidFill>
              <a:latin typeface="Calibri" pitchFamily="42" charset="0"/>
              <a:ea typeface="ＭＳ Ｐゴシック" pitchFamily="42" charset="-128"/>
              <a:cs typeface="ＭＳ Ｐゴシック" pitchFamily="42" charset="-128"/>
            </a:endParaRPr>
          </a:p>
          <a:p>
            <a:r>
              <a:rPr lang="en-US" dirty="0">
                <a:solidFill>
                  <a:srgbClr val="000000"/>
                </a:solidFill>
                <a:latin typeface="Calibri" pitchFamily="42" charset="0"/>
                <a:ea typeface="ＭＳ Ｐゴシック" pitchFamily="42" charset="-128"/>
                <a:cs typeface="ＭＳ Ｐゴシック" pitchFamily="42" charset="-128"/>
              </a:rPr>
              <a:t>Developmentally appropriate practice, often shortened to DAP, is an approach to grounded teaching both in the research on how young children develop and learn and in what is known about effective early education. Its framework is designed to promote young children’</a:t>
            </a:r>
            <a:r>
              <a:rPr lang="en-US" altLang="ja-JP" dirty="0">
                <a:solidFill>
                  <a:srgbClr val="000000"/>
                </a:solidFill>
                <a:latin typeface="Calibri" pitchFamily="42" charset="0"/>
                <a:ea typeface="ＭＳ Ｐゴシック" pitchFamily="42" charset="-128"/>
                <a:cs typeface="ＭＳ Ｐゴシック" pitchFamily="42" charset="-128"/>
              </a:rPr>
              <a:t>s optimal learning and development. For more information, visit the National Association for the Education of Young Children website: </a:t>
            </a:r>
            <a:r>
              <a:rPr lang="en-US" altLang="ja-JP" u="sng" dirty="0" err="1">
                <a:solidFill>
                  <a:srgbClr val="000000"/>
                </a:solidFill>
                <a:latin typeface="Calibri" pitchFamily="42" charset="0"/>
                <a:ea typeface="ＭＳ Ｐゴシック" pitchFamily="42" charset="-128"/>
                <a:cs typeface="ＭＳ Ｐゴシック" pitchFamily="42" charset="-128"/>
              </a:rPr>
              <a:t>www.naeyc.org</a:t>
            </a:r>
            <a:r>
              <a:rPr lang="en-US" altLang="ja-JP" u="sng" dirty="0">
                <a:solidFill>
                  <a:srgbClr val="000000"/>
                </a:solidFill>
                <a:latin typeface="Calibri" pitchFamily="42" charset="0"/>
                <a:ea typeface="ＭＳ Ｐゴシック" pitchFamily="42" charset="-128"/>
                <a:cs typeface="ＭＳ Ｐゴシック" pitchFamily="42" charset="-128"/>
              </a:rPr>
              <a:t>/DAP</a:t>
            </a:r>
            <a:r>
              <a:rPr lang="en-US" altLang="ja-JP" dirty="0">
                <a:solidFill>
                  <a:srgbClr val="000000"/>
                </a:solidFill>
                <a:latin typeface="Calibri" pitchFamily="42" charset="0"/>
                <a:ea typeface="ＭＳ Ｐゴシック" pitchFamily="42" charset="-128"/>
                <a:cs typeface="ＭＳ Ｐゴシック" pitchFamily="42" charset="-128"/>
              </a:rPr>
              <a:t> </a:t>
            </a:r>
          </a:p>
          <a:p>
            <a:endParaRPr lang="en-US" u="sng" dirty="0">
              <a:solidFill>
                <a:srgbClr val="000000"/>
              </a:solidFill>
              <a:latin typeface="Calibri" pitchFamily="42" charset="0"/>
              <a:ea typeface="ＭＳ Ｐゴシック" pitchFamily="42" charset="-128"/>
              <a:cs typeface="ＭＳ Ｐゴシック" pitchFamily="42" charset="-128"/>
            </a:endParaRPr>
          </a:p>
          <a:p>
            <a:r>
              <a:rPr lang="en-US" u="sng" dirty="0">
                <a:solidFill>
                  <a:srgbClr val="000000"/>
                </a:solidFill>
                <a:latin typeface="Calibri" pitchFamily="42" charset="0"/>
                <a:ea typeface="ＭＳ Ｐゴシック" pitchFamily="42" charset="-128"/>
                <a:cs typeface="ＭＳ Ｐゴシック" pitchFamily="42" charset="-128"/>
              </a:rPr>
              <a:t>www.naeyc.org/dap/3-core-considerations</a:t>
            </a:r>
          </a:p>
          <a:p>
            <a:r>
              <a:rPr lang="en-US" dirty="0">
                <a:solidFill>
                  <a:srgbClr val="000000"/>
                </a:solidFill>
                <a:latin typeface="Calibri" pitchFamily="42" charset="0"/>
                <a:ea typeface="ＭＳ Ｐゴシック" pitchFamily="42" charset="-128"/>
                <a:cs typeface="ＭＳ Ｐゴシック" pitchFamily="42" charset="-128"/>
              </a:rPr>
              <a:t>3 Core Considerations of DAP</a:t>
            </a:r>
          </a:p>
          <a:p>
            <a:pPr>
              <a:buFontTx/>
              <a:buChar char="•"/>
            </a:pPr>
            <a:r>
              <a:rPr lang="en-US" dirty="0">
                <a:solidFill>
                  <a:srgbClr val="000000"/>
                </a:solidFill>
                <a:latin typeface="Calibri" pitchFamily="42" charset="0"/>
                <a:ea typeface="ＭＳ Ｐゴシック" pitchFamily="42" charset="-128"/>
                <a:cs typeface="ＭＳ Ｐゴシック" pitchFamily="42" charset="-128"/>
              </a:rPr>
              <a:t>Knowing about child development and learning – Knowing what is typical at each age and stage of early development is crucial. This knowledge, based on research, helps us decide which experiences are best for children’s learning and development.</a:t>
            </a:r>
          </a:p>
          <a:p>
            <a:pPr>
              <a:buFontTx/>
              <a:buChar char="•"/>
            </a:pPr>
            <a:r>
              <a:rPr lang="en-US" dirty="0">
                <a:solidFill>
                  <a:srgbClr val="000000"/>
                </a:solidFill>
                <a:latin typeface="Calibri" pitchFamily="42" charset="0"/>
                <a:ea typeface="ＭＳ Ｐゴシック" pitchFamily="42" charset="-128"/>
                <a:cs typeface="ＭＳ Ｐゴシック" pitchFamily="42" charset="-128"/>
              </a:rPr>
              <a:t>Knowing what is individually appropriate – What we learn about specific children help us teach and care for each child as an individual. By continually observing children’s play and interaction with the physical environment and others, we learn about each child’s interests, abilities and developmental progress.</a:t>
            </a:r>
          </a:p>
          <a:p>
            <a:pPr>
              <a:buFontTx/>
              <a:buChar char="•"/>
            </a:pPr>
            <a:r>
              <a:rPr lang="en-US" dirty="0">
                <a:solidFill>
                  <a:srgbClr val="000000"/>
                </a:solidFill>
                <a:latin typeface="Calibri" pitchFamily="42" charset="0"/>
                <a:ea typeface="ＭＳ Ｐゴシック" pitchFamily="42" charset="-128"/>
                <a:cs typeface="ＭＳ Ｐゴシック" pitchFamily="42" charset="-128"/>
              </a:rPr>
              <a:t>Knowing what is culturally important – We must make an effort to get to know the children’s families and learn about the values, expectations, and factors that shape their lives at home and in their communities. The background information helps us provide meaningful, relevant, and respectful learning experiences for each child and family.</a:t>
            </a:r>
          </a:p>
          <a:p>
            <a:pPr>
              <a:buFontTx/>
              <a:buChar char="•"/>
            </a:pPr>
            <a:endParaRPr lang="en-US" dirty="0">
              <a:solidFill>
                <a:srgbClr val="000000"/>
              </a:solidFill>
              <a:latin typeface="Calibri" pitchFamily="42" charset="0"/>
              <a:ea typeface="ＭＳ Ｐゴシック" pitchFamily="42" charset="-128"/>
              <a:cs typeface="ＭＳ Ｐゴシック" pitchFamily="42" charset="-128"/>
            </a:endParaRPr>
          </a:p>
        </p:txBody>
      </p:sp>
      <p:sp>
        <p:nvSpPr>
          <p:cNvPr id="36868" name="Rectangle 3"/>
          <p:cNvSpPr>
            <a:spLocks noChangeArrowheads="1"/>
          </p:cNvSpPr>
          <p:nvPr/>
        </p:nvSpPr>
        <p:spPr bwMode="auto">
          <a:xfrm>
            <a:off x="6600825" y="8961438"/>
            <a:ext cx="274638" cy="274637"/>
          </a:xfrm>
          <a:prstGeom prst="rect">
            <a:avLst/>
          </a:prstGeom>
          <a:noFill/>
          <a:ln w="9525">
            <a:noFill/>
            <a:miter lim="800000"/>
            <a:headEnd/>
            <a:tailEnd/>
          </a:ln>
        </p:spPr>
        <p:txBody>
          <a:bodyPr wrap="none">
            <a:prstTxWarp prst="textNoShape">
              <a:avLst/>
            </a:prstTxWarp>
            <a:spAutoFit/>
          </a:bodyPr>
          <a:lstStyle/>
          <a:p>
            <a:fld id="{5BA2D600-2AD2-434D-803A-A27D9CE42DF1}" type="slidenum">
              <a:rPr lang="en-US" sz="1200"/>
              <a:pPr/>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r>
              <a:rPr lang="en-US">
                <a:latin typeface="Calibri" pitchFamily="42" charset="0"/>
                <a:ea typeface="ＭＳ Ｐゴシック" pitchFamily="42" charset="-128"/>
                <a:cs typeface="ＭＳ Ｐゴシック" pitchFamily="42" charset="-128"/>
              </a:rPr>
              <a:t>The NAEYC has published a valuable resource that can be utilized to support the implementation of developmentally appropriate TK programs.</a:t>
            </a:r>
          </a:p>
          <a:p>
            <a:endParaRPr lang="en-US">
              <a:solidFill>
                <a:srgbClr val="000000"/>
              </a:solidFill>
              <a:latin typeface="Calibri" pitchFamily="42" charset="0"/>
              <a:ea typeface="ＭＳ Ｐゴシック" pitchFamily="42" charset="-128"/>
              <a:cs typeface="ＭＳ Ｐゴシック" pitchFamily="42" charset="-128"/>
            </a:endParaRPr>
          </a:p>
          <a:p>
            <a:r>
              <a:rPr lang="en-US">
                <a:latin typeface="Calibri" pitchFamily="42" charset="0"/>
                <a:ea typeface="ＭＳ Ｐゴシック" pitchFamily="42" charset="-128"/>
                <a:cs typeface="ＭＳ Ｐゴシック" pitchFamily="42" charset="-128"/>
              </a:rPr>
              <a:t>Have participants read the principles and select one that resonates with you. Be ready to quickly share why you selected it. Depending on time available and group dynamics, participants might share in pairs, small groups, or as a whole group. </a:t>
            </a:r>
          </a:p>
          <a:p>
            <a:r>
              <a:rPr lang="en-US">
                <a:latin typeface="Calibri" pitchFamily="42" charset="0"/>
                <a:ea typeface="ＭＳ Ｐゴシック" pitchFamily="42" charset="-128"/>
                <a:cs typeface="ＭＳ Ｐゴシック" pitchFamily="42" charset="-128"/>
              </a:rPr>
              <a:t> </a:t>
            </a:r>
          </a:p>
          <a:p>
            <a:r>
              <a:rPr lang="en-US">
                <a:latin typeface="Calibri" pitchFamily="42" charset="0"/>
                <a:ea typeface="ＭＳ Ｐゴシック" pitchFamily="42" charset="-128"/>
                <a:cs typeface="ＭＳ Ｐゴシック" pitchFamily="42" charset="-128"/>
              </a:rPr>
              <a:t>If time permits, additional pair, small group, or whole group discussion might focus on sharing current practices that exemplify or are connected to selected principles.</a:t>
            </a:r>
          </a:p>
          <a:p>
            <a:r>
              <a:rPr lang="en-US">
                <a:latin typeface="Calibri" pitchFamily="42" charset="0"/>
                <a:ea typeface="ＭＳ Ｐゴシック" pitchFamily="42" charset="-128"/>
                <a:cs typeface="ＭＳ Ｐゴシック" pitchFamily="42" charset="-128"/>
              </a:rPr>
              <a:t> </a:t>
            </a:r>
          </a:p>
          <a:p>
            <a:endParaRPr lang="en-US">
              <a:solidFill>
                <a:srgbClr val="000000"/>
              </a:solidFill>
              <a:latin typeface="Calibri" pitchFamily="42" charset="0"/>
              <a:ea typeface="ＭＳ Ｐゴシック" pitchFamily="42" charset="-128"/>
              <a:cs typeface="ＭＳ Ｐゴシック" pitchFamily="42" charset="-128"/>
            </a:endParaRPr>
          </a:p>
          <a:p>
            <a:r>
              <a:rPr lang="en-US">
                <a:solidFill>
                  <a:srgbClr val="000000"/>
                </a:solidFill>
                <a:latin typeface="Calibri" pitchFamily="42" charset="0"/>
                <a:ea typeface="ＭＳ Ｐゴシック" pitchFamily="42" charset="-128"/>
                <a:cs typeface="ＭＳ Ｐゴシック" pitchFamily="42" charset="-128"/>
              </a:rPr>
              <a:t>Review the handout “Developmentally Appropriate Practice in Early Childhood Programs Serving Children B-age 8”. Review this document with the group.</a:t>
            </a:r>
            <a:endParaRPr lang="en-US">
              <a:latin typeface="Calibri" pitchFamily="42" charset="0"/>
              <a:ea typeface="ＭＳ Ｐゴシック" pitchFamily="42" charset="-128"/>
              <a:cs typeface="ＭＳ Ｐゴシック" pitchFamily="42" charset="-128"/>
            </a:endParaRPr>
          </a:p>
        </p:txBody>
      </p:sp>
      <p:sp>
        <p:nvSpPr>
          <p:cNvPr id="38916" name="Slide Number Placeholder 3"/>
          <p:cNvSpPr>
            <a:spLocks noGrp="1"/>
          </p:cNvSpPr>
          <p:nvPr>
            <p:ph type="sldNum" sz="quarter" idx="5"/>
          </p:nvPr>
        </p:nvSpPr>
        <p:spPr>
          <a:noFill/>
          <a:ln>
            <a:miter lim="800000"/>
            <a:headEnd/>
            <a:tailEnd/>
          </a:ln>
        </p:spPr>
        <p:txBody>
          <a:bodyPr/>
          <a:lstStyle/>
          <a:p>
            <a:fld id="{669499C6-291D-4AD9-9829-B39C47ECFE4D}"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lvl1pPr>
          </a:lstStyle>
          <a:p>
            <a:pPr>
              <a:defRPr/>
            </a:pPr>
            <a:fld id="{E223108B-1EB7-944F-BDB6-4DC0B4093614}" type="datetime1">
              <a:rPr lang="en-US" smtClean="0"/>
              <a:pPr>
                <a:defRPr/>
              </a:pPr>
              <a:t>2/18/14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CF89A3-FE4A-4803-8598-121E128EFCF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rtlCol="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noProof="0"/>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7C97916-84A6-E949-A9E0-32CAFD0DB8D1}" type="datetime1">
              <a:rPr lang="en-US" smtClean="0"/>
              <a:pPr>
                <a:defRPr/>
              </a:pPr>
              <a:t>2/18/14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AF9FB2-D07B-4AD7-86D0-DA5C96C31C7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9" name="Picture Placeholder 8"/>
          <p:cNvSpPr>
            <a:spLocks noGrp="1"/>
          </p:cNvSpPr>
          <p:nvPr>
            <p:ph type="pic" sz="quarter" idx="13"/>
          </p:nvPr>
        </p:nvSpPr>
        <p:spPr>
          <a:xfrm>
            <a:off x="927100" y="1129553"/>
            <a:ext cx="7988300" cy="2980944"/>
          </a:xfrm>
        </p:spPr>
        <p:txBody>
          <a:bodyPr rtlCol="0">
            <a:normAutofit/>
          </a:bodyPr>
          <a:lstStyle>
            <a:lvl1pPr marL="0" indent="0">
              <a:buNone/>
              <a:defRPr sz="1800"/>
            </a:lvl1pPr>
          </a:lstStyle>
          <a:p>
            <a:pPr lvl="0"/>
            <a:r>
              <a:rPr lang="en-US" noProof="0" dirty="0" smtClean="0"/>
              <a:t>Drag picture to placeholder or click icon to add</a:t>
            </a:r>
            <a:endParaRPr noProof="0"/>
          </a:p>
        </p:txBody>
      </p:sp>
      <p:sp>
        <p:nvSpPr>
          <p:cNvPr id="5" name="Date Placeholder 3"/>
          <p:cNvSpPr>
            <a:spLocks noGrp="1"/>
          </p:cNvSpPr>
          <p:nvPr>
            <p:ph type="dt" sz="half" idx="14"/>
          </p:nvPr>
        </p:nvSpPr>
        <p:spPr/>
        <p:txBody>
          <a:bodyPr/>
          <a:lstStyle>
            <a:lvl1pPr>
              <a:defRPr/>
            </a:lvl1pPr>
          </a:lstStyle>
          <a:p>
            <a:pPr>
              <a:defRPr/>
            </a:pPr>
            <a:fld id="{429A63EC-72A1-2048-9951-F0A198F7318B}" type="datetime1">
              <a:rPr lang="en-US" smtClean="0"/>
              <a:pPr>
                <a:defRPr/>
              </a:pPr>
              <a:t>2/18/14</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9" name="Picture Placeholder 8"/>
          <p:cNvSpPr>
            <a:spLocks noGrp="1"/>
          </p:cNvSpPr>
          <p:nvPr>
            <p:ph type="pic" sz="quarter" idx="13"/>
          </p:nvPr>
        </p:nvSpPr>
        <p:spPr>
          <a:xfrm>
            <a:off x="927100" y="1129553"/>
            <a:ext cx="3986784" cy="2980944"/>
          </a:xfrm>
        </p:spPr>
        <p:txBody>
          <a:bodyPr rtlCol="0">
            <a:normAutofit/>
          </a:bodyPr>
          <a:lstStyle>
            <a:lvl1pPr marL="0" indent="0">
              <a:buNone/>
              <a:defRPr sz="1800"/>
            </a:lvl1pPr>
          </a:lstStyle>
          <a:p>
            <a:pPr lvl="0"/>
            <a:r>
              <a:rPr lang="en-US" noProof="0" dirty="0" smtClean="0"/>
              <a:t>Drag picture to placeholder or click icon to add</a:t>
            </a:r>
            <a:endParaRPr noProof="0"/>
          </a:p>
        </p:txBody>
      </p:sp>
      <p:sp>
        <p:nvSpPr>
          <p:cNvPr id="7" name="Picture Placeholder 8"/>
          <p:cNvSpPr>
            <a:spLocks noGrp="1"/>
          </p:cNvSpPr>
          <p:nvPr>
            <p:ph type="pic" sz="quarter" idx="14"/>
          </p:nvPr>
        </p:nvSpPr>
        <p:spPr>
          <a:xfrm>
            <a:off x="4928616" y="1129553"/>
            <a:ext cx="3986784" cy="2980944"/>
          </a:xfrm>
        </p:spPr>
        <p:txBody>
          <a:bodyPr rtlCol="0">
            <a:normAutofit/>
          </a:bodyPr>
          <a:lstStyle>
            <a:lvl1pPr marL="0" indent="0">
              <a:buNone/>
              <a:defRPr sz="1800"/>
            </a:lvl1pPr>
          </a:lstStyle>
          <a:p>
            <a:pPr lvl="0"/>
            <a:r>
              <a:rPr lang="en-US" noProof="0" dirty="0" smtClean="0"/>
              <a:t>Drag picture to placeholder or click icon to add</a:t>
            </a:r>
            <a:endParaRPr noProof="0"/>
          </a:p>
        </p:txBody>
      </p:sp>
      <p:sp>
        <p:nvSpPr>
          <p:cNvPr id="6" name="Date Placeholder 3"/>
          <p:cNvSpPr>
            <a:spLocks noGrp="1"/>
          </p:cNvSpPr>
          <p:nvPr>
            <p:ph type="dt" sz="half" idx="15"/>
          </p:nvPr>
        </p:nvSpPr>
        <p:spPr/>
        <p:txBody>
          <a:bodyPr/>
          <a:lstStyle>
            <a:lvl1pPr>
              <a:defRPr/>
            </a:lvl1pPr>
          </a:lstStyle>
          <a:p>
            <a:pPr>
              <a:defRPr/>
            </a:pPr>
            <a:fld id="{9C597423-52D2-C54B-BDED-08AFF7AE7D24}" type="datetime1">
              <a:rPr lang="en-US" smtClean="0"/>
              <a:pPr>
                <a:defRPr/>
              </a:pPr>
              <a:t>2/18/14</a:t>
            </a:fld>
            <a:endParaRPr lang="en-US" dirty="0"/>
          </a:p>
        </p:txBody>
      </p:sp>
      <p:sp>
        <p:nvSpPr>
          <p:cNvPr id="8" name="Footer Placeholder 4"/>
          <p:cNvSpPr>
            <a:spLocks noGrp="1"/>
          </p:cNvSpPr>
          <p:nvPr>
            <p:ph type="ftr" sz="quarter" idx="16"/>
          </p:nvPr>
        </p:nvSpPr>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927100" y="1129553"/>
            <a:ext cx="6601968" cy="2980944"/>
          </a:xfrm>
        </p:spPr>
        <p:txBody>
          <a:bodyPr rtlCol="0">
            <a:normAutofit/>
          </a:bodyPr>
          <a:lstStyle>
            <a:lvl1pPr marL="0" indent="0">
              <a:buNone/>
              <a:defRPr sz="1800"/>
            </a:lvl1pPr>
          </a:lstStyle>
          <a:p>
            <a:pPr lvl="0"/>
            <a:r>
              <a:rPr lang="en-US" noProof="0" dirty="0" smtClean="0"/>
              <a:t>Drag picture to placeholder or click icon to add</a:t>
            </a:r>
            <a:endParaRPr noProof="0"/>
          </a:p>
        </p:txBody>
      </p:sp>
      <p:sp>
        <p:nvSpPr>
          <p:cNvPr id="7" name="Picture Placeholder 8"/>
          <p:cNvSpPr>
            <a:spLocks noGrp="1"/>
          </p:cNvSpPr>
          <p:nvPr>
            <p:ph type="pic" sz="quarter" idx="14"/>
          </p:nvPr>
        </p:nvSpPr>
        <p:spPr>
          <a:xfrm>
            <a:off x="7543800" y="1129553"/>
            <a:ext cx="1371600" cy="1481328"/>
          </a:xfrm>
        </p:spPr>
        <p:txBody>
          <a:bodyPr rtlCol="0">
            <a:normAutofit/>
          </a:bodyPr>
          <a:lstStyle>
            <a:lvl1pPr marL="0" indent="0">
              <a:buNone/>
              <a:defRPr sz="1800"/>
            </a:lvl1pPr>
          </a:lstStyle>
          <a:p>
            <a:pPr lvl="0"/>
            <a:r>
              <a:rPr lang="en-US" noProof="0" dirty="0" smtClean="0"/>
              <a:t>Drag picture to placeholder or click icon to add</a:t>
            </a:r>
            <a:endParaRPr noProof="0"/>
          </a:p>
        </p:txBody>
      </p:sp>
      <p:sp>
        <p:nvSpPr>
          <p:cNvPr id="8" name="Picture Placeholder 8"/>
          <p:cNvSpPr>
            <a:spLocks noGrp="1"/>
          </p:cNvSpPr>
          <p:nvPr>
            <p:ph type="pic" sz="quarter" idx="15"/>
          </p:nvPr>
        </p:nvSpPr>
        <p:spPr>
          <a:xfrm>
            <a:off x="7543800" y="2629169"/>
            <a:ext cx="1371600" cy="1481328"/>
          </a:xfrm>
        </p:spPr>
        <p:txBody>
          <a:bodyPr rtlCol="0">
            <a:normAutofit/>
          </a:bodyPr>
          <a:lstStyle>
            <a:lvl1pPr marL="0" indent="0">
              <a:buNone/>
              <a:defRPr sz="1800"/>
            </a:lvl1pPr>
          </a:lstStyle>
          <a:p>
            <a:pPr lvl="0"/>
            <a:r>
              <a:rPr lang="en-US" noProof="0" dirty="0" smtClean="0"/>
              <a:t>Drag picture to placeholder or click icon to add</a:t>
            </a:r>
            <a:endParaRPr noProof="0"/>
          </a:p>
        </p:txBody>
      </p:sp>
      <p:sp>
        <p:nvSpPr>
          <p:cNvPr id="10" name="Date Placeholder 3"/>
          <p:cNvSpPr>
            <a:spLocks noGrp="1"/>
          </p:cNvSpPr>
          <p:nvPr>
            <p:ph type="dt" sz="half" idx="16"/>
          </p:nvPr>
        </p:nvSpPr>
        <p:spPr/>
        <p:txBody>
          <a:bodyPr/>
          <a:lstStyle>
            <a:lvl1pPr>
              <a:defRPr/>
            </a:lvl1pPr>
          </a:lstStyle>
          <a:p>
            <a:pPr>
              <a:defRPr/>
            </a:pPr>
            <a:fld id="{37E80724-BADF-3244-BA6C-84F63C08BA67}" type="datetime1">
              <a:rPr lang="en-US" smtClean="0"/>
              <a:pPr>
                <a:defRPr/>
              </a:pPr>
              <a:t>2/18/14</a:t>
            </a:fld>
            <a:endParaRPr lang="en-US" dirty="0"/>
          </a:p>
        </p:txBody>
      </p:sp>
      <p:sp>
        <p:nvSpPr>
          <p:cNvPr id="11" name="Footer Placeholder 4"/>
          <p:cNvSpPr>
            <a:spLocks noGrp="1"/>
          </p:cNvSpPr>
          <p:nvPr>
            <p:ph type="ftr" sz="quarter" idx="17"/>
          </p:nvPr>
        </p:nvSpPr>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1F722961-38DB-F94B-BF84-797E6C33B132}" type="datetime1">
              <a:rPr lang="en-US" smtClean="0"/>
              <a:pPr>
                <a:defRPr/>
              </a:pPr>
              <a:t>2/18/14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116B7D-2483-4EA0-AF22-560C30566E69}"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2AFB83AD-98B8-864D-8BE1-BBB318FD0A78}" type="datetime1">
              <a:rPr lang="en-US" smtClean="0"/>
              <a:pPr>
                <a:defRPr/>
              </a:pPr>
              <a:t>2/18/14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525932-2921-4107-9953-34D229250C1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001458A5-B6C6-BE45-9AB8-BC2143D84C99}" type="datetime1">
              <a:rPr lang="en-US" smtClean="0"/>
              <a:pPr>
                <a:defRPr/>
              </a:pPr>
              <a:t>2/18/14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7C3690-E4C1-4374-BD8B-97D3BDC21D0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9" name="Picture Placeholder 8"/>
          <p:cNvSpPr>
            <a:spLocks noGrp="1"/>
          </p:cNvSpPr>
          <p:nvPr>
            <p:ph type="pic" sz="quarter" idx="13"/>
          </p:nvPr>
        </p:nvSpPr>
        <p:spPr>
          <a:xfrm>
            <a:off x="927100" y="1129553"/>
            <a:ext cx="7988300" cy="3886200"/>
          </a:xfrm>
        </p:spPr>
        <p:txBody>
          <a:bodyPr rtlCol="0">
            <a:normAutofit/>
          </a:bodyPr>
          <a:lstStyle>
            <a:lvl1pPr marL="0" indent="0">
              <a:buNone/>
              <a:defRPr sz="1800"/>
            </a:lvl1pPr>
          </a:lstStyle>
          <a:p>
            <a:pPr lvl="0"/>
            <a:r>
              <a:rPr lang="en-US" noProof="0" dirty="0" smtClean="0"/>
              <a:t>Drag picture to placeholder or click icon to add</a:t>
            </a:r>
            <a:endParaRPr noProof="0"/>
          </a:p>
        </p:txBody>
      </p:sp>
      <p:sp>
        <p:nvSpPr>
          <p:cNvPr id="5" name="Date Placeholder 3"/>
          <p:cNvSpPr>
            <a:spLocks noGrp="1"/>
          </p:cNvSpPr>
          <p:nvPr>
            <p:ph type="dt" sz="half" idx="14"/>
          </p:nvPr>
        </p:nvSpPr>
        <p:spPr/>
        <p:txBody>
          <a:bodyPr/>
          <a:lstStyle>
            <a:lvl1pPr>
              <a:defRPr/>
            </a:lvl1pPr>
          </a:lstStyle>
          <a:p>
            <a:pPr>
              <a:defRPr/>
            </a:pPr>
            <a:fld id="{BEBEF7EA-C0EF-3747-B3A5-E9B4DB3EA52E}" type="datetime1">
              <a:rPr lang="en-US" smtClean="0"/>
              <a:pPr>
                <a:defRPr/>
              </a:pPr>
              <a:t>2/18/14</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rtlCol="0" anchor="b">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ctr">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E4CDDE7-8641-DB42-B363-B529AE56DFA2}" type="datetime1">
              <a:rPr lang="en-US" smtClean="0"/>
              <a:pPr>
                <a:defRPr/>
              </a:pPr>
              <a:t>2/18/14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CFB056-371D-45E5-8472-88D5E35D1E8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37C25735-C32F-B347-BD17-50EE75D6DB9E}" type="datetime1">
              <a:rPr lang="en-US" smtClean="0"/>
              <a:pPr>
                <a:defRPr/>
              </a:pPr>
              <a:t>2/18/14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E57A50-1153-4723-BEB8-ADB1F6B7023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Date Placeholder 6"/>
          <p:cNvSpPr>
            <a:spLocks noGrp="1"/>
          </p:cNvSpPr>
          <p:nvPr>
            <p:ph type="dt" sz="half" idx="10"/>
          </p:nvPr>
        </p:nvSpPr>
        <p:spPr/>
        <p:txBody>
          <a:bodyPr/>
          <a:lstStyle>
            <a:lvl1pPr>
              <a:defRPr/>
            </a:lvl1pPr>
          </a:lstStyle>
          <a:p>
            <a:pPr>
              <a:defRPr/>
            </a:pPr>
            <a:fld id="{B8B8AEBC-8D8D-1E42-B5A4-D115CD599599}" type="datetime1">
              <a:rPr lang="en-US" smtClean="0"/>
              <a:pPr>
                <a:defRPr/>
              </a:pPr>
              <a:t>2/18/14</a:t>
            </a:fld>
            <a:endParaRPr lang="en-US" dirty="0"/>
          </a:p>
        </p:txBody>
      </p:sp>
      <p:sp>
        <p:nvSpPr>
          <p:cNvPr id="14" name="Footer Placeholder 7"/>
          <p:cNvSpPr>
            <a:spLocks noGrp="1"/>
          </p:cNvSpPr>
          <p:nvPr>
            <p:ph type="ftr" sz="quarter" idx="11"/>
          </p:nvPr>
        </p:nvSpPr>
        <p:spPr/>
        <p:txBody>
          <a:bodyPr/>
          <a:lstStyle>
            <a:lvl1pPr>
              <a:defRPr/>
            </a:lvl1pPr>
          </a:lstStyle>
          <a:p>
            <a:pPr>
              <a:defRPr/>
            </a:pPr>
            <a:endParaRPr lang="en-US"/>
          </a:p>
        </p:txBody>
      </p:sp>
      <p:sp>
        <p:nvSpPr>
          <p:cNvPr id="15" name="Slide Number Placeholder 8"/>
          <p:cNvSpPr>
            <a:spLocks noGrp="1"/>
          </p:cNvSpPr>
          <p:nvPr>
            <p:ph type="sldNum" sz="quarter" idx="12"/>
          </p:nvPr>
        </p:nvSpPr>
        <p:spPr/>
        <p:txBody>
          <a:bodyPr/>
          <a:lstStyle>
            <a:lvl1pPr>
              <a:defRPr/>
            </a:lvl1pPr>
          </a:lstStyle>
          <a:p>
            <a:pPr>
              <a:defRPr/>
            </a:pPr>
            <a:fld id="{AFA6E125-A78E-4864-B790-1F8FFAAA4EC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138A16CB-8C66-9B4A-A87F-E5685D36D5AF}" type="datetime1">
              <a:rPr lang="en-US" smtClean="0"/>
              <a:pPr>
                <a:defRPr/>
              </a:pPr>
              <a:t>2/18/14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8F2F033-EBF1-4BE2-85FB-26802D610EE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0D75FD2-FD53-8844-ACD6-F9EA94447213}" type="datetime1">
              <a:rPr lang="en-US" smtClean="0"/>
              <a:pPr>
                <a:defRPr/>
              </a:pPr>
              <a:t>2/18/14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E17CEB5-D989-4229-B26A-DF3BDB5B8B4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rtlCol="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DA5DDE3-D7D5-2343-9AF8-FE69CB501AF0}" type="datetime1">
              <a:rPr lang="en-US" smtClean="0"/>
              <a:pPr>
                <a:defRPr/>
              </a:pPr>
              <a:t>2/18/14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9B2686-8397-4156-94F2-CCBDE550A72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18538" y="1123950"/>
            <a:ext cx="8913813" cy="914400"/>
          </a:xfrm>
          <a:prstGeom prst="rect">
            <a:avLst/>
          </a:prstGeom>
          <a:solidFill>
            <a:schemeClr val="tx2"/>
          </a:solidFill>
          <a:ln w="9525">
            <a:noFill/>
            <a:miter lim="800000"/>
            <a:headEnd/>
            <a:tailEnd/>
          </a:ln>
        </p:spPr>
        <p:txBody>
          <a:bodyPr vert="horz" wrap="square" lIns="1188720" tIns="45720" rIns="274320" bIns="45720" numCol="1" anchor="ctr" anchorCtr="0" compatLnSpc="1">
            <a:prstTxWarp prst="textNoShape">
              <a:avLst/>
            </a:prstTxWarp>
          </a:bodyPr>
          <a:lstStyle/>
          <a:p>
            <a:pPr lvl="0"/>
            <a:r>
              <a:rPr lang="en-US" dirty="0" smtClean="0"/>
              <a:t>Click to edit Master title style</a:t>
            </a:r>
            <a:br>
              <a:rPr lang="en-US" dirty="0" smtClean="0"/>
            </a:br>
            <a:r>
              <a:rPr lang="en-US" dirty="0" err="1" smtClean="0"/>
              <a:t>Submaster</a:t>
            </a:r>
            <a:endParaRPr lang="en-US" dirty="0" smtClean="0"/>
          </a:p>
        </p:txBody>
      </p:sp>
      <p:sp>
        <p:nvSpPr>
          <p:cNvPr id="1027" name="Text Placeholder 2"/>
          <p:cNvSpPr>
            <a:spLocks noGrp="1"/>
          </p:cNvSpPr>
          <p:nvPr>
            <p:ph type="body" idx="1"/>
          </p:nvPr>
        </p:nvSpPr>
        <p:spPr bwMode="auto">
          <a:xfrm>
            <a:off x="1114425" y="2595563"/>
            <a:ext cx="7610475" cy="3670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580188" y="188913"/>
            <a:ext cx="2133600"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lumMod val="65000"/>
                    <a:lumOff val="35000"/>
                  </a:schemeClr>
                </a:solidFill>
                <a:latin typeface="+mn-lt"/>
              </a:defRPr>
            </a:lvl1pPr>
          </a:lstStyle>
          <a:p>
            <a:pPr>
              <a:defRPr/>
            </a:pPr>
            <a:fld id="{316CCE17-A1D6-B848-8F00-8055FA6377C9}" type="datetime1">
              <a:rPr lang="en-US" smtClean="0"/>
              <a:pPr>
                <a:defRPr/>
              </a:pPr>
              <a:t>2/18/14</a:t>
            </a:fld>
            <a:endParaRPr lang="en-US" dirty="0"/>
          </a:p>
        </p:txBody>
      </p:sp>
      <p:sp>
        <p:nvSpPr>
          <p:cNvPr id="5" name="Footer Placeholder 4"/>
          <p:cNvSpPr>
            <a:spLocks noGrp="1"/>
          </p:cNvSpPr>
          <p:nvPr>
            <p:ph type="ftr" sz="quarter" idx="3"/>
          </p:nvPr>
        </p:nvSpPr>
        <p:spPr>
          <a:xfrm>
            <a:off x="1120775" y="188913"/>
            <a:ext cx="2895600"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lumMod val="65000"/>
                    <a:lumOff val="3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89988" y="6569075"/>
            <a:ext cx="457200" cy="365125"/>
          </a:xfrm>
          <a:prstGeom prst="rect">
            <a:avLst/>
          </a:prstGeom>
        </p:spPr>
        <p:txBody>
          <a:bodyPr vert="horz" lIns="91440" tIns="45720" rIns="91440" bIns="45720" rtlCol="0" anchor="ctr"/>
          <a:lstStyle>
            <a:lvl1pPr algn="ctr" fontAlgn="auto">
              <a:spcBef>
                <a:spcPts val="0"/>
              </a:spcBef>
              <a:spcAft>
                <a:spcPts val="0"/>
              </a:spcAft>
              <a:defRPr sz="800">
                <a:solidFill>
                  <a:schemeClr val="tx1">
                    <a:lumMod val="65000"/>
                    <a:lumOff val="35000"/>
                  </a:schemeClr>
                </a:solidFill>
                <a:latin typeface="+mn-lt"/>
              </a:defRPr>
            </a:lvl1pPr>
          </a:lstStyle>
          <a:p>
            <a:pPr>
              <a:defRPr/>
            </a:pPr>
            <a:fld id="{88683926-8C4E-46AA-A885-E6CDDEC30380}" type="slidenum">
              <a:rPr lang="en-US"/>
              <a:pPr>
                <a:defRPr/>
              </a:pPr>
              <a:t>‹#›</a:t>
            </a:fld>
            <a:endParaRPr lang="en-US" dirty="0"/>
          </a:p>
        </p:txBody>
      </p:sp>
      <p:sp>
        <p:nvSpPr>
          <p:cNvPr id="7" name="Rectangle 6"/>
          <p:cNvSpPr/>
          <p:nvPr/>
        </p:nvSpPr>
        <p:spPr>
          <a:xfrm>
            <a:off x="914400" y="0"/>
            <a:ext cx="7999413" cy="182563"/>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914400" y="6675438"/>
            <a:ext cx="7999413" cy="182562"/>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31" r:id="rId3"/>
    <p:sldLayoutId id="2147483823" r:id="rId4"/>
    <p:sldLayoutId id="2147483824" r:id="rId5"/>
    <p:sldLayoutId id="2147483832" r:id="rId6"/>
    <p:sldLayoutId id="2147483825" r:id="rId7"/>
    <p:sldLayoutId id="2147483826" r:id="rId8"/>
    <p:sldLayoutId id="2147483827" r:id="rId9"/>
    <p:sldLayoutId id="2147483828" r:id="rId10"/>
    <p:sldLayoutId id="2147483833" r:id="rId11"/>
    <p:sldLayoutId id="2147483834" r:id="rId12"/>
    <p:sldLayoutId id="2147483835" r:id="rId13"/>
    <p:sldLayoutId id="2147483829" r:id="rId14"/>
    <p:sldLayoutId id="2147483830" r:id="rId15"/>
  </p:sldLayoutIdLst>
  <p:hf hdr="0" ftr="0" dt="0"/>
  <p:txStyles>
    <p:titleStyle>
      <a:lvl1pPr marL="0" indent="0" algn="l" rtl="0" eaLnBrk="0" fontAlgn="base" hangingPunct="0">
        <a:spcBef>
          <a:spcPct val="0"/>
        </a:spcBef>
        <a:spcAft>
          <a:spcPct val="0"/>
        </a:spcAft>
        <a:defRPr sz="3600" b="1" kern="1200">
          <a:solidFill>
            <a:schemeClr val="bg1"/>
          </a:solidFill>
          <a:latin typeface="Arial"/>
          <a:ea typeface="+mj-ea"/>
          <a:cs typeface="Arial"/>
        </a:defRPr>
      </a:lvl1pPr>
      <a:lvl2pPr algn="l" rtl="0" eaLnBrk="0" fontAlgn="base" hangingPunct="0">
        <a:spcBef>
          <a:spcPct val="0"/>
        </a:spcBef>
        <a:spcAft>
          <a:spcPct val="0"/>
        </a:spcAft>
        <a:defRPr sz="3600">
          <a:solidFill>
            <a:schemeClr val="bg1"/>
          </a:solidFill>
          <a:latin typeface="Century Gothic" pitchFamily="34" charset="0"/>
        </a:defRPr>
      </a:lvl2pPr>
      <a:lvl3pPr algn="l" rtl="0" eaLnBrk="0" fontAlgn="base" hangingPunct="0">
        <a:spcBef>
          <a:spcPct val="0"/>
        </a:spcBef>
        <a:spcAft>
          <a:spcPct val="0"/>
        </a:spcAft>
        <a:defRPr sz="3600">
          <a:solidFill>
            <a:schemeClr val="bg1"/>
          </a:solidFill>
          <a:latin typeface="Century Gothic" pitchFamily="34" charset="0"/>
        </a:defRPr>
      </a:lvl3pPr>
      <a:lvl4pPr algn="l" rtl="0" eaLnBrk="0" fontAlgn="base" hangingPunct="0">
        <a:spcBef>
          <a:spcPct val="0"/>
        </a:spcBef>
        <a:spcAft>
          <a:spcPct val="0"/>
        </a:spcAft>
        <a:defRPr sz="3600">
          <a:solidFill>
            <a:schemeClr val="bg1"/>
          </a:solidFill>
          <a:latin typeface="Century Gothic" pitchFamily="34" charset="0"/>
        </a:defRPr>
      </a:lvl4pPr>
      <a:lvl5pPr algn="l" rtl="0" eaLnBrk="0" fontAlgn="base" hangingPunct="0">
        <a:spcBef>
          <a:spcPct val="0"/>
        </a:spcBef>
        <a:spcAft>
          <a:spcPct val="0"/>
        </a:spcAft>
        <a:defRPr sz="3600">
          <a:solidFill>
            <a:schemeClr val="bg1"/>
          </a:solidFill>
          <a:latin typeface="Century Gothic" pitchFamily="34" charset="0"/>
        </a:defRPr>
      </a:lvl5pPr>
      <a:lvl6pPr marL="457200" algn="l" rtl="0" fontAlgn="base">
        <a:spcBef>
          <a:spcPct val="0"/>
        </a:spcBef>
        <a:spcAft>
          <a:spcPct val="0"/>
        </a:spcAft>
        <a:defRPr sz="3600">
          <a:solidFill>
            <a:schemeClr val="bg1"/>
          </a:solidFill>
          <a:latin typeface="Century Gothic" pitchFamily="34" charset="0"/>
        </a:defRPr>
      </a:lvl6pPr>
      <a:lvl7pPr marL="914400" algn="l" rtl="0" fontAlgn="base">
        <a:spcBef>
          <a:spcPct val="0"/>
        </a:spcBef>
        <a:spcAft>
          <a:spcPct val="0"/>
        </a:spcAft>
        <a:defRPr sz="3600">
          <a:solidFill>
            <a:schemeClr val="bg1"/>
          </a:solidFill>
          <a:latin typeface="Century Gothic" pitchFamily="34" charset="0"/>
        </a:defRPr>
      </a:lvl7pPr>
      <a:lvl8pPr marL="1371600" algn="l" rtl="0" fontAlgn="base">
        <a:spcBef>
          <a:spcPct val="0"/>
        </a:spcBef>
        <a:spcAft>
          <a:spcPct val="0"/>
        </a:spcAft>
        <a:defRPr sz="3600">
          <a:solidFill>
            <a:schemeClr val="bg1"/>
          </a:solidFill>
          <a:latin typeface="Century Gothic" pitchFamily="34" charset="0"/>
        </a:defRPr>
      </a:lvl8pPr>
      <a:lvl9pPr marL="1828800" algn="l" rtl="0" fontAlgn="base">
        <a:spcBef>
          <a:spcPct val="0"/>
        </a:spcBef>
        <a:spcAft>
          <a:spcPct val="0"/>
        </a:spcAft>
        <a:defRPr sz="3600">
          <a:solidFill>
            <a:schemeClr val="bg1"/>
          </a:solidFill>
          <a:latin typeface="Century Gothic" pitchFamily="34" charset="0"/>
        </a:defRPr>
      </a:lvl9pPr>
    </p:titleStyle>
    <p:bodyStyle>
      <a:lvl1pPr marL="342900" indent="-342900" algn="l" rtl="0" eaLnBrk="0" fontAlgn="base" hangingPunct="0">
        <a:spcBef>
          <a:spcPts val="2000"/>
        </a:spcBef>
        <a:spcAft>
          <a:spcPct val="0"/>
        </a:spcAft>
        <a:buClr>
          <a:schemeClr val="accent1"/>
        </a:buClr>
        <a:buFont typeface="Wingdings 2" pitchFamily="18" charset="2"/>
        <a:buChar char=""/>
        <a:defRPr sz="2000" kern="1200">
          <a:solidFill>
            <a:srgbClr val="000000"/>
          </a:solidFill>
          <a:latin typeface="Calibri"/>
          <a:ea typeface="+mn-ea"/>
          <a:cs typeface="Calibri"/>
        </a:defRPr>
      </a:lvl1pPr>
      <a:lvl2pPr marL="685800" indent="-336550" algn="l" rtl="0" eaLnBrk="0" fontAlgn="base" hangingPunct="0">
        <a:spcBef>
          <a:spcPts val="600"/>
        </a:spcBef>
        <a:spcAft>
          <a:spcPct val="0"/>
        </a:spcAft>
        <a:buClr>
          <a:srgbClr val="51640B"/>
        </a:buClr>
        <a:buFont typeface="Wingdings 2" pitchFamily="18" charset="2"/>
        <a:buChar char=""/>
        <a:defRPr kern="1200">
          <a:solidFill>
            <a:srgbClr val="000000"/>
          </a:solidFill>
          <a:latin typeface="Calibri"/>
          <a:ea typeface="+mn-ea"/>
          <a:cs typeface="Calibri"/>
        </a:defRPr>
      </a:lvl2pPr>
      <a:lvl3pPr marL="1035050" indent="-349250" algn="l" rtl="0" eaLnBrk="0" fontAlgn="base" hangingPunct="0">
        <a:spcBef>
          <a:spcPts val="600"/>
        </a:spcBef>
        <a:spcAft>
          <a:spcPct val="0"/>
        </a:spcAft>
        <a:buClr>
          <a:schemeClr val="accent1"/>
        </a:buClr>
        <a:buFont typeface="Wingdings 2" pitchFamily="18" charset="2"/>
        <a:buChar char=""/>
        <a:defRPr kern="1200">
          <a:solidFill>
            <a:srgbClr val="000000"/>
          </a:solidFill>
          <a:latin typeface="Calibri"/>
          <a:ea typeface="+mn-ea"/>
          <a:cs typeface="Calibri"/>
        </a:defRPr>
      </a:lvl3pPr>
      <a:lvl4pPr marL="1371600" indent="-336550" algn="l" rtl="0" eaLnBrk="0" fontAlgn="base" hangingPunct="0">
        <a:spcBef>
          <a:spcPts val="600"/>
        </a:spcBef>
        <a:spcAft>
          <a:spcPct val="0"/>
        </a:spcAft>
        <a:buClr>
          <a:srgbClr val="51640B"/>
        </a:buClr>
        <a:buFont typeface="Wingdings 2" pitchFamily="18" charset="2"/>
        <a:buChar char=""/>
        <a:defRPr kern="1200">
          <a:solidFill>
            <a:srgbClr val="000000"/>
          </a:solidFill>
          <a:latin typeface="Calibri"/>
          <a:ea typeface="+mn-ea"/>
          <a:cs typeface="Calibri"/>
        </a:defRPr>
      </a:lvl4pPr>
      <a:lvl5pPr marL="1720850" indent="-349250" algn="l" rtl="0" eaLnBrk="0" fontAlgn="base" hangingPunct="0">
        <a:spcBef>
          <a:spcPts val="600"/>
        </a:spcBef>
        <a:spcAft>
          <a:spcPct val="0"/>
        </a:spcAft>
        <a:buClr>
          <a:schemeClr val="accent1"/>
        </a:buClr>
        <a:buFont typeface="Wingdings 2" pitchFamily="18" charset="2"/>
        <a:buChar char=""/>
        <a:defRPr kern="1200">
          <a:solidFill>
            <a:srgbClr val="000000"/>
          </a:solidFill>
          <a:latin typeface="Calibri"/>
          <a:ea typeface="+mn-ea"/>
          <a:cs typeface="Calibri"/>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emf"/></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9.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hyperlink" Target="http://www.cde.ca.gov/sp/cd/re/documents/psalignment.pdf" TargetMode="External"/><Relationship Id="rId4" Type="http://schemas.openxmlformats.org/officeDocument/2006/relationships/hyperlink" Target="http://www.ccsesa.org/index/sp_prek.cfm" TargetMode="External"/><Relationship Id="rId5" Type="http://schemas.openxmlformats.org/officeDocument/2006/relationships/hyperlink" Target="http://www.ccsesa.org/index/documents/TransitionalKindergartenGuide-webversion.pdf" TargetMode="External"/><Relationship Id="rId6" Type="http://schemas.openxmlformats.org/officeDocument/2006/relationships/hyperlink" Target="http://www.cde.ca.gov/ci/gs/em/" TargetMode="External"/><Relationship Id="rId7" Type="http://schemas.openxmlformats.org/officeDocument/2006/relationships/hyperlink" Target="http://www.californiakindergartenassociation.org/transitional-kindergarten/" TargetMode="External"/><Relationship Id="rId8" Type="http://schemas.openxmlformats.org/officeDocument/2006/relationships/hyperlink" Target="http://www.cpin.us" TargetMode="External"/><Relationship Id="rId9" Type="http://schemas.openxmlformats.org/officeDocument/2006/relationships/hyperlink" Target="http://www.ppic.org/content/pubs/op/OP_508JCOP.pdf" TargetMode="External"/><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hyperlink" Target="http://www.naeyc.org/DAP" TargetMode="External"/><Relationship Id="rId4" Type="http://schemas.openxmlformats.org/officeDocument/2006/relationships/hyperlink" Target="http://www.cde.ca.gov/sp/cd/re/documents/psframeworkkvol1.pdf" TargetMode="External"/><Relationship Id="rId5" Type="http://schemas.openxmlformats.org/officeDocument/2006/relationships/hyperlink" Target="http://www.cde.ca.gov/sp/cd/re/documents/psframeworkvol2.pdf" TargetMode="External"/><Relationship Id="rId6" Type="http://schemas.openxmlformats.org/officeDocument/2006/relationships/hyperlink" Target="http://www.cde.ca.gov/sp/cd/re/documents/preschoolframeworkvol3.pdf" TargetMode="External"/><Relationship Id="rId7" Type="http://schemas.openxmlformats.org/officeDocument/2006/relationships/hyperlink" Target="http://www.cde.ca.gov/sp/cd/re/documents/psenglearnersed2.pdf" TargetMode="External"/><Relationship Id="rId8" Type="http://schemas.openxmlformats.org/officeDocument/2006/relationships/hyperlink" Target="http://www.cde.ca.gov/sp/cd/re/documents/preschoollf.pdf" TargetMode="External"/><Relationship Id="rId9" Type="http://schemas.openxmlformats.org/officeDocument/2006/relationships/hyperlink" Target="http://www.cde.ca.gov/sp/cd/re/documents/psfoundationsvol2.pdf" TargetMode="External"/><Relationship Id="rId10" Type="http://schemas.openxmlformats.org/officeDocument/2006/relationships/hyperlink" Target="http://www.cde.ca.gov/sp/cd/re/documents/preschoolfoundationsvol3.pdf" TargetMode="External"/><Relationship Id="rId11" Type="http://schemas.openxmlformats.org/officeDocument/2006/relationships/hyperlink" Target="http://www.tkcalifornia.org/" TargetMode="External"/><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9.xml"/><Relationship Id="rId3" Type="http://schemas.openxmlformats.org/officeDocument/2006/relationships/image" Target="../media/image3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334" y="1433513"/>
            <a:ext cx="8915400" cy="877887"/>
          </a:xfrm>
        </p:spPr>
        <p:txBody>
          <a:bodyPr rtlCol="0">
            <a:normAutofit/>
          </a:bodyPr>
          <a:lstStyle/>
          <a:p>
            <a:pPr eaLnBrk="1" fontAlgn="auto" hangingPunct="1">
              <a:spcAft>
                <a:spcPts val="0"/>
              </a:spcAft>
              <a:defRPr/>
            </a:pPr>
            <a:r>
              <a:rPr lang="en-US" b="1" dirty="0" smtClean="0">
                <a:latin typeface="Arial"/>
                <a:cs typeface="Arial"/>
              </a:rPr>
              <a:t>Physical Education and Health</a:t>
            </a:r>
            <a:endParaRPr lang="en-US" b="1" dirty="0">
              <a:latin typeface="Arial"/>
              <a:cs typeface="Arial"/>
            </a:endParaRPr>
          </a:p>
        </p:txBody>
      </p:sp>
      <p:sp>
        <p:nvSpPr>
          <p:cNvPr id="3" name="Subtitle 2"/>
          <p:cNvSpPr>
            <a:spLocks noGrp="1"/>
          </p:cNvSpPr>
          <p:nvPr>
            <p:ph type="subTitle" idx="1"/>
          </p:nvPr>
        </p:nvSpPr>
        <p:spPr>
          <a:xfrm>
            <a:off x="609600" y="2311400"/>
            <a:ext cx="8001000" cy="3822700"/>
          </a:xfrm>
        </p:spPr>
        <p:txBody>
          <a:bodyPr/>
          <a:lstStyle/>
          <a:p>
            <a:pPr algn="ctr" fontAlgn="auto">
              <a:spcAft>
                <a:spcPts val="0"/>
              </a:spcAft>
              <a:defRPr/>
            </a:pPr>
            <a:r>
              <a:rPr lang="en-US" b="1" dirty="0" smtClean="0">
                <a:latin typeface="Calibri"/>
                <a:cs typeface="Calibri"/>
              </a:rPr>
              <a:t>In a Transitional Kindergarten (TK) Classroom</a:t>
            </a:r>
            <a:endParaRPr lang="en-US" b="1" dirty="0">
              <a:latin typeface="Calibri"/>
              <a:cs typeface="Calibri"/>
            </a:endParaRPr>
          </a:p>
        </p:txBody>
      </p:sp>
      <p:pic>
        <p:nvPicPr>
          <p:cNvPr id="6" name="Picture 5" descr="TKGuide_kids2_Page_01.tif"/>
          <p:cNvPicPr>
            <a:picLocks noChangeAspect="1"/>
          </p:cNvPicPr>
          <p:nvPr/>
        </p:nvPicPr>
        <p:blipFill>
          <a:blip r:embed="rId3"/>
          <a:stretch>
            <a:fillRect/>
          </a:stretch>
        </p:blipFill>
        <p:spPr>
          <a:xfrm>
            <a:off x="1981200" y="3621141"/>
            <a:ext cx="5181600" cy="2208159"/>
          </a:xfrm>
          <a:prstGeom prst="rect">
            <a:avLst/>
          </a:prstGeom>
          <a:effectLst>
            <a:glow rad="228600">
              <a:schemeClr val="accent4">
                <a:alpha val="75000"/>
              </a:schemeClr>
            </a:glo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1"/>
          <p:cNvSpPr>
            <a:spLocks noGrp="1"/>
          </p:cNvSpPr>
          <p:nvPr>
            <p:ph type="title"/>
          </p:nvPr>
        </p:nvSpPr>
        <p:spPr>
          <a:xfrm>
            <a:off x="152400" y="500063"/>
            <a:ext cx="8839200" cy="922337"/>
          </a:xfrm>
        </p:spPr>
        <p:txBody>
          <a:bodyPr/>
          <a:lstStyle/>
          <a:p>
            <a:r>
              <a:rPr lang="en-US" dirty="0" smtClean="0">
                <a:latin typeface="Arial" pitchFamily="-110" charset="0"/>
                <a:ea typeface="ＭＳ Ｐゴシック" pitchFamily="-110" charset="-128"/>
                <a:cs typeface="Arial" pitchFamily="-110" charset="0"/>
              </a:rPr>
              <a:t> Universal Design for Learning</a:t>
            </a:r>
          </a:p>
        </p:txBody>
      </p:sp>
      <p:sp>
        <p:nvSpPr>
          <p:cNvPr id="39939" name="Content Placeholder 2"/>
          <p:cNvSpPr>
            <a:spLocks noGrp="1"/>
          </p:cNvSpPr>
          <p:nvPr>
            <p:ph idx="1"/>
          </p:nvPr>
        </p:nvSpPr>
        <p:spPr>
          <a:xfrm>
            <a:off x="1830388" y="1695450"/>
            <a:ext cx="7534275" cy="4529138"/>
          </a:xfrm>
        </p:spPr>
        <p:txBody>
          <a:bodyPr/>
          <a:lstStyle/>
          <a:p>
            <a:pPr>
              <a:spcBef>
                <a:spcPct val="0"/>
              </a:spcBef>
              <a:defRPr/>
            </a:pPr>
            <a:r>
              <a:rPr lang="en-US" b="1" dirty="0">
                <a:solidFill>
                  <a:srgbClr val="000000"/>
                </a:solidFill>
                <a:latin typeface="Calibri" pitchFamily="-110" charset="0"/>
                <a:ea typeface="Calibri" pitchFamily="-110" charset="0"/>
                <a:cs typeface="Calibri" pitchFamily="-110" charset="0"/>
              </a:rPr>
              <a:t>Provide Multiple Means of Representation</a:t>
            </a:r>
          </a:p>
          <a:p>
            <a:pPr lvl="1">
              <a:spcBef>
                <a:spcPct val="0"/>
              </a:spcBef>
              <a:buClr>
                <a:schemeClr val="accent3">
                  <a:lumMod val="50000"/>
                </a:schemeClr>
              </a:buClr>
              <a:defRPr/>
            </a:pPr>
            <a:r>
              <a:rPr lang="en-US" sz="2000" dirty="0">
                <a:solidFill>
                  <a:srgbClr val="000000"/>
                </a:solidFill>
                <a:latin typeface="Calibri" pitchFamily="-110" charset="0"/>
                <a:ea typeface="Calibri" pitchFamily="-110" charset="0"/>
                <a:cs typeface="Calibri" pitchFamily="-110" charset="0"/>
              </a:rPr>
              <a:t>Perception</a:t>
            </a:r>
          </a:p>
          <a:p>
            <a:pPr lvl="1">
              <a:spcBef>
                <a:spcPct val="0"/>
              </a:spcBef>
              <a:buClr>
                <a:schemeClr val="accent3">
                  <a:lumMod val="50000"/>
                </a:schemeClr>
              </a:buClr>
              <a:defRPr/>
            </a:pPr>
            <a:r>
              <a:rPr lang="en-US" sz="2000" dirty="0">
                <a:solidFill>
                  <a:srgbClr val="000000"/>
                </a:solidFill>
                <a:latin typeface="Calibri" pitchFamily="-110" charset="0"/>
                <a:ea typeface="Calibri" pitchFamily="-110" charset="0"/>
                <a:cs typeface="Calibri" pitchFamily="-110" charset="0"/>
              </a:rPr>
              <a:t>Language expressions and symbols</a:t>
            </a:r>
          </a:p>
          <a:p>
            <a:pPr lvl="1">
              <a:spcBef>
                <a:spcPct val="0"/>
              </a:spcBef>
              <a:buClr>
                <a:schemeClr val="accent3">
                  <a:lumMod val="50000"/>
                </a:schemeClr>
              </a:buClr>
              <a:defRPr/>
            </a:pPr>
            <a:r>
              <a:rPr lang="en-US" sz="2000" dirty="0">
                <a:solidFill>
                  <a:srgbClr val="000000"/>
                </a:solidFill>
                <a:latin typeface="Calibri" pitchFamily="-110" charset="0"/>
                <a:ea typeface="Calibri" pitchFamily="-110" charset="0"/>
                <a:cs typeface="Calibri" pitchFamily="-110" charset="0"/>
              </a:rPr>
              <a:t>Comprehension</a:t>
            </a:r>
          </a:p>
          <a:p>
            <a:pPr>
              <a:spcBef>
                <a:spcPct val="0"/>
              </a:spcBef>
              <a:defRPr/>
            </a:pPr>
            <a:r>
              <a:rPr lang="en-US" b="1" dirty="0">
                <a:solidFill>
                  <a:srgbClr val="000000"/>
                </a:solidFill>
                <a:latin typeface="Calibri" pitchFamily="-110" charset="0"/>
                <a:ea typeface="Calibri" pitchFamily="-110" charset="0"/>
                <a:cs typeface="Calibri" pitchFamily="-110" charset="0"/>
              </a:rPr>
              <a:t>Provide Multiple Means of Action and Expression</a:t>
            </a:r>
          </a:p>
          <a:p>
            <a:pPr lvl="1">
              <a:spcBef>
                <a:spcPct val="0"/>
              </a:spcBef>
              <a:buClr>
                <a:schemeClr val="accent3">
                  <a:lumMod val="50000"/>
                </a:schemeClr>
              </a:buClr>
              <a:defRPr/>
            </a:pPr>
            <a:r>
              <a:rPr lang="en-US" sz="2000" dirty="0">
                <a:solidFill>
                  <a:srgbClr val="000000"/>
                </a:solidFill>
                <a:latin typeface="Calibri" pitchFamily="-110" charset="0"/>
                <a:ea typeface="Calibri" pitchFamily="-110" charset="0"/>
                <a:cs typeface="Calibri" pitchFamily="-110" charset="0"/>
              </a:rPr>
              <a:t>Physical action</a:t>
            </a:r>
          </a:p>
          <a:p>
            <a:pPr lvl="1">
              <a:spcBef>
                <a:spcPct val="0"/>
              </a:spcBef>
              <a:buClr>
                <a:schemeClr val="accent3">
                  <a:lumMod val="50000"/>
                </a:schemeClr>
              </a:buClr>
              <a:defRPr/>
            </a:pPr>
            <a:r>
              <a:rPr lang="en-US" sz="2000" dirty="0">
                <a:solidFill>
                  <a:srgbClr val="000000"/>
                </a:solidFill>
                <a:latin typeface="Calibri" pitchFamily="-110" charset="0"/>
                <a:ea typeface="Calibri" pitchFamily="-110" charset="0"/>
                <a:cs typeface="Calibri" pitchFamily="-110" charset="0"/>
              </a:rPr>
              <a:t>Expression and communication</a:t>
            </a:r>
          </a:p>
          <a:p>
            <a:pPr lvl="1">
              <a:spcBef>
                <a:spcPct val="0"/>
              </a:spcBef>
              <a:buClr>
                <a:schemeClr val="accent3">
                  <a:lumMod val="50000"/>
                </a:schemeClr>
              </a:buClr>
              <a:defRPr/>
            </a:pPr>
            <a:r>
              <a:rPr lang="en-US" sz="2000" dirty="0">
                <a:solidFill>
                  <a:srgbClr val="000000"/>
                </a:solidFill>
                <a:latin typeface="Calibri" pitchFamily="-110" charset="0"/>
                <a:ea typeface="Calibri" pitchFamily="-110" charset="0"/>
                <a:cs typeface="Calibri" pitchFamily="-110" charset="0"/>
              </a:rPr>
              <a:t>Executive function</a:t>
            </a:r>
          </a:p>
          <a:p>
            <a:pPr>
              <a:spcBef>
                <a:spcPct val="0"/>
              </a:spcBef>
              <a:defRPr/>
            </a:pPr>
            <a:r>
              <a:rPr lang="en-US" b="1" dirty="0">
                <a:solidFill>
                  <a:srgbClr val="000000"/>
                </a:solidFill>
                <a:latin typeface="Calibri" pitchFamily="-110" charset="0"/>
                <a:ea typeface="Calibri" pitchFamily="-110" charset="0"/>
                <a:cs typeface="Calibri" pitchFamily="-110" charset="0"/>
              </a:rPr>
              <a:t>Provide Multiple Means of Engagement</a:t>
            </a:r>
          </a:p>
          <a:p>
            <a:pPr lvl="1">
              <a:spcBef>
                <a:spcPct val="0"/>
              </a:spcBef>
              <a:buClr>
                <a:schemeClr val="accent3">
                  <a:lumMod val="50000"/>
                </a:schemeClr>
              </a:buClr>
              <a:defRPr/>
            </a:pPr>
            <a:r>
              <a:rPr lang="en-US" sz="2000" dirty="0">
                <a:solidFill>
                  <a:srgbClr val="000000"/>
                </a:solidFill>
                <a:latin typeface="Calibri" pitchFamily="-110" charset="0"/>
                <a:ea typeface="Calibri" pitchFamily="-110" charset="0"/>
                <a:cs typeface="Calibri" pitchFamily="-110" charset="0"/>
              </a:rPr>
              <a:t>Recruiting interest</a:t>
            </a:r>
          </a:p>
          <a:p>
            <a:pPr lvl="1">
              <a:spcBef>
                <a:spcPct val="0"/>
              </a:spcBef>
              <a:buClr>
                <a:schemeClr val="accent3">
                  <a:lumMod val="50000"/>
                </a:schemeClr>
              </a:buClr>
              <a:defRPr/>
            </a:pPr>
            <a:r>
              <a:rPr lang="en-US" sz="2000" dirty="0">
                <a:solidFill>
                  <a:srgbClr val="000000"/>
                </a:solidFill>
                <a:latin typeface="Calibri" pitchFamily="-110" charset="0"/>
                <a:ea typeface="Calibri" pitchFamily="-110" charset="0"/>
                <a:cs typeface="Calibri" pitchFamily="-110" charset="0"/>
              </a:rPr>
              <a:t>Sustaining effort and persistence</a:t>
            </a:r>
          </a:p>
          <a:p>
            <a:pPr lvl="1">
              <a:spcBef>
                <a:spcPct val="0"/>
              </a:spcBef>
              <a:buClr>
                <a:schemeClr val="accent3">
                  <a:lumMod val="50000"/>
                </a:schemeClr>
              </a:buClr>
              <a:defRPr/>
            </a:pPr>
            <a:r>
              <a:rPr lang="en-US" sz="2000" dirty="0">
                <a:solidFill>
                  <a:srgbClr val="000000"/>
                </a:solidFill>
                <a:latin typeface="Calibri" pitchFamily="-110" charset="0"/>
                <a:ea typeface="Calibri" pitchFamily="-110" charset="0"/>
                <a:cs typeface="Calibri" pitchFamily="-110" charset="0"/>
              </a:rPr>
              <a:t>Self-regulation</a:t>
            </a:r>
          </a:p>
          <a:p>
            <a:pPr>
              <a:buFont typeface="Wingdings 2" pitchFamily="-110" charset="2"/>
              <a:buNone/>
              <a:defRPr/>
            </a:pPr>
            <a:endParaRPr lang="en-US" dirty="0">
              <a:ea typeface="ＭＳ Ｐゴシック" pitchFamily="-110" charset="-128"/>
              <a:cs typeface="ＭＳ Ｐゴシック" pitchFamily="-110" charset="-128"/>
            </a:endParaRPr>
          </a:p>
        </p:txBody>
      </p:sp>
      <p:sp>
        <p:nvSpPr>
          <p:cNvPr id="39941" name="TextBox 4"/>
          <p:cNvSpPr txBox="1">
            <a:spLocks noChangeArrowheads="1"/>
          </p:cNvSpPr>
          <p:nvPr/>
        </p:nvSpPr>
        <p:spPr bwMode="auto">
          <a:xfrm>
            <a:off x="3709988" y="6343650"/>
            <a:ext cx="5080000" cy="369888"/>
          </a:xfrm>
          <a:prstGeom prst="rect">
            <a:avLst/>
          </a:prstGeom>
          <a:noFill/>
          <a:ln w="9525">
            <a:noFill/>
            <a:miter lim="800000"/>
            <a:headEnd/>
            <a:tailEnd/>
          </a:ln>
        </p:spPr>
        <p:txBody>
          <a:bodyPr>
            <a:prstTxWarp prst="textNoShape">
              <a:avLst/>
            </a:prstTxWarp>
            <a:spAutoFit/>
          </a:bodyPr>
          <a:lstStyle/>
          <a:p>
            <a:r>
              <a:rPr lang="en-US">
                <a:solidFill>
                  <a:srgbClr val="000000"/>
                </a:solidFill>
                <a:latin typeface="Calibri" pitchFamily="-110" charset="0"/>
              </a:rPr>
              <a:t>http://www.udlcenter.org/aboutudl/udlguidelines</a:t>
            </a:r>
          </a:p>
        </p:txBody>
      </p:sp>
      <p:sp>
        <p:nvSpPr>
          <p:cNvPr id="6" name="Slide Number Placeholder 5"/>
          <p:cNvSpPr>
            <a:spLocks noGrp="1"/>
          </p:cNvSpPr>
          <p:nvPr>
            <p:ph type="sldNum" sz="quarter" idx="12"/>
          </p:nvPr>
        </p:nvSpPr>
        <p:spPr/>
        <p:txBody>
          <a:bodyPr/>
          <a:lstStyle/>
          <a:p>
            <a:pPr>
              <a:defRPr/>
            </a:pPr>
            <a:fld id="{2A7C3690-E4C1-4374-BD8B-97D3BDC21D04}"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itle 1"/>
          <p:cNvSpPr>
            <a:spLocks noGrp="1"/>
          </p:cNvSpPr>
          <p:nvPr>
            <p:ph type="title"/>
          </p:nvPr>
        </p:nvSpPr>
        <p:spPr>
          <a:xfrm>
            <a:off x="114300" y="617538"/>
            <a:ext cx="8913813" cy="1465262"/>
          </a:xfrm>
        </p:spPr>
        <p:txBody>
          <a:bodyPr/>
          <a:lstStyle/>
          <a:p>
            <a:pPr eaLnBrk="1" hangingPunct="1"/>
            <a:r>
              <a:rPr lang="en-US" sz="3000">
                <a:latin typeface="Arial" pitchFamily="25" charset="0"/>
                <a:ea typeface="ＭＳ Ｐゴシック" pitchFamily="25" charset="-128"/>
              </a:rPr>
              <a:t>  The Alignment of the California</a:t>
            </a:r>
            <a:br>
              <a:rPr lang="en-US" sz="3000">
                <a:latin typeface="Arial" pitchFamily="25" charset="0"/>
                <a:ea typeface="ＭＳ Ｐゴシック" pitchFamily="25" charset="-128"/>
              </a:rPr>
            </a:br>
            <a:r>
              <a:rPr lang="en-US" sz="3000">
                <a:latin typeface="Arial" pitchFamily="25" charset="0"/>
                <a:ea typeface="ＭＳ Ｐゴシック" pitchFamily="25" charset="-128"/>
              </a:rPr>
              <a:t>  Preschool Learning Foundations </a:t>
            </a:r>
            <a:br>
              <a:rPr lang="en-US" sz="3000">
                <a:latin typeface="Arial" pitchFamily="25" charset="0"/>
                <a:ea typeface="ＭＳ Ｐゴシック" pitchFamily="25" charset="-128"/>
              </a:rPr>
            </a:br>
            <a:r>
              <a:rPr lang="en-US" sz="3000">
                <a:latin typeface="Arial" pitchFamily="25" charset="0"/>
                <a:ea typeface="ＭＳ Ｐゴシック" pitchFamily="25" charset="-128"/>
              </a:rPr>
              <a:t>with Key Early Education Resources</a:t>
            </a:r>
          </a:p>
        </p:txBody>
      </p:sp>
      <p:sp>
        <p:nvSpPr>
          <p:cNvPr id="41987" name="Content Placeholder 2"/>
          <p:cNvSpPr>
            <a:spLocks noGrp="1"/>
          </p:cNvSpPr>
          <p:nvPr>
            <p:ph idx="1"/>
          </p:nvPr>
        </p:nvSpPr>
        <p:spPr>
          <a:xfrm>
            <a:off x="571500" y="2401888"/>
            <a:ext cx="8039100" cy="4168775"/>
          </a:xfrm>
        </p:spPr>
        <p:txBody>
          <a:bodyPr/>
          <a:lstStyle/>
          <a:p>
            <a:pPr eaLnBrk="1" hangingPunct="1"/>
            <a:r>
              <a:rPr lang="en-US">
                <a:solidFill>
                  <a:srgbClr val="000000"/>
                </a:solidFill>
                <a:latin typeface="Calibri" pitchFamily="25" charset="0"/>
                <a:ea typeface="ＭＳ Ｐゴシック" pitchFamily="25" charset="-128"/>
                <a:cs typeface="ＭＳ Ｐゴシック" pitchFamily="25" charset="-128"/>
              </a:rPr>
              <a:t>All domains of the </a:t>
            </a:r>
            <a:r>
              <a:rPr lang="en-US" i="1">
                <a:solidFill>
                  <a:srgbClr val="000000"/>
                </a:solidFill>
                <a:latin typeface="Calibri" pitchFamily="25" charset="0"/>
                <a:ea typeface="ＭＳ Ｐゴシック" pitchFamily="25" charset="-128"/>
                <a:cs typeface="ＭＳ Ｐゴシック" pitchFamily="25" charset="-128"/>
              </a:rPr>
              <a:t>Preschool Learning Foundations </a:t>
            </a:r>
            <a:r>
              <a:rPr lang="en-US">
                <a:solidFill>
                  <a:srgbClr val="000000"/>
                </a:solidFill>
                <a:latin typeface="Calibri" pitchFamily="25" charset="0"/>
                <a:ea typeface="ＭＳ Ｐゴシック" pitchFamily="25" charset="-128"/>
                <a:cs typeface="ＭＳ Ｐゴシック" pitchFamily="25" charset="-128"/>
              </a:rPr>
              <a:t>correspond to the California Kindergarten Content Standards</a:t>
            </a:r>
          </a:p>
          <a:p>
            <a:pPr eaLnBrk="1" hangingPunct="1"/>
            <a:r>
              <a:rPr lang="en-US" i="1">
                <a:solidFill>
                  <a:srgbClr val="000000"/>
                </a:solidFill>
                <a:latin typeface="Calibri" pitchFamily="25" charset="0"/>
                <a:ea typeface="ＭＳ Ｐゴシック" pitchFamily="25" charset="-128"/>
                <a:cs typeface="ＭＳ Ｐゴシック" pitchFamily="25" charset="-128"/>
              </a:rPr>
              <a:t>Preschool Learning Foundations </a:t>
            </a:r>
            <a:r>
              <a:rPr lang="en-US">
                <a:solidFill>
                  <a:srgbClr val="000000"/>
                </a:solidFill>
                <a:latin typeface="Calibri" pitchFamily="25" charset="0"/>
                <a:ea typeface="ＭＳ Ｐゴシック" pitchFamily="25" charset="-128"/>
                <a:cs typeface="ＭＳ Ｐゴシック" pitchFamily="25" charset="-128"/>
              </a:rPr>
              <a:t>Language and Literacy domain aligns with the California Common Core State Standards (CCSS) for English Language Arts</a:t>
            </a:r>
          </a:p>
          <a:p>
            <a:pPr eaLnBrk="1" hangingPunct="1"/>
            <a:r>
              <a:rPr lang="en-US" i="1">
                <a:solidFill>
                  <a:srgbClr val="000000"/>
                </a:solidFill>
                <a:latin typeface="Calibri" pitchFamily="25" charset="0"/>
                <a:ea typeface="ＭＳ Ｐゴシック" pitchFamily="25" charset="-128"/>
                <a:cs typeface="ＭＳ Ｐゴシック" pitchFamily="25" charset="-128"/>
              </a:rPr>
              <a:t>Preschool Learning Foundations </a:t>
            </a:r>
            <a:r>
              <a:rPr lang="en-US">
                <a:solidFill>
                  <a:srgbClr val="000000"/>
                </a:solidFill>
                <a:latin typeface="Calibri" pitchFamily="25" charset="0"/>
                <a:ea typeface="ＭＳ Ｐゴシック" pitchFamily="25" charset="-128"/>
                <a:cs typeface="ＭＳ Ｐゴシック" pitchFamily="25" charset="-128"/>
              </a:rPr>
              <a:t>Mathematics </a:t>
            </a:r>
          </a:p>
          <a:p>
            <a:pPr eaLnBrk="1" hangingPunct="1">
              <a:spcBef>
                <a:spcPct val="0"/>
              </a:spcBef>
              <a:buFont typeface="Wingdings 2" pitchFamily="25" charset="2"/>
              <a:buNone/>
            </a:pPr>
            <a:r>
              <a:rPr lang="en-US">
                <a:solidFill>
                  <a:srgbClr val="000000"/>
                </a:solidFill>
                <a:latin typeface="Calibri" pitchFamily="25" charset="0"/>
                <a:ea typeface="ＭＳ Ｐゴシック" pitchFamily="25" charset="-128"/>
                <a:cs typeface="ＭＳ Ｐゴシック" pitchFamily="25" charset="-128"/>
              </a:rPr>
              <a:t>      domain aligns with the California Common Core </a:t>
            </a:r>
          </a:p>
          <a:p>
            <a:pPr eaLnBrk="1" hangingPunct="1">
              <a:spcBef>
                <a:spcPct val="0"/>
              </a:spcBef>
              <a:buFont typeface="Wingdings 2" pitchFamily="25" charset="2"/>
              <a:buNone/>
            </a:pPr>
            <a:r>
              <a:rPr lang="en-US">
                <a:solidFill>
                  <a:srgbClr val="000000"/>
                </a:solidFill>
                <a:latin typeface="Calibri" pitchFamily="25" charset="0"/>
                <a:ea typeface="ＭＳ Ｐゴシック" pitchFamily="25" charset="-128"/>
                <a:cs typeface="ＭＳ Ｐゴシック" pitchFamily="25" charset="-128"/>
              </a:rPr>
              <a:t>	State Standards</a:t>
            </a:r>
            <a:r>
              <a:rPr lang="en-US" i="1">
                <a:solidFill>
                  <a:srgbClr val="000000"/>
                </a:solidFill>
                <a:latin typeface="Calibri" pitchFamily="25" charset="0"/>
                <a:ea typeface="ＭＳ Ｐゴシック" pitchFamily="25" charset="-128"/>
                <a:cs typeface="ＭＳ Ｐゴシック" pitchFamily="25" charset="-128"/>
              </a:rPr>
              <a:t> </a:t>
            </a:r>
            <a:r>
              <a:rPr lang="en-US">
                <a:solidFill>
                  <a:srgbClr val="000000"/>
                </a:solidFill>
                <a:latin typeface="Calibri" pitchFamily="25" charset="0"/>
                <a:ea typeface="ＭＳ Ｐゴシック" pitchFamily="25" charset="-128"/>
                <a:cs typeface="ＭＳ Ｐゴシック" pitchFamily="25" charset="-128"/>
              </a:rPr>
              <a:t>for Mathematics</a:t>
            </a:r>
          </a:p>
          <a:p>
            <a:pPr eaLnBrk="1" hangingPunct="1"/>
            <a:endParaRPr lang="en-US">
              <a:ea typeface="ＭＳ Ｐゴシック" pitchFamily="25" charset="-128"/>
              <a:cs typeface="ＭＳ Ｐゴシック" pitchFamily="25" charset="-128"/>
            </a:endParaRPr>
          </a:p>
        </p:txBody>
      </p:sp>
      <p:pic>
        <p:nvPicPr>
          <p:cNvPr id="41988" name="Picture 5" descr="cover"/>
          <p:cNvPicPr>
            <a:picLocks noChangeAspect="1" noChangeArrowheads="1"/>
          </p:cNvPicPr>
          <p:nvPr/>
        </p:nvPicPr>
        <p:blipFill>
          <a:blip r:embed="rId3"/>
          <a:srcRect/>
          <a:stretch>
            <a:fillRect/>
          </a:stretch>
        </p:blipFill>
        <p:spPr bwMode="auto">
          <a:xfrm>
            <a:off x="6432550" y="4200525"/>
            <a:ext cx="1825625" cy="2362200"/>
          </a:xfrm>
          <a:prstGeom prst="rect">
            <a:avLst/>
          </a:prstGeom>
          <a:noFill/>
          <a:ln w="28575">
            <a:solidFill>
              <a:srgbClr val="000000"/>
            </a:solidFill>
            <a:miter lim="800000"/>
            <a:headEnd/>
            <a:tailEnd/>
          </a:ln>
        </p:spPr>
      </p:pic>
      <p:sp>
        <p:nvSpPr>
          <p:cNvPr id="41989" name="Slide Number Placeholder 4"/>
          <p:cNvSpPr>
            <a:spLocks noGrp="1"/>
          </p:cNvSpPr>
          <p:nvPr>
            <p:ph type="sldNum" sz="quarter" idx="12"/>
          </p:nvPr>
        </p:nvSpPr>
        <p:spPr bwMode="auto">
          <a:noFill/>
          <a:ln>
            <a:miter lim="800000"/>
            <a:headEnd/>
            <a:tailEnd/>
          </a:ln>
        </p:spPr>
        <p:txBody>
          <a:bodyPr/>
          <a:lstStyle/>
          <a:p>
            <a:fld id="{2694B9E9-F23A-6C42-B174-FA0A43D0845F}" type="slidenum">
              <a:rPr lang="en-US"/>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itle 1"/>
          <p:cNvSpPr>
            <a:spLocks noGrp="1"/>
          </p:cNvSpPr>
          <p:nvPr>
            <p:ph type="title"/>
          </p:nvPr>
        </p:nvSpPr>
        <p:spPr>
          <a:xfrm>
            <a:off x="114300" y="617538"/>
            <a:ext cx="8913813" cy="779462"/>
          </a:xfrm>
        </p:spPr>
        <p:txBody>
          <a:bodyPr/>
          <a:lstStyle/>
          <a:p>
            <a:pPr eaLnBrk="1" hangingPunct="1"/>
            <a:r>
              <a:rPr lang="en-US">
                <a:latin typeface="Arial" pitchFamily="25" charset="0"/>
                <a:ea typeface="ＭＳ Ｐゴシック" pitchFamily="25" charset="-128"/>
              </a:rPr>
              <a:t>      Overview of Alignment</a:t>
            </a:r>
          </a:p>
        </p:txBody>
      </p:sp>
      <p:graphicFrame>
        <p:nvGraphicFramePr>
          <p:cNvPr id="6" name="Content Placeholder 5"/>
          <p:cNvGraphicFramePr>
            <a:graphicFrameLocks noGrp="1"/>
          </p:cNvGraphicFramePr>
          <p:nvPr>
            <p:ph idx="1"/>
          </p:nvPr>
        </p:nvGraphicFramePr>
        <p:xfrm>
          <a:off x="846138" y="1770063"/>
          <a:ext cx="7610475" cy="3856054"/>
        </p:xfrm>
        <a:graphic>
          <a:graphicData uri="http://schemas.openxmlformats.org/drawingml/2006/table">
            <a:tbl>
              <a:tblPr/>
              <a:tblGrid>
                <a:gridCol w="2536825"/>
                <a:gridCol w="2536825"/>
                <a:gridCol w="2536825"/>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California Preschool Learning Foundations</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6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pitchFamily="25" charset="0"/>
                          <a:ea typeface="ＭＳ Ｐゴシック" pitchFamily="25" charset="-128"/>
                          <a:cs typeface="ＭＳ Ｐゴシック" pitchFamily="25" charset="-128"/>
                        </a:rPr>
                        <a:t>California Kindergarten Content Standards</a:t>
                      </a:r>
                      <a:endParaRPr kumimoji="0" lang="en-US" sz="1200" b="1"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pitchFamily="25" charset="0"/>
                          <a:ea typeface="ＭＳ Ｐゴシック" pitchFamily="25" charset="-128"/>
                          <a:cs typeface="ＭＳ Ｐゴシック" pitchFamily="25" charset="-128"/>
                        </a:rPr>
                        <a:t>Common Core State Standards</a:t>
                      </a:r>
                      <a:endParaRPr kumimoji="0" lang="en-US" sz="1200" b="1"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427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Social-Emotional Development</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7C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Health, Education Mental, Emotional, and Social Health</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Language and Literacy</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7C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English-Language Arts</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English-Language Arts</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English-Language Development</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7C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English-Language Development</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Mathematics</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7C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Mathematics</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Mathematics</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Visual and Performing Arts</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7C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Visual and Performing Arts</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Physical Development</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7C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Physical Education</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Health</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7C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Health Education</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History-Social Science</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7C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History-Social Science</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Science</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7C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Science</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bl>
          </a:graphicData>
        </a:graphic>
      </p:graphicFrame>
      <p:pic>
        <p:nvPicPr>
          <p:cNvPr id="44081" name="Picture 49" descr="cover"/>
          <p:cNvPicPr>
            <a:picLocks noChangeAspect="1" noChangeArrowheads="1"/>
          </p:cNvPicPr>
          <p:nvPr/>
        </p:nvPicPr>
        <p:blipFill>
          <a:blip r:embed="rId3"/>
          <a:srcRect/>
          <a:stretch>
            <a:fillRect/>
          </a:stretch>
        </p:blipFill>
        <p:spPr bwMode="auto">
          <a:xfrm>
            <a:off x="7366000" y="4625975"/>
            <a:ext cx="1295400" cy="1716088"/>
          </a:xfrm>
          <a:prstGeom prst="rect">
            <a:avLst/>
          </a:prstGeom>
          <a:noFill/>
          <a:ln w="28575">
            <a:solidFill>
              <a:srgbClr val="000000"/>
            </a:solidFill>
            <a:miter lim="800000"/>
            <a:headEnd/>
            <a:tailEnd/>
          </a:ln>
        </p:spPr>
      </p:pic>
      <p:sp>
        <p:nvSpPr>
          <p:cNvPr id="5" name="TextBox 4"/>
          <p:cNvSpPr txBox="1"/>
          <p:nvPr/>
        </p:nvSpPr>
        <p:spPr>
          <a:xfrm>
            <a:off x="368300" y="6548438"/>
            <a:ext cx="8782050" cy="276225"/>
          </a:xfrm>
          <a:prstGeom prst="rect">
            <a:avLst/>
          </a:prstGeom>
          <a:noFill/>
        </p:spPr>
        <p:txBody>
          <a:bodyPr>
            <a:spAutoFit/>
          </a:bodyPr>
          <a:lstStyle/>
          <a:p>
            <a:pPr>
              <a:defRPr/>
            </a:pPr>
            <a:r>
              <a:rPr lang="en-US" sz="1150" dirty="0">
                <a:latin typeface="Arial" pitchFamily="-110" charset="0"/>
                <a:ea typeface="ＭＳ Ｐゴシック" pitchFamily="-110" charset="-128"/>
                <a:cs typeface="ＭＳ Ｐゴシック" pitchFamily="-110" charset="-128"/>
              </a:rPr>
              <a:t>Source:  </a:t>
            </a:r>
            <a:r>
              <a:rPr lang="en-US" sz="1150" i="1" dirty="0">
                <a:latin typeface="Arial" pitchFamily="-110" charset="0"/>
                <a:ea typeface="ＭＳ Ｐゴシック" pitchFamily="-110" charset="-128"/>
                <a:cs typeface="ＭＳ Ｐゴシック" pitchFamily="-110" charset="-128"/>
              </a:rPr>
              <a:t>The Alignment of the California Preschool Learning Foundations with Key Early Education Resources</a:t>
            </a:r>
            <a:r>
              <a:rPr lang="en-US" sz="1150" dirty="0">
                <a:latin typeface="Arial" pitchFamily="-110" charset="0"/>
                <a:ea typeface="ＭＳ Ｐゴシック" pitchFamily="-110" charset="-128"/>
                <a:cs typeface="ＭＳ Ｐゴシック" pitchFamily="-110" charset="-128"/>
              </a:rPr>
              <a:t>, CDE, 2012</a:t>
            </a:r>
            <a:r>
              <a:rPr lang="en-US" sz="1200" dirty="0">
                <a:latin typeface="Arial" pitchFamily="-110" charset="0"/>
                <a:ea typeface="ＭＳ Ｐゴシック" pitchFamily="-110" charset="-128"/>
                <a:cs typeface="ＭＳ Ｐゴシック" pitchFamily="-110" charset="-128"/>
              </a:rPr>
              <a:t>.</a:t>
            </a:r>
          </a:p>
        </p:txBody>
      </p:sp>
      <p:sp>
        <p:nvSpPr>
          <p:cNvPr id="44083" name="Slide Number Placeholder 6"/>
          <p:cNvSpPr>
            <a:spLocks noGrp="1"/>
          </p:cNvSpPr>
          <p:nvPr>
            <p:ph type="sldNum" sz="quarter" idx="12"/>
          </p:nvPr>
        </p:nvSpPr>
        <p:spPr bwMode="auto">
          <a:noFill/>
          <a:ln>
            <a:miter lim="800000"/>
            <a:headEnd/>
            <a:tailEnd/>
          </a:ln>
        </p:spPr>
        <p:txBody>
          <a:bodyPr/>
          <a:lstStyle/>
          <a:p>
            <a:fld id="{C4434C96-D6A2-CB49-9103-2EFAB4FD161D}" type="slidenum">
              <a:rPr lang="en-US"/>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488950"/>
            <a:ext cx="8913813" cy="914400"/>
          </a:xfrm>
        </p:spPr>
        <p:txBody>
          <a:bodyPr rtlCol="0">
            <a:normAutofit fontScale="90000"/>
          </a:bodyPr>
          <a:lstStyle/>
          <a:p>
            <a:pPr eaLnBrk="1" fontAlgn="auto" hangingPunct="1">
              <a:spcAft>
                <a:spcPts val="0"/>
              </a:spcAft>
              <a:defRPr/>
            </a:pPr>
            <a:r>
              <a:rPr lang="en-US" dirty="0" smtClean="0"/>
              <a:t>Overview of Physical Development</a:t>
            </a:r>
            <a:endParaRPr lang="en-US" dirty="0"/>
          </a:p>
        </p:txBody>
      </p:sp>
      <p:pic>
        <p:nvPicPr>
          <p:cNvPr id="17411" name="Content Placeholder 4" descr="Phys Dev1.pdf"/>
          <p:cNvPicPr>
            <a:picLocks noGrp="1" noChangeAspect="1"/>
          </p:cNvPicPr>
          <p:nvPr>
            <p:ph idx="1"/>
          </p:nvPr>
        </p:nvPicPr>
        <p:blipFill>
          <a:blip r:embed="rId3"/>
          <a:srcRect l="-20935" r="-20935"/>
          <a:stretch>
            <a:fillRect/>
          </a:stretch>
        </p:blipFill>
        <p:spPr>
          <a:xfrm>
            <a:off x="-706438" y="1581150"/>
            <a:ext cx="10493376" cy="5060950"/>
          </a:xfrm>
        </p:spPr>
      </p:pic>
      <p:sp>
        <p:nvSpPr>
          <p:cNvPr id="5" name="Slide Number Placeholder 4"/>
          <p:cNvSpPr>
            <a:spLocks noGrp="1"/>
          </p:cNvSpPr>
          <p:nvPr>
            <p:ph type="sldNum" sz="quarter" idx="12"/>
          </p:nvPr>
        </p:nvSpPr>
        <p:spPr/>
        <p:txBody>
          <a:bodyPr/>
          <a:lstStyle/>
          <a:p>
            <a:pPr>
              <a:defRPr/>
            </a:pPr>
            <a:fld id="{2A7C3690-E4C1-4374-BD8B-97D3BDC21D04}" type="slidenum">
              <a:rPr lang="en-US" smtClean="0"/>
              <a:pPr>
                <a:defRPr/>
              </a:pPr>
              <a:t>13</a:t>
            </a:fld>
            <a:endParaRPr lang="en-US" dirty="0"/>
          </a:p>
        </p:txBody>
      </p:sp>
      <p:sp>
        <p:nvSpPr>
          <p:cNvPr id="7" name="TextBox 6"/>
          <p:cNvSpPr txBox="1"/>
          <p:nvPr/>
        </p:nvSpPr>
        <p:spPr>
          <a:xfrm>
            <a:off x="792992" y="6569075"/>
            <a:ext cx="7812143" cy="276999"/>
          </a:xfrm>
          <a:prstGeom prst="rect">
            <a:avLst/>
          </a:prstGeom>
          <a:noFill/>
        </p:spPr>
        <p:txBody>
          <a:bodyPr wrap="square" rtlCol="0">
            <a:spAutoFit/>
          </a:bodyPr>
          <a:lstStyle/>
          <a:p>
            <a:r>
              <a:rPr lang="en-US" sz="1200" dirty="0" smtClean="0">
                <a:latin typeface="Calibri"/>
                <a:cs typeface="Calibri"/>
              </a:rPr>
              <a:t>Source:  </a:t>
            </a:r>
            <a:r>
              <a:rPr lang="en-US" sz="1200" i="1" dirty="0" smtClean="0">
                <a:latin typeface="Calibri"/>
                <a:cs typeface="Calibri"/>
              </a:rPr>
              <a:t>The Alignment of the California Preschool Learning Foundations with Key Early Education Resources</a:t>
            </a:r>
            <a:r>
              <a:rPr lang="en-US" sz="1200" dirty="0" smtClean="0">
                <a:latin typeface="Calibri"/>
                <a:cs typeface="Calibri"/>
              </a:rPr>
              <a:t>, CDE, 2012</a:t>
            </a:r>
            <a:endParaRPr lang="en-US" sz="1200" dirty="0">
              <a:latin typeface="Calibri"/>
              <a:cs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114300" y="500063"/>
            <a:ext cx="8913813" cy="914400"/>
          </a:xfrm>
        </p:spPr>
        <p:txBody>
          <a:bodyPr rtlCol="0">
            <a:normAutofit fontScale="90000"/>
          </a:bodyPr>
          <a:lstStyle/>
          <a:p>
            <a:pPr eaLnBrk="1" fontAlgn="auto" hangingPunct="1">
              <a:spcAft>
                <a:spcPts val="0"/>
              </a:spcAft>
              <a:defRPr/>
            </a:pPr>
            <a:r>
              <a:rPr lang="en-US" dirty="0" smtClean="0"/>
              <a:t>Overview of Physical Development</a:t>
            </a:r>
            <a:endParaRPr lang="en-US" dirty="0"/>
          </a:p>
        </p:txBody>
      </p:sp>
      <p:pic>
        <p:nvPicPr>
          <p:cNvPr id="18435" name="Content Placeholder 2" descr="Phys Dev2.pdf"/>
          <p:cNvPicPr>
            <a:picLocks noGrp="1" noChangeAspect="1"/>
          </p:cNvPicPr>
          <p:nvPr>
            <p:ph idx="1"/>
          </p:nvPr>
        </p:nvPicPr>
        <p:blipFill>
          <a:blip r:embed="rId3"/>
          <a:srcRect t="-1115" b="-1115"/>
          <a:stretch>
            <a:fillRect/>
          </a:stretch>
        </p:blipFill>
        <p:spPr>
          <a:xfrm>
            <a:off x="238125" y="1844675"/>
            <a:ext cx="8601075" cy="4148138"/>
          </a:xfrm>
        </p:spPr>
      </p:pic>
      <p:sp>
        <p:nvSpPr>
          <p:cNvPr id="6" name="Slide Number Placeholder 5"/>
          <p:cNvSpPr>
            <a:spLocks noGrp="1"/>
          </p:cNvSpPr>
          <p:nvPr>
            <p:ph type="sldNum" sz="quarter" idx="12"/>
          </p:nvPr>
        </p:nvSpPr>
        <p:spPr/>
        <p:txBody>
          <a:bodyPr/>
          <a:lstStyle/>
          <a:p>
            <a:pPr>
              <a:defRPr/>
            </a:pPr>
            <a:fld id="{2A7C3690-E4C1-4374-BD8B-97D3BDC21D04}" type="slidenum">
              <a:rPr lang="en-US" smtClean="0"/>
              <a:pPr>
                <a:defRPr/>
              </a:pPr>
              <a:t>14</a:t>
            </a:fld>
            <a:endParaRPr lang="en-US" dirty="0"/>
          </a:p>
        </p:txBody>
      </p:sp>
      <p:sp>
        <p:nvSpPr>
          <p:cNvPr id="7" name="TextBox 6"/>
          <p:cNvSpPr txBox="1"/>
          <p:nvPr/>
        </p:nvSpPr>
        <p:spPr>
          <a:xfrm>
            <a:off x="792992" y="6153576"/>
            <a:ext cx="7812143" cy="276999"/>
          </a:xfrm>
          <a:prstGeom prst="rect">
            <a:avLst/>
          </a:prstGeom>
          <a:noFill/>
        </p:spPr>
        <p:txBody>
          <a:bodyPr wrap="square" rtlCol="0">
            <a:spAutoFit/>
          </a:bodyPr>
          <a:lstStyle/>
          <a:p>
            <a:r>
              <a:rPr lang="en-US" sz="1200" dirty="0" smtClean="0">
                <a:latin typeface="Calibri"/>
                <a:cs typeface="Calibri"/>
              </a:rPr>
              <a:t>Source:  </a:t>
            </a:r>
            <a:r>
              <a:rPr lang="en-US" sz="1200" i="1" dirty="0" smtClean="0">
                <a:latin typeface="Calibri"/>
                <a:cs typeface="Calibri"/>
              </a:rPr>
              <a:t>The Alignment of the California Preschool Learning Foundations with Key Early Education Resources</a:t>
            </a:r>
            <a:r>
              <a:rPr lang="en-US" sz="1200" dirty="0" smtClean="0">
                <a:latin typeface="Calibri"/>
                <a:cs typeface="Calibri"/>
              </a:rPr>
              <a:t>, CDE, 2012</a:t>
            </a:r>
            <a:endParaRPr lang="en-US" sz="1200" dirty="0">
              <a:latin typeface="Calibri"/>
              <a:cs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8538" y="508000"/>
            <a:ext cx="8913813" cy="1270000"/>
          </a:xfrm>
        </p:spPr>
        <p:txBody>
          <a:bodyPr/>
          <a:lstStyle/>
          <a:p>
            <a:pPr algn="ctr"/>
            <a:r>
              <a:rPr lang="en-US" dirty="0" smtClean="0"/>
              <a:t>Key Concepts In the Physical Development Domain</a:t>
            </a:r>
            <a:endParaRPr lang="en-US" dirty="0"/>
          </a:p>
        </p:txBody>
      </p:sp>
      <p:sp>
        <p:nvSpPr>
          <p:cNvPr id="3" name="Content Placeholder 2"/>
          <p:cNvSpPr>
            <a:spLocks noGrp="1"/>
          </p:cNvSpPr>
          <p:nvPr>
            <p:ph idx="1"/>
          </p:nvPr>
        </p:nvSpPr>
        <p:spPr/>
        <p:txBody>
          <a:bodyPr/>
          <a:lstStyle/>
          <a:p>
            <a:pPr marL="406400" indent="-406400">
              <a:spcBef>
                <a:spcPts val="1800"/>
              </a:spcBef>
              <a:defRPr/>
            </a:pPr>
            <a:r>
              <a:rPr lang="en-US" sz="2800" b="1" dirty="0" smtClean="0"/>
              <a:t>Fundamental Movement Skills</a:t>
            </a:r>
          </a:p>
          <a:p>
            <a:pPr marL="406400" indent="-406400">
              <a:spcBef>
                <a:spcPts val="1800"/>
              </a:spcBef>
              <a:defRPr/>
            </a:pPr>
            <a:r>
              <a:rPr lang="en-US" sz="2800" b="1" dirty="0" smtClean="0"/>
              <a:t>Perceptual-Motor Skills</a:t>
            </a:r>
          </a:p>
          <a:p>
            <a:pPr marL="406400" indent="-406400">
              <a:spcBef>
                <a:spcPts val="1800"/>
              </a:spcBef>
              <a:defRPr/>
            </a:pPr>
            <a:r>
              <a:rPr lang="en-US" sz="2800" b="1" dirty="0" smtClean="0"/>
              <a:t>Active Physical Play</a:t>
            </a:r>
          </a:p>
        </p:txBody>
      </p:sp>
      <p:pic>
        <p:nvPicPr>
          <p:cNvPr id="95236" name="Picture 4" descr="C:\Documents and Settings\kthompson\Local Settings\Temporary Internet Files\Content.IE5\EFXE6WMH\MP900427782[1].jpg"/>
          <p:cNvPicPr>
            <a:picLocks noChangeAspect="1" noChangeArrowheads="1"/>
          </p:cNvPicPr>
          <p:nvPr/>
        </p:nvPicPr>
        <p:blipFill>
          <a:blip r:embed="rId3" cstate="print"/>
          <a:srcRect/>
          <a:stretch>
            <a:fillRect/>
          </a:stretch>
        </p:blipFill>
        <p:spPr bwMode="auto">
          <a:xfrm>
            <a:off x="6228080" y="2397705"/>
            <a:ext cx="2205317" cy="3306361"/>
          </a:xfrm>
          <a:prstGeom prst="rect">
            <a:avLst/>
          </a:prstGeom>
          <a:noFill/>
        </p:spPr>
      </p:pic>
      <p:sp>
        <p:nvSpPr>
          <p:cNvPr id="6" name="Slide Number Placeholder 5"/>
          <p:cNvSpPr>
            <a:spLocks noGrp="1"/>
          </p:cNvSpPr>
          <p:nvPr>
            <p:ph type="sldNum" sz="quarter" idx="12"/>
          </p:nvPr>
        </p:nvSpPr>
        <p:spPr/>
        <p:txBody>
          <a:bodyPr/>
          <a:lstStyle/>
          <a:p>
            <a:pPr>
              <a:defRPr/>
            </a:pPr>
            <a:fld id="{2A7C3690-E4C1-4374-BD8B-97D3BDC21D04}"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a:xfrm>
            <a:off x="114300" y="512763"/>
            <a:ext cx="8913813" cy="914400"/>
          </a:xfrm>
        </p:spPr>
        <p:txBody>
          <a:bodyPr/>
          <a:lstStyle/>
          <a:p>
            <a:pPr eaLnBrk="1" hangingPunct="1"/>
            <a:r>
              <a:rPr lang="en-US" dirty="0" smtClean="0"/>
              <a:t>          Overview of Health</a:t>
            </a:r>
          </a:p>
        </p:txBody>
      </p:sp>
      <p:pic>
        <p:nvPicPr>
          <p:cNvPr id="19459" name="Content Placeholder 4" descr="health 1.pdf"/>
          <p:cNvPicPr>
            <a:picLocks noGrp="1" noChangeAspect="1"/>
          </p:cNvPicPr>
          <p:nvPr>
            <p:ph idx="1"/>
          </p:nvPr>
        </p:nvPicPr>
        <p:blipFill>
          <a:blip r:embed="rId3"/>
          <a:srcRect l="-19109" r="-19109"/>
          <a:stretch>
            <a:fillRect/>
          </a:stretch>
        </p:blipFill>
        <p:spPr>
          <a:xfrm>
            <a:off x="-479425" y="1724025"/>
            <a:ext cx="10198100" cy="4918075"/>
          </a:xfrm>
        </p:spPr>
      </p:pic>
      <p:sp>
        <p:nvSpPr>
          <p:cNvPr id="5" name="Slide Number Placeholder 4"/>
          <p:cNvSpPr>
            <a:spLocks noGrp="1"/>
          </p:cNvSpPr>
          <p:nvPr>
            <p:ph type="sldNum" sz="quarter" idx="12"/>
          </p:nvPr>
        </p:nvSpPr>
        <p:spPr/>
        <p:txBody>
          <a:bodyPr/>
          <a:lstStyle/>
          <a:p>
            <a:pPr>
              <a:defRPr/>
            </a:pPr>
            <a:fld id="{2A7C3690-E4C1-4374-BD8B-97D3BDC21D04}" type="slidenum">
              <a:rPr lang="en-US" smtClean="0"/>
              <a:pPr>
                <a:defRPr/>
              </a:pPr>
              <a:t>16</a:t>
            </a:fld>
            <a:endParaRPr lang="en-US" dirty="0"/>
          </a:p>
        </p:txBody>
      </p:sp>
      <p:sp>
        <p:nvSpPr>
          <p:cNvPr id="7" name="TextBox 6"/>
          <p:cNvSpPr txBox="1"/>
          <p:nvPr/>
        </p:nvSpPr>
        <p:spPr>
          <a:xfrm>
            <a:off x="792992" y="6569075"/>
            <a:ext cx="7812143" cy="276999"/>
          </a:xfrm>
          <a:prstGeom prst="rect">
            <a:avLst/>
          </a:prstGeom>
          <a:noFill/>
        </p:spPr>
        <p:txBody>
          <a:bodyPr wrap="square" rtlCol="0">
            <a:spAutoFit/>
          </a:bodyPr>
          <a:lstStyle/>
          <a:p>
            <a:r>
              <a:rPr lang="en-US" sz="1200" dirty="0" smtClean="0">
                <a:latin typeface="Calibri"/>
                <a:cs typeface="Calibri"/>
              </a:rPr>
              <a:t>Source:  </a:t>
            </a:r>
            <a:r>
              <a:rPr lang="en-US" sz="1200" i="1" dirty="0" smtClean="0">
                <a:latin typeface="Calibri"/>
                <a:cs typeface="Calibri"/>
              </a:rPr>
              <a:t>The Alignment of the California Preschool Learning Foundations with Key Early Education Resources</a:t>
            </a:r>
            <a:r>
              <a:rPr lang="en-US" sz="1200" dirty="0" smtClean="0">
                <a:latin typeface="Calibri"/>
                <a:cs typeface="Calibri"/>
              </a:rPr>
              <a:t>, CDE, 2012</a:t>
            </a:r>
            <a:endParaRPr lang="en-US" sz="1200" dirty="0">
              <a:latin typeface="Calibri"/>
              <a:cs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a:xfrm>
            <a:off x="114300" y="538163"/>
            <a:ext cx="8913813" cy="914400"/>
          </a:xfrm>
        </p:spPr>
        <p:txBody>
          <a:bodyPr/>
          <a:lstStyle/>
          <a:p>
            <a:pPr eaLnBrk="1" hangingPunct="1"/>
            <a:r>
              <a:rPr lang="en-US" dirty="0" smtClean="0"/>
              <a:t>          Overview of Health</a:t>
            </a:r>
          </a:p>
        </p:txBody>
      </p:sp>
      <p:pic>
        <p:nvPicPr>
          <p:cNvPr id="20483" name="Content Placeholder 2" descr="health 2.pdf"/>
          <p:cNvPicPr>
            <a:picLocks noGrp="1" noChangeAspect="1"/>
          </p:cNvPicPr>
          <p:nvPr>
            <p:ph idx="1"/>
          </p:nvPr>
        </p:nvPicPr>
        <p:blipFill>
          <a:blip r:embed="rId3"/>
          <a:srcRect l="-14844" r="-14844"/>
          <a:stretch>
            <a:fillRect/>
          </a:stretch>
        </p:blipFill>
        <p:spPr>
          <a:xfrm>
            <a:off x="-403225" y="1703388"/>
            <a:ext cx="10010775" cy="4827587"/>
          </a:xfrm>
        </p:spPr>
      </p:pic>
      <p:sp>
        <p:nvSpPr>
          <p:cNvPr id="5" name="Slide Number Placeholder 4"/>
          <p:cNvSpPr>
            <a:spLocks noGrp="1"/>
          </p:cNvSpPr>
          <p:nvPr>
            <p:ph type="sldNum" sz="quarter" idx="12"/>
          </p:nvPr>
        </p:nvSpPr>
        <p:spPr/>
        <p:txBody>
          <a:bodyPr/>
          <a:lstStyle/>
          <a:p>
            <a:pPr>
              <a:defRPr/>
            </a:pPr>
            <a:fld id="{2A7C3690-E4C1-4374-BD8B-97D3BDC21D04}" type="slidenum">
              <a:rPr lang="en-US" smtClean="0"/>
              <a:pPr>
                <a:defRPr/>
              </a:pPr>
              <a:t>17</a:t>
            </a:fld>
            <a:endParaRPr lang="en-US" dirty="0"/>
          </a:p>
        </p:txBody>
      </p:sp>
      <p:sp>
        <p:nvSpPr>
          <p:cNvPr id="7" name="TextBox 6"/>
          <p:cNvSpPr txBox="1"/>
          <p:nvPr/>
        </p:nvSpPr>
        <p:spPr>
          <a:xfrm>
            <a:off x="792992" y="6569075"/>
            <a:ext cx="7812143" cy="276999"/>
          </a:xfrm>
          <a:prstGeom prst="rect">
            <a:avLst/>
          </a:prstGeom>
          <a:noFill/>
        </p:spPr>
        <p:txBody>
          <a:bodyPr wrap="square" rtlCol="0">
            <a:spAutoFit/>
          </a:bodyPr>
          <a:lstStyle/>
          <a:p>
            <a:r>
              <a:rPr lang="en-US" sz="1200" dirty="0" smtClean="0">
                <a:latin typeface="Calibri"/>
                <a:cs typeface="Calibri"/>
              </a:rPr>
              <a:t>Source:  </a:t>
            </a:r>
            <a:r>
              <a:rPr lang="en-US" sz="1200" i="1" dirty="0" smtClean="0">
                <a:latin typeface="Calibri"/>
                <a:cs typeface="Calibri"/>
              </a:rPr>
              <a:t>The Alignment of the California Preschool Learning Foundations with Key Early Education Resources</a:t>
            </a:r>
            <a:r>
              <a:rPr lang="en-US" sz="1200" dirty="0" smtClean="0">
                <a:latin typeface="Calibri"/>
                <a:cs typeface="Calibri"/>
              </a:rPr>
              <a:t>, CDE, 2012</a:t>
            </a:r>
            <a:endParaRPr lang="en-US" sz="1200" dirty="0">
              <a:latin typeface="Calibri"/>
              <a:cs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8538" y="546100"/>
            <a:ext cx="8913813" cy="1244600"/>
          </a:xfrm>
        </p:spPr>
        <p:txBody>
          <a:bodyPr/>
          <a:lstStyle/>
          <a:p>
            <a:pPr algn="ctr"/>
            <a:r>
              <a:rPr lang="en-US" dirty="0" smtClean="0"/>
              <a:t>Key Concepts of the </a:t>
            </a:r>
            <a:br>
              <a:rPr lang="en-US" dirty="0" smtClean="0"/>
            </a:br>
            <a:r>
              <a:rPr lang="en-US" dirty="0" smtClean="0"/>
              <a:t>Health Domain</a:t>
            </a:r>
            <a:endParaRPr lang="en-US" dirty="0"/>
          </a:p>
        </p:txBody>
      </p:sp>
      <p:sp>
        <p:nvSpPr>
          <p:cNvPr id="3" name="Content Placeholder 2"/>
          <p:cNvSpPr>
            <a:spLocks noGrp="1"/>
          </p:cNvSpPr>
          <p:nvPr>
            <p:ph idx="1"/>
          </p:nvPr>
        </p:nvSpPr>
        <p:spPr>
          <a:xfrm>
            <a:off x="3095625" y="2201863"/>
            <a:ext cx="4232275" cy="1506537"/>
          </a:xfrm>
        </p:spPr>
        <p:txBody>
          <a:bodyPr/>
          <a:lstStyle/>
          <a:p>
            <a:pPr marL="457200" indent="-457200">
              <a:spcBef>
                <a:spcPts val="1800"/>
              </a:spcBef>
              <a:defRPr/>
            </a:pPr>
            <a:r>
              <a:rPr lang="en-US" sz="2800" b="1" dirty="0" smtClean="0"/>
              <a:t>Health Habits</a:t>
            </a:r>
          </a:p>
          <a:p>
            <a:pPr marL="457200" indent="-457200">
              <a:spcBef>
                <a:spcPts val="1800"/>
              </a:spcBef>
              <a:defRPr/>
            </a:pPr>
            <a:r>
              <a:rPr lang="en-US" sz="2800" b="1" dirty="0" smtClean="0"/>
              <a:t>Safety</a:t>
            </a:r>
          </a:p>
          <a:p>
            <a:pPr marL="457200" indent="-457200">
              <a:spcBef>
                <a:spcPts val="1800"/>
              </a:spcBef>
              <a:defRPr/>
            </a:pPr>
            <a:r>
              <a:rPr lang="en-US" sz="2800" b="1" dirty="0" smtClean="0"/>
              <a:t>Nutrition</a:t>
            </a:r>
          </a:p>
          <a:p>
            <a:pPr>
              <a:spcBef>
                <a:spcPts val="1800"/>
              </a:spcBef>
              <a:buNone/>
              <a:defRPr/>
            </a:pPr>
            <a:endParaRPr lang="en-US" sz="2400" dirty="0" smtClean="0"/>
          </a:p>
          <a:p>
            <a:pPr>
              <a:spcBef>
                <a:spcPts val="1800"/>
              </a:spcBef>
              <a:defRPr/>
            </a:pPr>
            <a:endParaRPr lang="en-US" sz="2400" b="1" dirty="0" smtClean="0">
              <a:latin typeface="Calibri" pitchFamily="-110" charset="0"/>
              <a:ea typeface="Calibri" pitchFamily="-110" charset="0"/>
              <a:cs typeface="Calibri" pitchFamily="-110" charset="0"/>
            </a:endParaRPr>
          </a:p>
          <a:p>
            <a:pPr>
              <a:spcBef>
                <a:spcPts val="1800"/>
              </a:spcBef>
              <a:buFont typeface="Wingdings" charset="2"/>
              <a:buChar char="q"/>
            </a:pPr>
            <a:endParaRPr lang="en-US" sz="2400" dirty="0" smtClean="0"/>
          </a:p>
        </p:txBody>
      </p:sp>
      <p:pic>
        <p:nvPicPr>
          <p:cNvPr id="98307" name="Picture 3" descr="C:\Documents and Settings\kthompson\Local Settings\Temporary Internet Files\Content.IE5\EPROIZ2H\MP900422690[1].jpg"/>
          <p:cNvPicPr>
            <a:picLocks noChangeAspect="1" noChangeArrowheads="1"/>
          </p:cNvPicPr>
          <p:nvPr/>
        </p:nvPicPr>
        <p:blipFill>
          <a:blip r:embed="rId3" cstate="print"/>
          <a:srcRect/>
          <a:stretch>
            <a:fillRect/>
          </a:stretch>
        </p:blipFill>
        <p:spPr bwMode="auto">
          <a:xfrm>
            <a:off x="3453204" y="4500372"/>
            <a:ext cx="1785769" cy="2145472"/>
          </a:xfrm>
          <a:prstGeom prst="rect">
            <a:avLst/>
          </a:prstGeom>
          <a:noFill/>
        </p:spPr>
      </p:pic>
      <p:pic>
        <p:nvPicPr>
          <p:cNvPr id="98310" name="Picture 6" descr="C:\Documents and Settings\kthompson\Local Settings\Temporary Internet Files\Content.IE5\UYF400CS\MP900448568[1].jpg"/>
          <p:cNvPicPr>
            <a:picLocks noChangeAspect="1" noChangeArrowheads="1"/>
          </p:cNvPicPr>
          <p:nvPr/>
        </p:nvPicPr>
        <p:blipFill>
          <a:blip r:embed="rId4" cstate="print"/>
          <a:srcRect/>
          <a:stretch>
            <a:fillRect/>
          </a:stretch>
        </p:blipFill>
        <p:spPr bwMode="auto">
          <a:xfrm>
            <a:off x="5948871" y="4489384"/>
            <a:ext cx="2964942" cy="2156460"/>
          </a:xfrm>
          <a:prstGeom prst="rect">
            <a:avLst/>
          </a:prstGeom>
          <a:noFill/>
        </p:spPr>
      </p:pic>
      <p:pic>
        <p:nvPicPr>
          <p:cNvPr id="98311" name="Picture 7" descr="C:\Documents and Settings\kthompson\Local Settings\Temporary Internet Files\Content.IE5\Z7O0EYWJ\MP900427618[1].jpg"/>
          <p:cNvPicPr>
            <a:picLocks noChangeAspect="1" noChangeArrowheads="1"/>
          </p:cNvPicPr>
          <p:nvPr/>
        </p:nvPicPr>
        <p:blipFill>
          <a:blip r:embed="rId5" cstate="print"/>
          <a:srcRect/>
          <a:stretch>
            <a:fillRect/>
          </a:stretch>
        </p:blipFill>
        <p:spPr bwMode="auto">
          <a:xfrm>
            <a:off x="658906" y="4468049"/>
            <a:ext cx="2177795" cy="2177795"/>
          </a:xfrm>
          <a:prstGeom prst="rect">
            <a:avLst/>
          </a:prstGeom>
          <a:noFill/>
        </p:spPr>
      </p:pic>
      <p:sp>
        <p:nvSpPr>
          <p:cNvPr id="8" name="Slide Number Placeholder 7"/>
          <p:cNvSpPr>
            <a:spLocks noGrp="1"/>
          </p:cNvSpPr>
          <p:nvPr>
            <p:ph type="sldNum" sz="quarter" idx="12"/>
          </p:nvPr>
        </p:nvSpPr>
        <p:spPr/>
        <p:txBody>
          <a:bodyPr/>
          <a:lstStyle/>
          <a:p>
            <a:pPr>
              <a:defRPr/>
            </a:pPr>
            <a:fld id="{2A7C3690-E4C1-4374-BD8B-97D3BDC21D04}"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a:xfrm>
            <a:off x="1192213" y="488950"/>
            <a:ext cx="7888287" cy="914400"/>
          </a:xfrm>
        </p:spPr>
        <p:txBody>
          <a:bodyPr anchor="t"/>
          <a:lstStyle/>
          <a:p>
            <a:pPr algn="ctr" eaLnBrk="1" hangingPunct="1"/>
            <a:r>
              <a:rPr lang="en-US" sz="2800" dirty="0" smtClean="0"/>
              <a:t>Integration of Physical Development</a:t>
            </a:r>
            <a:r>
              <a:rPr lang="en-US" dirty="0" smtClean="0"/>
              <a:t/>
            </a:r>
            <a:br>
              <a:rPr lang="en-US" dirty="0" smtClean="0"/>
            </a:br>
            <a:endParaRPr lang="en-US" dirty="0" smtClean="0"/>
          </a:p>
        </p:txBody>
      </p:sp>
      <p:sp>
        <p:nvSpPr>
          <p:cNvPr id="21507" name="Content Placeholder 2"/>
          <p:cNvSpPr>
            <a:spLocks noGrp="1"/>
          </p:cNvSpPr>
          <p:nvPr>
            <p:ph idx="1"/>
          </p:nvPr>
        </p:nvSpPr>
        <p:spPr>
          <a:xfrm>
            <a:off x="452438" y="2092969"/>
            <a:ext cx="8272462" cy="4476106"/>
          </a:xfrm>
        </p:spPr>
        <p:txBody>
          <a:bodyPr/>
          <a:lstStyle/>
          <a:p>
            <a:pPr eaLnBrk="1" hangingPunct="1">
              <a:buFont typeface="Wingdings" charset="2"/>
              <a:buChar char="q"/>
            </a:pPr>
            <a:endParaRPr lang="en-US" dirty="0" smtClean="0"/>
          </a:p>
          <a:p>
            <a:pPr>
              <a:spcBef>
                <a:spcPct val="0"/>
              </a:spcBef>
              <a:defRPr/>
            </a:pPr>
            <a:r>
              <a:rPr lang="en-US" dirty="0" smtClean="0">
                <a:latin typeface="Calibri" pitchFamily="-110" charset="0"/>
                <a:ea typeface="Calibri" pitchFamily="-110" charset="0"/>
                <a:cs typeface="Calibri" pitchFamily="-110" charset="0"/>
              </a:rPr>
              <a:t>Incorporate fundamental movement skills of characters during storybook reading ( i.e., balancing, hopping on two feet or one, squatting arm swinging)</a:t>
            </a:r>
          </a:p>
          <a:p>
            <a:pPr>
              <a:spcBef>
                <a:spcPct val="0"/>
              </a:spcBef>
              <a:defRPr/>
            </a:pPr>
            <a:endParaRPr lang="en-US" dirty="0" smtClean="0">
              <a:latin typeface="Calibri" pitchFamily="-110" charset="0"/>
              <a:ea typeface="Calibri" pitchFamily="-110" charset="0"/>
              <a:cs typeface="Calibri" pitchFamily="-110" charset="0"/>
            </a:endParaRPr>
          </a:p>
          <a:p>
            <a:pPr>
              <a:spcBef>
                <a:spcPct val="0"/>
              </a:spcBef>
              <a:defRPr/>
            </a:pPr>
            <a:r>
              <a:rPr lang="en-US" dirty="0" smtClean="0">
                <a:latin typeface="Calibri" pitchFamily="-110" charset="0"/>
                <a:ea typeface="Calibri" pitchFamily="-110" charset="0"/>
                <a:cs typeface="Calibri" pitchFamily="-110" charset="0"/>
              </a:rPr>
              <a:t>During math time </a:t>
            </a:r>
            <a:r>
              <a:rPr lang="en-US" dirty="0" smtClean="0"/>
              <a:t>use </a:t>
            </a:r>
            <a:r>
              <a:rPr lang="en-US" dirty="0" err="1" smtClean="0"/>
              <a:t>manipulatives</a:t>
            </a:r>
            <a:r>
              <a:rPr lang="en-US" dirty="0" smtClean="0"/>
              <a:t> for counting to promote active movement (i.e., bean bag toss, foam balls into bucket, block play, count the number of steps to the door). </a:t>
            </a:r>
          </a:p>
          <a:p>
            <a:pPr>
              <a:spcBef>
                <a:spcPct val="0"/>
              </a:spcBef>
              <a:defRPr/>
            </a:pPr>
            <a:endParaRPr lang="en-US" dirty="0" smtClean="0"/>
          </a:p>
          <a:p>
            <a:pPr>
              <a:spcBef>
                <a:spcPct val="0"/>
              </a:spcBef>
              <a:defRPr/>
            </a:pPr>
            <a:r>
              <a:rPr lang="en-US" dirty="0" smtClean="0"/>
              <a:t>Use body mechanics when learning letters and shapes (i.e., “Can your arms make an O?”)</a:t>
            </a:r>
          </a:p>
          <a:p>
            <a:pPr>
              <a:spcBef>
                <a:spcPct val="0"/>
              </a:spcBef>
              <a:buNone/>
              <a:defRPr/>
            </a:pPr>
            <a:endParaRPr lang="en-US" dirty="0" smtClean="0"/>
          </a:p>
          <a:p>
            <a:pPr>
              <a:spcBef>
                <a:spcPct val="0"/>
              </a:spcBef>
              <a:defRPr/>
            </a:pPr>
            <a:r>
              <a:rPr lang="en-US" dirty="0" smtClean="0"/>
              <a:t>Develop directional concepts through physical activities (i.e., behind, inside, over, under, higher than, lower than).</a:t>
            </a:r>
          </a:p>
          <a:p>
            <a:pPr>
              <a:spcBef>
                <a:spcPct val="0"/>
              </a:spcBef>
              <a:defRPr/>
            </a:pPr>
            <a:endParaRPr lang="en-US" dirty="0" smtClean="0"/>
          </a:p>
          <a:p>
            <a:pPr>
              <a:spcBef>
                <a:spcPct val="0"/>
              </a:spcBef>
              <a:buNone/>
              <a:defRPr/>
            </a:pPr>
            <a:endParaRPr lang="en-US" dirty="0" smtClean="0"/>
          </a:p>
        </p:txBody>
      </p:sp>
      <p:pic>
        <p:nvPicPr>
          <p:cNvPr id="21508" name="Picture 9" descr="children,earth,girls,globes,kids,people,Photographs,worlds"/>
          <p:cNvPicPr>
            <a:picLocks noChangeAspect="1" noChangeArrowheads="1"/>
          </p:cNvPicPr>
          <p:nvPr/>
        </p:nvPicPr>
        <p:blipFill>
          <a:blip r:embed="rId3"/>
          <a:srcRect/>
          <a:stretch>
            <a:fillRect/>
          </a:stretch>
        </p:blipFill>
        <p:spPr bwMode="auto">
          <a:xfrm>
            <a:off x="452438" y="406400"/>
            <a:ext cx="1978025" cy="19780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2A7C3690-E4C1-4374-BD8B-97D3BDC21D04}"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5381625" y="160338"/>
            <a:ext cx="184150" cy="366712"/>
          </a:xfrm>
          <a:prstGeom prst="rect">
            <a:avLst/>
          </a:prstGeom>
          <a:noFill/>
          <a:ln w="9525">
            <a:noFill/>
            <a:miter lim="800000"/>
            <a:headEnd/>
            <a:tailEnd/>
          </a:ln>
        </p:spPr>
        <p:txBody>
          <a:bodyPr wrap="none">
            <a:prstTxWarp prst="textNoShape">
              <a:avLst/>
            </a:prstTxWarp>
            <a:spAutoFit/>
          </a:bodyPr>
          <a:lstStyle/>
          <a:p>
            <a:pPr eaLnBrk="0" hangingPunct="0"/>
            <a:endParaRPr lang="en-US">
              <a:latin typeface="Arial Unicode MS" pitchFamily="25" charset="0"/>
            </a:endParaRPr>
          </a:p>
        </p:txBody>
      </p:sp>
      <p:sp>
        <p:nvSpPr>
          <p:cNvPr id="21507" name="Rectangle 7"/>
          <p:cNvSpPr>
            <a:spLocks noGrp="1" noChangeArrowheads="1"/>
          </p:cNvSpPr>
          <p:nvPr>
            <p:ph type="title" idx="4294967295"/>
          </p:nvPr>
        </p:nvSpPr>
        <p:spPr>
          <a:xfrm>
            <a:off x="777875" y="457200"/>
            <a:ext cx="7607300" cy="990600"/>
          </a:xfrm>
        </p:spPr>
        <p:txBody>
          <a:bodyPr/>
          <a:lstStyle/>
          <a:p>
            <a:pPr eaLnBrk="1" hangingPunct="1"/>
            <a:r>
              <a:rPr lang="en-US">
                <a:latin typeface="Arial" pitchFamily="25" charset="0"/>
                <a:ea typeface="ＭＳ Ｐゴシック" pitchFamily="25" charset="-128"/>
              </a:rPr>
              <a:t>    Acknowledgements</a:t>
            </a:r>
          </a:p>
        </p:txBody>
      </p:sp>
      <p:sp>
        <p:nvSpPr>
          <p:cNvPr id="21508" name="Rectangle 8"/>
          <p:cNvSpPr>
            <a:spLocks noGrp="1" noChangeArrowheads="1"/>
          </p:cNvSpPr>
          <p:nvPr>
            <p:ph type="body" idx="4294967295"/>
          </p:nvPr>
        </p:nvSpPr>
        <p:spPr>
          <a:xfrm>
            <a:off x="777875" y="1625600"/>
            <a:ext cx="7974013" cy="5133975"/>
          </a:xfrm>
        </p:spPr>
        <p:txBody>
          <a:bodyPr/>
          <a:lstStyle/>
          <a:p>
            <a:pPr marL="0" indent="0">
              <a:lnSpc>
                <a:spcPct val="80000"/>
              </a:lnSpc>
              <a:buFont typeface="Wingdings 2" pitchFamily="25" charset="2"/>
              <a:buNone/>
            </a:pPr>
            <a:endParaRPr lang="en-US" sz="1000" dirty="0">
              <a:ea typeface="Arial" pitchFamily="25" charset="0"/>
              <a:cs typeface="Arial" pitchFamily="25" charset="0"/>
            </a:endParaRPr>
          </a:p>
          <a:p>
            <a:pPr marL="0" indent="0">
              <a:lnSpc>
                <a:spcPct val="80000"/>
              </a:lnSpc>
              <a:buFont typeface="Wingdings 2" pitchFamily="25" charset="2"/>
              <a:buNone/>
            </a:pPr>
            <a:endParaRPr lang="en-US" sz="3200" dirty="0">
              <a:ea typeface="Arial" pitchFamily="25" charset="0"/>
              <a:cs typeface="Arial" pitchFamily="25" charset="0"/>
            </a:endParaRPr>
          </a:p>
          <a:p>
            <a:pPr marL="0" indent="0" eaLnBrk="1" hangingPunct="1">
              <a:lnSpc>
                <a:spcPct val="80000"/>
              </a:lnSpc>
              <a:buFont typeface="Wingdings 2" pitchFamily="25" charset="2"/>
              <a:buNone/>
            </a:pPr>
            <a:endParaRPr lang="en-US" sz="2800" dirty="0">
              <a:ea typeface="Arial" pitchFamily="25" charset="0"/>
              <a:cs typeface="Arial" pitchFamily="25" charset="0"/>
            </a:endParaRPr>
          </a:p>
          <a:p>
            <a:pPr marL="0" indent="0" eaLnBrk="1" hangingPunct="1">
              <a:lnSpc>
                <a:spcPct val="80000"/>
              </a:lnSpc>
              <a:buFont typeface="Wingdings 2" pitchFamily="25" charset="2"/>
              <a:buNone/>
            </a:pPr>
            <a:r>
              <a:rPr lang="en-US" sz="1000" dirty="0">
                <a:ea typeface="Arial" pitchFamily="25" charset="0"/>
                <a:cs typeface="Arial" pitchFamily="25" charset="0"/>
              </a:rPr>
              <a:t>    </a:t>
            </a:r>
          </a:p>
          <a:p>
            <a:pPr marL="0" indent="0" eaLnBrk="1" hangingPunct="1">
              <a:lnSpc>
                <a:spcPct val="80000"/>
              </a:lnSpc>
              <a:buFont typeface="Wingdings 2" pitchFamily="25" charset="2"/>
              <a:buNone/>
            </a:pPr>
            <a:r>
              <a:rPr lang="en-US" dirty="0">
                <a:solidFill>
                  <a:srgbClr val="000000"/>
                </a:solidFill>
                <a:ea typeface="Arial" pitchFamily="25" charset="0"/>
                <a:cs typeface="Arial" pitchFamily="25" charset="0"/>
              </a:rPr>
              <a:t>            </a:t>
            </a:r>
            <a:endParaRPr lang="en-US" sz="2800" dirty="0">
              <a:ea typeface="Arial" pitchFamily="25" charset="0"/>
              <a:cs typeface="Arial" pitchFamily="25" charset="0"/>
            </a:endParaRPr>
          </a:p>
          <a:p>
            <a:pPr marL="0" indent="0" eaLnBrk="1" hangingPunct="1">
              <a:lnSpc>
                <a:spcPct val="80000"/>
              </a:lnSpc>
              <a:buFont typeface="Wingdings 2" pitchFamily="25" charset="2"/>
              <a:buNone/>
            </a:pPr>
            <a:endParaRPr lang="en-US" sz="2800" dirty="0">
              <a:ea typeface="Arial" pitchFamily="25" charset="0"/>
              <a:cs typeface="Arial" pitchFamily="25" charset="0"/>
            </a:endParaRPr>
          </a:p>
          <a:p>
            <a:pPr marL="0" indent="0" eaLnBrk="1" hangingPunct="1">
              <a:lnSpc>
                <a:spcPct val="80000"/>
              </a:lnSpc>
            </a:pPr>
            <a:endParaRPr lang="en-US" sz="2800" dirty="0">
              <a:ea typeface="Arial" pitchFamily="25" charset="0"/>
              <a:cs typeface="Arial" pitchFamily="25" charset="0"/>
            </a:endParaRPr>
          </a:p>
          <a:p>
            <a:pPr marL="0" indent="0" eaLnBrk="1" hangingPunct="1">
              <a:lnSpc>
                <a:spcPct val="80000"/>
              </a:lnSpc>
            </a:pPr>
            <a:endParaRPr lang="en-US" sz="2800" dirty="0">
              <a:ea typeface="Arial" pitchFamily="25" charset="0"/>
              <a:cs typeface="Arial" pitchFamily="25" charset="0"/>
            </a:endParaRPr>
          </a:p>
        </p:txBody>
      </p:sp>
      <p:sp>
        <p:nvSpPr>
          <p:cNvPr id="21509" name="Slide Number Placeholder 1"/>
          <p:cNvSpPr>
            <a:spLocks noGrp="1"/>
          </p:cNvSpPr>
          <p:nvPr>
            <p:ph type="sldNum" sz="quarter" idx="12"/>
          </p:nvPr>
        </p:nvSpPr>
        <p:spPr bwMode="auto">
          <a:noFill/>
          <a:ln>
            <a:miter lim="800000"/>
            <a:headEnd/>
            <a:tailEnd/>
          </a:ln>
        </p:spPr>
        <p:txBody>
          <a:bodyPr/>
          <a:lstStyle/>
          <a:p>
            <a:fld id="{A7743321-4CAD-3847-B5B6-9D1592A9B3BC}" type="slidenum">
              <a:rPr lang="en-US"/>
              <a:pPr/>
              <a:t>2</a:t>
            </a:fld>
            <a:endParaRPr lang="en-US"/>
          </a:p>
        </p:txBody>
      </p:sp>
      <p:pic>
        <p:nvPicPr>
          <p:cNvPr id="21510" name="Picture 1" descr="the David Lucile &amp; Packard Foundation"/>
          <p:cNvPicPr>
            <a:picLocks noChangeAspect="1" noChangeArrowheads="1"/>
          </p:cNvPicPr>
          <p:nvPr/>
        </p:nvPicPr>
        <p:blipFill>
          <a:blip r:embed="rId3"/>
          <a:srcRect/>
          <a:stretch>
            <a:fillRect/>
          </a:stretch>
        </p:blipFill>
        <p:spPr bwMode="auto">
          <a:xfrm>
            <a:off x="5761038" y="5135563"/>
            <a:ext cx="1363662" cy="523875"/>
          </a:xfrm>
          <a:prstGeom prst="rect">
            <a:avLst/>
          </a:prstGeom>
          <a:solidFill>
            <a:schemeClr val="bg2"/>
          </a:solidFill>
          <a:ln w="9525">
            <a:noFill/>
            <a:miter lim="800000"/>
            <a:headEnd/>
            <a:tailEnd/>
          </a:ln>
        </p:spPr>
      </p:pic>
      <p:sp>
        <p:nvSpPr>
          <p:cNvPr id="21511" name="TextBox 17"/>
          <p:cNvSpPr txBox="1">
            <a:spLocks noChangeArrowheads="1"/>
          </p:cNvSpPr>
          <p:nvPr/>
        </p:nvSpPr>
        <p:spPr bwMode="auto">
          <a:xfrm>
            <a:off x="5038725" y="1778000"/>
            <a:ext cx="2981325" cy="323850"/>
          </a:xfrm>
          <a:prstGeom prst="rect">
            <a:avLst/>
          </a:prstGeom>
          <a:noFill/>
          <a:ln w="9525">
            <a:noFill/>
            <a:miter lim="800000"/>
            <a:headEnd/>
            <a:tailEnd/>
          </a:ln>
        </p:spPr>
        <p:txBody>
          <a:bodyPr>
            <a:prstTxWarp prst="textNoShape">
              <a:avLst/>
            </a:prstTxWarp>
            <a:spAutoFit/>
          </a:bodyPr>
          <a:lstStyle/>
          <a:p>
            <a:pPr>
              <a:lnSpc>
                <a:spcPct val="80000"/>
              </a:lnSpc>
            </a:pPr>
            <a:r>
              <a:rPr lang="en-US">
                <a:ea typeface="Arial" pitchFamily="25" charset="0"/>
                <a:cs typeface="Arial" pitchFamily="25" charset="0"/>
              </a:rPr>
              <a:t>With contributions from: </a:t>
            </a:r>
          </a:p>
        </p:txBody>
      </p:sp>
      <p:sp>
        <p:nvSpPr>
          <p:cNvPr id="21512" name="TextBox 20"/>
          <p:cNvSpPr txBox="1">
            <a:spLocks noChangeArrowheads="1"/>
          </p:cNvSpPr>
          <p:nvPr/>
        </p:nvSpPr>
        <p:spPr bwMode="auto">
          <a:xfrm>
            <a:off x="5067300" y="4722813"/>
            <a:ext cx="2552700" cy="646112"/>
          </a:xfrm>
          <a:prstGeom prst="rect">
            <a:avLst/>
          </a:prstGeom>
          <a:noFill/>
          <a:ln w="9525">
            <a:noFill/>
            <a:miter lim="800000"/>
            <a:headEnd/>
            <a:tailEnd/>
          </a:ln>
        </p:spPr>
        <p:txBody>
          <a:bodyPr>
            <a:prstTxWarp prst="textNoShape">
              <a:avLst/>
            </a:prstTxWarp>
            <a:spAutoFit/>
          </a:bodyPr>
          <a:lstStyle/>
          <a:p>
            <a:r>
              <a:rPr lang="en-US" dirty="0">
                <a:solidFill>
                  <a:srgbClr val="000000"/>
                </a:solidFill>
                <a:ea typeface="Arial" pitchFamily="25" charset="0"/>
                <a:cs typeface="Arial" pitchFamily="25" charset="0"/>
              </a:rPr>
              <a:t>Funding provided by:    </a:t>
            </a:r>
          </a:p>
          <a:p>
            <a:endParaRPr lang="en-US" dirty="0">
              <a:ea typeface="Arial" pitchFamily="25" charset="0"/>
              <a:cs typeface="Arial" pitchFamily="25" charset="0"/>
            </a:endParaRPr>
          </a:p>
        </p:txBody>
      </p:sp>
      <p:sp>
        <p:nvSpPr>
          <p:cNvPr id="21513" name="TextBox 21"/>
          <p:cNvSpPr txBox="1">
            <a:spLocks noChangeArrowheads="1"/>
          </p:cNvSpPr>
          <p:nvPr/>
        </p:nvSpPr>
        <p:spPr bwMode="auto">
          <a:xfrm>
            <a:off x="5067300" y="3848100"/>
            <a:ext cx="2222500" cy="646113"/>
          </a:xfrm>
          <a:prstGeom prst="rect">
            <a:avLst/>
          </a:prstGeom>
          <a:noFill/>
          <a:ln w="9525">
            <a:noFill/>
            <a:miter lim="800000"/>
            <a:headEnd/>
            <a:tailEnd/>
          </a:ln>
        </p:spPr>
        <p:txBody>
          <a:bodyPr>
            <a:prstTxWarp prst="textNoShape">
              <a:avLst/>
            </a:prstTxWarp>
            <a:spAutoFit/>
          </a:bodyPr>
          <a:lstStyle/>
          <a:p>
            <a:r>
              <a:rPr lang="en-US" dirty="0">
                <a:solidFill>
                  <a:srgbClr val="000000"/>
                </a:solidFill>
                <a:ea typeface="Arial" pitchFamily="25" charset="0"/>
                <a:cs typeface="Arial" pitchFamily="25" charset="0"/>
              </a:rPr>
              <a:t>Coordinated by:</a:t>
            </a:r>
          </a:p>
          <a:p>
            <a:endParaRPr lang="en-US" dirty="0">
              <a:ea typeface="Arial" pitchFamily="25" charset="0"/>
              <a:cs typeface="Arial" pitchFamily="25" charset="0"/>
            </a:endParaRPr>
          </a:p>
        </p:txBody>
      </p:sp>
      <p:sp>
        <p:nvSpPr>
          <p:cNvPr id="21514" name="TextBox 23"/>
          <p:cNvSpPr txBox="1">
            <a:spLocks noChangeArrowheads="1"/>
          </p:cNvSpPr>
          <p:nvPr/>
        </p:nvSpPr>
        <p:spPr bwMode="auto">
          <a:xfrm>
            <a:off x="850900" y="1625600"/>
            <a:ext cx="3556000" cy="1200150"/>
          </a:xfrm>
          <a:prstGeom prst="rect">
            <a:avLst/>
          </a:prstGeom>
          <a:noFill/>
          <a:ln w="9525">
            <a:noFill/>
            <a:miter lim="800000"/>
            <a:headEnd/>
            <a:tailEnd/>
          </a:ln>
        </p:spPr>
        <p:txBody>
          <a:bodyPr>
            <a:prstTxWarp prst="textNoShape">
              <a:avLst/>
            </a:prstTxWarp>
            <a:spAutoFit/>
          </a:bodyPr>
          <a:lstStyle/>
          <a:p>
            <a:pPr>
              <a:spcAft>
                <a:spcPts val="1200"/>
              </a:spcAft>
            </a:pPr>
            <a:r>
              <a:rPr lang="en-US" dirty="0">
                <a:ea typeface="Arial" pitchFamily="25" charset="0"/>
                <a:cs typeface="Arial" pitchFamily="25" charset="0"/>
              </a:rPr>
              <a:t>The following county offices of </a:t>
            </a:r>
            <a:br>
              <a:rPr lang="en-US" dirty="0">
                <a:ea typeface="Arial" pitchFamily="25" charset="0"/>
                <a:cs typeface="Arial" pitchFamily="25" charset="0"/>
              </a:rPr>
            </a:br>
            <a:r>
              <a:rPr lang="en-US" dirty="0">
                <a:ea typeface="Arial" pitchFamily="25" charset="0"/>
                <a:cs typeface="Arial" pitchFamily="25" charset="0"/>
              </a:rPr>
              <a:t>education developed the TK </a:t>
            </a:r>
            <a:br>
              <a:rPr lang="en-US" dirty="0">
                <a:ea typeface="Arial" pitchFamily="25" charset="0"/>
                <a:cs typeface="Arial" pitchFamily="25" charset="0"/>
              </a:rPr>
            </a:br>
            <a:r>
              <a:rPr lang="en-US" dirty="0">
                <a:ea typeface="Arial" pitchFamily="25" charset="0"/>
                <a:cs typeface="Arial" pitchFamily="25" charset="0"/>
              </a:rPr>
              <a:t>professional development modules:</a:t>
            </a:r>
          </a:p>
        </p:txBody>
      </p:sp>
      <p:sp>
        <p:nvSpPr>
          <p:cNvPr id="25" name="TextBox 24"/>
          <p:cNvSpPr txBox="1"/>
          <p:nvPr/>
        </p:nvSpPr>
        <p:spPr>
          <a:xfrm>
            <a:off x="863600" y="2717800"/>
            <a:ext cx="3136900" cy="3024188"/>
          </a:xfrm>
          <a:prstGeom prst="rect">
            <a:avLst/>
          </a:prstGeom>
          <a:noFill/>
        </p:spPr>
        <p:txBody>
          <a:bodyPr>
            <a:spAutoFit/>
          </a:bodyPr>
          <a:lstStyle/>
          <a:p>
            <a:pPr>
              <a:defRPr/>
            </a:pPr>
            <a:endParaRPr lang="en-US" sz="1200" dirty="0">
              <a:latin typeface="Arial" pitchFamily="-109" charset="0"/>
              <a:ea typeface="ＭＳ Ｐゴシック" pitchFamily="-109" charset="-128"/>
              <a:cs typeface="ＭＳ Ｐゴシック" pitchFamily="-109" charset="-128"/>
            </a:endParaRPr>
          </a:p>
          <a:p>
            <a:pPr>
              <a:defRPr/>
            </a:pPr>
            <a:r>
              <a:rPr lang="en-US" sz="1200" dirty="0">
                <a:latin typeface="Arial" pitchFamily="-109" charset="0"/>
                <a:ea typeface="ＭＳ Ｐゴシック" pitchFamily="-109" charset="-128"/>
                <a:cs typeface="ＭＳ Ｐゴシック" pitchFamily="-109" charset="-128"/>
              </a:rPr>
              <a:t>Contra Costa County Office of Education</a:t>
            </a:r>
          </a:p>
          <a:p>
            <a:pPr>
              <a:defRPr/>
            </a:pPr>
            <a:endParaRPr lang="en-US" sz="1050" dirty="0">
              <a:latin typeface="Arial" pitchFamily="-109" charset="0"/>
              <a:ea typeface="ＭＳ Ｐゴシック" pitchFamily="-109" charset="-128"/>
              <a:cs typeface="ＭＳ Ｐゴシック" pitchFamily="-109" charset="-128"/>
            </a:endParaRPr>
          </a:p>
          <a:p>
            <a:pPr>
              <a:defRPr/>
            </a:pPr>
            <a:endParaRPr lang="en-US" sz="1050" dirty="0">
              <a:latin typeface="Arial" pitchFamily="-109" charset="0"/>
              <a:ea typeface="ＭＳ Ｐゴシック" pitchFamily="-109" charset="-128"/>
              <a:cs typeface="ＭＳ Ｐゴシック" pitchFamily="-109" charset="-128"/>
            </a:endParaRPr>
          </a:p>
          <a:p>
            <a:pPr>
              <a:defRPr/>
            </a:pPr>
            <a:r>
              <a:rPr lang="en-US" sz="1200" dirty="0">
                <a:latin typeface="Arial" pitchFamily="-109" charset="0"/>
                <a:ea typeface="ＭＳ Ｐゴシック" pitchFamily="-109" charset="-128"/>
                <a:cs typeface="ＭＳ Ｐゴシック" pitchFamily="-109" charset="-128"/>
              </a:rPr>
              <a:t>Humboldt County Office of Education</a:t>
            </a:r>
          </a:p>
          <a:p>
            <a:pPr>
              <a:defRPr/>
            </a:pPr>
            <a:endParaRPr lang="en-US" sz="1050" dirty="0">
              <a:latin typeface="Arial" pitchFamily="-109" charset="0"/>
              <a:ea typeface="ＭＳ Ｐゴシック" pitchFamily="-109" charset="-128"/>
              <a:cs typeface="ＭＳ Ｐゴシック" pitchFamily="-109" charset="-128"/>
            </a:endParaRPr>
          </a:p>
          <a:p>
            <a:pPr>
              <a:defRPr/>
            </a:pPr>
            <a:endParaRPr lang="en-US" sz="1050" dirty="0">
              <a:latin typeface="Arial" pitchFamily="-109" charset="0"/>
              <a:ea typeface="ＭＳ Ｐゴシック" pitchFamily="-109" charset="-128"/>
              <a:cs typeface="ＭＳ Ｐゴシック" pitchFamily="-109" charset="-128"/>
            </a:endParaRPr>
          </a:p>
          <a:p>
            <a:pPr>
              <a:defRPr/>
            </a:pPr>
            <a:r>
              <a:rPr lang="en-US" sz="1200" dirty="0">
                <a:latin typeface="Arial" pitchFamily="-109" charset="0"/>
                <a:ea typeface="ＭＳ Ｐゴシック" pitchFamily="-109" charset="-128"/>
                <a:cs typeface="ＭＳ Ｐゴシック" pitchFamily="-109" charset="-128"/>
              </a:rPr>
              <a:t>Orange County Department of Education</a:t>
            </a:r>
          </a:p>
          <a:p>
            <a:pPr>
              <a:defRPr/>
            </a:pPr>
            <a:endParaRPr lang="en-US" sz="1050" dirty="0">
              <a:latin typeface="Arial" pitchFamily="-109" charset="0"/>
              <a:ea typeface="ＭＳ Ｐゴシック" pitchFamily="-109" charset="-128"/>
              <a:cs typeface="ＭＳ Ｐゴシック" pitchFamily="-109" charset="-128"/>
            </a:endParaRPr>
          </a:p>
          <a:p>
            <a:pPr>
              <a:defRPr/>
            </a:pPr>
            <a:endParaRPr lang="en-US" sz="1200" dirty="0">
              <a:latin typeface="Arial" pitchFamily="-109" charset="0"/>
              <a:ea typeface="ＭＳ Ｐゴシック" pitchFamily="-109" charset="-128"/>
              <a:cs typeface="ＭＳ Ｐゴシック" pitchFamily="-109" charset="-128"/>
            </a:endParaRPr>
          </a:p>
          <a:p>
            <a:pPr>
              <a:defRPr/>
            </a:pPr>
            <a:r>
              <a:rPr lang="en-US" sz="1200" dirty="0">
                <a:latin typeface="Arial" pitchFamily="-109" charset="0"/>
                <a:ea typeface="ＭＳ Ｐゴシック" pitchFamily="-109" charset="-128"/>
                <a:cs typeface="ＭＳ Ｐゴシック" pitchFamily="-109" charset="-128"/>
              </a:rPr>
              <a:t>Sacramento County Office of Education</a:t>
            </a:r>
          </a:p>
          <a:p>
            <a:pPr>
              <a:defRPr/>
            </a:pPr>
            <a:endParaRPr lang="en-US" sz="1050" dirty="0">
              <a:latin typeface="Arial" pitchFamily="-109" charset="0"/>
              <a:ea typeface="ＭＳ Ｐゴシック" pitchFamily="-109" charset="-128"/>
              <a:cs typeface="ＭＳ Ｐゴシック" pitchFamily="-109" charset="-128"/>
            </a:endParaRPr>
          </a:p>
          <a:p>
            <a:pPr>
              <a:defRPr/>
            </a:pPr>
            <a:endParaRPr lang="en-US" sz="1050" dirty="0">
              <a:latin typeface="Arial" pitchFamily="-109" charset="0"/>
              <a:ea typeface="ＭＳ Ｐゴシック" pitchFamily="-109" charset="-128"/>
              <a:cs typeface="ＭＳ Ｐゴシック" pitchFamily="-109" charset="-128"/>
            </a:endParaRPr>
          </a:p>
          <a:p>
            <a:pPr>
              <a:defRPr/>
            </a:pPr>
            <a:r>
              <a:rPr lang="en-US" sz="1200" dirty="0">
                <a:latin typeface="Arial" pitchFamily="-109" charset="0"/>
                <a:ea typeface="ＭＳ Ｐゴシック" pitchFamily="-109" charset="-128"/>
                <a:cs typeface="ＭＳ Ｐゴシック" pitchFamily="-109" charset="-128"/>
              </a:rPr>
              <a:t>Santa Clara County Office of Education</a:t>
            </a:r>
          </a:p>
          <a:p>
            <a:pPr>
              <a:defRPr/>
            </a:pPr>
            <a:endParaRPr lang="en-US" sz="1050" dirty="0">
              <a:latin typeface="Arial" pitchFamily="-109" charset="0"/>
              <a:ea typeface="ＭＳ Ｐゴシック" pitchFamily="-109" charset="-128"/>
              <a:cs typeface="ＭＳ Ｐゴシック" pitchFamily="-109" charset="-128"/>
            </a:endParaRPr>
          </a:p>
          <a:p>
            <a:pPr>
              <a:defRPr/>
            </a:pPr>
            <a:endParaRPr lang="en-US" sz="1050" dirty="0">
              <a:latin typeface="Arial" pitchFamily="-109" charset="0"/>
              <a:ea typeface="ＭＳ Ｐゴシック" pitchFamily="-109" charset="-128"/>
              <a:cs typeface="ＭＳ Ｐゴシック" pitchFamily="-109" charset="-128"/>
            </a:endParaRPr>
          </a:p>
          <a:p>
            <a:pPr>
              <a:defRPr/>
            </a:pPr>
            <a:r>
              <a:rPr lang="en-US" sz="1200" dirty="0">
                <a:latin typeface="Arial" pitchFamily="-109" charset="0"/>
                <a:ea typeface="ＭＳ Ｐゴシック" pitchFamily="-109" charset="-128"/>
                <a:cs typeface="ＭＳ Ｐゴシック" pitchFamily="-109" charset="-128"/>
              </a:rPr>
              <a:t>Shasta County Office of Education</a:t>
            </a:r>
          </a:p>
        </p:txBody>
      </p:sp>
      <p:sp>
        <p:nvSpPr>
          <p:cNvPr id="8204" name="TextBox 25"/>
          <p:cNvSpPr txBox="1">
            <a:spLocks noChangeArrowheads="1"/>
          </p:cNvSpPr>
          <p:nvPr/>
        </p:nvSpPr>
        <p:spPr bwMode="auto">
          <a:xfrm>
            <a:off x="5064125" y="2146300"/>
            <a:ext cx="3700463" cy="1292225"/>
          </a:xfrm>
          <a:prstGeom prst="rect">
            <a:avLst/>
          </a:prstGeom>
          <a:noFill/>
          <a:ln w="9525">
            <a:noFill/>
            <a:miter lim="800000"/>
            <a:headEnd/>
            <a:tailEnd/>
          </a:ln>
        </p:spPr>
        <p:txBody>
          <a:bodyPr>
            <a:prstTxWarp prst="textNoShape">
              <a:avLst/>
            </a:prstTxWarp>
            <a:spAutoFit/>
          </a:bodyPr>
          <a:lstStyle/>
          <a:p>
            <a:pPr>
              <a:defRPr/>
            </a:pPr>
            <a:r>
              <a:rPr lang="en-US" sz="1200" dirty="0"/>
              <a:t>Fresno County Office of Education</a:t>
            </a:r>
          </a:p>
          <a:p>
            <a:pPr>
              <a:defRPr/>
            </a:pPr>
            <a:endParaRPr lang="en-US" sz="1050" dirty="0"/>
          </a:p>
          <a:p>
            <a:pPr>
              <a:defRPr/>
            </a:pPr>
            <a:endParaRPr lang="en-US" sz="1050" dirty="0"/>
          </a:p>
          <a:p>
            <a:pPr>
              <a:defRPr/>
            </a:pPr>
            <a:r>
              <a:rPr lang="en-US" sz="1200" dirty="0"/>
              <a:t>Merced County Office of Education</a:t>
            </a:r>
          </a:p>
          <a:p>
            <a:pPr>
              <a:defRPr/>
            </a:pPr>
            <a:endParaRPr lang="en-US" sz="1050" dirty="0"/>
          </a:p>
          <a:p>
            <a:pPr>
              <a:defRPr/>
            </a:pPr>
            <a:endParaRPr lang="en-US" sz="1050" dirty="0"/>
          </a:p>
          <a:p>
            <a:pPr>
              <a:defRPr/>
            </a:pPr>
            <a:r>
              <a:rPr lang="en-US" sz="1200" dirty="0" err="1"/>
              <a:t>CCSESA’s</a:t>
            </a:r>
            <a:r>
              <a:rPr lang="en-US" sz="1200" dirty="0"/>
              <a:t> CISC School Readiness Subcommittee</a:t>
            </a:r>
          </a:p>
        </p:txBody>
      </p:sp>
      <p:sp>
        <p:nvSpPr>
          <p:cNvPr id="21517" name="TextBox 26"/>
          <p:cNvSpPr txBox="1">
            <a:spLocks noChangeArrowheads="1"/>
          </p:cNvSpPr>
          <p:nvPr/>
        </p:nvSpPr>
        <p:spPr bwMode="auto">
          <a:xfrm>
            <a:off x="5092700" y="4189413"/>
            <a:ext cx="3190875" cy="276225"/>
          </a:xfrm>
          <a:prstGeom prst="rect">
            <a:avLst/>
          </a:prstGeom>
          <a:noFill/>
          <a:ln w="9525">
            <a:noFill/>
            <a:miter lim="800000"/>
            <a:headEnd/>
            <a:tailEnd/>
          </a:ln>
        </p:spPr>
        <p:txBody>
          <a:bodyPr>
            <a:prstTxWarp prst="textNoShape">
              <a:avLst/>
            </a:prstTxWarp>
            <a:spAutoFit/>
          </a:bodyPr>
          <a:lstStyle/>
          <a:p>
            <a:r>
              <a:rPr lang="en-US" sz="1200" dirty="0"/>
              <a:t>Sacramento County Office of Education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a:xfrm>
            <a:off x="118538" y="539750"/>
            <a:ext cx="8913813" cy="914400"/>
          </a:xfrm>
        </p:spPr>
        <p:txBody>
          <a:bodyPr/>
          <a:lstStyle/>
          <a:p>
            <a:r>
              <a:rPr lang="en-US" dirty="0" smtClean="0"/>
              <a:t>        Integration of Health</a:t>
            </a:r>
          </a:p>
        </p:txBody>
      </p:sp>
      <p:sp>
        <p:nvSpPr>
          <p:cNvPr id="23555" name="Content Placeholder 2"/>
          <p:cNvSpPr>
            <a:spLocks noGrp="1"/>
          </p:cNvSpPr>
          <p:nvPr>
            <p:ph idx="1"/>
          </p:nvPr>
        </p:nvSpPr>
        <p:spPr>
          <a:xfrm>
            <a:off x="484188" y="1454150"/>
            <a:ext cx="8240712" cy="4654550"/>
          </a:xfrm>
        </p:spPr>
        <p:txBody>
          <a:bodyPr/>
          <a:lstStyle/>
          <a:p>
            <a:pPr>
              <a:spcBef>
                <a:spcPts val="600"/>
              </a:spcBef>
              <a:buNone/>
            </a:pPr>
            <a:endParaRPr lang="en-US" sz="1400" b="1" dirty="0" smtClean="0"/>
          </a:p>
          <a:p>
            <a:pPr>
              <a:spcBef>
                <a:spcPts val="600"/>
              </a:spcBef>
              <a:defRPr/>
            </a:pPr>
            <a:r>
              <a:rPr lang="en-US" b="1" dirty="0" smtClean="0"/>
              <a:t>Read books about nutrition</a:t>
            </a:r>
          </a:p>
          <a:p>
            <a:pPr lvl="1">
              <a:buClr>
                <a:schemeClr val="accent3">
                  <a:lumMod val="50000"/>
                </a:schemeClr>
              </a:buClr>
              <a:defRPr/>
            </a:pPr>
            <a:r>
              <a:rPr lang="en-US" sz="1400" dirty="0" smtClean="0"/>
              <a:t>“Growing Vegetable Soup” by Lois </a:t>
            </a:r>
            <a:r>
              <a:rPr lang="en-US" sz="1400" dirty="0" err="1" smtClean="0"/>
              <a:t>Ehlert</a:t>
            </a:r>
            <a:endParaRPr lang="en-US" sz="1400" dirty="0" smtClean="0"/>
          </a:p>
          <a:p>
            <a:pPr lvl="1">
              <a:buClr>
                <a:schemeClr val="accent3">
                  <a:lumMod val="50000"/>
                </a:schemeClr>
              </a:buClr>
              <a:defRPr/>
            </a:pPr>
            <a:r>
              <a:rPr lang="en-US" sz="1400" dirty="0" smtClean="0"/>
              <a:t>“The Giant Carrot” by Jan Peck and Barry Root</a:t>
            </a:r>
          </a:p>
          <a:p>
            <a:pPr lvl="1">
              <a:buClr>
                <a:schemeClr val="accent3">
                  <a:lumMod val="50000"/>
                </a:schemeClr>
              </a:buClr>
              <a:defRPr/>
            </a:pPr>
            <a:r>
              <a:rPr lang="en-US" sz="1400" dirty="0" smtClean="0"/>
              <a:t>“Delicious: A Pumpkin Soup Story” by Helen Cooper</a:t>
            </a:r>
          </a:p>
          <a:p>
            <a:pPr lvl="1">
              <a:buClr>
                <a:schemeClr val="accent3">
                  <a:lumMod val="50000"/>
                </a:schemeClr>
              </a:buClr>
              <a:buNone/>
              <a:defRPr/>
            </a:pPr>
            <a:endParaRPr lang="en-US" sz="1400" dirty="0" smtClean="0"/>
          </a:p>
          <a:p>
            <a:pPr marL="342900" lvl="1">
              <a:buClr>
                <a:schemeClr val="accent1"/>
              </a:buClr>
              <a:defRPr/>
            </a:pPr>
            <a:r>
              <a:rPr lang="en-US" sz="2000" b="1" dirty="0" smtClean="0"/>
              <a:t>Read books about health &amp; physical activity</a:t>
            </a:r>
          </a:p>
          <a:p>
            <a:pPr lvl="1">
              <a:buClr>
                <a:schemeClr val="accent3">
                  <a:lumMod val="50000"/>
                </a:schemeClr>
              </a:buClr>
              <a:defRPr/>
            </a:pPr>
            <a:r>
              <a:rPr lang="en-US" sz="1400" dirty="0" smtClean="0"/>
              <a:t>“Hop, Skip and Jump” by Fiona Watt</a:t>
            </a:r>
          </a:p>
          <a:p>
            <a:pPr lvl="1">
              <a:buClr>
                <a:schemeClr val="accent3">
                  <a:lumMod val="50000"/>
                </a:schemeClr>
              </a:buClr>
              <a:defRPr/>
            </a:pPr>
            <a:r>
              <a:rPr lang="en-US" sz="1400" dirty="0" smtClean="0"/>
              <a:t>“The Busy Body Book” by </a:t>
            </a:r>
            <a:r>
              <a:rPr lang="en-US" sz="1400" dirty="0" err="1" smtClean="0"/>
              <a:t>Lizzy</a:t>
            </a:r>
            <a:r>
              <a:rPr lang="en-US" sz="1400" dirty="0" smtClean="0"/>
              <a:t> Rockwell</a:t>
            </a:r>
          </a:p>
          <a:p>
            <a:pPr lvl="1">
              <a:buClr>
                <a:schemeClr val="accent3">
                  <a:lumMod val="50000"/>
                </a:schemeClr>
              </a:buClr>
              <a:defRPr/>
            </a:pPr>
            <a:r>
              <a:rPr lang="en-US" sz="1400" dirty="0" smtClean="0"/>
              <a:t>“Wash Your Hands!” by Tony Ross</a:t>
            </a:r>
          </a:p>
          <a:p>
            <a:pPr lvl="1">
              <a:buClr>
                <a:schemeClr val="accent3">
                  <a:lumMod val="50000"/>
                </a:schemeClr>
              </a:buClr>
              <a:defRPr/>
            </a:pPr>
            <a:r>
              <a:rPr lang="en-US" sz="1400" dirty="0" smtClean="0"/>
              <a:t>“Germs Make Me Sick!” by Melvin Berger</a:t>
            </a:r>
          </a:p>
          <a:p>
            <a:pPr lvl="1">
              <a:buClr>
                <a:schemeClr val="accent3">
                  <a:lumMod val="50000"/>
                </a:schemeClr>
              </a:buClr>
              <a:buNone/>
              <a:defRPr/>
            </a:pPr>
            <a:endParaRPr lang="en-US" sz="1400" dirty="0" smtClean="0"/>
          </a:p>
          <a:p>
            <a:pPr marL="342900" lvl="1">
              <a:buClr>
                <a:schemeClr val="accent1"/>
              </a:buClr>
              <a:defRPr/>
            </a:pPr>
            <a:r>
              <a:rPr lang="en-US" sz="2000" b="1" dirty="0" smtClean="0"/>
              <a:t>Read books about life cycles and growing</a:t>
            </a:r>
          </a:p>
          <a:p>
            <a:pPr lvl="1">
              <a:buClr>
                <a:schemeClr val="accent3">
                  <a:lumMod val="50000"/>
                </a:schemeClr>
              </a:buClr>
              <a:defRPr/>
            </a:pPr>
            <a:r>
              <a:rPr lang="en-US" sz="1400" dirty="0" smtClean="0"/>
              <a:t>“Inch by Inch The Garden Song” by David </a:t>
            </a:r>
            <a:r>
              <a:rPr lang="en-US" sz="1400" dirty="0" err="1" smtClean="0"/>
              <a:t>Mallett</a:t>
            </a:r>
            <a:endParaRPr lang="en-US" sz="1400" dirty="0" smtClean="0"/>
          </a:p>
          <a:p>
            <a:pPr lvl="1">
              <a:buClr>
                <a:schemeClr val="accent3">
                  <a:lumMod val="50000"/>
                </a:schemeClr>
              </a:buClr>
              <a:defRPr/>
            </a:pPr>
            <a:r>
              <a:rPr lang="en-US" sz="1400" dirty="0" smtClean="0"/>
              <a:t>“A Handful of Dirt” by Raymond </a:t>
            </a:r>
            <a:r>
              <a:rPr lang="en-US" sz="1400" dirty="0" err="1" smtClean="0"/>
              <a:t>Bial</a:t>
            </a:r>
            <a:endParaRPr lang="en-US" sz="1400" dirty="0" smtClean="0"/>
          </a:p>
          <a:p>
            <a:pPr lvl="1">
              <a:spcBef>
                <a:spcPct val="0"/>
              </a:spcBef>
              <a:buClr>
                <a:schemeClr val="accent3">
                  <a:lumMod val="50000"/>
                </a:schemeClr>
              </a:buClr>
              <a:defRPr/>
            </a:pPr>
            <a:endParaRPr lang="en-US" sz="2000" dirty="0" smtClean="0"/>
          </a:p>
          <a:p>
            <a:pPr lvl="1">
              <a:spcBef>
                <a:spcPct val="0"/>
              </a:spcBef>
              <a:buClr>
                <a:schemeClr val="accent3">
                  <a:lumMod val="50000"/>
                </a:schemeClr>
              </a:buClr>
              <a:defRPr/>
            </a:pPr>
            <a:endParaRPr lang="en-US" sz="2000" dirty="0" smtClean="0"/>
          </a:p>
          <a:p>
            <a:pPr lvl="1">
              <a:spcBef>
                <a:spcPct val="0"/>
              </a:spcBef>
              <a:buClr>
                <a:schemeClr val="accent3">
                  <a:lumMod val="50000"/>
                </a:schemeClr>
              </a:buClr>
              <a:defRPr/>
            </a:pPr>
            <a:endParaRPr lang="en-US" sz="2000" b="1" dirty="0" smtClean="0"/>
          </a:p>
          <a:p>
            <a:pPr lvl="1">
              <a:spcBef>
                <a:spcPct val="0"/>
              </a:spcBef>
              <a:buClr>
                <a:schemeClr val="accent3">
                  <a:lumMod val="50000"/>
                </a:schemeClr>
              </a:buClr>
              <a:defRPr/>
            </a:pPr>
            <a:endParaRPr lang="en-US" sz="2000" dirty="0" smtClean="0"/>
          </a:p>
          <a:p>
            <a:pPr lvl="1">
              <a:spcBef>
                <a:spcPct val="0"/>
              </a:spcBef>
              <a:buClr>
                <a:schemeClr val="accent3">
                  <a:lumMod val="50000"/>
                </a:schemeClr>
              </a:buClr>
              <a:defRPr/>
            </a:pPr>
            <a:endParaRPr lang="en-US" sz="2000" dirty="0" smtClean="0"/>
          </a:p>
          <a:p>
            <a:pPr lvl="1">
              <a:spcBef>
                <a:spcPct val="0"/>
              </a:spcBef>
              <a:buClr>
                <a:schemeClr val="accent3">
                  <a:lumMod val="50000"/>
                </a:schemeClr>
              </a:buClr>
              <a:defRPr/>
            </a:pPr>
            <a:endParaRPr lang="en-US" sz="2000" dirty="0" smtClean="0"/>
          </a:p>
          <a:p>
            <a:pPr lvl="1">
              <a:spcBef>
                <a:spcPct val="0"/>
              </a:spcBef>
              <a:buClr>
                <a:schemeClr val="accent3">
                  <a:lumMod val="50000"/>
                </a:schemeClr>
              </a:buClr>
              <a:defRPr/>
            </a:pPr>
            <a:endParaRPr lang="en-US" sz="2000" dirty="0" smtClean="0"/>
          </a:p>
          <a:p>
            <a:pPr lvl="1">
              <a:spcBef>
                <a:spcPct val="0"/>
              </a:spcBef>
              <a:buClr>
                <a:schemeClr val="accent3">
                  <a:lumMod val="50000"/>
                </a:schemeClr>
              </a:buClr>
              <a:defRPr/>
            </a:pPr>
            <a:endParaRPr lang="en-US" sz="2000" b="1" dirty="0" smtClean="0"/>
          </a:p>
          <a:p>
            <a:pPr lvl="1">
              <a:spcBef>
                <a:spcPct val="0"/>
              </a:spcBef>
              <a:buClr>
                <a:schemeClr val="accent3">
                  <a:lumMod val="50000"/>
                </a:schemeClr>
              </a:buClr>
              <a:defRPr/>
            </a:pPr>
            <a:endParaRPr lang="en-US" sz="2000" dirty="0" smtClean="0"/>
          </a:p>
          <a:p>
            <a:pPr lvl="1">
              <a:spcBef>
                <a:spcPct val="0"/>
              </a:spcBef>
              <a:buClr>
                <a:schemeClr val="accent3">
                  <a:lumMod val="50000"/>
                </a:schemeClr>
              </a:buClr>
              <a:defRPr/>
            </a:pPr>
            <a:endParaRPr lang="en-US" sz="2000" dirty="0" smtClean="0"/>
          </a:p>
          <a:p>
            <a:pPr lvl="1">
              <a:spcBef>
                <a:spcPct val="0"/>
              </a:spcBef>
              <a:buClr>
                <a:schemeClr val="accent3">
                  <a:lumMod val="50000"/>
                </a:schemeClr>
              </a:buClr>
              <a:defRPr/>
            </a:pPr>
            <a:endParaRPr lang="en-US" sz="2000" dirty="0" smtClean="0"/>
          </a:p>
          <a:p>
            <a:pPr lvl="1">
              <a:spcBef>
                <a:spcPct val="0"/>
              </a:spcBef>
              <a:buClr>
                <a:schemeClr val="accent3">
                  <a:lumMod val="50000"/>
                </a:schemeClr>
              </a:buClr>
              <a:defRPr/>
            </a:pPr>
            <a:endParaRPr lang="en-US" sz="2000" dirty="0" smtClean="0"/>
          </a:p>
          <a:p>
            <a:pPr lvl="1">
              <a:spcBef>
                <a:spcPct val="0"/>
              </a:spcBef>
              <a:buClr>
                <a:schemeClr val="accent3">
                  <a:lumMod val="50000"/>
                </a:schemeClr>
              </a:buClr>
              <a:defRPr/>
            </a:pPr>
            <a:endParaRPr lang="en-US" sz="2000" dirty="0" smtClean="0">
              <a:latin typeface="Calibri" pitchFamily="-110" charset="0"/>
              <a:ea typeface="Calibri" pitchFamily="-110" charset="0"/>
              <a:cs typeface="Calibri" pitchFamily="-110" charset="0"/>
            </a:endParaRPr>
          </a:p>
          <a:p>
            <a:pPr lvl="1">
              <a:buFont typeface="Wingdings" charset="2"/>
              <a:buChar char="q"/>
            </a:pPr>
            <a:endParaRPr lang="en-US" sz="1400" dirty="0" smtClean="0"/>
          </a:p>
          <a:p>
            <a:pPr lvl="1">
              <a:buFont typeface="Wingdings" charset="2"/>
              <a:buChar char="q"/>
            </a:pPr>
            <a:endParaRPr lang="en-US" sz="1200" dirty="0" smtClean="0"/>
          </a:p>
          <a:p>
            <a:endParaRPr lang="en-US" dirty="0" smtClean="0"/>
          </a:p>
        </p:txBody>
      </p:sp>
      <p:pic>
        <p:nvPicPr>
          <p:cNvPr id="23556" name="Picture 7" descr="C:\Documents and Settings\kthompson\Local Settings\Temporary Internet Files\Content.IE5\DH5D45Z6\MP910220762[1].jpg"/>
          <p:cNvPicPr>
            <a:picLocks noChangeAspect="1" noChangeArrowheads="1"/>
          </p:cNvPicPr>
          <p:nvPr/>
        </p:nvPicPr>
        <p:blipFill>
          <a:blip r:embed="rId3" cstate="print"/>
          <a:srcRect/>
          <a:stretch>
            <a:fillRect/>
          </a:stretch>
        </p:blipFill>
        <p:spPr bwMode="auto">
          <a:xfrm>
            <a:off x="6386513" y="1938338"/>
            <a:ext cx="2338387" cy="35020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2A7C3690-E4C1-4374-BD8B-97D3BDC21D04}"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Very Hungry Caterpillar Activity</a:t>
            </a:r>
            <a:endParaRPr lang="en-US" dirty="0"/>
          </a:p>
        </p:txBody>
      </p:sp>
      <p:sp>
        <p:nvSpPr>
          <p:cNvPr id="3" name="Content Placeholder 2"/>
          <p:cNvSpPr>
            <a:spLocks noGrp="1"/>
          </p:cNvSpPr>
          <p:nvPr>
            <p:ph idx="1"/>
          </p:nvPr>
        </p:nvSpPr>
        <p:spPr/>
        <p:txBody>
          <a:bodyPr>
            <a:normAutofit/>
          </a:bodyPr>
          <a:lstStyle/>
          <a:p>
            <a:pPr>
              <a:buNone/>
            </a:pPr>
            <a:r>
              <a:rPr lang="en-US" dirty="0" smtClean="0"/>
              <a:t>Make two red caterpillar faces</a:t>
            </a:r>
          </a:p>
          <a:p>
            <a:pPr>
              <a:buNone/>
            </a:pPr>
            <a:r>
              <a:rPr lang="en-US" dirty="0" smtClean="0"/>
              <a:t>Cut a mouth in two green caterpillar socks</a:t>
            </a:r>
          </a:p>
          <a:p>
            <a:pPr>
              <a:buNone/>
            </a:pPr>
            <a:r>
              <a:rPr lang="en-US" dirty="0" smtClean="0"/>
              <a:t>Trace, color, and cut caterpillar food on white fabric</a:t>
            </a:r>
          </a:p>
          <a:p>
            <a:pPr>
              <a:buNone/>
            </a:pPr>
            <a:r>
              <a:rPr lang="en-US" dirty="0" smtClean="0"/>
              <a:t>Shared writing and dramatization with caterpillar puppets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a:xfrm>
            <a:off x="118538" y="476250"/>
            <a:ext cx="8913813" cy="914400"/>
          </a:xfrm>
        </p:spPr>
        <p:txBody>
          <a:bodyPr/>
          <a:lstStyle/>
          <a:p>
            <a:r>
              <a:rPr lang="en-US" dirty="0" smtClean="0"/>
              <a:t>Integration of Health</a:t>
            </a:r>
          </a:p>
        </p:txBody>
      </p:sp>
      <p:sp>
        <p:nvSpPr>
          <p:cNvPr id="24579" name="Content Placeholder 2"/>
          <p:cNvSpPr>
            <a:spLocks noGrp="1"/>
          </p:cNvSpPr>
          <p:nvPr>
            <p:ph idx="1"/>
          </p:nvPr>
        </p:nvSpPr>
        <p:spPr>
          <a:xfrm>
            <a:off x="582613" y="1947862"/>
            <a:ext cx="8142287" cy="3970337"/>
          </a:xfrm>
        </p:spPr>
        <p:txBody>
          <a:bodyPr/>
          <a:lstStyle/>
          <a:p>
            <a:pPr>
              <a:spcBef>
                <a:spcPts val="600"/>
              </a:spcBef>
              <a:defRPr/>
            </a:pPr>
            <a:r>
              <a:rPr lang="en-US" b="1" dirty="0" smtClean="0"/>
              <a:t>Incorporate math into health activities</a:t>
            </a:r>
            <a:endParaRPr lang="en-US" b="1" dirty="0" smtClean="0">
              <a:latin typeface="Calibri" pitchFamily="-110" charset="0"/>
              <a:ea typeface="Calibri" pitchFamily="-110" charset="0"/>
              <a:cs typeface="Calibri" pitchFamily="-110" charset="0"/>
            </a:endParaRPr>
          </a:p>
          <a:p>
            <a:pPr lvl="1">
              <a:buClr>
                <a:schemeClr val="accent3">
                  <a:lumMod val="50000"/>
                </a:schemeClr>
              </a:buClr>
              <a:defRPr/>
            </a:pPr>
            <a:r>
              <a:rPr lang="en-US" dirty="0" smtClean="0"/>
              <a:t>Count in a variety of ways through songs and chants </a:t>
            </a:r>
          </a:p>
          <a:p>
            <a:pPr lvl="1">
              <a:buClr>
                <a:schemeClr val="accent3">
                  <a:lumMod val="50000"/>
                </a:schemeClr>
              </a:buClr>
              <a:buNone/>
              <a:defRPr/>
            </a:pPr>
            <a:endParaRPr lang="en-US" dirty="0" smtClean="0"/>
          </a:p>
          <a:p>
            <a:pPr marL="342900" lvl="1">
              <a:buClr>
                <a:schemeClr val="accent1"/>
              </a:buClr>
              <a:defRPr/>
            </a:pPr>
            <a:r>
              <a:rPr lang="en-US" sz="2000" b="1" dirty="0" smtClean="0"/>
              <a:t>Health can be woven throughout science curriculum</a:t>
            </a:r>
          </a:p>
          <a:p>
            <a:pPr lvl="1">
              <a:buClr>
                <a:schemeClr val="accent3">
                  <a:lumMod val="50000"/>
                </a:schemeClr>
              </a:buClr>
              <a:defRPr/>
            </a:pPr>
            <a:r>
              <a:rPr lang="en-US" dirty="0" smtClean="0"/>
              <a:t>Study germs by observing a whole apple and a peeled apple over the course of 5 days while the peeled apple decays</a:t>
            </a:r>
          </a:p>
          <a:p>
            <a:pPr lvl="1">
              <a:buClr>
                <a:schemeClr val="accent3">
                  <a:lumMod val="50000"/>
                </a:schemeClr>
              </a:buClr>
              <a:defRPr/>
            </a:pPr>
            <a:r>
              <a:rPr lang="en-US" dirty="0" smtClean="0"/>
              <a:t>Set up smelling, tasting, and touch stations to explore healthy foods</a:t>
            </a:r>
          </a:p>
          <a:p>
            <a:pPr lvl="1">
              <a:buClr>
                <a:schemeClr val="accent3">
                  <a:lumMod val="50000"/>
                </a:schemeClr>
              </a:buClr>
              <a:defRPr/>
            </a:pPr>
            <a:r>
              <a:rPr lang="en-US" dirty="0" smtClean="0"/>
              <a:t>Grow fruits and vegetables in a garden or individual planters</a:t>
            </a:r>
          </a:p>
          <a:p>
            <a:pPr lvl="1">
              <a:buClr>
                <a:schemeClr val="accent3">
                  <a:lumMod val="50000"/>
                </a:schemeClr>
              </a:buClr>
              <a:defRPr/>
            </a:pPr>
            <a:r>
              <a:rPr lang="en-US" dirty="0" smtClean="0"/>
              <a:t>Plan activities related to the sun and incorporate sun safety</a:t>
            </a:r>
          </a:p>
          <a:p>
            <a:pPr lvl="1">
              <a:buClr>
                <a:schemeClr val="accent3">
                  <a:lumMod val="50000"/>
                </a:schemeClr>
              </a:buClr>
              <a:defRPr/>
            </a:pPr>
            <a:r>
              <a:rPr lang="en-US" dirty="0" smtClean="0"/>
              <a:t>Take walks to explore weather conditions and ways to promote healthy practices and well-being.</a:t>
            </a:r>
          </a:p>
          <a:p>
            <a:pPr lvl="1">
              <a:buClr>
                <a:schemeClr val="accent3">
                  <a:lumMod val="50000"/>
                </a:schemeClr>
              </a:buClr>
              <a:defRPr/>
            </a:pPr>
            <a:endParaRPr lang="en-US" dirty="0" smtClean="0"/>
          </a:p>
          <a:p>
            <a:pPr lvl="1">
              <a:buClr>
                <a:schemeClr val="accent3">
                  <a:lumMod val="50000"/>
                </a:schemeClr>
              </a:buClr>
              <a:defRPr/>
            </a:pPr>
            <a:endParaRPr lang="en-US" dirty="0" smtClean="0"/>
          </a:p>
          <a:p>
            <a:pPr lvl="1">
              <a:buClr>
                <a:schemeClr val="accent3">
                  <a:lumMod val="50000"/>
                </a:schemeClr>
              </a:buClr>
              <a:defRPr/>
            </a:pPr>
            <a:endParaRPr lang="en-US" dirty="0" smtClean="0"/>
          </a:p>
          <a:p>
            <a:pPr lvl="1">
              <a:spcBef>
                <a:spcPct val="0"/>
              </a:spcBef>
              <a:buClr>
                <a:schemeClr val="accent3">
                  <a:lumMod val="50000"/>
                </a:schemeClr>
              </a:buClr>
              <a:defRPr/>
            </a:pPr>
            <a:endParaRPr lang="en-US" dirty="0" smtClean="0"/>
          </a:p>
          <a:p>
            <a:pPr lvl="1">
              <a:spcBef>
                <a:spcPct val="0"/>
              </a:spcBef>
              <a:buClr>
                <a:schemeClr val="accent3">
                  <a:lumMod val="50000"/>
                </a:schemeClr>
              </a:buClr>
              <a:defRPr/>
            </a:pPr>
            <a:endParaRPr lang="en-US" dirty="0" smtClean="0"/>
          </a:p>
          <a:p>
            <a:pPr lvl="1">
              <a:spcBef>
                <a:spcPct val="0"/>
              </a:spcBef>
              <a:buClr>
                <a:schemeClr val="accent3">
                  <a:lumMod val="50000"/>
                </a:schemeClr>
              </a:buClr>
              <a:defRPr/>
            </a:pPr>
            <a:endParaRPr lang="en-US" dirty="0" smtClean="0"/>
          </a:p>
          <a:p>
            <a:pPr lvl="1">
              <a:spcBef>
                <a:spcPct val="0"/>
              </a:spcBef>
              <a:buClr>
                <a:schemeClr val="accent3">
                  <a:lumMod val="50000"/>
                </a:schemeClr>
              </a:buClr>
              <a:defRPr/>
            </a:pPr>
            <a:endParaRPr lang="en-US" dirty="0" smtClean="0">
              <a:latin typeface="Calibri" pitchFamily="-110" charset="0"/>
              <a:ea typeface="Calibri" pitchFamily="-110" charset="0"/>
              <a:cs typeface="Calibri" pitchFamily="-110" charset="0"/>
            </a:endParaRPr>
          </a:p>
          <a:p>
            <a:pPr lvl="1">
              <a:buFont typeface="Wingdings" charset="2"/>
              <a:buChar char="q"/>
            </a:pPr>
            <a:endParaRPr lang="en-US" dirty="0" smtClean="0"/>
          </a:p>
          <a:p>
            <a:pPr lvl="1">
              <a:buFont typeface="Wingdings 2" pitchFamily="18" charset="2"/>
              <a:buNone/>
            </a:pPr>
            <a:endParaRPr lang="en-US" dirty="0" smtClean="0"/>
          </a:p>
          <a:p>
            <a:pPr lvl="1">
              <a:buFont typeface="Wingdings 2" pitchFamily="18" charset="2"/>
              <a:buNone/>
            </a:pPr>
            <a:endParaRPr lang="en-US" dirty="0" smtClean="0"/>
          </a:p>
        </p:txBody>
      </p:sp>
      <p:pic>
        <p:nvPicPr>
          <p:cNvPr id="24580" name="Picture 9" descr="C:\Documents and Settings\kthompson\Local Settings\Temporary Internet Files\Content.IE5\EPROIZ2H\MP900407551[1].jpg"/>
          <p:cNvPicPr>
            <a:picLocks noChangeAspect="1" noChangeArrowheads="1"/>
          </p:cNvPicPr>
          <p:nvPr/>
        </p:nvPicPr>
        <p:blipFill>
          <a:blip r:embed="rId3"/>
          <a:srcRect/>
          <a:stretch>
            <a:fillRect/>
          </a:stretch>
        </p:blipFill>
        <p:spPr bwMode="auto">
          <a:xfrm>
            <a:off x="5929313" y="146050"/>
            <a:ext cx="3111500" cy="2074863"/>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2A7C3690-E4C1-4374-BD8B-97D3BDC21D04}"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8538" y="527050"/>
            <a:ext cx="8913813" cy="914400"/>
          </a:xfrm>
        </p:spPr>
        <p:txBody>
          <a:bodyPr/>
          <a:lstStyle/>
          <a:p>
            <a:r>
              <a:rPr lang="en-US" dirty="0" smtClean="0"/>
              <a:t>Hand Washing Activities</a:t>
            </a:r>
            <a:endParaRPr lang="en-US" dirty="0"/>
          </a:p>
        </p:txBody>
      </p:sp>
      <p:sp>
        <p:nvSpPr>
          <p:cNvPr id="3" name="Content Placeholder 2"/>
          <p:cNvSpPr>
            <a:spLocks noGrp="1"/>
          </p:cNvSpPr>
          <p:nvPr>
            <p:ph idx="1"/>
          </p:nvPr>
        </p:nvSpPr>
        <p:spPr>
          <a:xfrm>
            <a:off x="682625" y="1998663"/>
            <a:ext cx="7839075" cy="3670300"/>
          </a:xfrm>
        </p:spPr>
        <p:txBody>
          <a:bodyPr/>
          <a:lstStyle/>
          <a:p>
            <a:r>
              <a:rPr lang="en-US" sz="2400" b="1" dirty="0" smtClean="0"/>
              <a:t>“Wash, Wash, Wash Your Hands”  (sing to the tune of Row Your Boat”)</a:t>
            </a:r>
            <a:r>
              <a:rPr lang="en-US" sz="2400" dirty="0" smtClean="0"/>
              <a:t>	</a:t>
            </a:r>
          </a:p>
          <a:p>
            <a:pPr lvl="3"/>
            <a:r>
              <a:rPr lang="en-US" sz="2400" dirty="0" smtClean="0"/>
              <a:t>Wash, Wash, Wash your hands</a:t>
            </a:r>
          </a:p>
          <a:p>
            <a:pPr lvl="3">
              <a:buNone/>
            </a:pPr>
            <a:r>
              <a:rPr lang="en-US" sz="2400" dirty="0" smtClean="0"/>
              <a:t>	wash them nice and clean</a:t>
            </a:r>
          </a:p>
          <a:p>
            <a:pPr lvl="3">
              <a:buNone/>
            </a:pPr>
            <a:r>
              <a:rPr lang="en-US" sz="2400" dirty="0" smtClean="0"/>
              <a:t>	scrub them here (together)</a:t>
            </a:r>
          </a:p>
          <a:p>
            <a:pPr lvl="3">
              <a:buNone/>
            </a:pPr>
            <a:r>
              <a:rPr lang="en-US" sz="2400" dirty="0" smtClean="0"/>
              <a:t>	scrub them there (on tops of hands)</a:t>
            </a:r>
          </a:p>
          <a:p>
            <a:pPr lvl="3">
              <a:buNone/>
            </a:pPr>
            <a:r>
              <a:rPr lang="en-US" sz="2400" dirty="0" smtClean="0"/>
              <a:t>	and scrub them in-between (between fingers)</a:t>
            </a:r>
            <a:endParaRPr lang="en-US" sz="2400" dirty="0"/>
          </a:p>
        </p:txBody>
      </p:sp>
      <p:pic>
        <p:nvPicPr>
          <p:cNvPr id="96259" name="Picture 3" descr="C:\Documents and Settings\kthompson\Local Settings\Temporary Internet Files\Content.IE5\VPY1WEKX\MP900424379[1].jpg"/>
          <p:cNvPicPr>
            <a:picLocks noChangeAspect="1" noChangeArrowheads="1"/>
          </p:cNvPicPr>
          <p:nvPr/>
        </p:nvPicPr>
        <p:blipFill>
          <a:blip r:embed="rId3" cstate="print"/>
          <a:srcRect/>
          <a:stretch>
            <a:fillRect/>
          </a:stretch>
        </p:blipFill>
        <p:spPr bwMode="auto">
          <a:xfrm>
            <a:off x="7066785" y="63799"/>
            <a:ext cx="1974028" cy="1974028"/>
          </a:xfrm>
          <a:prstGeom prst="rect">
            <a:avLst/>
          </a:prstGeom>
          <a:noFill/>
        </p:spPr>
      </p:pic>
      <p:sp>
        <p:nvSpPr>
          <p:cNvPr id="6" name="Slide Number Placeholder 5"/>
          <p:cNvSpPr>
            <a:spLocks noGrp="1"/>
          </p:cNvSpPr>
          <p:nvPr>
            <p:ph type="sldNum" sz="quarter" idx="12"/>
          </p:nvPr>
        </p:nvSpPr>
        <p:spPr/>
        <p:txBody>
          <a:bodyPr/>
          <a:lstStyle/>
          <a:p>
            <a:pPr>
              <a:defRPr/>
            </a:pPr>
            <a:fld id="{2A7C3690-E4C1-4374-BD8B-97D3BDC21D04}"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8538" y="527050"/>
            <a:ext cx="8913813" cy="914400"/>
          </a:xfrm>
        </p:spPr>
        <p:txBody>
          <a:bodyPr/>
          <a:lstStyle/>
          <a:p>
            <a:r>
              <a:rPr lang="en-US" dirty="0" smtClean="0"/>
              <a:t>Another Hand Washing Song!</a:t>
            </a:r>
            <a:endParaRPr lang="en-US" dirty="0"/>
          </a:p>
        </p:txBody>
      </p:sp>
      <p:sp>
        <p:nvSpPr>
          <p:cNvPr id="3" name="Content Placeholder 2"/>
          <p:cNvSpPr>
            <a:spLocks noGrp="1"/>
          </p:cNvSpPr>
          <p:nvPr>
            <p:ph idx="1"/>
          </p:nvPr>
        </p:nvSpPr>
        <p:spPr>
          <a:xfrm>
            <a:off x="482601" y="1998663"/>
            <a:ext cx="8242300" cy="3670300"/>
          </a:xfrm>
        </p:spPr>
        <p:txBody>
          <a:bodyPr/>
          <a:lstStyle/>
          <a:p>
            <a:pPr>
              <a:buFont typeface="Wingdings 2" charset="2"/>
              <a:buChar char=""/>
            </a:pPr>
            <a:r>
              <a:rPr lang="en-US" b="1" dirty="0" smtClean="0"/>
              <a:t>“This is the Way We Wash Our Hands” Tune: Mulberry Bush</a:t>
            </a:r>
          </a:p>
          <a:p>
            <a:pPr lvl="1"/>
            <a:r>
              <a:rPr lang="en-US" sz="2000" dirty="0" smtClean="0"/>
              <a:t>This is the way we wash our hands, wash our hands, wash our hands</a:t>
            </a:r>
          </a:p>
          <a:p>
            <a:pPr lvl="1">
              <a:buNone/>
            </a:pPr>
            <a:r>
              <a:rPr lang="en-US" sz="2000" dirty="0" smtClean="0"/>
              <a:t>	This is the way we wash our hands… before we eat our food</a:t>
            </a:r>
          </a:p>
          <a:p>
            <a:pPr lvl="1">
              <a:buNone/>
            </a:pPr>
            <a:endParaRPr lang="en-US" sz="2000" dirty="0" smtClean="0"/>
          </a:p>
          <a:p>
            <a:pPr lvl="1">
              <a:buNone/>
            </a:pPr>
            <a:r>
              <a:rPr lang="en-US" sz="2000" dirty="0" smtClean="0"/>
              <a:t>Variations:</a:t>
            </a:r>
          </a:p>
          <a:p>
            <a:pPr lvl="1">
              <a:buNone/>
            </a:pPr>
            <a:r>
              <a:rPr lang="en-US" sz="2000" dirty="0" smtClean="0"/>
              <a:t>	….after we play outside</a:t>
            </a:r>
          </a:p>
          <a:p>
            <a:pPr lvl="1">
              <a:buNone/>
            </a:pPr>
            <a:r>
              <a:rPr lang="en-US" sz="2000" dirty="0" smtClean="0"/>
              <a:t>	….after we pet our dog</a:t>
            </a:r>
          </a:p>
          <a:p>
            <a:pPr lvl="1">
              <a:buNone/>
            </a:pPr>
            <a:r>
              <a:rPr lang="en-US" sz="2000" dirty="0" smtClean="0"/>
              <a:t>	….after we use the potty</a:t>
            </a:r>
          </a:p>
          <a:p>
            <a:pPr lvl="1">
              <a:buNone/>
            </a:pPr>
            <a:r>
              <a:rPr lang="en-US" sz="2000" dirty="0" smtClean="0"/>
              <a:t>	….after we sneeze or cough  (have children generate others)</a:t>
            </a:r>
          </a:p>
          <a:p>
            <a:pPr lvl="1"/>
            <a:endParaRPr lang="en-US" sz="2000" dirty="0"/>
          </a:p>
        </p:txBody>
      </p:sp>
      <p:pic>
        <p:nvPicPr>
          <p:cNvPr id="97283" name="Picture 3" descr="C:\Documents and Settings\kthompson\Local Settings\Temporary Internet Files\Content.IE5\T4VMDW49\MP900422809[1].jpg"/>
          <p:cNvPicPr>
            <a:picLocks noChangeAspect="1" noChangeArrowheads="1"/>
          </p:cNvPicPr>
          <p:nvPr/>
        </p:nvPicPr>
        <p:blipFill>
          <a:blip r:embed="rId3" cstate="print"/>
          <a:srcRect/>
          <a:stretch>
            <a:fillRect/>
          </a:stretch>
        </p:blipFill>
        <p:spPr bwMode="auto">
          <a:xfrm>
            <a:off x="5776855" y="3138788"/>
            <a:ext cx="2398955" cy="1600553"/>
          </a:xfrm>
          <a:prstGeom prst="rect">
            <a:avLst/>
          </a:prstGeom>
          <a:noFill/>
        </p:spPr>
      </p:pic>
      <p:sp>
        <p:nvSpPr>
          <p:cNvPr id="6" name="Slide Number Placeholder 5"/>
          <p:cNvSpPr>
            <a:spLocks noGrp="1"/>
          </p:cNvSpPr>
          <p:nvPr>
            <p:ph type="sldNum" sz="quarter" idx="12"/>
          </p:nvPr>
        </p:nvSpPr>
        <p:spPr/>
        <p:txBody>
          <a:bodyPr/>
          <a:lstStyle/>
          <a:p>
            <a:pPr>
              <a:defRPr/>
            </a:pPr>
            <a:fld id="{2A7C3690-E4C1-4374-BD8B-97D3BDC21D04}"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a:xfrm>
            <a:off x="118538" y="488950"/>
            <a:ext cx="8913813" cy="914400"/>
          </a:xfrm>
        </p:spPr>
        <p:txBody>
          <a:bodyPr/>
          <a:lstStyle/>
          <a:p>
            <a:pPr eaLnBrk="1" hangingPunct="1"/>
            <a:r>
              <a:rPr lang="en-US" dirty="0" smtClean="0"/>
              <a:t>TK Learning Environment</a:t>
            </a:r>
          </a:p>
        </p:txBody>
      </p:sp>
      <p:sp>
        <p:nvSpPr>
          <p:cNvPr id="25603" name="Content Placeholder 2"/>
          <p:cNvSpPr>
            <a:spLocks noGrp="1"/>
          </p:cNvSpPr>
          <p:nvPr>
            <p:ph idx="1"/>
          </p:nvPr>
        </p:nvSpPr>
        <p:spPr>
          <a:xfrm>
            <a:off x="1421876" y="1966912"/>
            <a:ext cx="7610475" cy="4040188"/>
          </a:xfrm>
        </p:spPr>
        <p:txBody>
          <a:bodyPr/>
          <a:lstStyle/>
          <a:p>
            <a:pPr>
              <a:spcBef>
                <a:spcPts val="600"/>
              </a:spcBef>
              <a:defRPr/>
            </a:pPr>
            <a:r>
              <a:rPr lang="en-US" b="1" dirty="0" smtClean="0">
                <a:latin typeface="Calibri" pitchFamily="-110" charset="0"/>
                <a:ea typeface="Calibri" pitchFamily="-110" charset="0"/>
                <a:cs typeface="Calibri" pitchFamily="-110" charset="0"/>
              </a:rPr>
              <a:t>Items to promote vocabulary and language </a:t>
            </a:r>
          </a:p>
          <a:p>
            <a:pPr>
              <a:spcBef>
                <a:spcPts val="600"/>
              </a:spcBef>
              <a:buNone/>
              <a:defRPr/>
            </a:pPr>
            <a:r>
              <a:rPr lang="en-US" b="1" dirty="0" smtClean="0">
                <a:latin typeface="Calibri" pitchFamily="-110" charset="0"/>
                <a:ea typeface="Calibri" pitchFamily="-110" charset="0"/>
                <a:cs typeface="Calibri" pitchFamily="-110" charset="0"/>
              </a:rPr>
              <a:t>      development</a:t>
            </a:r>
          </a:p>
          <a:p>
            <a:pPr lvl="1">
              <a:buClr>
                <a:schemeClr val="accent3">
                  <a:lumMod val="50000"/>
                </a:schemeClr>
              </a:buClr>
              <a:defRPr/>
            </a:pPr>
            <a:r>
              <a:rPr lang="en-US" dirty="0" smtClean="0">
                <a:latin typeface="Calibri" pitchFamily="-110" charset="0"/>
                <a:ea typeface="Calibri" pitchFamily="-110" charset="0"/>
                <a:cs typeface="Calibri" pitchFamily="-110" charset="0"/>
              </a:rPr>
              <a:t>Vitamin bottles</a:t>
            </a:r>
          </a:p>
          <a:p>
            <a:pPr lvl="1">
              <a:buClr>
                <a:schemeClr val="accent3">
                  <a:lumMod val="50000"/>
                </a:schemeClr>
              </a:buClr>
              <a:defRPr/>
            </a:pPr>
            <a:r>
              <a:rPr lang="en-US" dirty="0" smtClean="0">
                <a:latin typeface="Calibri" pitchFamily="-110" charset="0"/>
                <a:ea typeface="Calibri" pitchFamily="-110" charset="0"/>
                <a:cs typeface="Calibri" pitchFamily="-110" charset="0"/>
              </a:rPr>
              <a:t>Play thermometer/stethoscope</a:t>
            </a:r>
          </a:p>
          <a:p>
            <a:pPr lvl="1">
              <a:buClr>
                <a:schemeClr val="accent3">
                  <a:lumMod val="50000"/>
                </a:schemeClr>
              </a:buClr>
              <a:defRPr/>
            </a:pPr>
            <a:r>
              <a:rPr lang="en-US" dirty="0" smtClean="0">
                <a:latin typeface="Calibri" pitchFamily="-110" charset="0"/>
                <a:ea typeface="Calibri" pitchFamily="-110" charset="0"/>
                <a:cs typeface="Calibri" pitchFamily="-110" charset="0"/>
              </a:rPr>
              <a:t>Healthy foods and food containers</a:t>
            </a:r>
          </a:p>
          <a:p>
            <a:pPr lvl="1">
              <a:buClr>
                <a:schemeClr val="accent3">
                  <a:lumMod val="50000"/>
                </a:schemeClr>
              </a:buClr>
              <a:defRPr/>
            </a:pPr>
            <a:r>
              <a:rPr lang="en-US" dirty="0" smtClean="0">
                <a:latin typeface="Calibri" pitchFamily="-110" charset="0"/>
                <a:ea typeface="Calibri" pitchFamily="-110" charset="0"/>
                <a:cs typeface="Calibri" pitchFamily="-110" charset="0"/>
              </a:rPr>
              <a:t>Doctor/Nurse dress-up clothes</a:t>
            </a:r>
          </a:p>
          <a:p>
            <a:pPr lvl="1">
              <a:buClr>
                <a:schemeClr val="accent3">
                  <a:lumMod val="50000"/>
                </a:schemeClr>
              </a:buClr>
              <a:defRPr/>
            </a:pPr>
            <a:r>
              <a:rPr lang="en-US" dirty="0" smtClean="0">
                <a:latin typeface="Calibri" pitchFamily="-110" charset="0"/>
                <a:ea typeface="Calibri" pitchFamily="-110" charset="0"/>
                <a:cs typeface="Calibri" pitchFamily="-110" charset="0"/>
              </a:rPr>
              <a:t>Bandages</a:t>
            </a:r>
          </a:p>
          <a:p>
            <a:pPr lvl="1">
              <a:buClr>
                <a:schemeClr val="accent3">
                  <a:lumMod val="50000"/>
                </a:schemeClr>
              </a:buClr>
              <a:defRPr/>
            </a:pPr>
            <a:r>
              <a:rPr lang="en-US" dirty="0" smtClean="0">
                <a:latin typeface="Calibri" pitchFamily="-110" charset="0"/>
                <a:ea typeface="Calibri" pitchFamily="-110" charset="0"/>
                <a:cs typeface="Calibri" pitchFamily="-110" charset="0"/>
              </a:rPr>
              <a:t>Hard hats/Firefighter hats</a:t>
            </a:r>
          </a:p>
          <a:p>
            <a:pPr lvl="1">
              <a:buClr>
                <a:schemeClr val="accent3">
                  <a:lumMod val="50000"/>
                </a:schemeClr>
              </a:buClr>
              <a:defRPr/>
            </a:pPr>
            <a:r>
              <a:rPr lang="en-US" dirty="0" smtClean="0">
                <a:latin typeface="Calibri" pitchFamily="-110" charset="0"/>
                <a:ea typeface="Calibri" pitchFamily="-110" charset="0"/>
                <a:cs typeface="Calibri" pitchFamily="-110" charset="0"/>
              </a:rPr>
              <a:t>Safety signs</a:t>
            </a:r>
          </a:p>
          <a:p>
            <a:pPr>
              <a:spcBef>
                <a:spcPts val="600"/>
              </a:spcBef>
              <a:defRPr/>
            </a:pPr>
            <a:r>
              <a:rPr lang="en-US" b="1" dirty="0" smtClean="0">
                <a:latin typeface="Calibri" pitchFamily="-110" charset="0"/>
                <a:ea typeface="Calibri" pitchFamily="-110" charset="0"/>
                <a:cs typeface="Calibri" pitchFamily="-110" charset="0"/>
              </a:rPr>
              <a:t>Include photographs of children engaged in physical activity and a variety of healthy food choices</a:t>
            </a:r>
          </a:p>
          <a:p>
            <a:pPr>
              <a:spcBef>
                <a:spcPts val="600"/>
              </a:spcBef>
              <a:buNone/>
              <a:defRPr/>
            </a:pPr>
            <a:endParaRPr lang="en-US" b="1" dirty="0" smtClean="0">
              <a:latin typeface="Calibri" pitchFamily="-110" charset="0"/>
              <a:ea typeface="Calibri" pitchFamily="-110" charset="0"/>
              <a:cs typeface="Calibri" pitchFamily="-110" charset="0"/>
            </a:endParaRPr>
          </a:p>
          <a:p>
            <a:pPr marL="0" indent="0" eaLnBrk="1" hangingPunct="1">
              <a:spcBef>
                <a:spcPts val="600"/>
              </a:spcBef>
              <a:buNone/>
            </a:pPr>
            <a:endParaRPr lang="en-US" sz="1800" dirty="0" smtClean="0">
              <a:latin typeface="Arial"/>
              <a:cs typeface="Arial"/>
            </a:endParaRPr>
          </a:p>
        </p:txBody>
      </p:sp>
      <p:pic>
        <p:nvPicPr>
          <p:cNvPr id="25605" name="Picture 8" descr="C:\Documents and Settings\kthompson\Local Settings\Temporary Internet Files\Content.IE5\UYF400CS\MP900337229[1].jpg"/>
          <p:cNvPicPr>
            <a:picLocks noChangeAspect="1" noChangeArrowheads="1"/>
          </p:cNvPicPr>
          <p:nvPr/>
        </p:nvPicPr>
        <p:blipFill>
          <a:blip r:embed="rId3"/>
          <a:srcRect/>
          <a:stretch>
            <a:fillRect/>
          </a:stretch>
        </p:blipFill>
        <p:spPr bwMode="auto">
          <a:xfrm>
            <a:off x="6697663" y="3306761"/>
            <a:ext cx="1593850" cy="1135063"/>
          </a:xfrm>
          <a:prstGeom prst="rect">
            <a:avLst/>
          </a:prstGeom>
          <a:solidFill>
            <a:schemeClr val="bg2"/>
          </a:solidFill>
          <a:ln w="9525">
            <a:noFill/>
            <a:miter lim="800000"/>
            <a:headEnd/>
            <a:tailEnd/>
          </a:ln>
        </p:spPr>
      </p:pic>
      <p:pic>
        <p:nvPicPr>
          <p:cNvPr id="25606" name="Picture 9" descr="C:\Documents and Settings\kthompson\Local Settings\Temporary Internet Files\Content.IE5\J1GV8J1Y\MP900404896[1].jpg"/>
          <p:cNvPicPr>
            <a:picLocks noChangeAspect="1" noChangeArrowheads="1"/>
          </p:cNvPicPr>
          <p:nvPr/>
        </p:nvPicPr>
        <p:blipFill>
          <a:blip r:embed="rId4"/>
          <a:srcRect/>
          <a:stretch>
            <a:fillRect/>
          </a:stretch>
        </p:blipFill>
        <p:spPr bwMode="auto">
          <a:xfrm>
            <a:off x="6482826" y="1403350"/>
            <a:ext cx="2549525" cy="1820862"/>
          </a:xfrm>
          <a:prstGeom prst="rect">
            <a:avLst/>
          </a:prstGeom>
          <a:solidFill>
            <a:srgbClr val="F0FBB5"/>
          </a:solidFill>
          <a:ln w="9525">
            <a:noFill/>
            <a:miter lim="800000"/>
            <a:headEnd/>
            <a:tailEnd/>
          </a:ln>
        </p:spPr>
      </p:pic>
      <p:pic>
        <p:nvPicPr>
          <p:cNvPr id="25607" name="Picture 10" descr="C:\Documents and Settings\kthompson\Local Settings\Temporary Internet Files\Content.IE5\LC361OT5\MP900426458[1].jpg"/>
          <p:cNvPicPr>
            <a:picLocks noChangeAspect="1" noChangeArrowheads="1"/>
          </p:cNvPicPr>
          <p:nvPr/>
        </p:nvPicPr>
        <p:blipFill>
          <a:blip r:embed="rId5"/>
          <a:srcRect/>
          <a:stretch>
            <a:fillRect/>
          </a:stretch>
        </p:blipFill>
        <p:spPr bwMode="auto">
          <a:xfrm>
            <a:off x="304800" y="2620963"/>
            <a:ext cx="1350963" cy="186055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2A7C3690-E4C1-4374-BD8B-97D3BDC21D04}" type="slidenum">
              <a:rPr lang="en-US" smtClean="0"/>
              <a:pPr>
                <a:defRPr/>
              </a:pPr>
              <a:t>25</a:t>
            </a:fld>
            <a:endParaRPr lang="en-US" dirty="0"/>
          </a:p>
        </p:txBody>
      </p:sp>
      <p:sp>
        <p:nvSpPr>
          <p:cNvPr id="10" name="TextBox 9"/>
          <p:cNvSpPr txBox="1"/>
          <p:nvPr/>
        </p:nvSpPr>
        <p:spPr>
          <a:xfrm>
            <a:off x="1421876" y="1597580"/>
            <a:ext cx="2600308" cy="369332"/>
          </a:xfrm>
          <a:prstGeom prst="rect">
            <a:avLst/>
          </a:prstGeom>
          <a:noFill/>
        </p:spPr>
        <p:txBody>
          <a:bodyPr wrap="square" rtlCol="0">
            <a:spAutoFit/>
          </a:bodyPr>
          <a:lstStyle/>
          <a:p>
            <a:r>
              <a:rPr lang="en-US" b="1" dirty="0" smtClean="0"/>
              <a:t>Dramatic Play Area:</a:t>
            </a:r>
            <a:endParaRPr lang="en-US"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a:xfrm>
            <a:off x="118538" y="463550"/>
            <a:ext cx="8913813" cy="914400"/>
          </a:xfrm>
        </p:spPr>
        <p:txBody>
          <a:bodyPr/>
          <a:lstStyle/>
          <a:p>
            <a:r>
              <a:rPr lang="en-US" dirty="0" smtClean="0"/>
              <a:t>TK Learning Environment</a:t>
            </a:r>
          </a:p>
        </p:txBody>
      </p:sp>
      <p:sp>
        <p:nvSpPr>
          <p:cNvPr id="27651" name="Content Placeholder 2"/>
          <p:cNvSpPr>
            <a:spLocks noGrp="1"/>
          </p:cNvSpPr>
          <p:nvPr>
            <p:ph idx="1"/>
          </p:nvPr>
        </p:nvSpPr>
        <p:spPr>
          <a:xfrm>
            <a:off x="1114425" y="2303463"/>
            <a:ext cx="7610475" cy="3670300"/>
          </a:xfrm>
        </p:spPr>
        <p:txBody>
          <a:bodyPr/>
          <a:lstStyle/>
          <a:p>
            <a:pPr>
              <a:spcBef>
                <a:spcPts val="600"/>
              </a:spcBef>
              <a:defRPr/>
            </a:pPr>
            <a:r>
              <a:rPr lang="en-US" b="1" dirty="0" smtClean="0">
                <a:latin typeface="Calibri" pitchFamily="-110" charset="0"/>
                <a:ea typeface="Calibri" pitchFamily="-110" charset="0"/>
                <a:cs typeface="Calibri" pitchFamily="-110" charset="0"/>
              </a:rPr>
              <a:t>Brainstorm ideas to integrate health into other areas:</a:t>
            </a:r>
          </a:p>
          <a:p>
            <a:pPr lvl="1">
              <a:defRPr/>
            </a:pPr>
            <a:r>
              <a:rPr lang="en-US" b="1" dirty="0" smtClean="0">
                <a:latin typeface="Calibri" pitchFamily="-110" charset="0"/>
                <a:ea typeface="Calibri" pitchFamily="-110" charset="0"/>
                <a:cs typeface="Calibri" pitchFamily="-110" charset="0"/>
              </a:rPr>
              <a:t>Art</a:t>
            </a:r>
          </a:p>
          <a:p>
            <a:pPr lvl="1">
              <a:defRPr/>
            </a:pPr>
            <a:r>
              <a:rPr lang="en-US" b="1" dirty="0" smtClean="0">
                <a:latin typeface="Calibri" pitchFamily="-110" charset="0"/>
                <a:ea typeface="Calibri" pitchFamily="-110" charset="0"/>
                <a:cs typeface="Calibri" pitchFamily="-110" charset="0"/>
              </a:rPr>
              <a:t>Math and </a:t>
            </a:r>
            <a:r>
              <a:rPr lang="en-US" b="1" dirty="0" err="1" smtClean="0">
                <a:latin typeface="Calibri" pitchFamily="-110" charset="0"/>
                <a:ea typeface="Calibri" pitchFamily="-110" charset="0"/>
                <a:cs typeface="Calibri" pitchFamily="-110" charset="0"/>
              </a:rPr>
              <a:t>Manipulatives</a:t>
            </a:r>
            <a:endParaRPr lang="en-US" b="1" dirty="0" smtClean="0">
              <a:latin typeface="Calibri" pitchFamily="-110" charset="0"/>
              <a:ea typeface="Calibri" pitchFamily="-110" charset="0"/>
              <a:cs typeface="Calibri" pitchFamily="-110" charset="0"/>
            </a:endParaRPr>
          </a:p>
          <a:p>
            <a:pPr lvl="1">
              <a:defRPr/>
            </a:pPr>
            <a:r>
              <a:rPr lang="en-US" b="1" dirty="0" smtClean="0">
                <a:latin typeface="Calibri" pitchFamily="-110" charset="0"/>
                <a:ea typeface="Calibri" pitchFamily="-110" charset="0"/>
                <a:cs typeface="Calibri" pitchFamily="-110" charset="0"/>
              </a:rPr>
              <a:t>Science and Discovery</a:t>
            </a:r>
          </a:p>
          <a:p>
            <a:pPr lvl="1">
              <a:defRPr/>
            </a:pPr>
            <a:r>
              <a:rPr lang="en-US" sz="2000" b="1" dirty="0" smtClean="0">
                <a:latin typeface="Calibri" pitchFamily="-110" charset="0"/>
                <a:ea typeface="Calibri" pitchFamily="-110" charset="0"/>
                <a:cs typeface="Calibri" pitchFamily="-110" charset="0"/>
              </a:rPr>
              <a:t>Language and Literacy (i.e., writing)</a:t>
            </a:r>
          </a:p>
          <a:p>
            <a:pPr lvl="1">
              <a:defRPr/>
            </a:pPr>
            <a:r>
              <a:rPr lang="en-US" sz="2000" b="1" dirty="0" smtClean="0">
                <a:latin typeface="Calibri" pitchFamily="-110" charset="0"/>
                <a:ea typeface="Calibri" pitchFamily="-110" charset="0"/>
                <a:cs typeface="Calibri" pitchFamily="-110" charset="0"/>
              </a:rPr>
              <a:t>Reading</a:t>
            </a:r>
            <a:endParaRPr lang="en-US" sz="2000" dirty="0" smtClean="0"/>
          </a:p>
          <a:p>
            <a:pPr lvl="1"/>
            <a:endParaRPr lang="en-US" sz="2000" dirty="0" smtClean="0"/>
          </a:p>
          <a:p>
            <a:pPr lvl="1"/>
            <a:endParaRPr lang="en-US" sz="2000"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p:txBody>
      </p:sp>
      <p:sp>
        <p:nvSpPr>
          <p:cNvPr id="9" name="Slide Number Placeholder 8"/>
          <p:cNvSpPr>
            <a:spLocks noGrp="1"/>
          </p:cNvSpPr>
          <p:nvPr>
            <p:ph type="sldNum" sz="quarter" idx="12"/>
          </p:nvPr>
        </p:nvSpPr>
        <p:spPr/>
        <p:txBody>
          <a:bodyPr/>
          <a:lstStyle/>
          <a:p>
            <a:pPr>
              <a:defRPr/>
            </a:pPr>
            <a:fld id="{2A7C3690-E4C1-4374-BD8B-97D3BDC21D04}" type="slidenum">
              <a:rPr lang="en-US" smtClean="0"/>
              <a:pPr>
                <a:defRPr/>
              </a:pPr>
              <a:t>26</a:t>
            </a:fld>
            <a:endParaRPr lang="en-US" dirty="0"/>
          </a:p>
        </p:txBody>
      </p:sp>
      <p:pic>
        <p:nvPicPr>
          <p:cNvPr id="10" name="Picture 4" descr="C:\Documents and Settings\kthompson\Local Settings\Temporary Internet Files\Content.IE5\J1GV8J1Y\MP900178045[1].jpg"/>
          <p:cNvPicPr>
            <a:picLocks noChangeAspect="1" noChangeArrowheads="1"/>
          </p:cNvPicPr>
          <p:nvPr/>
        </p:nvPicPr>
        <p:blipFill>
          <a:blip r:embed="rId3"/>
          <a:srcRect/>
          <a:stretch>
            <a:fillRect/>
          </a:stretch>
        </p:blipFill>
        <p:spPr bwMode="auto">
          <a:xfrm>
            <a:off x="5715735" y="4303520"/>
            <a:ext cx="3009165" cy="22655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290513"/>
            <a:ext cx="8913813" cy="1465262"/>
          </a:xfrm>
        </p:spPr>
        <p:txBody>
          <a:bodyPr rtlCol="0">
            <a:normAutofit fontScale="90000"/>
          </a:bodyPr>
          <a:lstStyle/>
          <a:p>
            <a:pPr algn="ctr" eaLnBrk="1" fontAlgn="auto" hangingPunct="1">
              <a:spcAft>
                <a:spcPts val="0"/>
              </a:spcAft>
              <a:defRPr/>
            </a:pPr>
            <a:r>
              <a:rPr lang="en-US" dirty="0" smtClean="0"/>
              <a:t>Alignment between Preschool Learning Foundations and Kindergarten Standards</a:t>
            </a:r>
            <a:endParaRPr lang="en-US" dirty="0"/>
          </a:p>
        </p:txBody>
      </p:sp>
      <p:pic>
        <p:nvPicPr>
          <p:cNvPr id="28675" name="Content Placeholder 2" descr="Phys Dev2.pdf"/>
          <p:cNvPicPr>
            <a:picLocks noGrp="1" noChangeAspect="1"/>
          </p:cNvPicPr>
          <p:nvPr>
            <p:ph idx="1"/>
          </p:nvPr>
        </p:nvPicPr>
        <p:blipFill>
          <a:blip r:embed="rId3"/>
          <a:srcRect t="-1115" b="-1115"/>
          <a:stretch>
            <a:fillRect/>
          </a:stretch>
        </p:blipFill>
        <p:spPr>
          <a:xfrm>
            <a:off x="560388" y="1755775"/>
            <a:ext cx="7610475" cy="3670300"/>
          </a:xfrm>
        </p:spPr>
      </p:pic>
      <p:sp>
        <p:nvSpPr>
          <p:cNvPr id="70" name="Right Arrow 69"/>
          <p:cNvSpPr/>
          <p:nvPr/>
        </p:nvSpPr>
        <p:spPr>
          <a:xfrm>
            <a:off x="2184399" y="2038350"/>
            <a:ext cx="1357745" cy="517236"/>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Domain</a:t>
            </a:r>
          </a:p>
        </p:txBody>
      </p:sp>
      <p:sp>
        <p:nvSpPr>
          <p:cNvPr id="71" name="Right Arrow 70"/>
          <p:cNvSpPr/>
          <p:nvPr/>
        </p:nvSpPr>
        <p:spPr>
          <a:xfrm>
            <a:off x="2184399" y="3398983"/>
            <a:ext cx="1620983" cy="46181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Strand</a:t>
            </a:r>
          </a:p>
        </p:txBody>
      </p:sp>
      <p:sp>
        <p:nvSpPr>
          <p:cNvPr id="72" name="Right Arrow 71"/>
          <p:cNvSpPr/>
          <p:nvPr/>
        </p:nvSpPr>
        <p:spPr>
          <a:xfrm>
            <a:off x="2184399" y="3860801"/>
            <a:ext cx="1620983" cy="461817"/>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err="1" smtClean="0"/>
              <a:t>Substrand</a:t>
            </a:r>
            <a:endParaRPr lang="en-US" dirty="0"/>
          </a:p>
        </p:txBody>
      </p:sp>
      <p:sp>
        <p:nvSpPr>
          <p:cNvPr id="73" name="TextBox 72"/>
          <p:cNvSpPr txBox="1"/>
          <p:nvPr/>
        </p:nvSpPr>
        <p:spPr>
          <a:xfrm>
            <a:off x="720437" y="5425353"/>
            <a:ext cx="7296728" cy="92333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US" dirty="0"/>
              <a:t>The Physical Development Domain consists of the following 3 strands: Fundamental Movement Skills, Perceptual Motor Skills and Movement Concepts, and Active Physical Play</a:t>
            </a:r>
          </a:p>
        </p:txBody>
      </p:sp>
      <p:cxnSp>
        <p:nvCxnSpPr>
          <p:cNvPr id="84" name="Elbow Connector 83"/>
          <p:cNvCxnSpPr/>
          <p:nvPr/>
        </p:nvCxnSpPr>
        <p:spPr>
          <a:xfrm>
            <a:off x="2474913" y="4192588"/>
            <a:ext cx="1066800" cy="131762"/>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8" name="Elbow Connector 87"/>
          <p:cNvCxnSpPr/>
          <p:nvPr/>
        </p:nvCxnSpPr>
        <p:spPr>
          <a:xfrm>
            <a:off x="2687638" y="4192588"/>
            <a:ext cx="969962" cy="54610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Slide Number Placeholder 10"/>
          <p:cNvSpPr>
            <a:spLocks noGrp="1"/>
          </p:cNvSpPr>
          <p:nvPr>
            <p:ph type="sldNum" sz="quarter" idx="12"/>
          </p:nvPr>
        </p:nvSpPr>
        <p:spPr/>
        <p:txBody>
          <a:bodyPr/>
          <a:lstStyle/>
          <a:p>
            <a:pPr>
              <a:defRPr/>
            </a:pPr>
            <a:fld id="{2A7C3690-E4C1-4374-BD8B-97D3BDC21D04}" type="slidenum">
              <a:rPr lang="en-US" smtClean="0"/>
              <a:pPr>
                <a:defRPr/>
              </a:pPr>
              <a:t>27</a:t>
            </a:fld>
            <a:endParaRPr lang="en-US" dirty="0"/>
          </a:p>
        </p:txBody>
      </p:sp>
      <p:sp>
        <p:nvSpPr>
          <p:cNvPr id="12" name="TextBox 11"/>
          <p:cNvSpPr txBox="1"/>
          <p:nvPr/>
        </p:nvSpPr>
        <p:spPr>
          <a:xfrm>
            <a:off x="342900" y="6510338"/>
            <a:ext cx="8782050" cy="276225"/>
          </a:xfrm>
          <a:prstGeom prst="rect">
            <a:avLst/>
          </a:prstGeom>
          <a:noFill/>
        </p:spPr>
        <p:txBody>
          <a:bodyPr>
            <a:spAutoFit/>
          </a:bodyPr>
          <a:lstStyle/>
          <a:p>
            <a:pPr>
              <a:defRPr/>
            </a:pPr>
            <a:r>
              <a:rPr lang="en-US" sz="1150" dirty="0">
                <a:latin typeface="Arial" pitchFamily="-110" charset="0"/>
                <a:ea typeface="ＭＳ Ｐゴシック" pitchFamily="-110" charset="-128"/>
                <a:cs typeface="ＭＳ Ｐゴシック" pitchFamily="-110" charset="-128"/>
              </a:rPr>
              <a:t>Source:  </a:t>
            </a:r>
            <a:r>
              <a:rPr lang="en-US" sz="1150" i="1" dirty="0">
                <a:latin typeface="Arial" pitchFamily="-110" charset="0"/>
                <a:ea typeface="ＭＳ Ｐゴシック" pitchFamily="-110" charset="-128"/>
                <a:cs typeface="ＭＳ Ｐゴシック" pitchFamily="-110" charset="-128"/>
              </a:rPr>
              <a:t>The Alignment of the California Preschool Learning Foundations with Key Early Education Resources</a:t>
            </a:r>
            <a:r>
              <a:rPr lang="en-US" sz="1150" dirty="0">
                <a:latin typeface="Arial" pitchFamily="-110" charset="0"/>
                <a:ea typeface="ＭＳ Ｐゴシック" pitchFamily="-110" charset="-128"/>
                <a:cs typeface="ＭＳ Ｐゴシック" pitchFamily="-110" charset="-128"/>
              </a:rPr>
              <a:t>, CDE, 2012</a:t>
            </a:r>
            <a:r>
              <a:rPr lang="en-US" sz="1200" dirty="0">
                <a:latin typeface="Arial" pitchFamily="-110" charset="0"/>
                <a:ea typeface="ＭＳ Ｐゴシック" pitchFamily="-110" charset="-128"/>
                <a:cs typeface="ＭＳ Ｐゴシック" pitchFamily="-110" charset="-128"/>
              </a:rPr>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a:xfrm>
            <a:off x="118538" y="509587"/>
            <a:ext cx="8913813" cy="914400"/>
          </a:xfrm>
        </p:spPr>
        <p:txBody>
          <a:bodyPr/>
          <a:lstStyle/>
          <a:p>
            <a:r>
              <a:rPr lang="en-US" dirty="0" smtClean="0"/>
              <a:t>Preschool Learning Foundations</a:t>
            </a:r>
          </a:p>
        </p:txBody>
      </p:sp>
      <p:sp>
        <p:nvSpPr>
          <p:cNvPr id="29699" name="Content Placeholder 2"/>
          <p:cNvSpPr>
            <a:spLocks noGrp="1"/>
          </p:cNvSpPr>
          <p:nvPr>
            <p:ph idx="1"/>
          </p:nvPr>
        </p:nvSpPr>
        <p:spPr>
          <a:xfrm>
            <a:off x="911225" y="2163762"/>
            <a:ext cx="7610475" cy="3919537"/>
          </a:xfrm>
        </p:spPr>
        <p:txBody>
          <a:bodyPr/>
          <a:lstStyle/>
          <a:p>
            <a:pPr>
              <a:spcBef>
                <a:spcPts val="600"/>
              </a:spcBef>
              <a:defRPr/>
            </a:pPr>
            <a:r>
              <a:rPr lang="en-US" b="1" dirty="0" smtClean="0">
                <a:latin typeface="Calibri" pitchFamily="-110" charset="0"/>
                <a:ea typeface="Calibri" pitchFamily="-110" charset="0"/>
                <a:cs typeface="Calibri" pitchFamily="-110" charset="0"/>
              </a:rPr>
              <a:t>Active Participation (</a:t>
            </a:r>
            <a:r>
              <a:rPr lang="en-US" b="1" dirty="0" err="1" smtClean="0">
                <a:latin typeface="Calibri" pitchFamily="-110" charset="0"/>
                <a:ea typeface="Calibri" pitchFamily="-110" charset="0"/>
                <a:cs typeface="Calibri" pitchFamily="-110" charset="0"/>
              </a:rPr>
              <a:t>Substrand</a:t>
            </a:r>
            <a:r>
              <a:rPr lang="en-US" b="1" dirty="0" smtClean="0">
                <a:latin typeface="Calibri" pitchFamily="-110" charset="0"/>
                <a:ea typeface="Calibri" pitchFamily="-110" charset="0"/>
                <a:cs typeface="Calibri" pitchFamily="-110" charset="0"/>
              </a:rPr>
              <a:t>)</a:t>
            </a:r>
          </a:p>
          <a:p>
            <a:pPr>
              <a:spcBef>
                <a:spcPts val="600"/>
              </a:spcBef>
              <a:defRPr/>
            </a:pPr>
            <a:r>
              <a:rPr lang="en-US" b="1" dirty="0" smtClean="0">
                <a:latin typeface="Calibri" pitchFamily="-110" charset="0"/>
                <a:ea typeface="Calibri" pitchFamily="-110" charset="0"/>
                <a:cs typeface="Calibri" pitchFamily="-110" charset="0"/>
              </a:rPr>
              <a:t>At or about 48 months of age</a:t>
            </a:r>
          </a:p>
          <a:p>
            <a:pPr lvl="1">
              <a:buClr>
                <a:schemeClr val="accent3">
                  <a:lumMod val="50000"/>
                </a:schemeClr>
              </a:buClr>
              <a:defRPr/>
            </a:pPr>
            <a:r>
              <a:rPr lang="en-US" sz="2000" dirty="0" smtClean="0">
                <a:latin typeface="Calibri" pitchFamily="-110" charset="0"/>
                <a:ea typeface="Calibri" pitchFamily="-110" charset="0"/>
                <a:cs typeface="Calibri" pitchFamily="-110" charset="0"/>
              </a:rPr>
              <a:t>Foundation 1.1: Initiate or engage in simple physical activities for short to moderate periods of time</a:t>
            </a:r>
          </a:p>
          <a:p>
            <a:pPr marL="1028700" lvl="1">
              <a:buClr>
                <a:schemeClr val="accent1"/>
              </a:buClr>
              <a:defRPr/>
            </a:pPr>
            <a:r>
              <a:rPr lang="en-US" sz="2000" b="1" dirty="0" smtClean="0">
                <a:latin typeface="Calibri" pitchFamily="-110" charset="0"/>
                <a:ea typeface="Calibri" pitchFamily="-110" charset="0"/>
                <a:cs typeface="Calibri" pitchFamily="-110" charset="0"/>
              </a:rPr>
              <a:t>Examples:</a:t>
            </a:r>
          </a:p>
          <a:p>
            <a:pPr marL="1371600" lvl="1">
              <a:buClr>
                <a:schemeClr val="accent3">
                  <a:lumMod val="50000"/>
                </a:schemeClr>
              </a:buClr>
              <a:defRPr/>
            </a:pPr>
            <a:r>
              <a:rPr lang="en-US" sz="2000" dirty="0" smtClean="0">
                <a:latin typeface="Calibri" pitchFamily="-110" charset="0"/>
                <a:ea typeface="Calibri" pitchFamily="-110" charset="0"/>
                <a:cs typeface="Calibri" pitchFamily="-110" charset="0"/>
              </a:rPr>
              <a:t>Rides tricycle on playground for a period of time alone or with another child who is also riding a tricycle.</a:t>
            </a:r>
          </a:p>
          <a:p>
            <a:pPr marL="1371600" lvl="1">
              <a:buClr>
                <a:schemeClr val="accent3">
                  <a:lumMod val="50000"/>
                </a:schemeClr>
              </a:buClr>
              <a:defRPr/>
            </a:pPr>
            <a:r>
              <a:rPr lang="en-US" sz="2000" dirty="0" smtClean="0">
                <a:latin typeface="Calibri" pitchFamily="-110" charset="0"/>
                <a:ea typeface="Calibri" pitchFamily="-110" charset="0"/>
                <a:cs typeface="Calibri" pitchFamily="-110" charset="0"/>
              </a:rPr>
              <a:t>During outside play, engages a friend to race to the fence and back.</a:t>
            </a:r>
          </a:p>
          <a:p>
            <a:pPr marL="1371600" lvl="1">
              <a:buClr>
                <a:schemeClr val="accent3">
                  <a:lumMod val="50000"/>
                </a:schemeClr>
              </a:buClr>
              <a:defRPr/>
            </a:pPr>
            <a:r>
              <a:rPr lang="en-US" sz="2000" dirty="0" smtClean="0">
                <a:latin typeface="Calibri" pitchFamily="-110" charset="0"/>
                <a:ea typeface="Calibri" pitchFamily="-110" charset="0"/>
                <a:cs typeface="Calibri" pitchFamily="-110" charset="0"/>
              </a:rPr>
              <a:t>Communicates to another child, “Want to swing on the swings with me?”</a:t>
            </a:r>
          </a:p>
          <a:p>
            <a:pPr lvl="3">
              <a:buFont typeface="Wingdings" charset="2"/>
              <a:buChar char="q"/>
            </a:pPr>
            <a:endParaRPr lang="en-US" dirty="0" smtClean="0"/>
          </a:p>
        </p:txBody>
      </p:sp>
      <p:pic>
        <p:nvPicPr>
          <p:cNvPr id="29700" name="Picture 5" descr="C:\Documents and Settings\kthompson\Local Settings\Temporary Internet Files\Content.IE5\J1GV8J1Y\MP900289618[1].jpg"/>
          <p:cNvPicPr>
            <a:picLocks noChangeAspect="1" noChangeArrowheads="1"/>
          </p:cNvPicPr>
          <p:nvPr/>
        </p:nvPicPr>
        <p:blipFill>
          <a:blip r:embed="rId3"/>
          <a:srcRect/>
          <a:stretch>
            <a:fillRect/>
          </a:stretch>
        </p:blipFill>
        <p:spPr bwMode="auto">
          <a:xfrm>
            <a:off x="6718300" y="1423986"/>
            <a:ext cx="2075259" cy="1389063"/>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2A7C3690-E4C1-4374-BD8B-97D3BDC21D04}" type="slidenum">
              <a:rPr lang="en-US" smtClean="0"/>
              <a:pPr>
                <a:defRPr/>
              </a:pPr>
              <a:t>28</a:t>
            </a:fld>
            <a:endParaRPr lang="en-US" dirty="0"/>
          </a:p>
        </p:txBody>
      </p:sp>
      <p:sp>
        <p:nvSpPr>
          <p:cNvPr id="7" name="TextBox 6"/>
          <p:cNvSpPr txBox="1"/>
          <p:nvPr/>
        </p:nvSpPr>
        <p:spPr>
          <a:xfrm>
            <a:off x="1765300" y="6413500"/>
            <a:ext cx="5867400" cy="269304"/>
          </a:xfrm>
          <a:prstGeom prst="rect">
            <a:avLst/>
          </a:prstGeom>
          <a:noFill/>
        </p:spPr>
        <p:txBody>
          <a:bodyPr wrap="square" rtlCol="0">
            <a:spAutoFit/>
          </a:bodyPr>
          <a:lstStyle/>
          <a:p>
            <a:r>
              <a:rPr lang="en-US" sz="1150" i="1" dirty="0" smtClean="0">
                <a:solidFill>
                  <a:srgbClr val="000000"/>
                </a:solidFill>
                <a:latin typeface="Calibri" charset="0"/>
                <a:ea typeface="Calibri" charset="0"/>
                <a:cs typeface="Calibri" charset="0"/>
              </a:rPr>
              <a:t>Preschool Learning Foundations, Volume 2, </a:t>
            </a:r>
            <a:r>
              <a:rPr lang="en-US" sz="1150" dirty="0" smtClean="0">
                <a:solidFill>
                  <a:srgbClr val="000000"/>
                </a:solidFill>
                <a:latin typeface="Calibri" charset="0"/>
                <a:ea typeface="Calibri" charset="0"/>
                <a:cs typeface="Calibri" charset="0"/>
              </a:rPr>
              <a:t>CDE, 2010. </a:t>
            </a:r>
            <a:endParaRPr lang="en-US" sz="1150" dirty="0"/>
          </a:p>
        </p:txBody>
      </p:sp>
      <p:sp>
        <p:nvSpPr>
          <p:cNvPr id="8" name="TextBox 7"/>
          <p:cNvSpPr txBox="1"/>
          <p:nvPr/>
        </p:nvSpPr>
        <p:spPr>
          <a:xfrm>
            <a:off x="952500" y="1587500"/>
            <a:ext cx="4076700" cy="430887"/>
          </a:xfrm>
          <a:prstGeom prst="rect">
            <a:avLst/>
          </a:prstGeom>
          <a:noFill/>
        </p:spPr>
        <p:txBody>
          <a:bodyPr wrap="square" rtlCol="0">
            <a:spAutoFit/>
          </a:bodyPr>
          <a:lstStyle/>
          <a:p>
            <a:r>
              <a:rPr lang="en-US" sz="2200" b="1" dirty="0" smtClean="0">
                <a:latin typeface="Calibri"/>
                <a:cs typeface="Calibri"/>
              </a:rPr>
              <a:t>Active Physical Play (Strand)</a:t>
            </a:r>
            <a:endParaRPr lang="en-US" sz="2200" b="1" dirty="0">
              <a:latin typeface="Calibri"/>
              <a:cs typeface="Calibri"/>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a:xfrm>
            <a:off x="118538" y="501650"/>
            <a:ext cx="8913813" cy="914400"/>
          </a:xfrm>
        </p:spPr>
        <p:txBody>
          <a:bodyPr/>
          <a:lstStyle/>
          <a:p>
            <a:r>
              <a:rPr lang="en-US" dirty="0" smtClean="0"/>
              <a:t>Preschool Learning Foundations</a:t>
            </a:r>
          </a:p>
        </p:txBody>
      </p:sp>
      <p:sp>
        <p:nvSpPr>
          <p:cNvPr id="30723" name="Content Placeholder 2"/>
          <p:cNvSpPr>
            <a:spLocks noGrp="1"/>
          </p:cNvSpPr>
          <p:nvPr>
            <p:ph idx="1"/>
          </p:nvPr>
        </p:nvSpPr>
        <p:spPr>
          <a:xfrm>
            <a:off x="304800" y="2227263"/>
            <a:ext cx="8716963" cy="3670300"/>
          </a:xfrm>
        </p:spPr>
        <p:txBody>
          <a:bodyPr/>
          <a:lstStyle/>
          <a:p>
            <a:pPr>
              <a:spcBef>
                <a:spcPts val="600"/>
              </a:spcBef>
              <a:defRPr/>
            </a:pPr>
            <a:r>
              <a:rPr lang="en-US" b="1" dirty="0" smtClean="0">
                <a:latin typeface="Calibri" pitchFamily="-110" charset="0"/>
                <a:ea typeface="Calibri" pitchFamily="-110" charset="0"/>
                <a:cs typeface="Calibri" pitchFamily="-110" charset="0"/>
              </a:rPr>
              <a:t>Active Participation (</a:t>
            </a:r>
            <a:r>
              <a:rPr lang="en-US" b="1" dirty="0" err="1" smtClean="0">
                <a:latin typeface="Calibri" pitchFamily="-110" charset="0"/>
                <a:ea typeface="Calibri" pitchFamily="-110" charset="0"/>
                <a:cs typeface="Calibri" pitchFamily="-110" charset="0"/>
              </a:rPr>
              <a:t>Substrand</a:t>
            </a:r>
            <a:r>
              <a:rPr lang="en-US" b="1" dirty="0" smtClean="0">
                <a:latin typeface="Calibri" pitchFamily="-110" charset="0"/>
                <a:ea typeface="Calibri" pitchFamily="-110" charset="0"/>
                <a:cs typeface="Calibri" pitchFamily="-110" charset="0"/>
              </a:rPr>
              <a:t>)</a:t>
            </a:r>
          </a:p>
          <a:p>
            <a:pPr>
              <a:spcBef>
                <a:spcPts val="600"/>
              </a:spcBef>
              <a:defRPr/>
            </a:pPr>
            <a:r>
              <a:rPr lang="en-US" b="1" dirty="0" smtClean="0">
                <a:latin typeface="Calibri" pitchFamily="-110" charset="0"/>
                <a:ea typeface="Calibri" pitchFamily="-110" charset="0"/>
                <a:cs typeface="Calibri" pitchFamily="-110" charset="0"/>
              </a:rPr>
              <a:t>At or around 60 months of age</a:t>
            </a:r>
          </a:p>
          <a:p>
            <a:pPr lvl="1">
              <a:buClr>
                <a:schemeClr val="accent3">
                  <a:lumMod val="50000"/>
                </a:schemeClr>
              </a:buClr>
              <a:defRPr/>
            </a:pPr>
            <a:r>
              <a:rPr lang="en-US" sz="2000" dirty="0" smtClean="0">
                <a:latin typeface="Calibri" pitchFamily="-110" charset="0"/>
                <a:ea typeface="Calibri" pitchFamily="-110" charset="0"/>
                <a:cs typeface="Calibri" pitchFamily="-110" charset="0"/>
              </a:rPr>
              <a:t>Foundation 1.1: Initiate more complex physical </a:t>
            </a:r>
            <a:br>
              <a:rPr lang="en-US" sz="2000" dirty="0" smtClean="0">
                <a:latin typeface="Calibri" pitchFamily="-110" charset="0"/>
                <a:ea typeface="Calibri" pitchFamily="-110" charset="0"/>
                <a:cs typeface="Calibri" pitchFamily="-110" charset="0"/>
              </a:rPr>
            </a:br>
            <a:r>
              <a:rPr lang="en-US" sz="2000" dirty="0" smtClean="0">
                <a:latin typeface="Calibri" pitchFamily="-110" charset="0"/>
                <a:ea typeface="Calibri" pitchFamily="-110" charset="0"/>
                <a:cs typeface="Calibri" pitchFamily="-110" charset="0"/>
              </a:rPr>
              <a:t>activities for a sustained period of time</a:t>
            </a:r>
          </a:p>
          <a:p>
            <a:pPr marL="1028700" lvl="1">
              <a:buClr>
                <a:schemeClr val="accent1"/>
              </a:buClr>
              <a:defRPr/>
            </a:pPr>
            <a:r>
              <a:rPr lang="en-US" sz="2000" b="1" dirty="0" smtClean="0">
                <a:latin typeface="Calibri" pitchFamily="-110" charset="0"/>
                <a:ea typeface="Calibri" pitchFamily="-110" charset="0"/>
                <a:cs typeface="Calibri" pitchFamily="-110" charset="0"/>
              </a:rPr>
              <a:t>Examples:</a:t>
            </a:r>
          </a:p>
          <a:p>
            <a:pPr marL="1371600" lvl="1">
              <a:buClr>
                <a:schemeClr val="accent3">
                  <a:lumMod val="50000"/>
                </a:schemeClr>
              </a:buClr>
              <a:defRPr/>
            </a:pPr>
            <a:r>
              <a:rPr lang="en-US" sz="2000" dirty="0" smtClean="0">
                <a:latin typeface="Calibri" pitchFamily="-110" charset="0"/>
                <a:ea typeface="Calibri" pitchFamily="-110" charset="0"/>
                <a:cs typeface="Calibri" pitchFamily="-110" charset="0"/>
              </a:rPr>
              <a:t>Rides </a:t>
            </a:r>
            <a:r>
              <a:rPr lang="en-US" sz="2000" dirty="0" smtClean="0"/>
              <a:t>a tricycle for an extended period of time alone or in a </a:t>
            </a:r>
            <a:br>
              <a:rPr lang="en-US" sz="2000" dirty="0" smtClean="0"/>
            </a:br>
            <a:r>
              <a:rPr lang="en-US" sz="2000" dirty="0" smtClean="0"/>
              <a:t>made-up game with another child who is also riding a tricycle.</a:t>
            </a:r>
          </a:p>
          <a:p>
            <a:pPr marL="1371600" lvl="1">
              <a:buClr>
                <a:schemeClr val="accent3">
                  <a:lumMod val="50000"/>
                </a:schemeClr>
              </a:buClr>
              <a:defRPr/>
            </a:pPr>
            <a:r>
              <a:rPr lang="en-US" sz="2000" dirty="0" smtClean="0"/>
              <a:t>Sits and bounces on a “bouncy ball.”</a:t>
            </a:r>
          </a:p>
          <a:p>
            <a:pPr marL="1371600" lvl="1">
              <a:buClr>
                <a:schemeClr val="accent3">
                  <a:lumMod val="50000"/>
                </a:schemeClr>
              </a:buClr>
              <a:defRPr/>
            </a:pPr>
            <a:r>
              <a:rPr lang="en-US" sz="2000" dirty="0" smtClean="0"/>
              <a:t>Rolls a hula hoop or a ball and runs beside it with a friend or alone.</a:t>
            </a:r>
          </a:p>
        </p:txBody>
      </p:sp>
      <p:pic>
        <p:nvPicPr>
          <p:cNvPr id="30724" name="Picture 8" descr="C:\Documents and Settings\kthompson\Local Settings\Temporary Internet Files\Content.IE5\1P3S287D\MP900431789[1].jpg"/>
          <p:cNvPicPr>
            <a:picLocks noChangeAspect="1" noChangeArrowheads="1"/>
          </p:cNvPicPr>
          <p:nvPr/>
        </p:nvPicPr>
        <p:blipFill>
          <a:blip r:embed="rId3"/>
          <a:srcRect/>
          <a:stretch>
            <a:fillRect/>
          </a:stretch>
        </p:blipFill>
        <p:spPr bwMode="auto">
          <a:xfrm>
            <a:off x="6607968" y="1606550"/>
            <a:ext cx="2049463" cy="2049463"/>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2A7C3690-E4C1-4374-BD8B-97D3BDC21D04}" type="slidenum">
              <a:rPr lang="en-US" smtClean="0"/>
              <a:pPr>
                <a:defRPr/>
              </a:pPr>
              <a:t>29</a:t>
            </a:fld>
            <a:endParaRPr lang="en-US" dirty="0"/>
          </a:p>
        </p:txBody>
      </p:sp>
      <p:sp>
        <p:nvSpPr>
          <p:cNvPr id="7" name="TextBox 6"/>
          <p:cNvSpPr txBox="1"/>
          <p:nvPr/>
        </p:nvSpPr>
        <p:spPr>
          <a:xfrm>
            <a:off x="1765300" y="6413500"/>
            <a:ext cx="5867400" cy="269304"/>
          </a:xfrm>
          <a:prstGeom prst="rect">
            <a:avLst/>
          </a:prstGeom>
          <a:noFill/>
        </p:spPr>
        <p:txBody>
          <a:bodyPr wrap="square" rtlCol="0">
            <a:spAutoFit/>
          </a:bodyPr>
          <a:lstStyle/>
          <a:p>
            <a:r>
              <a:rPr lang="en-US" sz="1150" i="1" dirty="0" smtClean="0">
                <a:solidFill>
                  <a:srgbClr val="000000"/>
                </a:solidFill>
                <a:latin typeface="Calibri" charset="0"/>
                <a:ea typeface="Calibri" charset="0"/>
                <a:cs typeface="Calibri" charset="0"/>
              </a:rPr>
              <a:t>Preschool Learning Foundations, Volume 2</a:t>
            </a:r>
            <a:r>
              <a:rPr lang="en-US" sz="1150" dirty="0" smtClean="0">
                <a:solidFill>
                  <a:srgbClr val="000000"/>
                </a:solidFill>
                <a:latin typeface="Calibri" charset="0"/>
                <a:ea typeface="Calibri" charset="0"/>
                <a:cs typeface="Calibri" charset="0"/>
              </a:rPr>
              <a:t>, CDE, 2010.</a:t>
            </a:r>
            <a:endParaRPr lang="en-US" sz="1150" dirty="0"/>
          </a:p>
        </p:txBody>
      </p:sp>
      <p:sp>
        <p:nvSpPr>
          <p:cNvPr id="8" name="TextBox 7"/>
          <p:cNvSpPr txBox="1"/>
          <p:nvPr/>
        </p:nvSpPr>
        <p:spPr>
          <a:xfrm>
            <a:off x="304800" y="1587500"/>
            <a:ext cx="4076700" cy="430887"/>
          </a:xfrm>
          <a:prstGeom prst="rect">
            <a:avLst/>
          </a:prstGeom>
          <a:noFill/>
        </p:spPr>
        <p:txBody>
          <a:bodyPr wrap="square" rtlCol="0">
            <a:spAutoFit/>
          </a:bodyPr>
          <a:lstStyle/>
          <a:p>
            <a:r>
              <a:rPr lang="en-US" sz="2200" b="1" dirty="0" smtClean="0">
                <a:latin typeface="Calibri"/>
                <a:cs typeface="Calibri"/>
              </a:rPr>
              <a:t>Active Physical Play (Strand)</a:t>
            </a:r>
            <a:endParaRPr lang="en-US" sz="2200" b="1" dirty="0">
              <a:latin typeface="Calibri"/>
              <a:cs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493326"/>
            <a:ext cx="8913813" cy="914400"/>
          </a:xfrm>
        </p:spPr>
        <p:txBody>
          <a:bodyPr/>
          <a:lstStyle/>
          <a:p>
            <a:r>
              <a:rPr lang="en-US" b="1" dirty="0" smtClean="0">
                <a:latin typeface="Arial"/>
                <a:cs typeface="Arial"/>
              </a:rPr>
              <a:t>                WELCOME</a:t>
            </a:r>
            <a:endParaRPr lang="en-US" b="1" dirty="0">
              <a:latin typeface="Arial"/>
              <a:cs typeface="Arial"/>
            </a:endParaRPr>
          </a:p>
        </p:txBody>
      </p:sp>
      <p:pic>
        <p:nvPicPr>
          <p:cNvPr id="8" name="Picture 7" descr="Boy_with_Backpack.JPG"/>
          <p:cNvPicPr>
            <a:picLocks noChangeAspect="1"/>
          </p:cNvPicPr>
          <p:nvPr/>
        </p:nvPicPr>
        <p:blipFill>
          <a:blip r:embed="rId3"/>
          <a:stretch>
            <a:fillRect/>
          </a:stretch>
        </p:blipFill>
        <p:spPr>
          <a:xfrm>
            <a:off x="3162299" y="1772771"/>
            <a:ext cx="2832101" cy="4247029"/>
          </a:xfrm>
          <a:prstGeom prst="rect">
            <a:avLst/>
          </a:prstGeom>
          <a:ln>
            <a:noFill/>
          </a:ln>
          <a:effectLst>
            <a:softEdge rad="112500"/>
          </a:effectLst>
        </p:spPr>
      </p:pic>
      <p:sp>
        <p:nvSpPr>
          <p:cNvPr id="5" name="Slide Number Placeholder 4"/>
          <p:cNvSpPr>
            <a:spLocks noGrp="1"/>
          </p:cNvSpPr>
          <p:nvPr>
            <p:ph type="sldNum" sz="quarter" idx="12"/>
          </p:nvPr>
        </p:nvSpPr>
        <p:spPr/>
        <p:txBody>
          <a:bodyPr/>
          <a:lstStyle/>
          <a:p>
            <a:fld id="{4A822907-8A9D-4F6B-98F6-913902AD56B5}" type="slidenum">
              <a:rPr lang="en-US" smtClean="0"/>
              <a:pPr/>
              <a:t>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366256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a:xfrm>
            <a:off x="118538" y="450850"/>
            <a:ext cx="8913813" cy="914400"/>
          </a:xfrm>
        </p:spPr>
        <p:txBody>
          <a:bodyPr/>
          <a:lstStyle/>
          <a:p>
            <a:pPr eaLnBrk="1" hangingPunct="1"/>
            <a:r>
              <a:rPr lang="en-US" dirty="0" smtClean="0"/>
              <a:t>		Let’s Begin</a:t>
            </a:r>
          </a:p>
        </p:txBody>
      </p:sp>
      <p:graphicFrame>
        <p:nvGraphicFramePr>
          <p:cNvPr id="4" name="Content Placeholder 3"/>
          <p:cNvGraphicFramePr>
            <a:graphicFrameLocks noGrp="1"/>
          </p:cNvGraphicFramePr>
          <p:nvPr>
            <p:ph idx="1"/>
          </p:nvPr>
        </p:nvGraphicFramePr>
        <p:xfrm>
          <a:off x="403227" y="2676585"/>
          <a:ext cx="8386761" cy="3635316"/>
        </p:xfrm>
        <a:graphic>
          <a:graphicData uri="http://schemas.openxmlformats.org/drawingml/2006/table">
            <a:tbl>
              <a:tblPr firstRow="1" bandRow="1">
                <a:tableStyleId>{5C22544A-7EE6-4342-B048-85BDC9FD1C3A}</a:tableStyleId>
              </a:tblPr>
              <a:tblGrid>
                <a:gridCol w="3757191"/>
                <a:gridCol w="4629570"/>
              </a:tblGrid>
              <a:tr h="848240">
                <a:tc>
                  <a:txBody>
                    <a:bodyPr/>
                    <a:lstStyle/>
                    <a:p>
                      <a:pPr algn="ctr"/>
                      <a:r>
                        <a:rPr lang="en-US" dirty="0" smtClean="0">
                          <a:latin typeface="Calibri"/>
                          <a:cs typeface="Calibri"/>
                        </a:rPr>
                        <a:t>Preschool</a:t>
                      </a:r>
                      <a:r>
                        <a:rPr lang="en-US" baseline="0" dirty="0" smtClean="0">
                          <a:latin typeface="Calibri"/>
                          <a:cs typeface="Calibri"/>
                        </a:rPr>
                        <a:t> Learning Foundations </a:t>
                      </a:r>
                      <a:br>
                        <a:rPr lang="en-US" baseline="0" dirty="0" smtClean="0">
                          <a:latin typeface="Calibri"/>
                          <a:cs typeface="Calibri"/>
                        </a:rPr>
                      </a:br>
                      <a:endParaRPr lang="en-US" dirty="0">
                        <a:latin typeface="Calibri"/>
                        <a:cs typeface="Calibri"/>
                      </a:endParaRPr>
                    </a:p>
                  </a:txBody>
                  <a:tcPr/>
                </a:tc>
                <a:tc>
                  <a:txBody>
                    <a:bodyPr/>
                    <a:lstStyle/>
                    <a:p>
                      <a:pPr algn="ctr"/>
                      <a:r>
                        <a:rPr lang="en-US" dirty="0" smtClean="0">
                          <a:latin typeface="Calibri"/>
                          <a:cs typeface="Calibri"/>
                        </a:rPr>
                        <a:t> Kindergarten</a:t>
                      </a:r>
                      <a:r>
                        <a:rPr lang="en-US" baseline="0" dirty="0" smtClean="0">
                          <a:latin typeface="Calibri"/>
                          <a:cs typeface="Calibri"/>
                        </a:rPr>
                        <a:t> Standards</a:t>
                      </a:r>
                      <a:endParaRPr lang="en-US" dirty="0">
                        <a:latin typeface="Calibri"/>
                        <a:cs typeface="Calibri"/>
                      </a:endParaRPr>
                    </a:p>
                  </a:txBody>
                  <a:tcPr/>
                </a:tc>
              </a:tr>
              <a:tr h="1211772">
                <a:tc>
                  <a:txBody>
                    <a:bodyPr/>
                    <a:lstStyle/>
                    <a:p>
                      <a:r>
                        <a:rPr lang="en-US" dirty="0" smtClean="0">
                          <a:latin typeface="Calibri"/>
                          <a:cs typeface="Calibri"/>
                        </a:rPr>
                        <a:t>Strand: Active Physical</a:t>
                      </a:r>
                      <a:r>
                        <a:rPr lang="en-US" baseline="0" dirty="0" smtClean="0">
                          <a:latin typeface="Calibri"/>
                          <a:cs typeface="Calibri"/>
                        </a:rPr>
                        <a:t> Play</a:t>
                      </a:r>
                      <a:endParaRPr lang="en-US" dirty="0">
                        <a:latin typeface="Calibri"/>
                        <a:cs typeface="Calibri"/>
                      </a:endParaRPr>
                    </a:p>
                  </a:txBody>
                  <a:tcPr/>
                </a:tc>
                <a:tc>
                  <a:txBody>
                    <a:bodyPr/>
                    <a:lstStyle/>
                    <a:p>
                      <a:r>
                        <a:rPr lang="en-US" dirty="0" smtClean="0">
                          <a:latin typeface="Calibri"/>
                          <a:cs typeface="Calibri"/>
                        </a:rPr>
                        <a:t>Standar</a:t>
                      </a:r>
                      <a:r>
                        <a:rPr lang="en-US" baseline="0" dirty="0" smtClean="0">
                          <a:latin typeface="Calibri"/>
                          <a:cs typeface="Calibri"/>
                        </a:rPr>
                        <a:t>d 3: Students assess and maintain a level of physical fitness to improve health and performance.</a:t>
                      </a:r>
                      <a:endParaRPr lang="en-US" dirty="0">
                        <a:latin typeface="Calibri"/>
                        <a:cs typeface="Calibri"/>
                      </a:endParaRPr>
                    </a:p>
                  </a:txBody>
                  <a:tcPr/>
                </a:tc>
              </a:tr>
              <a:tr h="1575304">
                <a:tc>
                  <a:txBody>
                    <a:bodyPr/>
                    <a:lstStyle/>
                    <a:p>
                      <a:endParaRPr lang="en-US" dirty="0">
                        <a:latin typeface="Calibri"/>
                        <a:cs typeface="Calibri"/>
                      </a:endParaRPr>
                    </a:p>
                  </a:txBody>
                  <a:tcPr/>
                </a:tc>
                <a:tc>
                  <a:txBody>
                    <a:bodyPr/>
                    <a:lstStyle/>
                    <a:p>
                      <a:endParaRPr lang="en-US" dirty="0" smtClean="0">
                        <a:latin typeface="Calibri"/>
                        <a:cs typeface="Calibri"/>
                      </a:endParaRPr>
                    </a:p>
                    <a:p>
                      <a:r>
                        <a:rPr lang="en-US" dirty="0" smtClean="0">
                          <a:latin typeface="Calibri"/>
                          <a:cs typeface="Calibri"/>
                        </a:rPr>
                        <a:t>Standard 4: Students demonstrate knowledge</a:t>
                      </a:r>
                      <a:r>
                        <a:rPr lang="en-US" baseline="0" dirty="0" smtClean="0">
                          <a:latin typeface="Calibri"/>
                          <a:cs typeface="Calibri"/>
                        </a:rPr>
                        <a:t> of physical fitness concepts, principles, and strategies to improve health and performance. concepts</a:t>
                      </a:r>
                      <a:endParaRPr lang="en-US" dirty="0">
                        <a:latin typeface="Calibri"/>
                        <a:cs typeface="Calibri"/>
                      </a:endParaRPr>
                    </a:p>
                  </a:txBody>
                  <a:tcPr/>
                </a:tc>
              </a:tr>
            </a:tbl>
          </a:graphicData>
        </a:graphic>
      </p:graphicFrame>
      <p:sp>
        <p:nvSpPr>
          <p:cNvPr id="31762" name="TextBox 5"/>
          <p:cNvSpPr txBox="1">
            <a:spLocks noChangeArrowheads="1"/>
          </p:cNvSpPr>
          <p:nvPr/>
        </p:nvSpPr>
        <p:spPr bwMode="auto">
          <a:xfrm>
            <a:off x="360364" y="5103674"/>
            <a:ext cx="8386762" cy="646331"/>
          </a:xfrm>
          <a:prstGeom prst="rect">
            <a:avLst/>
          </a:prstGeom>
          <a:noFill/>
          <a:ln w="9525">
            <a:noFill/>
            <a:miter lim="800000"/>
            <a:headEnd/>
            <a:tailEnd/>
          </a:ln>
        </p:spPr>
        <p:txBody>
          <a:bodyPr wrap="square">
            <a:spAutoFit/>
          </a:bodyPr>
          <a:lstStyle/>
          <a:p>
            <a:pPr>
              <a:buFont typeface="Wingdings" pitchFamily="2" charset="2"/>
              <a:buChar char="q"/>
            </a:pPr>
            <a:endParaRPr lang="en-US" dirty="0" smtClean="0"/>
          </a:p>
          <a:p>
            <a:pPr>
              <a:buFont typeface="Wingdings" pitchFamily="2" charset="2"/>
              <a:buChar char="q"/>
            </a:pPr>
            <a:endParaRPr lang="en-US" dirty="0"/>
          </a:p>
        </p:txBody>
      </p:sp>
      <p:pic>
        <p:nvPicPr>
          <p:cNvPr id="31763" name="Picture 19" descr="C:\Documents and Settings\kthompson\Local Settings\Temporary Internet Files\Content.IE5\T4VMDW49\MP900411744[1].jpg"/>
          <p:cNvPicPr>
            <a:picLocks noChangeAspect="1" noChangeArrowheads="1"/>
          </p:cNvPicPr>
          <p:nvPr/>
        </p:nvPicPr>
        <p:blipFill>
          <a:blip r:embed="rId3"/>
          <a:srcRect/>
          <a:stretch>
            <a:fillRect/>
          </a:stretch>
        </p:blipFill>
        <p:spPr bwMode="auto">
          <a:xfrm>
            <a:off x="7327900" y="60325"/>
            <a:ext cx="1419225" cy="212725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2A7C3690-E4C1-4374-BD8B-97D3BDC21D04}" type="slidenum">
              <a:rPr lang="en-US" smtClean="0"/>
              <a:pPr>
                <a:defRPr/>
              </a:pPr>
              <a:t>30</a:t>
            </a:fld>
            <a:endParaRPr lang="en-US" dirty="0"/>
          </a:p>
        </p:txBody>
      </p:sp>
      <p:sp>
        <p:nvSpPr>
          <p:cNvPr id="9" name="TextBox 8"/>
          <p:cNvSpPr txBox="1"/>
          <p:nvPr/>
        </p:nvSpPr>
        <p:spPr>
          <a:xfrm>
            <a:off x="965200" y="6311901"/>
            <a:ext cx="7505700" cy="269304"/>
          </a:xfrm>
          <a:prstGeom prst="rect">
            <a:avLst/>
          </a:prstGeom>
          <a:noFill/>
        </p:spPr>
        <p:txBody>
          <a:bodyPr wrap="square" rtlCol="0">
            <a:spAutoFit/>
          </a:bodyPr>
          <a:lstStyle/>
          <a:p>
            <a:r>
              <a:rPr lang="en-US" sz="1150" i="1" dirty="0" smtClean="0">
                <a:latin typeface="Calibri"/>
                <a:cs typeface="Calibri"/>
              </a:rPr>
              <a:t>The Alignment of the California Preschool Learning Foundations with Key Early Education Resources</a:t>
            </a:r>
            <a:r>
              <a:rPr lang="en-US" sz="1150" dirty="0" smtClean="0">
                <a:latin typeface="Calibri"/>
                <a:cs typeface="Calibri"/>
              </a:rPr>
              <a:t>, CDE, 2012</a:t>
            </a:r>
            <a:endParaRPr lang="en-US" sz="1150" dirty="0">
              <a:latin typeface="Calibri"/>
              <a:cs typeface="Calibri"/>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tle 1"/>
          <p:cNvSpPr>
            <a:spLocks noGrp="1"/>
          </p:cNvSpPr>
          <p:nvPr>
            <p:ph type="title"/>
          </p:nvPr>
        </p:nvSpPr>
        <p:spPr>
          <a:xfrm>
            <a:off x="118538" y="514350"/>
            <a:ext cx="8913813" cy="914400"/>
          </a:xfrm>
        </p:spPr>
        <p:txBody>
          <a:bodyPr/>
          <a:lstStyle/>
          <a:p>
            <a:pPr eaLnBrk="1" hangingPunct="1"/>
            <a:r>
              <a:rPr lang="en-US" sz="3000" dirty="0" smtClean="0"/>
              <a:t>	Differentiating Instruction</a:t>
            </a:r>
          </a:p>
        </p:txBody>
      </p:sp>
      <p:sp>
        <p:nvSpPr>
          <p:cNvPr id="32785" name="Rectangle 4"/>
          <p:cNvSpPr>
            <a:spLocks noChangeArrowheads="1"/>
          </p:cNvSpPr>
          <p:nvPr/>
        </p:nvSpPr>
        <p:spPr bwMode="auto">
          <a:xfrm>
            <a:off x="2692068" y="2386568"/>
            <a:ext cx="3647152" cy="369332"/>
          </a:xfrm>
          <a:prstGeom prst="rect">
            <a:avLst/>
          </a:prstGeom>
          <a:noFill/>
          <a:ln w="9525">
            <a:noFill/>
            <a:miter lim="800000"/>
            <a:headEnd/>
            <a:tailEnd/>
          </a:ln>
        </p:spPr>
        <p:txBody>
          <a:bodyPr wrap="none">
            <a:spAutoFit/>
          </a:bodyPr>
          <a:lstStyle/>
          <a:p>
            <a:pPr algn="ctr"/>
            <a:r>
              <a:rPr lang="en-US" b="1" dirty="0">
                <a:solidFill>
                  <a:srgbClr val="4F6228"/>
                </a:solidFill>
                <a:latin typeface="Calibri"/>
                <a:cs typeface="Calibri"/>
              </a:rPr>
              <a:t>Example of TK</a:t>
            </a:r>
            <a:r>
              <a:rPr lang="en-US" b="1" dirty="0" smtClean="0">
                <a:solidFill>
                  <a:srgbClr val="4F6228"/>
                </a:solidFill>
                <a:latin typeface="Calibri"/>
                <a:cs typeface="Calibri"/>
              </a:rPr>
              <a:t> Instructional </a:t>
            </a:r>
            <a:r>
              <a:rPr lang="en-US" b="1" dirty="0">
                <a:solidFill>
                  <a:srgbClr val="4F6228"/>
                </a:solidFill>
                <a:latin typeface="Calibri"/>
                <a:cs typeface="Calibri"/>
              </a:rPr>
              <a:t>Strategy</a:t>
            </a:r>
          </a:p>
        </p:txBody>
      </p:sp>
      <p:sp>
        <p:nvSpPr>
          <p:cNvPr id="32786" name="Rectangle 5"/>
          <p:cNvSpPr>
            <a:spLocks noChangeArrowheads="1"/>
          </p:cNvSpPr>
          <p:nvPr/>
        </p:nvSpPr>
        <p:spPr bwMode="auto">
          <a:xfrm>
            <a:off x="355601" y="2755900"/>
            <a:ext cx="8891587" cy="923925"/>
          </a:xfrm>
          <a:prstGeom prst="rect">
            <a:avLst/>
          </a:prstGeom>
          <a:noFill/>
          <a:ln w="9525">
            <a:noFill/>
            <a:miter lim="800000"/>
            <a:headEnd/>
            <a:tailEnd/>
          </a:ln>
        </p:spPr>
        <p:txBody>
          <a:bodyPr>
            <a:spAutoFit/>
          </a:bodyPr>
          <a:lstStyle/>
          <a:p>
            <a:r>
              <a:rPr lang="en-US" dirty="0">
                <a:latin typeface="Calibri"/>
                <a:cs typeface="Calibri"/>
              </a:rPr>
              <a:t>Have children feel their hearts while at rest.  Have them run around</a:t>
            </a:r>
            <a:r>
              <a:rPr lang="en-US" dirty="0" smtClean="0">
                <a:latin typeface="Calibri"/>
                <a:cs typeface="Calibri"/>
              </a:rPr>
              <a:t> the playground </a:t>
            </a:r>
            <a:r>
              <a:rPr lang="en-US" dirty="0">
                <a:latin typeface="Calibri"/>
                <a:cs typeface="Calibri"/>
              </a:rPr>
              <a:t>then stop and feel their hearts </a:t>
            </a:r>
            <a:r>
              <a:rPr lang="en-US" dirty="0" smtClean="0">
                <a:latin typeface="Calibri"/>
                <a:cs typeface="Calibri"/>
              </a:rPr>
              <a:t>beating. Ask </a:t>
            </a:r>
            <a:r>
              <a:rPr lang="en-US" dirty="0">
                <a:latin typeface="Calibri"/>
                <a:cs typeface="Calibri"/>
              </a:rPr>
              <a:t>what is different, why are their hearts beating faster? Talk about their </a:t>
            </a:r>
            <a:r>
              <a:rPr lang="en-US" dirty="0" smtClean="0">
                <a:latin typeface="Calibri"/>
                <a:cs typeface="Calibri"/>
              </a:rPr>
              <a:t>breathing. Ask </a:t>
            </a:r>
            <a:r>
              <a:rPr lang="en-US" dirty="0">
                <a:latin typeface="Calibri"/>
                <a:cs typeface="Calibri"/>
              </a:rPr>
              <a:t>if it</a:t>
            </a:r>
            <a:r>
              <a:rPr lang="en-US" dirty="0" smtClean="0">
                <a:latin typeface="Calibri"/>
                <a:cs typeface="Calibri"/>
              </a:rPr>
              <a:t> is slower </a:t>
            </a:r>
            <a:r>
              <a:rPr lang="en-US" dirty="0">
                <a:latin typeface="Calibri"/>
                <a:cs typeface="Calibri"/>
              </a:rPr>
              <a:t>or faster after running?</a:t>
            </a:r>
          </a:p>
        </p:txBody>
      </p:sp>
      <p:sp>
        <p:nvSpPr>
          <p:cNvPr id="32787" name="TextBox 6"/>
          <p:cNvSpPr txBox="1">
            <a:spLocks noChangeArrowheads="1"/>
          </p:cNvSpPr>
          <p:nvPr/>
        </p:nvSpPr>
        <p:spPr bwMode="auto">
          <a:xfrm>
            <a:off x="423863" y="4162421"/>
            <a:ext cx="8489950" cy="369888"/>
          </a:xfrm>
          <a:prstGeom prst="rect">
            <a:avLst/>
          </a:prstGeom>
          <a:noFill/>
          <a:ln w="9525">
            <a:noFill/>
            <a:miter lim="800000"/>
            <a:headEnd/>
            <a:tailEnd/>
          </a:ln>
        </p:spPr>
        <p:txBody>
          <a:bodyPr>
            <a:spAutoFit/>
          </a:bodyPr>
          <a:lstStyle/>
          <a:p>
            <a:pPr algn="ctr"/>
            <a:r>
              <a:rPr lang="en-US" b="1" dirty="0">
                <a:solidFill>
                  <a:srgbClr val="4F6228"/>
                </a:solidFill>
                <a:latin typeface="Calibri"/>
                <a:cs typeface="Calibri"/>
              </a:rPr>
              <a:t>Example for Combination TK/K</a:t>
            </a:r>
            <a:r>
              <a:rPr lang="en-US" b="1" dirty="0" smtClean="0">
                <a:solidFill>
                  <a:srgbClr val="4F6228"/>
                </a:solidFill>
                <a:latin typeface="Calibri"/>
                <a:cs typeface="Calibri"/>
              </a:rPr>
              <a:t> Instructional </a:t>
            </a:r>
            <a:r>
              <a:rPr lang="en-US" b="1" dirty="0">
                <a:solidFill>
                  <a:srgbClr val="4F6228"/>
                </a:solidFill>
                <a:latin typeface="Calibri"/>
                <a:cs typeface="Calibri"/>
              </a:rPr>
              <a:t>S</a:t>
            </a:r>
            <a:r>
              <a:rPr lang="en-US" b="1" dirty="0" smtClean="0">
                <a:solidFill>
                  <a:srgbClr val="4F6228"/>
                </a:solidFill>
                <a:latin typeface="Calibri"/>
                <a:cs typeface="Calibri"/>
              </a:rPr>
              <a:t>trategy</a:t>
            </a:r>
            <a:endParaRPr lang="en-US" b="1" dirty="0">
              <a:solidFill>
                <a:srgbClr val="4F6228"/>
              </a:solidFill>
              <a:latin typeface="Calibri"/>
              <a:cs typeface="Calibri"/>
            </a:endParaRPr>
          </a:p>
        </p:txBody>
      </p:sp>
      <p:sp>
        <p:nvSpPr>
          <p:cNvPr id="32788" name="TextBox 7"/>
          <p:cNvSpPr txBox="1">
            <a:spLocks noChangeArrowheads="1"/>
          </p:cNvSpPr>
          <p:nvPr/>
        </p:nvSpPr>
        <p:spPr bwMode="auto">
          <a:xfrm>
            <a:off x="423863" y="4532309"/>
            <a:ext cx="8489950" cy="923330"/>
          </a:xfrm>
          <a:prstGeom prst="rect">
            <a:avLst/>
          </a:prstGeom>
          <a:noFill/>
          <a:ln w="9525">
            <a:noFill/>
            <a:miter lim="800000"/>
            <a:headEnd/>
            <a:tailEnd/>
          </a:ln>
        </p:spPr>
        <p:txBody>
          <a:bodyPr>
            <a:spAutoFit/>
          </a:bodyPr>
          <a:lstStyle/>
          <a:p>
            <a:r>
              <a:rPr lang="en-US" dirty="0">
                <a:latin typeface="Calibri"/>
                <a:cs typeface="Calibri"/>
              </a:rPr>
              <a:t>Extend this lesson for</a:t>
            </a:r>
            <a:r>
              <a:rPr lang="en-US" dirty="0" smtClean="0">
                <a:latin typeface="Calibri"/>
                <a:cs typeface="Calibri"/>
              </a:rPr>
              <a:t> kindergarten </a:t>
            </a:r>
            <a:r>
              <a:rPr lang="en-US" dirty="0">
                <a:latin typeface="Calibri"/>
                <a:cs typeface="Calibri"/>
              </a:rPr>
              <a:t>c</a:t>
            </a:r>
            <a:r>
              <a:rPr lang="en-US" dirty="0" smtClean="0">
                <a:latin typeface="Calibri"/>
                <a:cs typeface="Calibri"/>
              </a:rPr>
              <a:t>hildren </a:t>
            </a:r>
            <a:r>
              <a:rPr lang="en-US" dirty="0">
                <a:latin typeface="Calibri"/>
                <a:cs typeface="Calibri"/>
              </a:rPr>
              <a:t>in small groups by talking about</a:t>
            </a:r>
            <a:r>
              <a:rPr lang="en-US" dirty="0" smtClean="0">
                <a:latin typeface="Calibri"/>
                <a:cs typeface="Calibri"/>
              </a:rPr>
              <a:t> the location of the heart and lungs. Talk with children about the role of physical activity to increase breathing and heart rate.</a:t>
            </a:r>
            <a:endParaRPr lang="en-US" dirty="0">
              <a:latin typeface="Calibri"/>
              <a:cs typeface="Calibri"/>
            </a:endParaRPr>
          </a:p>
        </p:txBody>
      </p:sp>
      <p:sp>
        <p:nvSpPr>
          <p:cNvPr id="9" name="Slide Number Placeholder 8"/>
          <p:cNvSpPr>
            <a:spLocks noGrp="1"/>
          </p:cNvSpPr>
          <p:nvPr>
            <p:ph type="sldNum" sz="quarter" idx="12"/>
          </p:nvPr>
        </p:nvSpPr>
        <p:spPr/>
        <p:txBody>
          <a:bodyPr/>
          <a:lstStyle/>
          <a:p>
            <a:pPr>
              <a:defRPr/>
            </a:pPr>
            <a:fld id="{2A7C3690-E4C1-4374-BD8B-97D3BDC21D04}"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1"/>
          <p:cNvSpPr>
            <a:spLocks noGrp="1"/>
          </p:cNvSpPr>
          <p:nvPr>
            <p:ph type="title"/>
          </p:nvPr>
        </p:nvSpPr>
        <p:spPr>
          <a:xfrm>
            <a:off x="118538" y="552450"/>
            <a:ext cx="8913813" cy="914400"/>
          </a:xfrm>
        </p:spPr>
        <p:txBody>
          <a:bodyPr/>
          <a:lstStyle/>
          <a:p>
            <a:pPr eaLnBrk="1" hangingPunct="1"/>
            <a:r>
              <a:rPr lang="en-US" dirty="0" smtClean="0"/>
              <a:t>Assessment Approaches</a:t>
            </a:r>
            <a:endParaRPr lang="en-US" sz="2700" dirty="0" smtClean="0"/>
          </a:p>
        </p:txBody>
      </p:sp>
      <p:sp>
        <p:nvSpPr>
          <p:cNvPr id="33795" name="Content Placeholder 2"/>
          <p:cNvSpPr>
            <a:spLocks noGrp="1"/>
          </p:cNvSpPr>
          <p:nvPr>
            <p:ph idx="1"/>
          </p:nvPr>
        </p:nvSpPr>
        <p:spPr>
          <a:xfrm>
            <a:off x="1114425" y="1746250"/>
            <a:ext cx="7610475" cy="4227513"/>
          </a:xfrm>
        </p:spPr>
        <p:txBody>
          <a:bodyPr/>
          <a:lstStyle/>
          <a:p>
            <a:pPr marL="0" indent="0" eaLnBrk="1" hangingPunct="1">
              <a:buFont typeface="Wingdings 2" pitchFamily="18" charset="2"/>
              <a:buNone/>
            </a:pPr>
            <a:r>
              <a:rPr lang="en-US" sz="2800" b="1" dirty="0" smtClean="0"/>
              <a:t>Using Multiple Measures</a:t>
            </a:r>
          </a:p>
          <a:p>
            <a:pPr marL="0" indent="0" eaLnBrk="1" hangingPunct="1">
              <a:buFont typeface="Wingdings 2" pitchFamily="18" charset="2"/>
              <a:buNone/>
            </a:pPr>
            <a:r>
              <a:rPr lang="en-US" sz="2800" b="1" dirty="0" smtClean="0">
                <a:latin typeface="Arial"/>
                <a:cs typeface="Arial"/>
              </a:rPr>
              <a:t> </a:t>
            </a:r>
          </a:p>
          <a:p>
            <a:pPr marL="342900" lvl="1" indent="0" eaLnBrk="1" hangingPunct="1">
              <a:buFont typeface="Wingdings 2" pitchFamily="18" charset="2"/>
              <a:buNone/>
            </a:pPr>
            <a:endParaRPr lang="en-US" sz="2600" i="1" dirty="0" smtClean="0"/>
          </a:p>
        </p:txBody>
      </p:sp>
      <p:graphicFrame>
        <p:nvGraphicFramePr>
          <p:cNvPr id="4" name="Table 3"/>
          <p:cNvGraphicFramePr>
            <a:graphicFrameLocks noGrp="1"/>
          </p:cNvGraphicFramePr>
          <p:nvPr/>
        </p:nvGraphicFramePr>
        <p:xfrm>
          <a:off x="265113" y="2292350"/>
          <a:ext cx="8648770" cy="3806378"/>
        </p:xfrm>
        <a:graphic>
          <a:graphicData uri="http://schemas.openxmlformats.org/drawingml/2006/table">
            <a:tbl>
              <a:tblPr firstRow="1" bandRow="1">
                <a:tableStyleId>{5C22544A-7EE6-4342-B048-85BDC9FD1C3A}</a:tableStyleId>
              </a:tblPr>
              <a:tblGrid>
                <a:gridCol w="4324385"/>
                <a:gridCol w="4324385"/>
              </a:tblGrid>
              <a:tr h="514539">
                <a:tc>
                  <a:txBody>
                    <a:bodyPr/>
                    <a:lstStyle/>
                    <a:p>
                      <a:pPr algn="ctr"/>
                      <a:r>
                        <a:rPr lang="en-US" dirty="0" smtClean="0">
                          <a:latin typeface="Calibri"/>
                          <a:cs typeface="Calibri"/>
                        </a:rPr>
                        <a:t>Health</a:t>
                      </a:r>
                      <a:endParaRPr lang="en-US" dirty="0">
                        <a:latin typeface="Calibri"/>
                        <a:cs typeface="Calibri"/>
                      </a:endParaRPr>
                    </a:p>
                  </a:txBody>
                  <a:tcPr/>
                </a:tc>
                <a:tc>
                  <a:txBody>
                    <a:bodyPr/>
                    <a:lstStyle/>
                    <a:p>
                      <a:pPr algn="ctr"/>
                      <a:r>
                        <a:rPr lang="en-US" dirty="0" smtClean="0">
                          <a:latin typeface="Calibri"/>
                          <a:cs typeface="Calibri"/>
                        </a:rPr>
                        <a:t>Physical Development</a:t>
                      </a:r>
                      <a:endParaRPr lang="en-US" dirty="0">
                        <a:latin typeface="Calibri"/>
                        <a:cs typeface="Calibri"/>
                      </a:endParaRPr>
                    </a:p>
                  </a:txBody>
                  <a:tcPr/>
                </a:tc>
              </a:tr>
              <a:tr h="544264">
                <a:tc>
                  <a:txBody>
                    <a:bodyPr/>
                    <a:lstStyle/>
                    <a:p>
                      <a:r>
                        <a:rPr lang="en-US" dirty="0" smtClean="0">
                          <a:latin typeface="Calibri"/>
                          <a:cs typeface="Calibri"/>
                        </a:rPr>
                        <a:t>Teacher performs daily health checks when greeting children each morning. Teacher asks, “How are you</a:t>
                      </a:r>
                      <a:r>
                        <a:rPr lang="en-US" baseline="0" dirty="0" smtClean="0">
                          <a:latin typeface="Calibri"/>
                          <a:cs typeface="Calibri"/>
                        </a:rPr>
                        <a:t> feeling today?” Teacher performs visual scan of child to gauge health status  </a:t>
                      </a:r>
                      <a:endParaRPr lang="en-US" dirty="0">
                        <a:latin typeface="Calibri"/>
                        <a:cs typeface="Calibri"/>
                      </a:endParaRPr>
                    </a:p>
                  </a:txBody>
                  <a:tcPr/>
                </a:tc>
                <a:tc>
                  <a:txBody>
                    <a:bodyPr/>
                    <a:lstStyle/>
                    <a:p>
                      <a:r>
                        <a:rPr lang="en-US" dirty="0" smtClean="0">
                          <a:latin typeface="Calibri"/>
                          <a:cs typeface="Calibri"/>
                        </a:rPr>
                        <a:t>Teacher observation/movement</a:t>
                      </a:r>
                      <a:r>
                        <a:rPr lang="en-US" baseline="0" dirty="0" smtClean="0">
                          <a:latin typeface="Calibri"/>
                          <a:cs typeface="Calibri"/>
                        </a:rPr>
                        <a:t> portfolio of </a:t>
                      </a:r>
                      <a:r>
                        <a:rPr lang="en-US" baseline="0" dirty="0" err="1" smtClean="0">
                          <a:latin typeface="Calibri"/>
                          <a:cs typeface="Calibri"/>
                        </a:rPr>
                        <a:t>locomotor</a:t>
                      </a:r>
                      <a:r>
                        <a:rPr lang="en-US" baseline="0" dirty="0" smtClean="0">
                          <a:latin typeface="Calibri"/>
                          <a:cs typeface="Calibri"/>
                        </a:rPr>
                        <a:t> skills, endurance, and how often the child chooses to engage in moderate to vigorous physical activity</a:t>
                      </a:r>
                      <a:endParaRPr lang="en-US" dirty="0">
                        <a:latin typeface="Calibri"/>
                        <a:cs typeface="Calibri"/>
                      </a:endParaRPr>
                    </a:p>
                  </a:txBody>
                  <a:tcPr/>
                </a:tc>
              </a:tr>
              <a:tr h="514539">
                <a:tc>
                  <a:txBody>
                    <a:bodyPr/>
                    <a:lstStyle/>
                    <a:p>
                      <a:r>
                        <a:rPr lang="en-US" dirty="0" smtClean="0">
                          <a:latin typeface="Calibri"/>
                          <a:cs typeface="Calibri"/>
                        </a:rPr>
                        <a:t>Parent Surveys:</a:t>
                      </a:r>
                      <a:r>
                        <a:rPr lang="en-US" baseline="0" dirty="0" smtClean="0">
                          <a:latin typeface="Calibri"/>
                          <a:cs typeface="Calibri"/>
                        </a:rPr>
                        <a:t> Sleeping and eating patterns/habits and oral health status</a:t>
                      </a:r>
                      <a:endParaRPr lang="en-US" dirty="0">
                        <a:latin typeface="Calibri"/>
                        <a:cs typeface="Calibri"/>
                      </a:endParaRPr>
                    </a:p>
                  </a:txBody>
                  <a:tcPr/>
                </a:tc>
                <a:tc>
                  <a:txBody>
                    <a:bodyPr/>
                    <a:lstStyle/>
                    <a:p>
                      <a:r>
                        <a:rPr lang="en-US" dirty="0" smtClean="0">
                          <a:latin typeface="Calibri"/>
                          <a:cs typeface="Calibri"/>
                        </a:rPr>
                        <a:t>Child self assessment: Child can draw or tell teacher how they feel after engaging in physical activity</a:t>
                      </a:r>
                      <a:endParaRPr lang="en-US" dirty="0">
                        <a:latin typeface="Calibri"/>
                        <a:cs typeface="Calibri"/>
                      </a:endParaRPr>
                    </a:p>
                  </a:txBody>
                  <a:tcPr/>
                </a:tc>
              </a:tr>
              <a:tr h="514539">
                <a:tc>
                  <a:txBody>
                    <a:bodyPr/>
                    <a:lstStyle/>
                    <a:p>
                      <a:r>
                        <a:rPr lang="en-US" dirty="0" smtClean="0">
                          <a:latin typeface="Calibri"/>
                          <a:cs typeface="Calibri"/>
                        </a:rPr>
                        <a:t>Teacher monitors and records child’s health patterns: illness, alertness,</a:t>
                      </a:r>
                      <a:r>
                        <a:rPr lang="en-US" baseline="0" dirty="0" smtClean="0">
                          <a:latin typeface="Calibri"/>
                          <a:cs typeface="Calibri"/>
                        </a:rPr>
                        <a:t> hunger, and accidents</a:t>
                      </a:r>
                      <a:endParaRPr lang="en-US" dirty="0">
                        <a:latin typeface="Calibri"/>
                        <a:cs typeface="Calibri"/>
                      </a:endParaRPr>
                    </a:p>
                  </a:txBody>
                  <a:tcPr/>
                </a:tc>
                <a:tc>
                  <a:txBody>
                    <a:bodyPr/>
                    <a:lstStyle/>
                    <a:p>
                      <a:r>
                        <a:rPr lang="en-US" dirty="0" smtClean="0">
                          <a:latin typeface="Calibri"/>
                          <a:cs typeface="Calibri"/>
                        </a:rPr>
                        <a:t>Teacher utilizes growth chart to monitor growth for each child during the school year</a:t>
                      </a:r>
                      <a:endParaRPr lang="en-US" dirty="0">
                        <a:latin typeface="Calibri"/>
                        <a:cs typeface="Calibri"/>
                      </a:endParaRPr>
                    </a:p>
                  </a:txBody>
                  <a:tcPr/>
                </a:tc>
              </a:tr>
            </a:tbl>
          </a:graphicData>
        </a:graphic>
      </p:graphicFrame>
      <p:pic>
        <p:nvPicPr>
          <p:cNvPr id="33813" name="Picture 23" descr="C:\Documents and Settings\kthompson\Local Settings\Temporary Internet Files\Content.IE5\1P3S287D\MP900402265[1].jpg"/>
          <p:cNvPicPr>
            <a:picLocks noChangeAspect="1" noChangeArrowheads="1"/>
          </p:cNvPicPr>
          <p:nvPr/>
        </p:nvPicPr>
        <p:blipFill>
          <a:blip r:embed="rId3"/>
          <a:srcRect/>
          <a:stretch>
            <a:fillRect/>
          </a:stretch>
        </p:blipFill>
        <p:spPr bwMode="auto">
          <a:xfrm>
            <a:off x="6973888" y="466725"/>
            <a:ext cx="1939925" cy="12922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2A7C3690-E4C1-4374-BD8B-97D3BDC21D04}"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1"/>
          <p:cNvSpPr>
            <a:spLocks noGrp="1"/>
          </p:cNvSpPr>
          <p:nvPr>
            <p:ph type="title"/>
          </p:nvPr>
        </p:nvSpPr>
        <p:spPr>
          <a:xfrm>
            <a:off x="118538" y="514350"/>
            <a:ext cx="8913813" cy="1250950"/>
          </a:xfrm>
        </p:spPr>
        <p:txBody>
          <a:bodyPr/>
          <a:lstStyle/>
          <a:p>
            <a:r>
              <a:rPr lang="en-US" sz="3000" dirty="0" smtClean="0"/>
              <a:t>Strategies for Children with Disabilities</a:t>
            </a:r>
          </a:p>
        </p:txBody>
      </p:sp>
      <p:sp>
        <p:nvSpPr>
          <p:cNvPr id="37891" name="Content Placeholder 2"/>
          <p:cNvSpPr>
            <a:spLocks noGrp="1"/>
          </p:cNvSpPr>
          <p:nvPr>
            <p:ph idx="1"/>
          </p:nvPr>
        </p:nvSpPr>
        <p:spPr>
          <a:xfrm>
            <a:off x="582613" y="3471863"/>
            <a:ext cx="8091487" cy="2547937"/>
          </a:xfrm>
        </p:spPr>
        <p:txBody>
          <a:bodyPr/>
          <a:lstStyle/>
          <a:p>
            <a:r>
              <a:rPr lang="en-US" sz="1800" dirty="0" smtClean="0"/>
              <a:t>For children who have limited mobility, it may be necessary to provide physical assistance so they can experience physical activity that will raise their heart rate</a:t>
            </a:r>
          </a:p>
          <a:p>
            <a:r>
              <a:rPr lang="en-US" sz="1800" dirty="0" smtClean="0"/>
              <a:t>For children with a visual impairment, they may require physical guidance</a:t>
            </a:r>
          </a:p>
          <a:p>
            <a:r>
              <a:rPr lang="en-US" sz="1800" dirty="0" smtClean="0"/>
              <a:t>It may be necessary to modify the environment so that there are no obstacles or equipment that would create a danger for children</a:t>
            </a:r>
          </a:p>
        </p:txBody>
      </p:sp>
      <p:graphicFrame>
        <p:nvGraphicFramePr>
          <p:cNvPr id="5" name="Content Placeholder 3"/>
          <p:cNvGraphicFramePr>
            <a:graphicFrameLocks/>
          </p:cNvGraphicFramePr>
          <p:nvPr/>
        </p:nvGraphicFramePr>
        <p:xfrm>
          <a:off x="265113" y="1911350"/>
          <a:ext cx="8612258" cy="1381760"/>
        </p:xfrm>
        <a:graphic>
          <a:graphicData uri="http://schemas.openxmlformats.org/drawingml/2006/table">
            <a:tbl>
              <a:tblPr firstRow="1" bandRow="1">
                <a:tableStyleId>{5C22544A-7EE6-4342-B048-85BDC9FD1C3A}</a:tableStyleId>
              </a:tblPr>
              <a:tblGrid>
                <a:gridCol w="3545377"/>
                <a:gridCol w="5066881"/>
              </a:tblGrid>
              <a:tr h="370840">
                <a:tc>
                  <a:txBody>
                    <a:bodyPr/>
                    <a:lstStyle/>
                    <a:p>
                      <a:pPr algn="ctr"/>
                      <a:r>
                        <a:rPr lang="en-US" dirty="0" smtClean="0">
                          <a:latin typeface="Calibri"/>
                          <a:cs typeface="Calibri"/>
                        </a:rPr>
                        <a:t>Preschool</a:t>
                      </a:r>
                      <a:r>
                        <a:rPr lang="en-US" baseline="0" dirty="0" smtClean="0">
                          <a:latin typeface="Calibri"/>
                          <a:cs typeface="Calibri"/>
                        </a:rPr>
                        <a:t> Learning Foundations </a:t>
                      </a:r>
                    </a:p>
                    <a:p>
                      <a:pPr algn="ctr"/>
                      <a:r>
                        <a:rPr lang="en-US" baseline="0" dirty="0" err="1" smtClean="0">
                          <a:latin typeface="Calibri"/>
                          <a:cs typeface="Calibri"/>
                        </a:rPr>
                        <a:t>Substrand</a:t>
                      </a:r>
                      <a:endParaRPr lang="en-US" dirty="0">
                        <a:latin typeface="Calibri"/>
                        <a:cs typeface="Calibri"/>
                      </a:endParaRPr>
                    </a:p>
                  </a:txBody>
                  <a:tcPr/>
                </a:tc>
                <a:tc>
                  <a:txBody>
                    <a:bodyPr/>
                    <a:lstStyle/>
                    <a:p>
                      <a:pPr algn="ctr"/>
                      <a:r>
                        <a:rPr lang="en-US" dirty="0" smtClean="0">
                          <a:latin typeface="Calibri"/>
                          <a:cs typeface="Calibri"/>
                        </a:rPr>
                        <a:t>Kindergarten</a:t>
                      </a:r>
                      <a:r>
                        <a:rPr lang="en-US" baseline="0" dirty="0" smtClean="0">
                          <a:latin typeface="Calibri"/>
                          <a:cs typeface="Calibri"/>
                        </a:rPr>
                        <a:t> Standards</a:t>
                      </a:r>
                      <a:endParaRPr lang="en-US" dirty="0">
                        <a:latin typeface="Calibri"/>
                        <a:cs typeface="Calibri"/>
                      </a:endParaRPr>
                    </a:p>
                  </a:txBody>
                  <a:tcPr/>
                </a:tc>
              </a:tr>
              <a:tr h="370840">
                <a:tc>
                  <a:txBody>
                    <a:bodyPr/>
                    <a:lstStyle/>
                    <a:p>
                      <a:r>
                        <a:rPr lang="en-US" dirty="0" smtClean="0">
                          <a:latin typeface="Calibri"/>
                          <a:cs typeface="Calibri"/>
                        </a:rPr>
                        <a:t>Active Physical</a:t>
                      </a:r>
                      <a:r>
                        <a:rPr lang="en-US" baseline="0" dirty="0" smtClean="0">
                          <a:latin typeface="Calibri"/>
                          <a:cs typeface="Calibri"/>
                        </a:rPr>
                        <a:t> Play</a:t>
                      </a:r>
                      <a:endParaRPr lang="en-US" dirty="0">
                        <a:latin typeface="Calibri"/>
                        <a:cs typeface="Calibri"/>
                      </a:endParaRPr>
                    </a:p>
                  </a:txBody>
                  <a:tcPr/>
                </a:tc>
                <a:tc>
                  <a:txBody>
                    <a:bodyPr/>
                    <a:lstStyle/>
                    <a:p>
                      <a:r>
                        <a:rPr lang="en-US" dirty="0" smtClean="0">
                          <a:latin typeface="Calibri"/>
                          <a:cs typeface="Calibri"/>
                        </a:rPr>
                        <a:t>Standar</a:t>
                      </a:r>
                      <a:r>
                        <a:rPr lang="en-US" baseline="0" dirty="0" smtClean="0">
                          <a:latin typeface="Calibri"/>
                          <a:cs typeface="Calibri"/>
                        </a:rPr>
                        <a:t>d 3: level of physical fitness</a:t>
                      </a:r>
                      <a:endParaRPr lang="en-US" dirty="0">
                        <a:latin typeface="Calibri"/>
                        <a:cs typeface="Calibri"/>
                      </a:endParaRPr>
                    </a:p>
                  </a:txBody>
                  <a:tcPr/>
                </a:tc>
              </a:tr>
              <a:tr h="370840">
                <a:tc>
                  <a:txBody>
                    <a:bodyPr/>
                    <a:lstStyle/>
                    <a:p>
                      <a:endParaRPr lang="en-US" dirty="0">
                        <a:latin typeface="Calibri"/>
                        <a:cs typeface="Calibri"/>
                      </a:endParaRPr>
                    </a:p>
                  </a:txBody>
                  <a:tcPr/>
                </a:tc>
                <a:tc>
                  <a:txBody>
                    <a:bodyPr/>
                    <a:lstStyle/>
                    <a:p>
                      <a:r>
                        <a:rPr lang="en-US" dirty="0" smtClean="0">
                          <a:latin typeface="Calibri"/>
                          <a:cs typeface="Calibri"/>
                        </a:rPr>
                        <a:t>Standard 4: knowledge</a:t>
                      </a:r>
                      <a:r>
                        <a:rPr lang="en-US" baseline="0" dirty="0" smtClean="0">
                          <a:latin typeface="Calibri"/>
                          <a:cs typeface="Calibri"/>
                        </a:rPr>
                        <a:t> of physical fitness concepts</a:t>
                      </a:r>
                      <a:endParaRPr lang="en-US" dirty="0">
                        <a:latin typeface="Calibri"/>
                        <a:cs typeface="Calibri"/>
                      </a:endParaRPr>
                    </a:p>
                  </a:txBody>
                  <a:tcPr/>
                </a:tc>
              </a:tr>
            </a:tbl>
          </a:graphicData>
        </a:graphic>
      </p:graphicFrame>
      <p:sp>
        <p:nvSpPr>
          <p:cNvPr id="7" name="Slide Number Placeholder 6"/>
          <p:cNvSpPr>
            <a:spLocks noGrp="1"/>
          </p:cNvSpPr>
          <p:nvPr>
            <p:ph type="sldNum" sz="quarter" idx="12"/>
          </p:nvPr>
        </p:nvSpPr>
        <p:spPr/>
        <p:txBody>
          <a:bodyPr/>
          <a:lstStyle/>
          <a:p>
            <a:pPr>
              <a:defRPr/>
            </a:pPr>
            <a:fld id="{2A7C3690-E4C1-4374-BD8B-97D3BDC21D04}"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1"/>
          <p:cNvSpPr>
            <a:spLocks noGrp="1"/>
          </p:cNvSpPr>
          <p:nvPr>
            <p:ph type="title"/>
          </p:nvPr>
        </p:nvSpPr>
        <p:spPr>
          <a:xfrm>
            <a:off x="118538" y="514350"/>
            <a:ext cx="8913813" cy="914400"/>
          </a:xfrm>
        </p:spPr>
        <p:txBody>
          <a:bodyPr/>
          <a:lstStyle/>
          <a:p>
            <a:r>
              <a:rPr lang="en-US" dirty="0" smtClean="0"/>
              <a:t>                   Activity</a:t>
            </a:r>
          </a:p>
        </p:txBody>
      </p:sp>
      <p:sp>
        <p:nvSpPr>
          <p:cNvPr id="37891" name="Content Placeholder 2"/>
          <p:cNvSpPr>
            <a:spLocks noGrp="1"/>
          </p:cNvSpPr>
          <p:nvPr>
            <p:ph idx="1"/>
          </p:nvPr>
        </p:nvSpPr>
        <p:spPr>
          <a:xfrm>
            <a:off x="695325" y="2595563"/>
            <a:ext cx="7610475" cy="3670300"/>
          </a:xfrm>
        </p:spPr>
        <p:txBody>
          <a:bodyPr/>
          <a:lstStyle/>
          <a:p>
            <a:r>
              <a:rPr lang="en-US" b="1" dirty="0" smtClean="0"/>
              <a:t>Consider a child you have worked with that had special needs</a:t>
            </a:r>
          </a:p>
          <a:p>
            <a:pPr marL="685800">
              <a:buClr>
                <a:schemeClr val="accent3">
                  <a:lumMod val="50000"/>
                </a:schemeClr>
              </a:buClr>
            </a:pPr>
            <a:r>
              <a:rPr lang="en-US" dirty="0" smtClean="0"/>
              <a:t>Consider strategies that have worked to promote health and physical education</a:t>
            </a:r>
          </a:p>
          <a:p>
            <a:pPr lvl="1" indent="-342900">
              <a:spcBef>
                <a:spcPts val="2000"/>
              </a:spcBef>
              <a:buClr>
                <a:schemeClr val="accent3">
                  <a:lumMod val="50000"/>
                </a:schemeClr>
              </a:buClr>
            </a:pPr>
            <a:r>
              <a:rPr lang="en-US" sz="2000" dirty="0" smtClean="0"/>
              <a:t>Discuss three things you could do to assist with concepts that relate to health or physical for those particular children</a:t>
            </a:r>
          </a:p>
        </p:txBody>
      </p:sp>
      <p:pic>
        <p:nvPicPr>
          <p:cNvPr id="37892" name="Picture 2" descr="C:\Documents and Settings\kthompson\Local Settings\Temporary Internet Files\Content.IE5\6L4EWQ3R\MP900314362[1].jpg"/>
          <p:cNvPicPr>
            <a:picLocks noChangeAspect="1" noChangeArrowheads="1"/>
          </p:cNvPicPr>
          <p:nvPr/>
        </p:nvPicPr>
        <p:blipFill>
          <a:blip r:embed="rId3"/>
          <a:srcRect/>
          <a:stretch>
            <a:fillRect/>
          </a:stretch>
        </p:blipFill>
        <p:spPr bwMode="auto">
          <a:xfrm>
            <a:off x="6699250" y="427038"/>
            <a:ext cx="2366963" cy="21685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2A7C3690-E4C1-4374-BD8B-97D3BDC21D04}" type="slidenum">
              <a:rPr lang="en-US" smtClean="0"/>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1"/>
          <p:cNvSpPr>
            <a:spLocks noGrp="1"/>
          </p:cNvSpPr>
          <p:nvPr>
            <p:ph type="title"/>
          </p:nvPr>
        </p:nvSpPr>
        <p:spPr>
          <a:xfrm>
            <a:off x="118538" y="488950"/>
            <a:ext cx="8913813" cy="914400"/>
          </a:xfrm>
        </p:spPr>
        <p:txBody>
          <a:bodyPr/>
          <a:lstStyle/>
          <a:p>
            <a:pPr eaLnBrk="1" hangingPunct="1"/>
            <a:r>
              <a:rPr lang="en-US" b="1" dirty="0" smtClean="0"/>
              <a:t>		Let’s Practice</a:t>
            </a:r>
          </a:p>
        </p:txBody>
      </p:sp>
      <p:sp>
        <p:nvSpPr>
          <p:cNvPr id="38915" name="Content Placeholder 2"/>
          <p:cNvSpPr>
            <a:spLocks noGrp="1"/>
          </p:cNvSpPr>
          <p:nvPr>
            <p:ph idx="1"/>
          </p:nvPr>
        </p:nvSpPr>
        <p:spPr>
          <a:xfrm>
            <a:off x="371475" y="1689100"/>
            <a:ext cx="8353425" cy="3840163"/>
          </a:xfrm>
        </p:spPr>
        <p:txBody>
          <a:bodyPr/>
          <a:lstStyle/>
          <a:p>
            <a:pPr marL="342900" lvl="1" indent="0" eaLnBrk="1" hangingPunct="1"/>
            <a:endParaRPr lang="en-US" sz="2400" i="1" dirty="0" smtClean="0"/>
          </a:p>
          <a:p>
            <a:pPr lvl="1">
              <a:spcBef>
                <a:spcPts val="0"/>
              </a:spcBef>
              <a:buClr>
                <a:schemeClr val="accent3">
                  <a:lumMod val="50000"/>
                </a:schemeClr>
              </a:buClr>
              <a:defRPr/>
            </a:pPr>
            <a:r>
              <a:rPr lang="en-US" sz="2400" dirty="0" smtClean="0"/>
              <a:t>Review the preschool </a:t>
            </a:r>
            <a:r>
              <a:rPr lang="en-US" sz="2400" dirty="0" err="1" smtClean="0"/>
              <a:t>substrand</a:t>
            </a:r>
            <a:r>
              <a:rPr lang="en-US" sz="2400" dirty="0" smtClean="0"/>
              <a:t> for Cardiovascular Endurance and the kindergarten standard for Aerobic Capacity</a:t>
            </a:r>
          </a:p>
          <a:p>
            <a:pPr lvl="1">
              <a:spcBef>
                <a:spcPts val="0"/>
              </a:spcBef>
              <a:buClr>
                <a:schemeClr val="accent3">
                  <a:lumMod val="50000"/>
                </a:schemeClr>
              </a:buClr>
              <a:defRPr/>
            </a:pPr>
            <a:endParaRPr lang="en-US" sz="2400" dirty="0" smtClean="0"/>
          </a:p>
          <a:p>
            <a:pPr lvl="1">
              <a:spcBef>
                <a:spcPts val="0"/>
              </a:spcBef>
              <a:buClr>
                <a:schemeClr val="accent3">
                  <a:lumMod val="50000"/>
                </a:schemeClr>
              </a:buClr>
              <a:defRPr/>
            </a:pPr>
            <a:r>
              <a:rPr lang="en-US" sz="2400" dirty="0" smtClean="0"/>
              <a:t>In small groups of 3-4 develop a TK lesson based on the </a:t>
            </a:r>
            <a:r>
              <a:rPr lang="en-US" sz="2400" dirty="0" err="1" smtClean="0"/>
              <a:t>substrand</a:t>
            </a:r>
            <a:r>
              <a:rPr lang="en-US" sz="2400" dirty="0" smtClean="0"/>
              <a:t> and kindergarten standard</a:t>
            </a:r>
          </a:p>
          <a:p>
            <a:pPr lvl="1">
              <a:spcBef>
                <a:spcPts val="0"/>
              </a:spcBef>
              <a:buClr>
                <a:schemeClr val="accent3">
                  <a:lumMod val="50000"/>
                </a:schemeClr>
              </a:buClr>
              <a:buNone/>
              <a:defRPr/>
            </a:pPr>
            <a:endParaRPr lang="en-US" sz="2400" dirty="0" smtClean="0"/>
          </a:p>
          <a:p>
            <a:pPr lvl="1">
              <a:spcBef>
                <a:spcPts val="0"/>
              </a:spcBef>
              <a:buClr>
                <a:schemeClr val="accent3">
                  <a:lumMod val="50000"/>
                </a:schemeClr>
              </a:buClr>
              <a:defRPr/>
            </a:pPr>
            <a:r>
              <a:rPr lang="en-US" sz="2400" dirty="0" smtClean="0"/>
              <a:t>Prepare to share out in 15 minutes</a:t>
            </a:r>
          </a:p>
          <a:p>
            <a:pPr lvl="1">
              <a:buClr>
                <a:schemeClr val="accent3">
                  <a:lumMod val="50000"/>
                </a:schemeClr>
              </a:buClr>
              <a:defRPr/>
            </a:pPr>
            <a:endParaRPr lang="en-US" sz="2400" i="1" dirty="0" smtClean="0"/>
          </a:p>
          <a:p>
            <a:pPr lvl="1">
              <a:spcBef>
                <a:spcPct val="0"/>
              </a:spcBef>
              <a:buClr>
                <a:schemeClr val="accent3">
                  <a:lumMod val="50000"/>
                </a:schemeClr>
              </a:buClr>
              <a:defRPr/>
            </a:pPr>
            <a:endParaRPr lang="en-US" sz="2000" i="1" dirty="0" smtClean="0"/>
          </a:p>
          <a:p>
            <a:pPr lvl="1">
              <a:spcBef>
                <a:spcPct val="0"/>
              </a:spcBef>
              <a:buClr>
                <a:schemeClr val="accent3">
                  <a:lumMod val="50000"/>
                </a:schemeClr>
              </a:buClr>
              <a:defRPr/>
            </a:pPr>
            <a:endParaRPr lang="en-US" sz="2000" dirty="0" smtClean="0">
              <a:latin typeface="Calibri" pitchFamily="-110" charset="0"/>
              <a:ea typeface="Calibri" pitchFamily="-110" charset="0"/>
              <a:cs typeface="Calibri" pitchFamily="-110" charset="0"/>
            </a:endParaRPr>
          </a:p>
          <a:p>
            <a:pPr marL="800100" lvl="1" indent="-457200" eaLnBrk="1" hangingPunct="1">
              <a:buFont typeface="Wingdings" charset="2"/>
              <a:buChar char="q"/>
            </a:pPr>
            <a:endParaRPr lang="en-US" sz="2400" i="1" dirty="0" smtClean="0"/>
          </a:p>
        </p:txBody>
      </p:sp>
      <p:sp>
        <p:nvSpPr>
          <p:cNvPr id="5" name="Slide Number Placeholder 4"/>
          <p:cNvSpPr>
            <a:spLocks noGrp="1"/>
          </p:cNvSpPr>
          <p:nvPr>
            <p:ph type="sldNum" sz="quarter" idx="12"/>
          </p:nvPr>
        </p:nvSpPr>
        <p:spPr/>
        <p:txBody>
          <a:bodyPr/>
          <a:lstStyle/>
          <a:p>
            <a:pPr>
              <a:defRPr/>
            </a:pPr>
            <a:fld id="{2A7C3690-E4C1-4374-BD8B-97D3BDC21D04}" type="slidenum">
              <a:rPr lang="en-US" smtClean="0"/>
              <a:pPr>
                <a:defRPr/>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2408" y="83404"/>
            <a:ext cx="8913813" cy="914400"/>
          </a:xfrm>
        </p:spPr>
        <p:txBody>
          <a:bodyPr/>
          <a:lstStyle/>
          <a:p>
            <a:r>
              <a:rPr lang="en-US" dirty="0" smtClean="0">
                <a:latin typeface="Arial"/>
                <a:cs typeface="Arial"/>
              </a:rPr>
              <a:t>                </a:t>
            </a:r>
            <a:r>
              <a:rPr lang="en-US" b="1" dirty="0" smtClean="0">
                <a:latin typeface="Arial"/>
                <a:cs typeface="Arial"/>
              </a:rPr>
              <a:t>Resources</a:t>
            </a:r>
            <a:endParaRPr lang="en-US" b="1" dirty="0">
              <a:latin typeface="Arial"/>
              <a:cs typeface="Arial"/>
            </a:endParaRPr>
          </a:p>
        </p:txBody>
      </p:sp>
      <p:sp>
        <p:nvSpPr>
          <p:cNvPr id="5" name="Slide Number Placeholder 4"/>
          <p:cNvSpPr>
            <a:spLocks noGrp="1"/>
          </p:cNvSpPr>
          <p:nvPr>
            <p:ph type="sldNum" sz="quarter" idx="12"/>
          </p:nvPr>
        </p:nvSpPr>
        <p:spPr/>
        <p:txBody>
          <a:bodyPr/>
          <a:lstStyle/>
          <a:p>
            <a:pPr>
              <a:defRPr/>
            </a:pPr>
            <a:fld id="{2A7C3690-E4C1-4374-BD8B-97D3BDC21D04}" type="slidenum">
              <a:rPr lang="en-US" smtClean="0"/>
              <a:pPr>
                <a:defRPr/>
              </a:pPr>
              <a:t>36</a:t>
            </a:fld>
            <a:endParaRPr lang="en-US" dirty="0"/>
          </a:p>
        </p:txBody>
      </p:sp>
      <p:graphicFrame>
        <p:nvGraphicFramePr>
          <p:cNvPr id="6" name="Content Placeholder 3"/>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65090541"/>
              </p:ext>
            </p:extLst>
          </p:nvPr>
        </p:nvGraphicFramePr>
        <p:xfrm>
          <a:off x="114300" y="789984"/>
          <a:ext cx="8931275" cy="5979417"/>
        </p:xfrm>
        <a:graphic>
          <a:graphicData uri="http://schemas.openxmlformats.org/drawingml/2006/table">
            <a:tbl>
              <a:tblPr/>
              <a:tblGrid>
                <a:gridCol w="4637088"/>
                <a:gridCol w="4294187"/>
              </a:tblGrid>
              <a:tr h="3175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Calibri" charset="0"/>
                          <a:ea typeface="ＭＳ Ｐゴシック" charset="0"/>
                          <a:cs typeface="Calibri" charset="0"/>
                        </a:rPr>
                        <a:t>TK Online Resources</a:t>
                      </a:r>
                      <a:endParaRPr kumimoji="0" lang="en-US" sz="1800" b="0" i="0" u="none" strike="noStrike" cap="none" normalizeH="0" baseline="0" dirty="0">
                        <a:ln>
                          <a:noFill/>
                        </a:ln>
                        <a:solidFill>
                          <a:srgbClr val="000000"/>
                        </a:solidFill>
                        <a:effectLst/>
                        <a:latin typeface="Calibri" charset="0"/>
                        <a:ea typeface="ＭＳ Ｐゴシック" charset="0"/>
                        <a:cs typeface="Calibri" charset="0"/>
                      </a:endParaRPr>
                    </a:p>
                  </a:txBody>
                  <a:tcPr marT="45725" marB="45725" horzOverflow="overflow">
                    <a:lnL>
                      <a:noFill/>
                    </a:lnL>
                    <a:lnR>
                      <a:noFill/>
                    </a:lnR>
                    <a:lnT>
                      <a:noFill/>
                    </a:lnT>
                    <a:lnB>
                      <a:noFill/>
                    </a:lnB>
                    <a:lnTlToBr>
                      <a:noFill/>
                    </a:lnTlToBr>
                    <a:lnBlToTr>
                      <a:noFill/>
                    </a:lnBlToTr>
                    <a:solidFill>
                      <a:srgbClr val="F79646"/>
                    </a:solidFill>
                  </a:tcPr>
                </a:tc>
                <a:tc hMerge="1">
                  <a:txBody>
                    <a:bodyPr/>
                    <a:lstStyle/>
                    <a:p>
                      <a:endParaRPr lang="en-US"/>
                    </a:p>
                  </a:txBody>
                  <a:tcPr/>
                </a:tc>
              </a:tr>
              <a:tr h="5609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a:ln>
                            <a:noFill/>
                          </a:ln>
                          <a:solidFill>
                            <a:srgbClr val="000000"/>
                          </a:solidFill>
                          <a:effectLst/>
                          <a:latin typeface="Calibri" charset="0"/>
                          <a:ea typeface="ＭＳ Ｐゴシック" charset="0"/>
                          <a:cs typeface="Calibri" charset="0"/>
                        </a:rPr>
                        <a:t>The Alignment of the California Preschool Learning Foundations with Key Early Education Resources</a:t>
                      </a:r>
                    </a:p>
                  </a:txBody>
                  <a:tcPr marL="68580" marR="68580" marT="0" marB="0" anchor="ctr" horzOverflow="overflow">
                    <a:lnL>
                      <a:noFill/>
                    </a:lnL>
                    <a:lnR>
                      <a:noFill/>
                    </a:lnR>
                    <a:lnT>
                      <a:noFill/>
                    </a:lnT>
                    <a:lnB>
                      <a:noFill/>
                    </a:lnB>
                    <a:lnTlToBr>
                      <a:noFill/>
                    </a:lnTlToBr>
                    <a:lnBlToTr>
                      <a:noFill/>
                    </a:lnBlToTr>
                    <a:solidFill>
                      <a:srgbClr val="D0E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Calibri" charset="0"/>
                          <a:ea typeface="ＭＳ Ｐゴシック" charset="0"/>
                          <a:cs typeface="Calibri" charset="0"/>
                          <a:hlinkClick r:id="rId3"/>
                        </a:rPr>
                        <a:t>http://www.cde.ca.gov/sp/cd/re/documents/psalignment.pdf</a:t>
                      </a:r>
                      <a:endParaRPr kumimoji="0" lang="en-US" sz="1300" b="0" i="0" u="none" strike="noStrike" cap="none" normalizeH="0" baseline="0">
                        <a:ln>
                          <a:noFill/>
                        </a:ln>
                        <a:solidFill>
                          <a:srgbClr val="000000"/>
                        </a:solidFill>
                        <a:effectLst/>
                        <a:latin typeface="Calibri" charset="0"/>
                        <a:ea typeface="ＭＳ Ｐゴシック" charset="0"/>
                        <a:cs typeface="Calibri" charset="0"/>
                      </a:endParaRPr>
                    </a:p>
                  </a:txBody>
                  <a:tcPr marL="68580" marR="68580" marT="0" marB="0" anchor="ctr" horzOverflow="overflow">
                    <a:lnL>
                      <a:noFill/>
                    </a:lnL>
                    <a:lnR>
                      <a:noFill/>
                    </a:lnR>
                    <a:lnT>
                      <a:noFill/>
                    </a:lnT>
                    <a:lnB>
                      <a:noFill/>
                    </a:lnB>
                    <a:lnTlToBr>
                      <a:noFill/>
                    </a:lnTlToBr>
                    <a:lnBlToTr>
                      <a:noFill/>
                    </a:lnBlToTr>
                    <a:solidFill>
                      <a:srgbClr val="D0E3EA"/>
                    </a:solidFill>
                  </a:tcPr>
                </a:tc>
              </a:tr>
              <a:tr h="172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rgbClr val="000000"/>
                          </a:solidFill>
                          <a:effectLst/>
                          <a:latin typeface="Calibri" charset="0"/>
                          <a:ea typeface="ＭＳ Ｐゴシック" charset="0"/>
                          <a:cs typeface="Calibri" charset="0"/>
                        </a:rPr>
                        <a:t>California County Superintendents Educational Service Association (CCSESA)</a:t>
                      </a:r>
                      <a:endParaRPr kumimoji="0" lang="en-US" sz="1300" b="0" i="0" u="none" strike="noStrike" cap="none" normalizeH="0" baseline="0" dirty="0">
                        <a:ln>
                          <a:noFill/>
                        </a:ln>
                        <a:solidFill>
                          <a:srgbClr val="000000"/>
                        </a:solidFill>
                        <a:effectLst/>
                        <a:latin typeface="Calibri" charset="0"/>
                        <a:ea typeface="ＭＳ Ｐゴシック" charset="0"/>
                        <a:cs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Calibri" charset="0"/>
                          <a:ea typeface="ＭＳ Ｐゴシック" charset="0"/>
                          <a:cs typeface="Calibri" charset="0"/>
                        </a:rPr>
                        <a:t>Information and resources for early education are posted on the CCSESA Web site under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Calibri" charset="0"/>
                          <a:ea typeface="ＭＳ Ｐゴシック" charset="0"/>
                          <a:cs typeface="Calibri" charset="0"/>
                        </a:rPr>
                        <a:t>School Readiness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a:ln>
                          <a:noFill/>
                        </a:ln>
                        <a:solidFill>
                          <a:srgbClr val="000000"/>
                        </a:solidFill>
                        <a:effectLst/>
                        <a:latin typeface="Calibri" charset="0"/>
                        <a:ea typeface="ＭＳ Ｐゴシック" charset="0"/>
                        <a:cs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1" u="none" strike="noStrike" cap="none" normalizeH="0" baseline="0" dirty="0">
                          <a:ln>
                            <a:noFill/>
                          </a:ln>
                          <a:solidFill>
                            <a:srgbClr val="000000"/>
                          </a:solidFill>
                          <a:effectLst/>
                          <a:latin typeface="Calibri" charset="0"/>
                          <a:ea typeface="ＭＳ Ｐゴシック" charset="0"/>
                          <a:cs typeface="Calibri" charset="0"/>
                        </a:rPr>
                        <a:t>Transitional Kindergarten (TK) Planning Guide – A Resource for Administrators of California Public School Districts</a:t>
                      </a:r>
                    </a:p>
                  </a:txBody>
                  <a:tcPr marL="68580" marR="68580" marT="0" marB="0" anchor="ctr" horzOverflow="overflow">
                    <a:lnL>
                      <a:noFill/>
                    </a:lnL>
                    <a:lnR>
                      <a:noFill/>
                    </a:lnR>
                    <a:lnT>
                      <a:noFill/>
                    </a:lnT>
                    <a:lnB>
                      <a:noFill/>
                    </a:lnB>
                    <a:lnTlToBr>
                      <a:noFill/>
                    </a:lnTlToBr>
                    <a:lnBlToTr>
                      <a:noFill/>
                    </a:lnBlToTr>
                    <a:solidFill>
                      <a:srgbClr val="E9F1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Calibri" charset="0"/>
                          <a:ea typeface="ＭＳ Ｐゴシック" charset="0"/>
                          <a:cs typeface="Calibri"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Calibri" charset="0"/>
                          <a:ea typeface="ＭＳ Ｐゴシック" charset="0"/>
                          <a:cs typeface="Calibri"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Calibri" charset="0"/>
                          <a:ea typeface="ＭＳ Ｐゴシック" charset="0"/>
                          <a:cs typeface="Calibri" charset="0"/>
                          <a:hlinkClick r:id="rId4"/>
                        </a:rPr>
                        <a:t>http://www.ccsesa.org/index/sp_prek.cfm</a:t>
                      </a:r>
                      <a:endParaRPr kumimoji="0" lang="en-US" sz="1300" b="0" i="0" u="none" strike="noStrike" cap="none" normalizeH="0" baseline="0">
                        <a:ln>
                          <a:noFill/>
                        </a:ln>
                        <a:solidFill>
                          <a:schemeClr val="tx1"/>
                        </a:solidFill>
                        <a:effectLst/>
                        <a:latin typeface="Calibri" charset="0"/>
                        <a:ea typeface="ＭＳ Ｐゴシック" charset="0"/>
                        <a:cs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Calibri" charset="0"/>
                          <a:ea typeface="ＭＳ Ｐゴシック" charset="0"/>
                          <a:cs typeface="Calibri"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Calibri" charset="0"/>
                          <a:ea typeface="ＭＳ Ｐゴシック" charset="0"/>
                          <a:cs typeface="Calibri" charset="0"/>
                        </a:rPr>
                        <a:t> </a:t>
                      </a:r>
                      <a:endParaRPr kumimoji="0" lang="en-US" sz="1300" b="0" i="0" u="none" strike="noStrike" cap="none" normalizeH="0" baseline="0">
                        <a:ln>
                          <a:noFill/>
                        </a:ln>
                        <a:solidFill>
                          <a:schemeClr val="tx1"/>
                        </a:solidFill>
                        <a:effectLst/>
                        <a:latin typeface="Calibri" charset="0"/>
                        <a:ea typeface="ＭＳ Ｐゴシック" charset="0"/>
                        <a:cs typeface="Calibri" charset="0"/>
                        <a:hlinkClick r:id="rId5"/>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Calibri" charset="0"/>
                          <a:ea typeface="ＭＳ Ｐゴシック" charset="0"/>
                          <a:cs typeface="Calibri" charset="0"/>
                          <a:hlinkClick r:id="rId5"/>
                        </a:rPr>
                        <a:t>http://www.ccsesa.org/index/documents/TransitionalKindergartenGuide-webversion.pdf</a:t>
                      </a:r>
                      <a:endParaRPr kumimoji="0" lang="en-US" sz="1300" b="0" i="0" u="none" strike="noStrike" cap="none" normalizeH="0" baseline="0">
                        <a:ln>
                          <a:noFill/>
                        </a:ln>
                        <a:solidFill>
                          <a:schemeClr val="tx1"/>
                        </a:solidFill>
                        <a:effectLst/>
                        <a:latin typeface="Calibri" charset="0"/>
                        <a:ea typeface="ＭＳ Ｐゴシック" charset="0"/>
                        <a:cs typeface="Calibri" charset="0"/>
                      </a:endParaRPr>
                    </a:p>
                  </a:txBody>
                  <a:tcPr marL="68580" marR="68580" marT="0" marB="0" anchor="ctr" horzOverflow="overflow">
                    <a:lnL>
                      <a:noFill/>
                    </a:lnL>
                    <a:lnR>
                      <a:noFill/>
                    </a:lnR>
                    <a:lnT>
                      <a:noFill/>
                    </a:lnT>
                    <a:lnB>
                      <a:noFill/>
                    </a:lnB>
                    <a:lnTlToBr>
                      <a:noFill/>
                    </a:lnTlToBr>
                    <a:lnBlToTr>
                      <a:noFill/>
                    </a:lnBlToTr>
                    <a:solidFill>
                      <a:srgbClr val="E9F1F5"/>
                    </a:solidFill>
                  </a:tcPr>
                </a:tc>
              </a:tr>
              <a:tr h="723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Calibri" charset="0"/>
                          <a:ea typeface="ＭＳ Ｐゴシック" charset="0"/>
                          <a:cs typeface="Calibri" charset="0"/>
                        </a:rPr>
                        <a:t>California Department of Education (CDE)</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b="0" i="0" u="none" strike="noStrike" cap="none" normalizeH="0" baseline="0">
                          <a:ln>
                            <a:noFill/>
                          </a:ln>
                          <a:solidFill>
                            <a:srgbClr val="000000"/>
                          </a:solidFill>
                          <a:effectLst/>
                          <a:latin typeface="Calibri" charset="0"/>
                          <a:ea typeface="ＭＳ Ｐゴシック" charset="0"/>
                          <a:cs typeface="Calibri" charset="0"/>
                        </a:rPr>
                        <a:t>Kindergarten in California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800" b="0" i="0" u="none" strike="noStrike" cap="none" normalizeH="0" baseline="0">
                        <a:ln>
                          <a:noFill/>
                        </a:ln>
                        <a:solidFill>
                          <a:srgbClr val="000000"/>
                        </a:solidFill>
                        <a:effectLst/>
                        <a:latin typeface="Calibri" charset="0"/>
                        <a:ea typeface="ＭＳ Ｐゴシック" charset="0"/>
                        <a:cs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b="0" i="0" u="none" strike="noStrike" cap="none" normalizeH="0" baseline="0">
                          <a:ln>
                            <a:noFill/>
                          </a:ln>
                          <a:solidFill>
                            <a:srgbClr val="000000"/>
                          </a:solidFill>
                          <a:effectLst/>
                          <a:latin typeface="Calibri" charset="0"/>
                          <a:ea typeface="ＭＳ Ｐゴシック" charset="0"/>
                          <a:cs typeface="Calibri" charset="0"/>
                        </a:rPr>
                        <a:t>Transitional Kindergarten FAQs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800" b="0" i="0" u="none" strike="noStrike" cap="none" normalizeH="0" baseline="0">
                        <a:ln>
                          <a:noFill/>
                        </a:ln>
                        <a:solidFill>
                          <a:srgbClr val="000000"/>
                        </a:solidFill>
                        <a:effectLst/>
                        <a:latin typeface="Calibri" charset="0"/>
                        <a:ea typeface="ＭＳ Ｐゴシック" charset="0"/>
                        <a:cs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b="0" i="0" u="none" strike="noStrike" cap="none" normalizeH="0" baseline="0">
                          <a:ln>
                            <a:noFill/>
                          </a:ln>
                          <a:solidFill>
                            <a:srgbClr val="000000"/>
                          </a:solidFill>
                          <a:effectLst/>
                          <a:latin typeface="Calibri" charset="0"/>
                          <a:ea typeface="ＭＳ Ｐゴシック" charset="0"/>
                          <a:cs typeface="Calibri" charset="0"/>
                        </a:rPr>
                        <a:t>Transitional Kindergarten Implementation Guide</a:t>
                      </a:r>
                      <a:endParaRPr kumimoji="0" lang="en-US" sz="1000" b="0" i="0" u="none" strike="noStrike" cap="none" normalizeH="0" baseline="0">
                        <a:ln>
                          <a:noFill/>
                        </a:ln>
                        <a:solidFill>
                          <a:srgbClr val="000000"/>
                        </a:solidFill>
                        <a:effectLst/>
                        <a:latin typeface="Calibri" charset="0"/>
                        <a:ea typeface="ＭＳ Ｐゴシック" charset="0"/>
                        <a:cs typeface="Calibri" charset="0"/>
                      </a:endParaRPr>
                    </a:p>
                  </a:txBody>
                  <a:tcPr marL="68580" marR="68580" marT="0" marB="0" anchor="ctr" horzOverflow="overflow">
                    <a:lnL>
                      <a:noFill/>
                    </a:lnL>
                    <a:lnR>
                      <a:noFill/>
                    </a:lnR>
                    <a:lnT>
                      <a:noFill/>
                    </a:lnT>
                    <a:lnB>
                      <a:noFill/>
                    </a:lnB>
                    <a:lnTlToBr>
                      <a:noFill/>
                    </a:lnTlToBr>
                    <a:lnBlToTr>
                      <a:noFill/>
                    </a:lnBlToTr>
                    <a:solidFill>
                      <a:srgbClr val="D0E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FF"/>
                          </a:solidFill>
                          <a:effectLst/>
                          <a:latin typeface="Calibri" charset="0"/>
                          <a:ea typeface="ＭＳ Ｐゴシック" charset="0"/>
                          <a:cs typeface="Calibri" charset="0"/>
                          <a:hlinkClick r:id="rId6"/>
                        </a:rPr>
                        <a:t>http://www.cde.ca.gov/ci/gs/em/</a:t>
                      </a:r>
                      <a:endParaRPr kumimoji="0" lang="en-US" sz="1300" b="0" i="0" u="none" strike="noStrike" cap="none" normalizeH="0" baseline="0">
                        <a:ln>
                          <a:noFill/>
                        </a:ln>
                        <a:solidFill>
                          <a:srgbClr val="000000"/>
                        </a:solidFill>
                        <a:effectLst/>
                        <a:latin typeface="Calibri" charset="0"/>
                        <a:ea typeface="ＭＳ Ｐゴシック" charset="0"/>
                        <a:cs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rgbClr val="000000"/>
                        </a:solidFill>
                        <a:effectLst/>
                        <a:latin typeface="Calibri" charset="0"/>
                        <a:ea typeface="ＭＳ Ｐゴシック" charset="0"/>
                        <a:cs typeface="Calibri" charset="0"/>
                      </a:endParaRPr>
                    </a:p>
                  </a:txBody>
                  <a:tcPr marL="68580" marR="68580" marT="0" marB="0" anchor="ctr" horzOverflow="overflow">
                    <a:lnL>
                      <a:noFill/>
                    </a:lnL>
                    <a:lnR>
                      <a:noFill/>
                    </a:lnR>
                    <a:lnT>
                      <a:noFill/>
                    </a:lnT>
                    <a:lnB>
                      <a:noFill/>
                    </a:lnB>
                    <a:lnTlToBr>
                      <a:noFill/>
                    </a:lnTlToBr>
                    <a:lnBlToTr>
                      <a:noFill/>
                    </a:lnBlToTr>
                    <a:solidFill>
                      <a:srgbClr val="D0E3EA"/>
                    </a:solidFill>
                  </a:tcPr>
                </a:tc>
              </a:tr>
              <a:tr h="614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Calibri" charset="0"/>
                          <a:ea typeface="ＭＳ Ｐゴシック" charset="0"/>
                          <a:cs typeface="Calibri" charset="0"/>
                        </a:rPr>
                        <a:t>California Kindergarten Association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Calibri" charset="0"/>
                          <a:ea typeface="ＭＳ Ｐゴシック" charset="0"/>
                          <a:cs typeface="Calibri" charset="0"/>
                        </a:rPr>
                        <a:t>An association to support kindergarten teachers</a:t>
                      </a:r>
                    </a:p>
                  </a:txBody>
                  <a:tcPr marL="68580" marR="68580" marT="0" marB="0" anchor="ctr" horzOverflow="overflow">
                    <a:lnL>
                      <a:noFill/>
                    </a:lnL>
                    <a:lnR>
                      <a:noFill/>
                    </a:lnR>
                    <a:lnT>
                      <a:noFill/>
                    </a:lnT>
                    <a:lnB>
                      <a:noFill/>
                    </a:lnB>
                    <a:lnTlToBr>
                      <a:noFill/>
                    </a:lnTlToBr>
                    <a:lnBlToTr>
                      <a:noFill/>
                    </a:lnBlToTr>
                    <a:solidFill>
                      <a:srgbClr val="E9F1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Calibri" charset="0"/>
                          <a:ea typeface="ＭＳ Ｐゴシック" charset="0"/>
                          <a:cs typeface="Calibri" charset="0"/>
                          <a:hlinkClick r:id="rId7"/>
                        </a:rPr>
                        <a:t>http://www.californiakindergartenassociation.org/transitional-kindergarten/</a:t>
                      </a:r>
                      <a:endParaRPr kumimoji="0" lang="en-US" sz="1300" b="0" i="0" u="none" strike="noStrike" cap="none" normalizeH="0" baseline="0">
                        <a:ln>
                          <a:noFill/>
                        </a:ln>
                        <a:solidFill>
                          <a:srgbClr val="000000"/>
                        </a:solidFill>
                        <a:effectLst/>
                        <a:latin typeface="Calibri" charset="0"/>
                        <a:ea typeface="ＭＳ Ｐゴシック" charset="0"/>
                        <a:cs typeface="Calibri" charset="0"/>
                      </a:endParaRPr>
                    </a:p>
                  </a:txBody>
                  <a:tcPr marL="68580" marR="68580" marT="0" marB="0" anchor="ctr" horzOverflow="overflow">
                    <a:lnL>
                      <a:noFill/>
                    </a:lnL>
                    <a:lnR>
                      <a:noFill/>
                    </a:lnR>
                    <a:lnT>
                      <a:noFill/>
                    </a:lnT>
                    <a:lnB>
                      <a:noFill/>
                    </a:lnB>
                    <a:lnTlToBr>
                      <a:noFill/>
                    </a:lnTlToBr>
                    <a:lnBlToTr>
                      <a:noFill/>
                    </a:lnBlToTr>
                    <a:solidFill>
                      <a:srgbClr val="E9F1F5"/>
                    </a:solidFill>
                  </a:tcPr>
                </a:tc>
              </a:tr>
              <a:tr h="990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Calibri" charset="0"/>
                          <a:ea typeface="ＭＳ Ｐゴシック" charset="0"/>
                          <a:cs typeface="Calibri" charset="0"/>
                        </a:rPr>
                        <a:t>California Preschool Instructional Network (CPIN)</a:t>
                      </a:r>
                      <a:endParaRPr kumimoji="0" lang="en-US" sz="1300" b="0" i="0" u="none" strike="noStrike" cap="none" normalizeH="0" baseline="0">
                        <a:ln>
                          <a:noFill/>
                        </a:ln>
                        <a:solidFill>
                          <a:srgbClr val="000000"/>
                        </a:solidFill>
                        <a:effectLst/>
                        <a:latin typeface="Calibri" charset="0"/>
                        <a:ea typeface="ＭＳ Ｐゴシック" charset="0"/>
                        <a:cs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Calibri" charset="0"/>
                          <a:ea typeface="ＭＳ Ｐゴシック" charset="0"/>
                          <a:cs typeface="Calibri" charset="0"/>
                        </a:rPr>
                        <a:t>CPIN, funded by CDE, conducts professional development on CDE publications such as the </a:t>
                      </a:r>
                      <a:r>
                        <a:rPr kumimoji="0" lang="en-US" sz="1300" b="0" i="1" u="none" strike="noStrike" cap="none" normalizeH="0" baseline="0">
                          <a:ln>
                            <a:noFill/>
                          </a:ln>
                          <a:solidFill>
                            <a:srgbClr val="000000"/>
                          </a:solidFill>
                          <a:effectLst/>
                          <a:latin typeface="Calibri" charset="0"/>
                          <a:ea typeface="ＭＳ Ｐゴシック" charset="0"/>
                          <a:cs typeface="Calibri" charset="0"/>
                        </a:rPr>
                        <a:t>Preschool Learning Foundations</a:t>
                      </a:r>
                      <a:r>
                        <a:rPr kumimoji="0" lang="en-US" sz="1300" b="0" i="0" u="none" strike="noStrike" cap="none" normalizeH="0" baseline="0">
                          <a:ln>
                            <a:noFill/>
                          </a:ln>
                          <a:solidFill>
                            <a:srgbClr val="000000"/>
                          </a:solidFill>
                          <a:effectLst/>
                          <a:latin typeface="Calibri" charset="0"/>
                          <a:ea typeface="ＭＳ Ｐゴシック" charset="0"/>
                          <a:cs typeface="Calibri" charset="0"/>
                        </a:rPr>
                        <a:t>, </a:t>
                      </a:r>
                      <a:r>
                        <a:rPr kumimoji="0" lang="en-US" sz="1300" b="0" i="1" u="none" strike="noStrike" cap="none" normalizeH="0" baseline="0">
                          <a:ln>
                            <a:noFill/>
                          </a:ln>
                          <a:solidFill>
                            <a:srgbClr val="000000"/>
                          </a:solidFill>
                          <a:effectLst/>
                          <a:latin typeface="Calibri" charset="0"/>
                          <a:ea typeface="ＭＳ Ｐゴシック" charset="0"/>
                          <a:cs typeface="Calibri" charset="0"/>
                        </a:rPr>
                        <a:t>Preschool Curriculum Framework</a:t>
                      </a:r>
                      <a:r>
                        <a:rPr kumimoji="0" lang="en-US" sz="1300" b="0" i="0" u="none" strike="noStrike" cap="none" normalizeH="0" baseline="0">
                          <a:ln>
                            <a:noFill/>
                          </a:ln>
                          <a:solidFill>
                            <a:srgbClr val="000000"/>
                          </a:solidFill>
                          <a:effectLst/>
                          <a:latin typeface="Calibri" charset="0"/>
                          <a:ea typeface="ＭＳ Ｐゴシック" charset="0"/>
                          <a:cs typeface="Calibri" charset="0"/>
                        </a:rPr>
                        <a:t> and Preschool English Learners Guide</a:t>
                      </a:r>
                    </a:p>
                  </a:txBody>
                  <a:tcPr marL="68580" marR="68580" marT="0" marB="0" anchor="ctr" horzOverflow="overflow">
                    <a:lnL>
                      <a:noFill/>
                    </a:lnL>
                    <a:lnR>
                      <a:noFill/>
                    </a:lnR>
                    <a:lnT>
                      <a:noFill/>
                    </a:lnT>
                    <a:lnB>
                      <a:noFill/>
                    </a:lnB>
                    <a:lnTlToBr>
                      <a:noFill/>
                    </a:lnTlToBr>
                    <a:lnBlToTr>
                      <a:noFill/>
                    </a:lnBlToTr>
                    <a:solidFill>
                      <a:srgbClr val="D0E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Calibri" charset="0"/>
                          <a:ea typeface="ＭＳ Ｐゴシック" charset="0"/>
                          <a:cs typeface="Calibri"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rgbClr val="000000"/>
                        </a:solidFill>
                        <a:effectLst/>
                        <a:latin typeface="Calibri" charset="0"/>
                        <a:ea typeface="ＭＳ Ｐゴシック" charset="0"/>
                        <a:cs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Calibri" charset="0"/>
                          <a:ea typeface="ＭＳ Ｐゴシック" charset="0"/>
                          <a:cs typeface="Calibri" charset="0"/>
                          <a:hlinkClick r:id="rId8"/>
                        </a:rPr>
                        <a:t>http://www.cpin.us</a:t>
                      </a:r>
                      <a:endParaRPr kumimoji="0" lang="en-US" sz="1300" b="0" i="0" u="none" strike="noStrike" cap="none" normalizeH="0" baseline="0">
                        <a:ln>
                          <a:noFill/>
                        </a:ln>
                        <a:solidFill>
                          <a:srgbClr val="000000"/>
                        </a:solidFill>
                        <a:effectLst/>
                        <a:latin typeface="Calibri" charset="0"/>
                        <a:ea typeface="ＭＳ Ｐゴシック" charset="0"/>
                        <a:cs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rgbClr val="000000"/>
                        </a:solidFill>
                        <a:effectLst/>
                        <a:latin typeface="Calibri" charset="0"/>
                        <a:ea typeface="ＭＳ Ｐゴシック" charset="0"/>
                        <a:cs typeface="Calibri" charset="0"/>
                      </a:endParaRPr>
                    </a:p>
                  </a:txBody>
                  <a:tcPr marL="68580" marR="68580" marT="0" marB="0" anchor="ctr" horzOverflow="overflow">
                    <a:lnL>
                      <a:noFill/>
                    </a:lnL>
                    <a:lnR>
                      <a:noFill/>
                    </a:lnR>
                    <a:lnT>
                      <a:noFill/>
                    </a:lnT>
                    <a:lnB>
                      <a:noFill/>
                    </a:lnB>
                    <a:lnTlToBr>
                      <a:noFill/>
                    </a:lnTlToBr>
                    <a:lnBlToTr>
                      <a:noFill/>
                    </a:lnBlToTr>
                    <a:solidFill>
                      <a:srgbClr val="D0E3EA"/>
                    </a:solidFill>
                  </a:tcPr>
                </a:tc>
              </a:tr>
              <a:tr h="684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1" i="0" u="none" strike="noStrike" cap="none" normalizeH="0" baseline="0">
                        <a:ln>
                          <a:noFill/>
                        </a:ln>
                        <a:solidFill>
                          <a:srgbClr val="000000"/>
                        </a:solidFill>
                        <a:effectLst/>
                        <a:latin typeface="Calibri" charset="0"/>
                        <a:ea typeface="ＭＳ Ｐゴシック" charset="0"/>
                        <a:cs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Calibri" charset="0"/>
                          <a:ea typeface="ＭＳ Ｐゴシック" charset="0"/>
                          <a:cs typeface="Calibri" charset="0"/>
                        </a:rPr>
                        <a:t>Changing the Kindergarten Cutoff Date: Effects on California Students and Schools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Calibri" charset="0"/>
                          <a:ea typeface="ＭＳ Ｐゴシック" charset="0"/>
                          <a:cs typeface="Calibri" charset="0"/>
                        </a:rPr>
                        <a:t>Cannon, J. S. and Lipscomb, S.</a:t>
                      </a:r>
                    </a:p>
                  </a:txBody>
                  <a:tcPr marL="68580" marR="68580" marT="0" marB="0" anchor="ctr" horzOverflow="overflow">
                    <a:lnL>
                      <a:noFill/>
                    </a:lnL>
                    <a:lnR>
                      <a:noFill/>
                    </a:lnR>
                    <a:lnT>
                      <a:noFill/>
                    </a:lnT>
                    <a:lnB>
                      <a:noFill/>
                    </a:lnB>
                    <a:lnTlToBr>
                      <a:noFill/>
                    </a:lnTlToBr>
                    <a:lnBlToTr>
                      <a:noFill/>
                    </a:lnBlToTr>
                    <a:solidFill>
                      <a:srgbClr val="E9F1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Calibri" charset="0"/>
                          <a:ea typeface="ＭＳ Ｐゴシック" charset="0"/>
                          <a:cs typeface="Calibri" charset="0"/>
                          <a:hlinkClick r:id="rId9"/>
                        </a:rPr>
                        <a:t>www.ppic.org/content/pubs/op/OP_508JCOP.pdf</a:t>
                      </a:r>
                      <a:endParaRPr kumimoji="0" lang="en-US" sz="1300" b="0" i="0" u="none" strike="noStrike" cap="none" normalizeH="0" baseline="0" dirty="0">
                        <a:ln>
                          <a:noFill/>
                        </a:ln>
                        <a:solidFill>
                          <a:srgbClr val="000000"/>
                        </a:solidFill>
                        <a:effectLst/>
                        <a:latin typeface="Calibri" charset="0"/>
                        <a:ea typeface="ＭＳ Ｐゴシック" charset="0"/>
                        <a:cs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a:ln>
                          <a:noFill/>
                        </a:ln>
                        <a:solidFill>
                          <a:srgbClr val="000000"/>
                        </a:solidFill>
                        <a:effectLst/>
                        <a:latin typeface="Calibri" charset="0"/>
                        <a:ea typeface="ＭＳ Ｐゴシック" charset="0"/>
                        <a:cs typeface="Calibri" charset="0"/>
                      </a:endParaRPr>
                    </a:p>
                  </a:txBody>
                  <a:tcPr marL="68580" marR="68580" marT="0" marB="0" anchor="ctr" horzOverflow="overflow">
                    <a:lnL>
                      <a:noFill/>
                    </a:lnL>
                    <a:lnR>
                      <a:noFill/>
                    </a:lnR>
                    <a:lnT>
                      <a:noFill/>
                    </a:lnT>
                    <a:lnB>
                      <a:noFill/>
                    </a:lnB>
                    <a:lnTlToBr>
                      <a:noFill/>
                    </a:lnTlToBr>
                    <a:lnBlToTr>
                      <a:noFill/>
                    </a:lnBlToTr>
                    <a:solidFill>
                      <a:srgbClr val="E9F1F5"/>
                    </a:solidFill>
                  </a:tcPr>
                </a:tc>
              </a:tr>
            </a:tbl>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038369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2408" y="277120"/>
            <a:ext cx="8913813" cy="914400"/>
          </a:xfrm>
        </p:spPr>
        <p:txBody>
          <a:bodyPr/>
          <a:lstStyle/>
          <a:p>
            <a:r>
              <a:rPr lang="en-US" dirty="0" smtClean="0">
                <a:latin typeface="Arial"/>
                <a:cs typeface="Arial"/>
              </a:rPr>
              <a:t>                </a:t>
            </a:r>
            <a:r>
              <a:rPr lang="en-US" b="1" dirty="0" smtClean="0">
                <a:latin typeface="Arial"/>
                <a:cs typeface="Arial"/>
              </a:rPr>
              <a:t>Resources</a:t>
            </a:r>
            <a:endParaRPr lang="en-US" b="1" dirty="0">
              <a:latin typeface="Arial"/>
              <a:cs typeface="Arial"/>
            </a:endParaRPr>
          </a:p>
        </p:txBody>
      </p:sp>
      <p:graphicFrame>
        <p:nvGraphicFramePr>
          <p:cNvPr id="6" name="Content Placeholder 3"/>
          <p:cNvGraphicFramePr>
            <a:graphicFrameLocks/>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23640672"/>
              </p:ext>
            </p:extLst>
          </p:nvPr>
        </p:nvGraphicFramePr>
        <p:xfrm>
          <a:off x="122408" y="1191520"/>
          <a:ext cx="8899184" cy="5495029"/>
        </p:xfrm>
        <a:graphic>
          <a:graphicData uri="http://schemas.openxmlformats.org/drawingml/2006/table">
            <a:tbl>
              <a:tblPr firstRow="1" bandRow="1">
                <a:tableStyleId>{46F890A9-2807-4EBB-B81D-B2AA78EC7F39}</a:tableStyleId>
              </a:tblPr>
              <a:tblGrid>
                <a:gridCol w="4601992"/>
                <a:gridCol w="4297192"/>
              </a:tblGrid>
              <a:tr h="351159">
                <a:tc gridSpan="2">
                  <a:txBody>
                    <a:bodyPr/>
                    <a:lstStyle/>
                    <a:p>
                      <a:pPr algn="ctr"/>
                      <a:r>
                        <a:rPr lang="en-US" dirty="0" smtClean="0">
                          <a:solidFill>
                            <a:srgbClr val="000000"/>
                          </a:solidFill>
                          <a:latin typeface="Calibri"/>
                          <a:cs typeface="Calibri"/>
                        </a:rPr>
                        <a:t>TK Online Resources</a:t>
                      </a:r>
                      <a:endParaRPr lang="en-US" b="0" dirty="0">
                        <a:solidFill>
                          <a:srgbClr val="000000"/>
                        </a:solidFill>
                        <a:latin typeface="Calibri"/>
                        <a:cs typeface="Calibri"/>
                      </a:endParaRPr>
                    </a:p>
                  </a:txBody>
                  <a:tcPr/>
                </a:tc>
                <a:tc hMerge="1">
                  <a:txBody>
                    <a:bodyPr/>
                    <a:lstStyle/>
                    <a:p>
                      <a:endParaRPr lang="en-US" dirty="0"/>
                    </a:p>
                  </a:txBody>
                  <a:tcPr/>
                </a:tc>
              </a:tr>
              <a:tr h="728720">
                <a:tc>
                  <a:txBody>
                    <a:bodyPr/>
                    <a:lstStyle/>
                    <a:p>
                      <a:pPr marL="0" marR="0" algn="l">
                        <a:lnSpc>
                          <a:spcPct val="100000"/>
                        </a:lnSpc>
                        <a:spcBef>
                          <a:spcPts val="0"/>
                        </a:spcBef>
                        <a:spcAft>
                          <a:spcPts val="0"/>
                        </a:spcAft>
                      </a:pPr>
                      <a:r>
                        <a:rPr lang="en-US" sz="1300" b="1" i="0" kern="1200" dirty="0" smtClean="0">
                          <a:solidFill>
                            <a:schemeClr val="dk1"/>
                          </a:solidFill>
                          <a:latin typeface="Calibri"/>
                          <a:ea typeface="+mn-ea"/>
                          <a:cs typeface="Calibri"/>
                        </a:rPr>
                        <a:t>National Association for the Education of Young Children</a:t>
                      </a:r>
                    </a:p>
                    <a:p>
                      <a:pPr marL="0" marR="0" algn="l">
                        <a:lnSpc>
                          <a:spcPct val="100000"/>
                        </a:lnSpc>
                        <a:spcBef>
                          <a:spcPts val="0"/>
                        </a:spcBef>
                        <a:spcAft>
                          <a:spcPts val="0"/>
                        </a:spcAft>
                      </a:pPr>
                      <a:r>
                        <a:rPr lang="en-US" sz="1300" b="0" i="0" kern="1200" baseline="0" dirty="0" smtClean="0">
                          <a:solidFill>
                            <a:schemeClr val="dk1"/>
                          </a:solidFill>
                          <a:latin typeface="Calibri"/>
                          <a:ea typeface="+mn-ea"/>
                          <a:cs typeface="Calibri"/>
                        </a:rPr>
                        <a:t>R</a:t>
                      </a:r>
                      <a:r>
                        <a:rPr lang="en-US" sz="1300" dirty="0" smtClean="0">
                          <a:latin typeface="Calibri"/>
                          <a:cs typeface="Calibri"/>
                        </a:rPr>
                        <a:t>esources to promote </a:t>
                      </a:r>
                      <a:r>
                        <a:rPr lang="en-US" sz="1300" b="0" i="0" kern="1200" dirty="0" smtClean="0">
                          <a:solidFill>
                            <a:schemeClr val="dk1"/>
                          </a:solidFill>
                          <a:latin typeface="Calibri"/>
                          <a:ea typeface="+mn-ea"/>
                          <a:cs typeface="Calibri"/>
                        </a:rPr>
                        <a:t>Developmentally Appropriate</a:t>
                      </a:r>
                      <a:r>
                        <a:rPr lang="en-US" sz="1300" b="0" i="0" kern="1200" baseline="0" dirty="0" smtClean="0">
                          <a:solidFill>
                            <a:schemeClr val="dk1"/>
                          </a:solidFill>
                          <a:latin typeface="Calibri"/>
                          <a:ea typeface="+mn-ea"/>
                          <a:cs typeface="Calibri"/>
                        </a:rPr>
                        <a:t> Practice (DAP) </a:t>
                      </a:r>
                      <a:r>
                        <a:rPr lang="en-US" sz="1300" b="0" i="0" kern="1200" dirty="0" smtClean="0">
                          <a:solidFill>
                            <a:schemeClr val="dk1"/>
                          </a:solidFill>
                          <a:latin typeface="Calibri"/>
                          <a:ea typeface="+mn-ea"/>
                          <a:cs typeface="Calibri"/>
                        </a:rPr>
                        <a:t> </a:t>
                      </a:r>
                      <a:r>
                        <a:rPr lang="en-US" sz="1300" kern="1200" dirty="0" smtClean="0">
                          <a:solidFill>
                            <a:schemeClr val="dk1"/>
                          </a:solidFill>
                          <a:latin typeface="Calibri"/>
                          <a:ea typeface="+mn-ea"/>
                          <a:cs typeface="Calibri"/>
                        </a:rPr>
                        <a:t>  </a:t>
                      </a:r>
                      <a:r>
                        <a:rPr lang="en-US" sz="1300" kern="1200" dirty="0" smtClean="0">
                          <a:solidFill>
                            <a:schemeClr val="dk1"/>
                          </a:solidFill>
                          <a:latin typeface="+mn-lt"/>
                          <a:ea typeface="+mn-ea"/>
                          <a:cs typeface="+mn-cs"/>
                        </a:rPr>
                        <a:t>             </a:t>
                      </a:r>
                      <a:endParaRPr lang="en-US" sz="1300" dirty="0">
                        <a:effectLst/>
                        <a:latin typeface="Calibri"/>
                        <a:ea typeface="Calibri"/>
                        <a:cs typeface="Calibri"/>
                      </a:endParaRPr>
                    </a:p>
                  </a:txBody>
                  <a:tcPr marL="68580" marR="68580" marT="0" marB="0" anchor="ctr"/>
                </a:tc>
                <a:tc>
                  <a:txBody>
                    <a:bodyPr/>
                    <a:lstStyle/>
                    <a:p>
                      <a:pPr marL="0" marR="0" algn="l">
                        <a:lnSpc>
                          <a:spcPct val="100000"/>
                        </a:lnSpc>
                        <a:spcBef>
                          <a:spcPts val="0"/>
                        </a:spcBef>
                        <a:spcAft>
                          <a:spcPts val="0"/>
                        </a:spcAft>
                      </a:pPr>
                      <a:r>
                        <a:rPr lang="en-US" sz="1300" u="sng" kern="1200" dirty="0" smtClean="0">
                          <a:solidFill>
                            <a:schemeClr val="dk1"/>
                          </a:solidFill>
                          <a:latin typeface="Calibri"/>
                          <a:ea typeface="+mn-ea"/>
                          <a:cs typeface="Calibri"/>
                          <a:hlinkClick r:id="rId3"/>
                        </a:rPr>
                        <a:t>www.naeyc.org/DAP</a:t>
                      </a:r>
                      <a:endParaRPr lang="en-US" sz="1300" dirty="0">
                        <a:effectLst/>
                        <a:latin typeface="Calibri"/>
                        <a:ea typeface="Calibri"/>
                        <a:cs typeface="Calibri"/>
                      </a:endParaRPr>
                    </a:p>
                  </a:txBody>
                  <a:tcPr marL="68580" marR="68580" marT="0" marB="0" anchor="ctr"/>
                </a:tc>
              </a:tr>
              <a:tr h="1111543">
                <a:tc>
                  <a:txBody>
                    <a:bodyPr/>
                    <a:lstStyle/>
                    <a:p>
                      <a:pPr marL="0" marR="0" algn="l">
                        <a:lnSpc>
                          <a:spcPct val="100000"/>
                        </a:lnSpc>
                        <a:spcBef>
                          <a:spcPts val="0"/>
                        </a:spcBef>
                        <a:spcAft>
                          <a:spcPts val="0"/>
                        </a:spcAft>
                      </a:pPr>
                      <a:r>
                        <a:rPr lang="en-US" sz="1300" b="1" i="1" dirty="0">
                          <a:effectLst/>
                          <a:latin typeface="Calibri"/>
                          <a:cs typeface="Calibri"/>
                        </a:rPr>
                        <a:t>Preschool Curriculum Framework</a:t>
                      </a:r>
                      <a:r>
                        <a:rPr lang="en-US" sz="1300" b="1" dirty="0">
                          <a:effectLst/>
                          <a:latin typeface="Calibri"/>
                          <a:cs typeface="Calibri"/>
                        </a:rPr>
                        <a:t>, Volume</a:t>
                      </a:r>
                      <a:r>
                        <a:rPr lang="en-US" sz="1300" b="1" dirty="0" smtClean="0">
                          <a:effectLst/>
                          <a:latin typeface="Calibri"/>
                          <a:cs typeface="Calibri"/>
                        </a:rPr>
                        <a:t> 1, 2, and 3</a:t>
                      </a:r>
                    </a:p>
                    <a:p>
                      <a:pPr marL="0" marR="0" algn="l">
                        <a:lnSpc>
                          <a:spcPct val="100000"/>
                        </a:lnSpc>
                        <a:spcBef>
                          <a:spcPts val="0"/>
                        </a:spcBef>
                        <a:spcAft>
                          <a:spcPts val="0"/>
                        </a:spcAft>
                      </a:pPr>
                      <a:r>
                        <a:rPr lang="en-US" sz="1300" dirty="0">
                          <a:effectLst/>
                          <a:latin typeface="Calibri"/>
                          <a:cs typeface="Calibri"/>
                        </a:rPr>
                        <a:t>Aligned with the foundations, the curriculum framework provides guidance on planning learning environments and experiences for young children</a:t>
                      </a:r>
                      <a:endParaRPr lang="en-US" sz="1300" dirty="0">
                        <a:effectLst/>
                        <a:latin typeface="Calibri"/>
                        <a:ea typeface="Calibri"/>
                        <a:cs typeface="Calibri"/>
                      </a:endParaRPr>
                    </a:p>
                  </a:txBody>
                  <a:tcPr marL="68580" marR="68580" marT="0" marB="0"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hlinkClick r:id="rId4"/>
                        </a:rPr>
                        <a:t>http://www.cde.ca.gov/sp/cd/re/documents/psframeworkkvol1.pdf</a:t>
                      </a:r>
                      <a:endParaRPr kumimoji="0" lang="en-US" altLang="en-US" sz="13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hlinkClick r:id=""/>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hlinkClick r:id="rId5"/>
                        </a:rPr>
                        <a:t>http://www.cde.ca.gov/sp/cd/re/documents/psframeworkvol2.pdf</a:t>
                      </a:r>
                      <a:endParaRPr kumimoji="0" lang="en-US" altLang="en-US" sz="13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hlinkClick r:id="rId6"/>
                        </a:rPr>
                        <a:t>http://www.cde.ca.gov/sp/cd/re/documents/preschoolframeworkvol3.pdf</a:t>
                      </a:r>
                      <a:endParaRPr kumimoji="0" lang="en-US" altLang="en-US" sz="13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endParaRPr>
                    </a:p>
                  </a:txBody>
                  <a:tcPr marL="68580" marR="68580" marT="0" marB="0" anchor="ctr"/>
                </a:tc>
              </a:tr>
              <a:tr h="910590">
                <a:tc>
                  <a:txBody>
                    <a:bodyPr/>
                    <a:lstStyle/>
                    <a:p>
                      <a:pPr marL="0" marR="0" algn="l">
                        <a:lnSpc>
                          <a:spcPct val="100000"/>
                        </a:lnSpc>
                        <a:spcBef>
                          <a:spcPts val="0"/>
                        </a:spcBef>
                        <a:spcAft>
                          <a:spcPts val="0"/>
                        </a:spcAft>
                      </a:pPr>
                      <a:r>
                        <a:rPr lang="en-US" sz="1300" b="1" i="1" dirty="0">
                          <a:effectLst/>
                          <a:latin typeface="Calibri"/>
                          <a:ea typeface="Calibri"/>
                          <a:cs typeface="Calibri"/>
                        </a:rPr>
                        <a:t>Preschool English Learners: Principles and Practices to Promote Language, Literacy, and Learning</a:t>
                      </a:r>
                      <a:endParaRPr lang="en-US" sz="1300" i="1" dirty="0">
                        <a:effectLst/>
                        <a:latin typeface="Calibri"/>
                        <a:ea typeface="Calibri"/>
                        <a:cs typeface="Calibri"/>
                      </a:endParaRPr>
                    </a:p>
                    <a:p>
                      <a:pPr marL="0" marR="0" algn="l">
                        <a:lnSpc>
                          <a:spcPct val="100000"/>
                        </a:lnSpc>
                        <a:spcBef>
                          <a:spcPts val="0"/>
                        </a:spcBef>
                        <a:spcAft>
                          <a:spcPts val="0"/>
                        </a:spcAft>
                      </a:pPr>
                      <a:r>
                        <a:rPr lang="en-US" sz="1300" dirty="0">
                          <a:effectLst/>
                          <a:latin typeface="Calibri"/>
                          <a:ea typeface="Calibri"/>
                          <a:cs typeface="Calibri"/>
                        </a:rPr>
                        <a:t>A resource guide to educate preschool English </a:t>
                      </a:r>
                      <a:r>
                        <a:rPr lang="en-US" sz="1300" dirty="0" smtClean="0">
                          <a:effectLst/>
                          <a:latin typeface="Calibri"/>
                          <a:ea typeface="Calibri"/>
                          <a:cs typeface="Calibri"/>
                        </a:rPr>
                        <a:t>learners</a:t>
                      </a:r>
                    </a:p>
                  </a:txBody>
                  <a:tcPr marL="68580" marR="68580" marT="0" marB="0" anchor="ctr"/>
                </a:tc>
                <a:tc>
                  <a:txBody>
                    <a:bodyPr/>
                    <a:lstStyle/>
                    <a:p>
                      <a:pPr marL="0" marR="0" algn="l">
                        <a:lnSpc>
                          <a:spcPct val="100000"/>
                        </a:lnSpc>
                        <a:spcBef>
                          <a:spcPts val="0"/>
                        </a:spcBef>
                        <a:spcAft>
                          <a:spcPts val="0"/>
                        </a:spcAft>
                      </a:pPr>
                      <a:r>
                        <a:rPr lang="en-US" sz="1300" dirty="0">
                          <a:effectLst/>
                          <a:latin typeface="Calibri"/>
                          <a:ea typeface="Calibri"/>
                          <a:cs typeface="Calibri"/>
                          <a:hlinkClick r:id="rId7"/>
                        </a:rPr>
                        <a:t>http://www.cde.ca.gov/sp/cd/re/documents/psenglearnersed2.</a:t>
                      </a:r>
                      <a:r>
                        <a:rPr lang="en-US" sz="1300" dirty="0" smtClean="0">
                          <a:effectLst/>
                          <a:latin typeface="Calibri"/>
                          <a:ea typeface="Calibri"/>
                          <a:cs typeface="Calibri"/>
                          <a:hlinkClick r:id="rId7"/>
                        </a:rPr>
                        <a:t>pdf</a:t>
                      </a:r>
                      <a:endParaRPr lang="en-US" sz="1300" dirty="0" smtClean="0">
                        <a:effectLst/>
                        <a:latin typeface="Calibri"/>
                        <a:ea typeface="Calibri"/>
                        <a:cs typeface="Calibri"/>
                      </a:endParaRPr>
                    </a:p>
                    <a:p>
                      <a:pPr marL="0" marR="0" algn="l">
                        <a:lnSpc>
                          <a:spcPct val="100000"/>
                        </a:lnSpc>
                        <a:spcBef>
                          <a:spcPts val="0"/>
                        </a:spcBef>
                        <a:spcAft>
                          <a:spcPts val="0"/>
                        </a:spcAft>
                      </a:pPr>
                      <a:endParaRPr lang="en-US" sz="1300" dirty="0">
                        <a:effectLst/>
                        <a:latin typeface="Calibri"/>
                        <a:ea typeface="Calibri"/>
                        <a:cs typeface="Calibri"/>
                      </a:endParaRPr>
                    </a:p>
                  </a:txBody>
                  <a:tcPr marL="68580" marR="68580" marT="0" marB="0" anchor="ctr"/>
                </a:tc>
              </a:tr>
              <a:tr h="1060743">
                <a:tc>
                  <a:txBody>
                    <a:bodyPr/>
                    <a:lstStyle/>
                    <a:p>
                      <a:pPr marL="0" marR="0" algn="l">
                        <a:lnSpc>
                          <a:spcPct val="100000"/>
                        </a:lnSpc>
                        <a:spcBef>
                          <a:spcPts val="0"/>
                        </a:spcBef>
                        <a:spcAft>
                          <a:spcPts val="0"/>
                        </a:spcAft>
                      </a:pPr>
                      <a:r>
                        <a:rPr lang="en-US" sz="1300" b="1" i="1" dirty="0">
                          <a:effectLst/>
                          <a:latin typeface="Calibri"/>
                          <a:cs typeface="Calibri"/>
                        </a:rPr>
                        <a:t>Preschool Learning Foundations</a:t>
                      </a:r>
                      <a:r>
                        <a:rPr lang="en-US" sz="1300" b="1" dirty="0">
                          <a:effectLst/>
                          <a:latin typeface="Calibri"/>
                          <a:cs typeface="Calibri"/>
                        </a:rPr>
                        <a:t>, Volume </a:t>
                      </a:r>
                      <a:r>
                        <a:rPr lang="en-US" sz="1300" b="1" dirty="0" smtClean="0">
                          <a:effectLst/>
                          <a:latin typeface="Calibri"/>
                          <a:cs typeface="Calibri"/>
                        </a:rPr>
                        <a:t>1,</a:t>
                      </a:r>
                      <a:r>
                        <a:rPr lang="en-US" sz="1300" b="1" baseline="0" dirty="0" smtClean="0">
                          <a:effectLst/>
                          <a:latin typeface="Calibri"/>
                          <a:cs typeface="Calibri"/>
                        </a:rPr>
                        <a:t> </a:t>
                      </a:r>
                      <a:r>
                        <a:rPr lang="en-US" sz="1300" b="1" dirty="0" smtClean="0">
                          <a:effectLst/>
                          <a:latin typeface="Calibri"/>
                          <a:cs typeface="Calibri"/>
                        </a:rPr>
                        <a:t>2, and 3</a:t>
                      </a:r>
                    </a:p>
                    <a:p>
                      <a:pPr marL="0" marR="0" algn="l">
                        <a:lnSpc>
                          <a:spcPct val="100000"/>
                        </a:lnSpc>
                        <a:spcBef>
                          <a:spcPts val="0"/>
                        </a:spcBef>
                        <a:spcAft>
                          <a:spcPts val="0"/>
                        </a:spcAft>
                      </a:pPr>
                      <a:r>
                        <a:rPr lang="en-US" sz="1300" dirty="0">
                          <a:effectLst/>
                          <a:latin typeface="Calibri"/>
                          <a:cs typeface="Calibri"/>
                        </a:rPr>
                        <a:t>The foundations for preschool-age children identify key domains of learning and guide instructional practice</a:t>
                      </a:r>
                      <a:endParaRPr lang="en-US" sz="1300" dirty="0">
                        <a:effectLst/>
                        <a:latin typeface="Calibri"/>
                        <a:ea typeface="Calibri"/>
                        <a:cs typeface="Calibri"/>
                      </a:endParaRPr>
                    </a:p>
                  </a:txBody>
                  <a:tcPr marL="68580" marR="68580" marT="0" marB="0"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300" b="0" i="0" u="sng"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hlinkClick r:id="rId8"/>
                        </a:rPr>
                        <a:t>http://www.cde.ca.gov/sp/cd/re/documents/preschoollf.pdf</a:t>
                      </a:r>
                      <a:endParaRPr kumimoji="0" lang="en-US" altLang="en-US" sz="1300" b="0" i="0" u="sng"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hlinkClick r:id="rId9"/>
                        </a:rPr>
                        <a:t>http://www.cde.ca.gov/sp/cd/re/documents/psfoundationsvol2.pdf</a:t>
                      </a:r>
                      <a:endParaRPr kumimoji="0" lang="en-US" altLang="en-US" sz="13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hlinkClick r:id="rId10"/>
                        </a:rPr>
                        <a:t>http://www.cde.ca.gov/sp/cd/re/documents/preschoolfoundationsvol3.pdf</a:t>
                      </a:r>
                      <a:endParaRPr kumimoji="0" lang="en-US" altLang="en-US" sz="13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endParaRPr>
                    </a:p>
                  </a:txBody>
                  <a:tcPr marL="68580" marR="68580" marT="0" marB="0" anchor="ctr"/>
                </a:tc>
              </a:tr>
              <a:tr h="822960">
                <a:tc>
                  <a:txBody>
                    <a:bodyPr/>
                    <a:lstStyle/>
                    <a:p>
                      <a:pPr marL="0" marR="0" algn="l">
                        <a:lnSpc>
                          <a:spcPct val="100000"/>
                        </a:lnSpc>
                        <a:spcBef>
                          <a:spcPts val="0"/>
                        </a:spcBef>
                        <a:spcAft>
                          <a:spcPts val="0"/>
                        </a:spcAft>
                      </a:pPr>
                      <a:r>
                        <a:rPr lang="en-US" sz="1300" b="1" dirty="0" smtClean="0">
                          <a:effectLst/>
                          <a:latin typeface="Calibri"/>
                          <a:cs typeface="Calibri"/>
                        </a:rPr>
                        <a:t>Transitional </a:t>
                      </a:r>
                      <a:r>
                        <a:rPr lang="en-US" sz="1300" b="1" dirty="0">
                          <a:effectLst/>
                          <a:latin typeface="Calibri"/>
                          <a:cs typeface="Calibri"/>
                        </a:rPr>
                        <a:t>Kindergarten (TK) California</a:t>
                      </a:r>
                    </a:p>
                    <a:p>
                      <a:pPr marL="0" marR="0" algn="l">
                        <a:lnSpc>
                          <a:spcPct val="100000"/>
                        </a:lnSpc>
                        <a:spcBef>
                          <a:spcPts val="0"/>
                        </a:spcBef>
                        <a:spcAft>
                          <a:spcPts val="0"/>
                        </a:spcAft>
                      </a:pPr>
                      <a:r>
                        <a:rPr lang="en-US" sz="1300" dirty="0">
                          <a:effectLst/>
                          <a:latin typeface="Calibri"/>
                          <a:cs typeface="Calibri"/>
                        </a:rPr>
                        <a:t>Online resources to support the successful implementation of transitional kindergarten </a:t>
                      </a:r>
                      <a:endParaRPr lang="en-US" sz="1300" dirty="0">
                        <a:effectLst/>
                        <a:latin typeface="Calibri"/>
                        <a:ea typeface="Calibri"/>
                        <a:cs typeface="Calibri"/>
                      </a:endParaRPr>
                    </a:p>
                  </a:txBody>
                  <a:tcPr marL="68580" marR="68580" marT="0" marB="0" anchor="ctr"/>
                </a:tc>
                <a:tc>
                  <a:txBody>
                    <a:bodyPr/>
                    <a:lstStyle/>
                    <a:p>
                      <a:pPr marL="0" marR="0" algn="l">
                        <a:lnSpc>
                          <a:spcPct val="100000"/>
                        </a:lnSpc>
                        <a:spcBef>
                          <a:spcPts val="0"/>
                        </a:spcBef>
                        <a:spcAft>
                          <a:spcPts val="0"/>
                        </a:spcAft>
                      </a:pPr>
                      <a:r>
                        <a:rPr lang="en-US" sz="1300" dirty="0">
                          <a:effectLst/>
                          <a:latin typeface="Calibri"/>
                          <a:cs typeface="Calibri"/>
                          <a:hlinkClick r:id="rId11"/>
                        </a:rPr>
                        <a:t>http://www.tkcalifornia.org</a:t>
                      </a:r>
                      <a:r>
                        <a:rPr lang="en-US" sz="1300" dirty="0" smtClean="0">
                          <a:effectLst/>
                          <a:latin typeface="Calibri"/>
                          <a:cs typeface="Calibri"/>
                          <a:hlinkClick r:id="rId11"/>
                        </a:rPr>
                        <a:t>/</a:t>
                      </a:r>
                      <a:endParaRPr lang="en-US" sz="1300" dirty="0" smtClean="0">
                        <a:effectLst/>
                        <a:latin typeface="Calibri"/>
                        <a:cs typeface="Calibri"/>
                      </a:endParaRPr>
                    </a:p>
                    <a:p>
                      <a:pPr marL="0" marR="0" algn="l">
                        <a:lnSpc>
                          <a:spcPct val="100000"/>
                        </a:lnSpc>
                        <a:spcBef>
                          <a:spcPts val="0"/>
                        </a:spcBef>
                        <a:spcAft>
                          <a:spcPts val="0"/>
                        </a:spcAft>
                      </a:pPr>
                      <a:endParaRPr lang="en-US" sz="1300" dirty="0">
                        <a:effectLst/>
                        <a:latin typeface="Calibri"/>
                        <a:ea typeface="Calibri"/>
                        <a:cs typeface="Calibri"/>
                      </a:endParaRPr>
                    </a:p>
                  </a:txBody>
                  <a:tcPr marL="68580" marR="68580" marT="0" marB="0" anchor="ctr"/>
                </a:tc>
              </a:tr>
            </a:tbl>
          </a:graphicData>
        </a:graphic>
      </p:graphicFrame>
      <p:sp>
        <p:nvSpPr>
          <p:cNvPr id="5" name="Slide Number Placeholder 4"/>
          <p:cNvSpPr>
            <a:spLocks noGrp="1"/>
          </p:cNvSpPr>
          <p:nvPr>
            <p:ph type="sldNum" sz="quarter" idx="12"/>
          </p:nvPr>
        </p:nvSpPr>
        <p:spPr/>
        <p:txBody>
          <a:bodyPr/>
          <a:lstStyle/>
          <a:p>
            <a:pPr>
              <a:defRPr/>
            </a:pPr>
            <a:fld id="{2A7C3690-E4C1-4374-BD8B-97D3BDC21D04}" type="slidenum">
              <a:rPr lang="en-US" smtClean="0"/>
              <a:pPr>
                <a:defRPr/>
              </a:pPr>
              <a:t>37</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038369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itle 1"/>
          <p:cNvSpPr>
            <a:spLocks noGrp="1"/>
          </p:cNvSpPr>
          <p:nvPr>
            <p:ph type="title"/>
          </p:nvPr>
        </p:nvSpPr>
        <p:spPr>
          <a:xfrm>
            <a:off x="127000" y="277813"/>
            <a:ext cx="8913813" cy="914400"/>
          </a:xfrm>
        </p:spPr>
        <p:txBody>
          <a:bodyPr/>
          <a:lstStyle/>
          <a:p>
            <a:pPr eaLnBrk="1" hangingPunct="1"/>
            <a:r>
              <a:rPr lang="en-US" dirty="0" smtClean="0"/>
              <a:t>		 </a:t>
            </a:r>
            <a:r>
              <a:rPr lang="en-US" b="1" dirty="0" smtClean="0"/>
              <a:t> </a:t>
            </a:r>
            <a:r>
              <a:rPr lang="en-US" b="1" dirty="0" smtClean="0">
                <a:latin typeface="Arial"/>
                <a:cs typeface="Arial"/>
              </a:rPr>
              <a:t>Resources</a:t>
            </a:r>
          </a:p>
        </p:txBody>
      </p:sp>
      <p:graphicFrame>
        <p:nvGraphicFramePr>
          <p:cNvPr id="6" name="Content Placeholder 3"/>
          <p:cNvGraphicFramePr>
            <a:graphicFrameLocks/>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91103663"/>
              </p:ext>
            </p:extLst>
          </p:nvPr>
        </p:nvGraphicFramePr>
        <p:xfrm>
          <a:off x="127000" y="1346200"/>
          <a:ext cx="8913813" cy="5425530"/>
        </p:xfrm>
        <a:graphic>
          <a:graphicData uri="http://schemas.openxmlformats.org/drawingml/2006/table">
            <a:tbl>
              <a:tblPr firstRow="1" bandRow="1">
                <a:tableStyleId>{46F890A9-2807-4EBB-B81D-B2AA78EC7F39}</a:tableStyleId>
              </a:tblPr>
              <a:tblGrid>
                <a:gridCol w="3822624"/>
                <a:gridCol w="5091189"/>
              </a:tblGrid>
              <a:tr h="276860">
                <a:tc gridSpan="2">
                  <a:txBody>
                    <a:bodyPr/>
                    <a:lstStyle/>
                    <a:p>
                      <a:pPr algn="ctr"/>
                      <a:r>
                        <a:rPr lang="en-US" dirty="0" smtClean="0">
                          <a:solidFill>
                            <a:srgbClr val="000000"/>
                          </a:solidFill>
                          <a:latin typeface="Calibri"/>
                          <a:cs typeface="Calibri"/>
                        </a:rPr>
                        <a:t>TK Online Resources</a:t>
                      </a:r>
                    </a:p>
                  </a:txBody>
                  <a:tcPr>
                    <a:solidFill>
                      <a:schemeClr val="accent6"/>
                    </a:solidFill>
                  </a:tcPr>
                </a:tc>
                <a:tc hMerge="1">
                  <a:txBody>
                    <a:bodyPr/>
                    <a:lstStyle/>
                    <a:p>
                      <a:endParaRPr lang="en-US" dirty="0"/>
                    </a:p>
                  </a:txBody>
                  <a:tcPr/>
                </a:tc>
              </a:tr>
              <a:tr h="505977">
                <a:tc>
                  <a:txBody>
                    <a:bodyPr/>
                    <a:lstStyle/>
                    <a:p>
                      <a:pPr marL="0" marR="0" algn="l">
                        <a:lnSpc>
                          <a:spcPct val="100000"/>
                        </a:lnSpc>
                        <a:spcBef>
                          <a:spcPts val="0"/>
                        </a:spcBef>
                        <a:spcAft>
                          <a:spcPts val="0"/>
                        </a:spcAft>
                      </a:pPr>
                      <a:r>
                        <a:rPr lang="en-US" sz="1300" b="1" dirty="0" smtClean="0">
                          <a:effectLst/>
                          <a:latin typeface="Calibri"/>
                          <a:ea typeface="Calibri"/>
                          <a:cs typeface="Calibri"/>
                        </a:rPr>
                        <a:t>Kids Health</a:t>
                      </a:r>
                    </a:p>
                    <a:p>
                      <a:pPr marL="0" marR="0" algn="l">
                        <a:lnSpc>
                          <a:spcPct val="100000"/>
                        </a:lnSpc>
                        <a:spcBef>
                          <a:spcPts val="0"/>
                        </a:spcBef>
                        <a:spcAft>
                          <a:spcPts val="0"/>
                        </a:spcAft>
                      </a:pPr>
                      <a:r>
                        <a:rPr lang="en-US" sz="1300" b="0" dirty="0" smtClean="0">
                          <a:effectLst/>
                          <a:latin typeface="Calibri"/>
                          <a:ea typeface="Calibri"/>
                          <a:cs typeface="Calibri"/>
                        </a:rPr>
                        <a:t>Teaching resources</a:t>
                      </a:r>
                      <a:endParaRPr lang="en-US" sz="1300" b="0" dirty="0">
                        <a:effectLst/>
                        <a:latin typeface="Calibri"/>
                        <a:ea typeface="Calibri"/>
                        <a:cs typeface="Calibri"/>
                      </a:endParaRPr>
                    </a:p>
                  </a:txBody>
                  <a:tcPr marL="68580" marR="68580" marT="0" marB="0" anchor="ctr">
                    <a:solidFill>
                      <a:schemeClr val="accent1">
                        <a:lumMod val="20000"/>
                        <a:lumOff val="80000"/>
                      </a:schemeClr>
                    </a:solidFill>
                  </a:tcPr>
                </a:tc>
                <a:tc>
                  <a:txBody>
                    <a:bodyPr/>
                    <a:lstStyle/>
                    <a:p>
                      <a:pPr marL="0" marR="0" algn="l">
                        <a:lnSpc>
                          <a:spcPct val="100000"/>
                        </a:lnSpc>
                        <a:spcBef>
                          <a:spcPts val="0"/>
                        </a:spcBef>
                        <a:spcAft>
                          <a:spcPts val="0"/>
                        </a:spcAft>
                      </a:pPr>
                      <a:r>
                        <a:rPr lang="en-US" sz="1300" b="1" dirty="0" smtClean="0">
                          <a:effectLst/>
                          <a:latin typeface="Calibri"/>
                          <a:ea typeface="Calibri"/>
                          <a:cs typeface="Calibri"/>
                        </a:rPr>
                        <a:t>www.kidshealth.org</a:t>
                      </a:r>
                      <a:endParaRPr lang="en-US" sz="1300" b="1" dirty="0">
                        <a:effectLst/>
                        <a:latin typeface="Calibri"/>
                        <a:ea typeface="Calibri"/>
                        <a:cs typeface="Calibri"/>
                      </a:endParaRPr>
                    </a:p>
                  </a:txBody>
                  <a:tcPr marL="68580" marR="68580" marT="0" marB="0" anchor="ctr">
                    <a:solidFill>
                      <a:schemeClr val="accent1">
                        <a:lumMod val="20000"/>
                        <a:lumOff val="80000"/>
                      </a:schemeClr>
                    </a:solidFill>
                  </a:tcPr>
                </a:tc>
              </a:tr>
              <a:tr h="505977">
                <a:tc>
                  <a:txBody>
                    <a:bodyPr/>
                    <a:lstStyle/>
                    <a:p>
                      <a:pPr marL="0" marR="0" algn="l">
                        <a:lnSpc>
                          <a:spcPct val="100000"/>
                        </a:lnSpc>
                        <a:spcBef>
                          <a:spcPts val="0"/>
                        </a:spcBef>
                        <a:spcAft>
                          <a:spcPts val="0"/>
                        </a:spcAft>
                      </a:pPr>
                      <a:r>
                        <a:rPr lang="en-US" sz="1300" b="1" dirty="0" smtClean="0">
                          <a:effectLst/>
                          <a:latin typeface="Calibri"/>
                          <a:ea typeface="Calibri"/>
                          <a:cs typeface="Calibri"/>
                        </a:rPr>
                        <a:t>PBS Learning Media</a:t>
                      </a:r>
                    </a:p>
                    <a:p>
                      <a:pPr marL="0" marR="0" algn="l">
                        <a:lnSpc>
                          <a:spcPct val="100000"/>
                        </a:lnSpc>
                        <a:spcBef>
                          <a:spcPts val="0"/>
                        </a:spcBef>
                        <a:spcAft>
                          <a:spcPts val="0"/>
                        </a:spcAft>
                      </a:pPr>
                      <a:r>
                        <a:rPr lang="en-US" sz="1300" b="0" dirty="0" smtClean="0">
                          <a:effectLst/>
                          <a:latin typeface="Calibri"/>
                          <a:ea typeface="Calibri"/>
                          <a:cs typeface="Calibri"/>
                        </a:rPr>
                        <a:t>Health and Physical</a:t>
                      </a:r>
                      <a:r>
                        <a:rPr lang="en-US" sz="1300" b="0" baseline="0" dirty="0" smtClean="0">
                          <a:effectLst/>
                          <a:latin typeface="Calibri"/>
                          <a:ea typeface="Calibri"/>
                          <a:cs typeface="Calibri"/>
                        </a:rPr>
                        <a:t> Education teaching resources</a:t>
                      </a:r>
                      <a:endParaRPr lang="en-US" sz="1300" b="0" dirty="0">
                        <a:effectLst/>
                        <a:latin typeface="Calibri"/>
                        <a:ea typeface="Calibri"/>
                        <a:cs typeface="Calibri"/>
                      </a:endParaRPr>
                    </a:p>
                  </a:txBody>
                  <a:tcPr marL="68580" marR="68580" marT="0" marB="0" anchor="ctr">
                    <a:solidFill>
                      <a:schemeClr val="bg1"/>
                    </a:solidFill>
                  </a:tcPr>
                </a:tc>
                <a:tc>
                  <a:txBody>
                    <a:bodyPr/>
                    <a:lstStyle/>
                    <a:p>
                      <a:pPr marL="0" marR="0" algn="l">
                        <a:lnSpc>
                          <a:spcPct val="100000"/>
                        </a:lnSpc>
                        <a:spcBef>
                          <a:spcPts val="0"/>
                        </a:spcBef>
                        <a:spcAft>
                          <a:spcPts val="0"/>
                        </a:spcAft>
                      </a:pPr>
                      <a:r>
                        <a:rPr lang="en-US" sz="1300" b="1" dirty="0" smtClean="0">
                          <a:effectLst/>
                          <a:latin typeface="Calibri"/>
                          <a:ea typeface="Calibri"/>
                          <a:cs typeface="Calibri"/>
                        </a:rPr>
                        <a:t>www.pbslearningmedia.org</a:t>
                      </a:r>
                      <a:endParaRPr lang="en-US" sz="1300" b="1" dirty="0">
                        <a:effectLst/>
                        <a:latin typeface="Calibri"/>
                        <a:ea typeface="Calibri"/>
                        <a:cs typeface="Calibri"/>
                      </a:endParaRPr>
                    </a:p>
                  </a:txBody>
                  <a:tcPr marL="68580" marR="68580" marT="0" marB="0" anchor="ctr">
                    <a:solidFill>
                      <a:schemeClr val="bg1"/>
                    </a:solidFill>
                  </a:tcPr>
                </a:tc>
              </a:tr>
              <a:tr h="505977">
                <a:tc>
                  <a:txBody>
                    <a:bodyPr/>
                    <a:lstStyle/>
                    <a:p>
                      <a:pPr marL="0" marR="0" algn="l">
                        <a:lnSpc>
                          <a:spcPct val="100000"/>
                        </a:lnSpc>
                        <a:spcBef>
                          <a:spcPts val="0"/>
                        </a:spcBef>
                        <a:spcAft>
                          <a:spcPts val="0"/>
                        </a:spcAft>
                      </a:pPr>
                      <a:r>
                        <a:rPr lang="en-US" sz="1300" b="1" dirty="0" smtClean="0">
                          <a:effectLst/>
                          <a:latin typeface="Calibri"/>
                          <a:ea typeface="Calibri"/>
                          <a:cs typeface="Calibri"/>
                        </a:rPr>
                        <a:t>Youth Physical Activity Lesson</a:t>
                      </a:r>
                      <a:r>
                        <a:rPr lang="en-US" sz="1300" b="1" baseline="0" dirty="0" smtClean="0">
                          <a:effectLst/>
                          <a:latin typeface="Calibri"/>
                          <a:ea typeface="Calibri"/>
                          <a:cs typeface="Calibri"/>
                        </a:rPr>
                        <a:t> Plans</a:t>
                      </a:r>
                    </a:p>
                    <a:p>
                      <a:pPr marL="0" marR="0" algn="l">
                        <a:lnSpc>
                          <a:spcPct val="100000"/>
                        </a:lnSpc>
                        <a:spcBef>
                          <a:spcPts val="0"/>
                        </a:spcBef>
                        <a:spcAft>
                          <a:spcPts val="0"/>
                        </a:spcAft>
                      </a:pPr>
                      <a:r>
                        <a:rPr lang="en-US" sz="1300" b="0" baseline="0" dirty="0" smtClean="0">
                          <a:effectLst/>
                          <a:latin typeface="Calibri"/>
                          <a:ea typeface="Calibri"/>
                          <a:cs typeface="Calibri"/>
                        </a:rPr>
                        <a:t>University of Arizona</a:t>
                      </a:r>
                      <a:endParaRPr lang="en-US" sz="1300" b="0" dirty="0">
                        <a:effectLst/>
                        <a:latin typeface="Calibri"/>
                        <a:ea typeface="Calibri"/>
                        <a:cs typeface="Calibri"/>
                      </a:endParaRPr>
                    </a:p>
                  </a:txBody>
                  <a:tcPr marL="68580" marR="68580" marT="0" marB="0" anchor="ctr">
                    <a:solidFill>
                      <a:schemeClr val="accent1">
                        <a:lumMod val="20000"/>
                        <a:lumOff val="80000"/>
                      </a:schemeClr>
                    </a:solidFill>
                  </a:tcPr>
                </a:tc>
                <a:tc>
                  <a:txBody>
                    <a:bodyPr/>
                    <a:lstStyle/>
                    <a:p>
                      <a:pPr marL="0" marR="0" algn="l">
                        <a:lnSpc>
                          <a:spcPct val="100000"/>
                        </a:lnSpc>
                        <a:spcBef>
                          <a:spcPts val="0"/>
                        </a:spcBef>
                        <a:spcAft>
                          <a:spcPts val="0"/>
                        </a:spcAft>
                      </a:pPr>
                      <a:r>
                        <a:rPr lang="en-US" sz="1300" b="1" dirty="0" smtClean="0">
                          <a:effectLst/>
                          <a:latin typeface="Calibri"/>
                          <a:ea typeface="Calibri"/>
                          <a:cs typeface="Calibri"/>
                        </a:rPr>
                        <a:t>http://cals.arizona.edu/pubs/health/az1408/</a:t>
                      </a:r>
                      <a:endParaRPr lang="en-US" sz="1300" b="1" dirty="0">
                        <a:effectLst/>
                        <a:latin typeface="Calibri"/>
                        <a:ea typeface="Calibri"/>
                        <a:cs typeface="Calibri"/>
                      </a:endParaRPr>
                    </a:p>
                  </a:txBody>
                  <a:tcPr marL="68580" marR="68580" marT="0" marB="0" anchor="ctr">
                    <a:solidFill>
                      <a:schemeClr val="accent1">
                        <a:lumMod val="20000"/>
                        <a:lumOff val="80000"/>
                      </a:schemeClr>
                    </a:solidFill>
                  </a:tcPr>
                </a:tc>
              </a:tr>
              <a:tr h="505977">
                <a:tc>
                  <a:txBody>
                    <a:bodyPr/>
                    <a:lstStyle/>
                    <a:p>
                      <a:pPr marL="0" marR="0" algn="l">
                        <a:lnSpc>
                          <a:spcPct val="100000"/>
                        </a:lnSpc>
                        <a:spcBef>
                          <a:spcPts val="0"/>
                        </a:spcBef>
                        <a:spcAft>
                          <a:spcPts val="0"/>
                        </a:spcAft>
                      </a:pPr>
                      <a:r>
                        <a:rPr lang="en-US" sz="1300" b="1" dirty="0" smtClean="0">
                          <a:effectLst/>
                          <a:latin typeface="Calibri"/>
                          <a:ea typeface="Calibri"/>
                          <a:cs typeface="Calibri"/>
                        </a:rPr>
                        <a:t>SPARK</a:t>
                      </a:r>
                    </a:p>
                    <a:p>
                      <a:pPr marL="0" marR="0" algn="l">
                        <a:lnSpc>
                          <a:spcPct val="100000"/>
                        </a:lnSpc>
                        <a:spcBef>
                          <a:spcPts val="0"/>
                        </a:spcBef>
                        <a:spcAft>
                          <a:spcPts val="0"/>
                        </a:spcAft>
                      </a:pPr>
                      <a:r>
                        <a:rPr lang="en-US" sz="1300" b="0" dirty="0" smtClean="0">
                          <a:effectLst/>
                          <a:latin typeface="Calibri"/>
                          <a:ea typeface="Calibri"/>
                          <a:cs typeface="Calibri"/>
                        </a:rPr>
                        <a:t>Teacher resources and lesson plans</a:t>
                      </a:r>
                      <a:endParaRPr lang="en-US" sz="1300" b="0" dirty="0">
                        <a:effectLst/>
                        <a:latin typeface="Calibri"/>
                        <a:ea typeface="Calibri"/>
                        <a:cs typeface="Calibri"/>
                      </a:endParaRPr>
                    </a:p>
                  </a:txBody>
                  <a:tcPr marL="68580" marR="68580" marT="0" marB="0" anchor="ctr">
                    <a:solidFill>
                      <a:srgbClr val="FFFFFF"/>
                    </a:solidFill>
                  </a:tcPr>
                </a:tc>
                <a:tc>
                  <a:txBody>
                    <a:bodyPr/>
                    <a:lstStyle/>
                    <a:p>
                      <a:pPr marL="0" marR="0" algn="l">
                        <a:lnSpc>
                          <a:spcPct val="100000"/>
                        </a:lnSpc>
                        <a:spcBef>
                          <a:spcPts val="0"/>
                        </a:spcBef>
                        <a:spcAft>
                          <a:spcPts val="0"/>
                        </a:spcAft>
                      </a:pPr>
                      <a:r>
                        <a:rPr lang="en-US" sz="1300" b="1" dirty="0" smtClean="0">
                          <a:effectLst/>
                          <a:latin typeface="Calibri"/>
                          <a:ea typeface="Calibri"/>
                          <a:cs typeface="Calibri"/>
                        </a:rPr>
                        <a:t>www.sparked.org</a:t>
                      </a:r>
                      <a:endParaRPr lang="en-US" sz="1300" b="1" dirty="0">
                        <a:effectLst/>
                        <a:latin typeface="Calibri"/>
                        <a:ea typeface="Calibri"/>
                        <a:cs typeface="Calibri"/>
                      </a:endParaRPr>
                    </a:p>
                  </a:txBody>
                  <a:tcPr marL="68580" marR="68580" marT="0" marB="0" anchor="ctr">
                    <a:solidFill>
                      <a:srgbClr val="FFFFFF"/>
                    </a:solidFill>
                  </a:tcPr>
                </a:tc>
              </a:tr>
              <a:tr h="505977">
                <a:tc>
                  <a:txBody>
                    <a:bodyPr/>
                    <a:lstStyle/>
                    <a:p>
                      <a:pPr marL="0" marR="0" algn="l">
                        <a:lnSpc>
                          <a:spcPct val="100000"/>
                        </a:lnSpc>
                        <a:spcBef>
                          <a:spcPts val="0"/>
                        </a:spcBef>
                        <a:spcAft>
                          <a:spcPts val="0"/>
                        </a:spcAft>
                      </a:pPr>
                      <a:r>
                        <a:rPr lang="en-US" sz="1300" b="1" dirty="0" smtClean="0">
                          <a:effectLst/>
                          <a:latin typeface="Calibri"/>
                          <a:ea typeface="Calibri"/>
                          <a:cs typeface="Calibri"/>
                        </a:rPr>
                        <a:t>Whole</a:t>
                      </a:r>
                      <a:r>
                        <a:rPr lang="en-US" sz="1300" b="1" baseline="0" dirty="0" smtClean="0">
                          <a:effectLst/>
                          <a:latin typeface="Calibri"/>
                          <a:ea typeface="Calibri"/>
                          <a:cs typeface="Calibri"/>
                        </a:rPr>
                        <a:t> Kids Foundation – Better Bites: More Nutrition in Every Bite  </a:t>
                      </a:r>
                      <a:r>
                        <a:rPr lang="en-US" sz="1300" b="0" baseline="0" dirty="0" smtClean="0">
                          <a:effectLst/>
                          <a:latin typeface="Calibri"/>
                          <a:ea typeface="Calibri"/>
                          <a:cs typeface="Calibri"/>
                        </a:rPr>
                        <a:t>Teacher Resources</a:t>
                      </a:r>
                      <a:endParaRPr lang="en-US" sz="1300" b="0" dirty="0">
                        <a:effectLst/>
                        <a:latin typeface="Calibri"/>
                        <a:ea typeface="Calibri"/>
                        <a:cs typeface="Calibri"/>
                      </a:endParaRPr>
                    </a:p>
                  </a:txBody>
                  <a:tcPr marL="68580" marR="68580" marT="0" marB="0" anchor="ctr">
                    <a:solidFill>
                      <a:schemeClr val="accent1">
                        <a:lumMod val="20000"/>
                        <a:lumOff val="80000"/>
                      </a:schemeClr>
                    </a:solidFill>
                  </a:tcPr>
                </a:tc>
                <a:tc>
                  <a:txBody>
                    <a:bodyPr/>
                    <a:lstStyle/>
                    <a:p>
                      <a:pPr marL="0" marR="0" algn="l">
                        <a:lnSpc>
                          <a:spcPct val="100000"/>
                        </a:lnSpc>
                        <a:spcBef>
                          <a:spcPts val="0"/>
                        </a:spcBef>
                        <a:spcAft>
                          <a:spcPts val="0"/>
                        </a:spcAft>
                      </a:pPr>
                      <a:r>
                        <a:rPr lang="en-US" sz="1300" b="1" dirty="0" smtClean="0">
                          <a:effectLst/>
                          <a:latin typeface="Calibri"/>
                          <a:ea typeface="Calibri"/>
                          <a:cs typeface="Calibri"/>
                        </a:rPr>
                        <a:t>www.wholekidsfoundation.org</a:t>
                      </a:r>
                      <a:endParaRPr lang="en-US" sz="1300" b="1" dirty="0">
                        <a:effectLst/>
                        <a:latin typeface="Calibri"/>
                        <a:ea typeface="Calibri"/>
                        <a:cs typeface="Calibri"/>
                      </a:endParaRPr>
                    </a:p>
                  </a:txBody>
                  <a:tcPr marL="68580" marR="68580" marT="0" marB="0" anchor="ctr">
                    <a:solidFill>
                      <a:schemeClr val="accent1">
                        <a:lumMod val="20000"/>
                        <a:lumOff val="80000"/>
                      </a:schemeClr>
                    </a:solidFill>
                  </a:tcPr>
                </a:tc>
              </a:tr>
              <a:tr h="505977">
                <a:tc>
                  <a:txBody>
                    <a:bodyPr/>
                    <a:lstStyle/>
                    <a:p>
                      <a:pPr marL="0" marR="0" algn="l">
                        <a:lnSpc>
                          <a:spcPct val="100000"/>
                        </a:lnSpc>
                        <a:spcBef>
                          <a:spcPts val="0"/>
                        </a:spcBef>
                        <a:spcAft>
                          <a:spcPts val="0"/>
                        </a:spcAft>
                      </a:pPr>
                      <a:r>
                        <a:rPr lang="en-US" sz="1300" b="1" dirty="0" smtClean="0">
                          <a:effectLst/>
                          <a:latin typeface="Calibri"/>
                          <a:ea typeface="Calibri"/>
                          <a:cs typeface="Calibri"/>
                        </a:rPr>
                        <a:t>Healthy</a:t>
                      </a:r>
                      <a:r>
                        <a:rPr lang="en-US" sz="1300" b="1" baseline="0" dirty="0" smtClean="0">
                          <a:effectLst/>
                          <a:latin typeface="Calibri"/>
                          <a:ea typeface="Calibri"/>
                          <a:cs typeface="Calibri"/>
                        </a:rPr>
                        <a:t> and Active Preschoolers</a:t>
                      </a:r>
                      <a:endParaRPr lang="en-US" sz="1300" b="1" dirty="0">
                        <a:effectLst/>
                        <a:latin typeface="Calibri"/>
                        <a:ea typeface="Calibri"/>
                        <a:cs typeface="Calibri"/>
                      </a:endParaRPr>
                    </a:p>
                  </a:txBody>
                  <a:tcPr marL="68580" marR="68580" marT="0" marB="0" anchor="ctr">
                    <a:solidFill>
                      <a:srgbClr val="FFFFFF"/>
                    </a:solidFill>
                  </a:tcPr>
                </a:tc>
                <a:tc>
                  <a:txBody>
                    <a:bodyPr/>
                    <a:lstStyle/>
                    <a:p>
                      <a:pPr marL="0" marR="0" algn="l">
                        <a:lnSpc>
                          <a:spcPct val="100000"/>
                        </a:lnSpc>
                        <a:spcBef>
                          <a:spcPts val="0"/>
                        </a:spcBef>
                        <a:spcAft>
                          <a:spcPts val="0"/>
                        </a:spcAft>
                      </a:pPr>
                      <a:r>
                        <a:rPr lang="en-US" sz="1300" b="1" dirty="0" smtClean="0">
                          <a:effectLst/>
                          <a:latin typeface="Calibri"/>
                          <a:ea typeface="Calibri"/>
                          <a:cs typeface="Calibri"/>
                        </a:rPr>
                        <a:t>www.healthypreschoolers.com</a:t>
                      </a:r>
                      <a:endParaRPr lang="en-US" sz="1300" b="1" dirty="0">
                        <a:effectLst/>
                        <a:latin typeface="Calibri"/>
                        <a:ea typeface="Calibri"/>
                        <a:cs typeface="Calibri"/>
                      </a:endParaRPr>
                    </a:p>
                  </a:txBody>
                  <a:tcPr marL="68580" marR="68580" marT="0" marB="0" anchor="ctr">
                    <a:solidFill>
                      <a:srgbClr val="FFFFFF"/>
                    </a:solidFill>
                  </a:tcPr>
                </a:tc>
              </a:tr>
              <a:tr h="505977">
                <a:tc>
                  <a:txBody>
                    <a:bodyPr/>
                    <a:lstStyle/>
                    <a:p>
                      <a:pPr marL="0" marR="0" algn="l">
                        <a:lnSpc>
                          <a:spcPct val="100000"/>
                        </a:lnSpc>
                        <a:spcBef>
                          <a:spcPts val="0"/>
                        </a:spcBef>
                        <a:spcAft>
                          <a:spcPts val="0"/>
                        </a:spcAft>
                      </a:pPr>
                      <a:r>
                        <a:rPr lang="en-US" sz="1300" b="1" dirty="0" smtClean="0">
                          <a:effectLst/>
                          <a:latin typeface="Calibri"/>
                          <a:ea typeface="Calibri"/>
                          <a:cs typeface="Calibri"/>
                        </a:rPr>
                        <a:t>Head Start Body Start</a:t>
                      </a:r>
                      <a:endParaRPr lang="en-US" sz="1300" b="1" dirty="0">
                        <a:effectLst/>
                        <a:latin typeface="Calibri"/>
                        <a:ea typeface="Calibri"/>
                        <a:cs typeface="Calibri"/>
                      </a:endParaRPr>
                    </a:p>
                  </a:txBody>
                  <a:tcPr marL="68580" marR="68580" marT="0" marB="0" anchor="ctr">
                    <a:solidFill>
                      <a:schemeClr val="accent1">
                        <a:lumMod val="20000"/>
                        <a:lumOff val="80000"/>
                      </a:schemeClr>
                    </a:solidFill>
                  </a:tcPr>
                </a:tc>
                <a:tc>
                  <a:txBody>
                    <a:bodyPr/>
                    <a:lstStyle/>
                    <a:p>
                      <a:pPr marL="0" marR="0" algn="l">
                        <a:lnSpc>
                          <a:spcPct val="100000"/>
                        </a:lnSpc>
                        <a:spcBef>
                          <a:spcPts val="0"/>
                        </a:spcBef>
                        <a:spcAft>
                          <a:spcPts val="0"/>
                        </a:spcAft>
                      </a:pPr>
                      <a:r>
                        <a:rPr lang="en-US" sz="1300" b="1" dirty="0" smtClean="0">
                          <a:effectLst/>
                          <a:latin typeface="Calibri"/>
                          <a:ea typeface="Calibri"/>
                          <a:cs typeface="Calibri"/>
                        </a:rPr>
                        <a:t>www.aahperd.org/headstartbodystart/</a:t>
                      </a:r>
                      <a:endParaRPr lang="en-US" sz="1300" b="1" dirty="0">
                        <a:effectLst/>
                        <a:latin typeface="Calibri"/>
                        <a:ea typeface="Calibri"/>
                        <a:cs typeface="Calibri"/>
                      </a:endParaRPr>
                    </a:p>
                  </a:txBody>
                  <a:tcPr marL="68580" marR="68580" marT="0" marB="0" anchor="ctr">
                    <a:solidFill>
                      <a:schemeClr val="accent1">
                        <a:lumMod val="20000"/>
                        <a:lumOff val="80000"/>
                      </a:schemeClr>
                    </a:solidFill>
                  </a:tcPr>
                </a:tc>
              </a:tr>
              <a:tr h="505977">
                <a:tc>
                  <a:txBody>
                    <a:bodyPr/>
                    <a:lstStyle/>
                    <a:p>
                      <a:pPr marL="0" marR="0" algn="l">
                        <a:lnSpc>
                          <a:spcPct val="100000"/>
                        </a:lnSpc>
                        <a:spcBef>
                          <a:spcPts val="0"/>
                        </a:spcBef>
                        <a:spcAft>
                          <a:spcPts val="0"/>
                        </a:spcAft>
                      </a:pPr>
                      <a:r>
                        <a:rPr lang="en-US" sz="1300" b="1" dirty="0" smtClean="0">
                          <a:effectLst/>
                          <a:latin typeface="Calibri"/>
                          <a:ea typeface="Calibri"/>
                          <a:cs typeface="Calibri"/>
                        </a:rPr>
                        <a:t>Harvest</a:t>
                      </a:r>
                      <a:r>
                        <a:rPr lang="en-US" sz="1300" b="1" baseline="0" dirty="0" smtClean="0">
                          <a:effectLst/>
                          <a:latin typeface="Calibri"/>
                          <a:ea typeface="Calibri"/>
                          <a:cs typeface="Calibri"/>
                        </a:rPr>
                        <a:t> of the Month</a:t>
                      </a:r>
                      <a:endParaRPr lang="en-US" sz="1300" b="1" dirty="0">
                        <a:effectLst/>
                        <a:latin typeface="Calibri"/>
                        <a:ea typeface="Calibri"/>
                        <a:cs typeface="Calibri"/>
                      </a:endParaRPr>
                    </a:p>
                  </a:txBody>
                  <a:tcPr marL="68580" marR="68580" marT="0" marB="0" anchor="ctr">
                    <a:solidFill>
                      <a:srgbClr val="FFFFFF"/>
                    </a:solidFill>
                  </a:tcPr>
                </a:tc>
                <a:tc>
                  <a:txBody>
                    <a:bodyPr/>
                    <a:lstStyle/>
                    <a:p>
                      <a:pPr marL="0" marR="0" algn="l">
                        <a:lnSpc>
                          <a:spcPct val="100000"/>
                        </a:lnSpc>
                        <a:spcBef>
                          <a:spcPts val="0"/>
                        </a:spcBef>
                        <a:spcAft>
                          <a:spcPts val="0"/>
                        </a:spcAft>
                      </a:pPr>
                      <a:r>
                        <a:rPr lang="en-US" sz="1300" b="1" dirty="0" smtClean="0">
                          <a:effectLst/>
                          <a:latin typeface="Calibri"/>
                          <a:ea typeface="Calibri"/>
                          <a:cs typeface="Calibri"/>
                        </a:rPr>
                        <a:t>http://www.harvestofthemonth.cdph.ca.gov/download.asp</a:t>
                      </a:r>
                      <a:endParaRPr lang="en-US" sz="1300" b="1" dirty="0">
                        <a:effectLst/>
                        <a:latin typeface="Calibri"/>
                        <a:ea typeface="Calibri"/>
                        <a:cs typeface="Calibri"/>
                      </a:endParaRPr>
                    </a:p>
                  </a:txBody>
                  <a:tcPr marL="68580" marR="68580" marT="0" marB="0" anchor="ctr">
                    <a:solidFill>
                      <a:srgbClr val="FFFFFF"/>
                    </a:solidFill>
                  </a:tcPr>
                </a:tc>
              </a:tr>
              <a:tr h="505977">
                <a:tc>
                  <a:txBody>
                    <a:bodyPr/>
                    <a:lstStyle/>
                    <a:p>
                      <a:pPr marL="0" marR="0" algn="l">
                        <a:lnSpc>
                          <a:spcPct val="100000"/>
                        </a:lnSpc>
                        <a:spcBef>
                          <a:spcPts val="0"/>
                        </a:spcBef>
                        <a:spcAft>
                          <a:spcPts val="0"/>
                        </a:spcAft>
                      </a:pPr>
                      <a:r>
                        <a:rPr lang="en-US" sz="1300" b="1" dirty="0" smtClean="0">
                          <a:effectLst/>
                          <a:latin typeface="Calibri"/>
                          <a:ea typeface="Calibri"/>
                          <a:cs typeface="Calibri"/>
                        </a:rPr>
                        <a:t>I</a:t>
                      </a:r>
                      <a:r>
                        <a:rPr lang="en-US" sz="1300" b="1" baseline="0" dirty="0" smtClean="0">
                          <a:effectLst/>
                          <a:latin typeface="Calibri"/>
                          <a:ea typeface="Calibri"/>
                          <a:cs typeface="Calibri"/>
                        </a:rPr>
                        <a:t> Am Moving, I Am Learning</a:t>
                      </a:r>
                      <a:endParaRPr lang="en-US" sz="1300" b="1" dirty="0">
                        <a:effectLst/>
                        <a:latin typeface="Calibri"/>
                        <a:ea typeface="Calibri"/>
                        <a:cs typeface="Calibri"/>
                      </a:endParaRPr>
                    </a:p>
                  </a:txBody>
                  <a:tcPr marL="68580" marR="68580" marT="0" marB="0" anchor="ctr">
                    <a:solidFill>
                      <a:schemeClr val="accent1">
                        <a:lumMod val="20000"/>
                        <a:lumOff val="80000"/>
                      </a:schemeClr>
                    </a:solidFill>
                  </a:tcPr>
                </a:tc>
                <a:tc>
                  <a:txBody>
                    <a:bodyPr/>
                    <a:lstStyle/>
                    <a:p>
                      <a:pPr marL="0" marR="0" algn="l">
                        <a:lnSpc>
                          <a:spcPct val="100000"/>
                        </a:lnSpc>
                        <a:spcBef>
                          <a:spcPts val="0"/>
                        </a:spcBef>
                        <a:spcAft>
                          <a:spcPts val="0"/>
                        </a:spcAft>
                      </a:pPr>
                      <a:r>
                        <a:rPr lang="en-US" sz="1300" b="1" dirty="0" smtClean="0">
                          <a:solidFill>
                            <a:schemeClr val="tx1"/>
                          </a:solidFill>
                          <a:effectLst/>
                          <a:latin typeface="Calibri"/>
                          <a:ea typeface="Calibri"/>
                          <a:cs typeface="Calibri"/>
                        </a:rPr>
                        <a:t>www.choosykids.com</a:t>
                      </a:r>
                    </a:p>
                  </a:txBody>
                  <a:tcPr marL="68580" marR="68580" marT="0" marB="0" anchor="ctr">
                    <a:solidFill>
                      <a:schemeClr val="accent1">
                        <a:lumMod val="20000"/>
                        <a:lumOff val="80000"/>
                      </a:schemeClr>
                    </a:solidFill>
                  </a:tcPr>
                </a:tc>
              </a:tr>
              <a:tr h="505977">
                <a:tc>
                  <a:txBody>
                    <a:bodyPr/>
                    <a:lstStyle/>
                    <a:p>
                      <a:pPr marL="0" marR="0" algn="l">
                        <a:lnSpc>
                          <a:spcPct val="100000"/>
                        </a:lnSpc>
                        <a:spcBef>
                          <a:spcPts val="0"/>
                        </a:spcBef>
                        <a:spcAft>
                          <a:spcPts val="0"/>
                        </a:spcAft>
                      </a:pPr>
                      <a:r>
                        <a:rPr lang="en-US" sz="1300" b="1" dirty="0" smtClean="0">
                          <a:effectLst/>
                          <a:latin typeface="Calibri"/>
                          <a:ea typeface="Calibri"/>
                          <a:cs typeface="Calibri"/>
                        </a:rPr>
                        <a:t>Kids Health in</a:t>
                      </a:r>
                      <a:r>
                        <a:rPr lang="en-US" sz="1300" b="1" baseline="0" dirty="0" smtClean="0">
                          <a:effectLst/>
                          <a:latin typeface="Calibri"/>
                          <a:ea typeface="Calibri"/>
                          <a:cs typeface="Calibri"/>
                        </a:rPr>
                        <a:t> the Classroom</a:t>
                      </a:r>
                      <a:endParaRPr lang="en-US" sz="1300" b="1" dirty="0">
                        <a:effectLst/>
                        <a:latin typeface="Calibri"/>
                        <a:ea typeface="Calibri"/>
                        <a:cs typeface="Calibri"/>
                      </a:endParaRPr>
                    </a:p>
                  </a:txBody>
                  <a:tcPr marL="68580" marR="68580" marT="0" marB="0" anchor="ctr">
                    <a:solidFill>
                      <a:srgbClr val="FFFFFF"/>
                    </a:solidFill>
                  </a:tcPr>
                </a:tc>
                <a:tc>
                  <a:txBody>
                    <a:bodyPr/>
                    <a:lstStyle/>
                    <a:p>
                      <a:pPr marL="0" marR="0" algn="l">
                        <a:lnSpc>
                          <a:spcPct val="100000"/>
                        </a:lnSpc>
                        <a:spcBef>
                          <a:spcPts val="0"/>
                        </a:spcBef>
                        <a:spcAft>
                          <a:spcPts val="0"/>
                        </a:spcAft>
                      </a:pPr>
                      <a:r>
                        <a:rPr lang="en-US" sz="1300" b="1" dirty="0" smtClean="0">
                          <a:effectLst/>
                          <a:latin typeface="Calibri"/>
                          <a:ea typeface="Calibri"/>
                          <a:cs typeface="Calibri"/>
                        </a:rPr>
                        <a:t>http://classroom.kidshealth.org/</a:t>
                      </a:r>
                      <a:endParaRPr lang="en-US" sz="1300" b="1" dirty="0">
                        <a:effectLst/>
                        <a:latin typeface="Calibri"/>
                        <a:ea typeface="Calibri"/>
                        <a:cs typeface="Calibri"/>
                      </a:endParaRPr>
                    </a:p>
                  </a:txBody>
                  <a:tcPr marL="68580" marR="68580" marT="0" marB="0" anchor="ctr">
                    <a:solidFill>
                      <a:srgbClr val="FFFFFF"/>
                    </a:solidFill>
                  </a:tcPr>
                </a:tc>
              </a:tr>
            </a:tbl>
          </a:graphicData>
        </a:graphic>
      </p:graphicFrame>
      <p:sp>
        <p:nvSpPr>
          <p:cNvPr id="5" name="Slide Number Placeholder 4"/>
          <p:cNvSpPr>
            <a:spLocks noGrp="1"/>
          </p:cNvSpPr>
          <p:nvPr>
            <p:ph type="sldNum" sz="quarter" idx="12"/>
          </p:nvPr>
        </p:nvSpPr>
        <p:spPr/>
        <p:txBody>
          <a:bodyPr/>
          <a:lstStyle/>
          <a:p>
            <a:pPr>
              <a:defRPr/>
            </a:pPr>
            <a:fld id="{2A7C3690-E4C1-4374-BD8B-97D3BDC21D04}"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ctrTitle" idx="4294967295"/>
          </p:nvPr>
        </p:nvSpPr>
        <p:spPr>
          <a:xfrm>
            <a:off x="290712" y="539188"/>
            <a:ext cx="8624688" cy="1143000"/>
          </a:xfrm>
        </p:spPr>
        <p:txBody>
          <a:bodyPr/>
          <a:lstStyle/>
          <a:p>
            <a:pPr eaLnBrk="1" hangingPunct="1"/>
            <a:r>
              <a:rPr lang="en-US" dirty="0" smtClean="0">
                <a:latin typeface="Arial"/>
                <a:cs typeface="Arial"/>
              </a:rPr>
              <a:t>               </a:t>
            </a:r>
            <a:r>
              <a:rPr lang="en-US" b="1" dirty="0" smtClean="0">
                <a:latin typeface="Arial"/>
                <a:cs typeface="Arial"/>
              </a:rPr>
              <a:t>Questions?</a:t>
            </a:r>
          </a:p>
        </p:txBody>
      </p:sp>
      <p:pic>
        <p:nvPicPr>
          <p:cNvPr id="28675" name="Picture 5" descr="https://www.pre-school.org.uk/images/jpg/kid-asking-question.jpg"/>
          <p:cNvPicPr>
            <a:picLocks noChangeAspect="1" noChangeArrowheads="1"/>
          </p:cNvPicPr>
          <p:nvPr/>
        </p:nvPicPr>
        <p:blipFill>
          <a:blip r:embed="rId3" cstate="print"/>
          <a:srcRect/>
          <a:stretch>
            <a:fillRect/>
          </a:stretch>
        </p:blipFill>
        <p:spPr bwMode="auto">
          <a:xfrm>
            <a:off x="2570471" y="2238375"/>
            <a:ext cx="4023920" cy="348614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1E17CEB5-D989-4229-B26A-DF3BDB5B8B42}" type="slidenum">
              <a:rPr lang="en-US" smtClean="0"/>
              <a:pPr>
                <a:defRPr/>
              </a:pPr>
              <a:t>39</a:t>
            </a:fld>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Title 1"/>
          <p:cNvSpPr>
            <a:spLocks noGrp="1"/>
          </p:cNvSpPr>
          <p:nvPr>
            <p:ph type="title"/>
          </p:nvPr>
        </p:nvSpPr>
        <p:spPr>
          <a:xfrm>
            <a:off x="118538" y="488950"/>
            <a:ext cx="8913813" cy="914400"/>
          </a:xfrm>
        </p:spPr>
        <p:txBody>
          <a:bodyPr/>
          <a:lstStyle/>
          <a:p>
            <a:pPr eaLnBrk="1" hangingPunct="1"/>
            <a:r>
              <a:rPr lang="en-US" dirty="0" smtClean="0"/>
              <a:t>		      Norms</a:t>
            </a:r>
          </a:p>
        </p:txBody>
      </p:sp>
      <p:sp>
        <p:nvSpPr>
          <p:cNvPr id="3" name="Content Placeholder 2"/>
          <p:cNvSpPr>
            <a:spLocks noGrp="1"/>
          </p:cNvSpPr>
          <p:nvPr>
            <p:ph idx="1"/>
          </p:nvPr>
        </p:nvSpPr>
        <p:spPr>
          <a:xfrm>
            <a:off x="1114425" y="2336800"/>
            <a:ext cx="7610475" cy="3929063"/>
          </a:xfrm>
        </p:spPr>
        <p:txBody>
          <a:bodyPr rtlCol="0">
            <a:normAutofit/>
          </a:bodyPr>
          <a:lstStyle/>
          <a:p>
            <a:pPr eaLnBrk="1" fontAlgn="auto" hangingPunct="1">
              <a:lnSpc>
                <a:spcPct val="80000"/>
              </a:lnSpc>
              <a:spcAft>
                <a:spcPts val="0"/>
              </a:spcAft>
              <a:defRPr/>
            </a:pPr>
            <a:r>
              <a:rPr lang="en-US" sz="2400" dirty="0">
                <a:solidFill>
                  <a:schemeClr val="tx1"/>
                </a:solidFill>
                <a:ea typeface="ＭＳ Ｐゴシック" charset="0"/>
              </a:rPr>
              <a:t>Start a</a:t>
            </a:r>
            <a:r>
              <a:rPr lang="en-US" sz="2400" dirty="0" smtClean="0">
                <a:solidFill>
                  <a:schemeClr val="tx1"/>
                </a:solidFill>
                <a:ea typeface="ＭＳ Ｐゴシック" charset="0"/>
              </a:rPr>
              <a:t>nd </a:t>
            </a:r>
            <a:r>
              <a:rPr lang="en-US" sz="2400" dirty="0">
                <a:solidFill>
                  <a:schemeClr val="tx1"/>
                </a:solidFill>
                <a:ea typeface="ＭＳ Ｐゴシック" charset="0"/>
              </a:rPr>
              <a:t>end on </a:t>
            </a:r>
            <a:r>
              <a:rPr lang="en-US" sz="2400" dirty="0" smtClean="0">
                <a:solidFill>
                  <a:schemeClr val="tx1"/>
                </a:solidFill>
                <a:ea typeface="ＭＳ Ｐゴシック" charset="0"/>
              </a:rPr>
              <a:t>time</a:t>
            </a:r>
          </a:p>
          <a:p>
            <a:pPr eaLnBrk="1" fontAlgn="auto" hangingPunct="1">
              <a:lnSpc>
                <a:spcPct val="80000"/>
              </a:lnSpc>
              <a:spcAft>
                <a:spcPts val="0"/>
              </a:spcAft>
              <a:defRPr/>
            </a:pPr>
            <a:r>
              <a:rPr lang="en-US" sz="2400" dirty="0" smtClean="0">
                <a:solidFill>
                  <a:schemeClr val="tx1"/>
                </a:solidFill>
                <a:ea typeface="ＭＳ Ｐゴシック" charset="0"/>
              </a:rPr>
              <a:t>Silence </a:t>
            </a:r>
            <a:r>
              <a:rPr lang="en-US" sz="2400" dirty="0">
                <a:solidFill>
                  <a:schemeClr val="tx1"/>
                </a:solidFill>
                <a:ea typeface="ＭＳ Ｐゴシック" charset="0"/>
              </a:rPr>
              <a:t>cell </a:t>
            </a:r>
            <a:r>
              <a:rPr lang="en-US" sz="2400" dirty="0" smtClean="0">
                <a:solidFill>
                  <a:schemeClr val="tx1"/>
                </a:solidFill>
                <a:ea typeface="ＭＳ Ｐゴシック" charset="0"/>
              </a:rPr>
              <a:t>phones</a:t>
            </a:r>
          </a:p>
          <a:p>
            <a:pPr eaLnBrk="1" fontAlgn="auto" hangingPunct="1">
              <a:lnSpc>
                <a:spcPct val="80000"/>
              </a:lnSpc>
              <a:spcAft>
                <a:spcPts val="0"/>
              </a:spcAft>
              <a:defRPr/>
            </a:pPr>
            <a:r>
              <a:rPr lang="en-US" sz="2400" dirty="0" smtClean="0">
                <a:solidFill>
                  <a:schemeClr val="tx1"/>
                </a:solidFill>
                <a:ea typeface="ＭＳ Ｐゴシック" charset="0"/>
              </a:rPr>
              <a:t>Listen </a:t>
            </a:r>
            <a:r>
              <a:rPr lang="en-US" sz="2400" dirty="0">
                <a:solidFill>
                  <a:schemeClr val="tx1"/>
                </a:solidFill>
                <a:ea typeface="ＭＳ Ｐゴシック" charset="0"/>
              </a:rPr>
              <a:t>to </a:t>
            </a:r>
            <a:r>
              <a:rPr lang="en-US" sz="2400" dirty="0" smtClean="0">
                <a:solidFill>
                  <a:schemeClr val="tx1"/>
                </a:solidFill>
                <a:ea typeface="ＭＳ Ｐゴシック" charset="0"/>
              </a:rPr>
              <a:t>and contribute thoughts and ideas</a:t>
            </a:r>
          </a:p>
          <a:p>
            <a:pPr marL="0" indent="0" eaLnBrk="1" fontAlgn="auto" hangingPunct="1">
              <a:spcAft>
                <a:spcPts val="0"/>
              </a:spcAft>
              <a:buFont typeface="Wingdings 2" pitchFamily="18" charset="2"/>
              <a:buNone/>
              <a:defRPr/>
            </a:pPr>
            <a:endParaRPr lang="en-US" dirty="0">
              <a:solidFill>
                <a:schemeClr val="tx1">
                  <a:lumMod val="65000"/>
                  <a:lumOff val="35000"/>
                </a:schemeClr>
              </a:solidFill>
            </a:endParaRPr>
          </a:p>
        </p:txBody>
      </p:sp>
      <p:pic>
        <p:nvPicPr>
          <p:cNvPr id="9220" name="Picture 9" descr="C:\Documents and Settings\kthompson\Local Settings\Temporary Internet Files\Content.IE5\VPY1WEKX\MP900438763[1].jpg"/>
          <p:cNvPicPr>
            <a:picLocks noChangeAspect="1" noChangeArrowheads="1"/>
          </p:cNvPicPr>
          <p:nvPr/>
        </p:nvPicPr>
        <p:blipFill>
          <a:blip r:embed="rId3"/>
          <a:srcRect/>
          <a:stretch>
            <a:fillRect/>
          </a:stretch>
        </p:blipFill>
        <p:spPr bwMode="auto">
          <a:xfrm>
            <a:off x="6116638" y="4271963"/>
            <a:ext cx="2608262" cy="19939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2A7C3690-E4C1-4374-BD8B-97D3BDC21D04}"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Title 1"/>
          <p:cNvSpPr>
            <a:spLocks noGrp="1"/>
          </p:cNvSpPr>
          <p:nvPr>
            <p:ph type="title"/>
          </p:nvPr>
        </p:nvSpPr>
        <p:spPr>
          <a:xfrm>
            <a:off x="118538" y="450850"/>
            <a:ext cx="8913813" cy="914400"/>
          </a:xfrm>
        </p:spPr>
        <p:txBody>
          <a:bodyPr/>
          <a:lstStyle/>
          <a:p>
            <a:r>
              <a:rPr lang="en-US" dirty="0" smtClean="0"/>
              <a:t>	     Warm-Up Activity</a:t>
            </a:r>
          </a:p>
        </p:txBody>
      </p:sp>
      <p:sp>
        <p:nvSpPr>
          <p:cNvPr id="10243" name="Content Placeholder 2"/>
          <p:cNvSpPr>
            <a:spLocks noGrp="1"/>
          </p:cNvSpPr>
          <p:nvPr>
            <p:ph idx="1"/>
          </p:nvPr>
        </p:nvSpPr>
        <p:spPr>
          <a:xfrm>
            <a:off x="1114425" y="1922463"/>
            <a:ext cx="7610475" cy="3670300"/>
          </a:xfrm>
        </p:spPr>
        <p:txBody>
          <a:bodyPr/>
          <a:lstStyle/>
          <a:p>
            <a:r>
              <a:rPr lang="en-US" dirty="0" smtClean="0"/>
              <a:t>Think back to your early memories of attending kindergarten</a:t>
            </a:r>
          </a:p>
          <a:p>
            <a:r>
              <a:rPr lang="en-US" dirty="0" smtClean="0"/>
              <a:t>Talk to your neighbor, what do you remember about your experience in terms of play and physical activity. What stood out in your memories of your kindergarten experience?</a:t>
            </a:r>
          </a:p>
        </p:txBody>
      </p:sp>
      <p:pic>
        <p:nvPicPr>
          <p:cNvPr id="10244" name="Picture 10" descr="C:\Documents and Settings\kthompson\Local Settings\Temporary Internet Files\Content.IE5\LC361OT5\MP900439398[1].jpg"/>
          <p:cNvPicPr>
            <a:picLocks noChangeAspect="1" noChangeArrowheads="1"/>
          </p:cNvPicPr>
          <p:nvPr/>
        </p:nvPicPr>
        <p:blipFill>
          <a:blip r:embed="rId3"/>
          <a:srcRect/>
          <a:stretch>
            <a:fillRect/>
          </a:stretch>
        </p:blipFill>
        <p:spPr bwMode="auto">
          <a:xfrm>
            <a:off x="3786188" y="3800475"/>
            <a:ext cx="2882900" cy="22542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2A7C3690-E4C1-4374-BD8B-97D3BDC21D04}"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Title 1"/>
          <p:cNvSpPr>
            <a:spLocks noGrp="1"/>
          </p:cNvSpPr>
          <p:nvPr>
            <p:ph type="title"/>
          </p:nvPr>
        </p:nvSpPr>
        <p:spPr>
          <a:xfrm>
            <a:off x="118538" y="488950"/>
            <a:ext cx="8913813" cy="914400"/>
          </a:xfrm>
        </p:spPr>
        <p:txBody>
          <a:bodyPr/>
          <a:lstStyle/>
          <a:p>
            <a:pPr eaLnBrk="1" hangingPunct="1"/>
            <a:r>
              <a:rPr lang="en-US" dirty="0" smtClean="0"/>
              <a:t>		Background</a:t>
            </a:r>
          </a:p>
        </p:txBody>
      </p:sp>
      <p:sp>
        <p:nvSpPr>
          <p:cNvPr id="3" name="Content Placeholder 2"/>
          <p:cNvSpPr>
            <a:spLocks noGrp="1"/>
          </p:cNvSpPr>
          <p:nvPr>
            <p:ph idx="1"/>
          </p:nvPr>
        </p:nvSpPr>
        <p:spPr>
          <a:xfrm>
            <a:off x="1114425" y="1960563"/>
            <a:ext cx="7610475" cy="3670300"/>
          </a:xfrm>
        </p:spPr>
        <p:txBody>
          <a:bodyPr rtlCol="0">
            <a:normAutofit/>
          </a:bodyPr>
          <a:lstStyle/>
          <a:p>
            <a:pPr eaLnBrk="1" fontAlgn="auto" hangingPunct="1">
              <a:lnSpc>
                <a:spcPct val="110000"/>
              </a:lnSpc>
              <a:spcAft>
                <a:spcPts val="0"/>
              </a:spcAft>
              <a:defRPr/>
            </a:pPr>
            <a:r>
              <a:rPr lang="en-US" dirty="0">
                <a:ea typeface="ＭＳ Ｐゴシック" charset="-128"/>
              </a:rPr>
              <a:t>California was one of just four states (along with Connecticut, Michigan, and Vermont) with a cut-off date later than December 1. In most states, children must turn five by September 1 in order to start </a:t>
            </a:r>
            <a:r>
              <a:rPr lang="en-US" dirty="0" smtClean="0">
                <a:ea typeface="ＭＳ Ｐゴシック" charset="-128"/>
              </a:rPr>
              <a:t>kindergarten</a:t>
            </a:r>
          </a:p>
          <a:p>
            <a:pPr eaLnBrk="1" fontAlgn="auto" hangingPunct="1">
              <a:lnSpc>
                <a:spcPct val="110000"/>
              </a:lnSpc>
              <a:spcAft>
                <a:spcPts val="0"/>
              </a:spcAft>
              <a:defRPr/>
            </a:pPr>
            <a:r>
              <a:rPr lang="en-US" dirty="0">
                <a:ea typeface="ＭＳ Ｐゴシック" charset="-128"/>
              </a:rPr>
              <a:t>Research indicates that beginning kindergarten at an older age improves children’s social and academic </a:t>
            </a:r>
            <a:r>
              <a:rPr lang="en-US" dirty="0" smtClean="0">
                <a:ea typeface="ＭＳ Ｐゴシック" charset="-128"/>
              </a:rPr>
              <a:t>development</a:t>
            </a:r>
          </a:p>
          <a:p>
            <a:pPr eaLnBrk="1" fontAlgn="auto" hangingPunct="1">
              <a:spcAft>
                <a:spcPts val="0"/>
              </a:spcAft>
              <a:defRPr/>
            </a:pPr>
            <a:endParaRPr lang="en-US"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pPr>
              <a:defRPr/>
            </a:pPr>
            <a:fld id="{2A7C3690-E4C1-4374-BD8B-97D3BDC21D04}"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557213"/>
            <a:ext cx="9144000" cy="890587"/>
          </a:xfrm>
        </p:spPr>
        <p:txBody>
          <a:bodyPr/>
          <a:lstStyle/>
          <a:p>
            <a:r>
              <a:rPr lang="en-US" sz="2000">
                <a:latin typeface="Arial" pitchFamily="25" charset="0"/>
                <a:ea typeface="ＭＳ Ｐゴシック" pitchFamily="25" charset="-128"/>
              </a:rPr>
              <a:t>                         Senate Bill 1381 (Simitian) </a:t>
            </a:r>
            <a:r>
              <a:rPr lang="en-US">
                <a:latin typeface="Arial" pitchFamily="25" charset="0"/>
                <a:ea typeface="ＭＳ Ｐゴシック" pitchFamily="25" charset="-128"/>
              </a:rPr>
              <a:t/>
            </a:r>
            <a:br>
              <a:rPr lang="en-US">
                <a:latin typeface="Arial" pitchFamily="25" charset="0"/>
                <a:ea typeface="ＭＳ Ｐゴシック" pitchFamily="25" charset="-128"/>
              </a:rPr>
            </a:br>
            <a:r>
              <a:rPr lang="en-US" sz="3000">
                <a:latin typeface="Arial" pitchFamily="25" charset="0"/>
                <a:ea typeface="ＭＳ Ｐゴシック" pitchFamily="25" charset="-128"/>
              </a:rPr>
              <a:t>The Kindergarten Readiness Act of 2010</a:t>
            </a:r>
          </a:p>
        </p:txBody>
      </p:sp>
      <p:pic>
        <p:nvPicPr>
          <p:cNvPr id="33795" name="Picture 2"/>
          <p:cNvPicPr>
            <a:picLocks noChangeAspect="1" noChangeArrowheads="1"/>
          </p:cNvPicPr>
          <p:nvPr/>
        </p:nvPicPr>
        <p:blipFill>
          <a:blip r:embed="rId3"/>
          <a:srcRect/>
          <a:stretch>
            <a:fillRect/>
          </a:stretch>
        </p:blipFill>
        <p:spPr bwMode="auto">
          <a:xfrm>
            <a:off x="1150938" y="1770063"/>
            <a:ext cx="6875462" cy="4567237"/>
          </a:xfrm>
          <a:prstGeom prst="rect">
            <a:avLst/>
          </a:prstGeom>
          <a:noFill/>
          <a:ln w="9525">
            <a:noFill/>
            <a:miter lim="800000"/>
            <a:headEnd/>
            <a:tailEnd/>
          </a:ln>
        </p:spPr>
      </p:pic>
      <p:sp>
        <p:nvSpPr>
          <p:cNvPr id="33796" name="TextBox 4"/>
          <p:cNvSpPr txBox="1">
            <a:spLocks noChangeArrowheads="1"/>
          </p:cNvSpPr>
          <p:nvPr/>
        </p:nvSpPr>
        <p:spPr bwMode="auto">
          <a:xfrm>
            <a:off x="0" y="6583363"/>
            <a:ext cx="1971675" cy="246062"/>
          </a:xfrm>
          <a:prstGeom prst="rect">
            <a:avLst/>
          </a:prstGeom>
          <a:noFill/>
          <a:ln w="9525">
            <a:noFill/>
            <a:miter lim="800000"/>
            <a:headEnd/>
            <a:tailEnd/>
          </a:ln>
        </p:spPr>
        <p:txBody>
          <a:bodyPr wrap="none">
            <a:prstTxWarp prst="textNoShape">
              <a:avLst/>
            </a:prstTxWarp>
            <a:spAutoFit/>
          </a:bodyPr>
          <a:lstStyle/>
          <a:p>
            <a:r>
              <a:rPr lang="en-US" sz="1000">
                <a:latin typeface="Century Gothic" pitchFamily="25" charset="0"/>
                <a:ea typeface="Arial" pitchFamily="25" charset="0"/>
                <a:cs typeface="Arial" pitchFamily="25" charset="0"/>
              </a:rPr>
              <a:t>Source: Early Edge California</a:t>
            </a:r>
          </a:p>
        </p:txBody>
      </p:sp>
      <p:sp>
        <p:nvSpPr>
          <p:cNvPr id="33797" name="Slide Number Placeholder 6"/>
          <p:cNvSpPr>
            <a:spLocks noGrp="1"/>
          </p:cNvSpPr>
          <p:nvPr>
            <p:ph type="sldNum" sz="quarter" idx="12"/>
          </p:nvPr>
        </p:nvSpPr>
        <p:spPr bwMode="auto">
          <a:noFill/>
          <a:ln>
            <a:miter lim="800000"/>
            <a:headEnd/>
            <a:tailEnd/>
          </a:ln>
        </p:spPr>
        <p:txBody>
          <a:bodyPr/>
          <a:lstStyle/>
          <a:p>
            <a:fld id="{CBE8D1C1-E461-6246-B06F-5CE9592508DF}" type="slidenum">
              <a:rPr lang="en-US"/>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itle 1"/>
          <p:cNvSpPr>
            <a:spLocks noGrp="1"/>
          </p:cNvSpPr>
          <p:nvPr>
            <p:ph type="title"/>
          </p:nvPr>
        </p:nvSpPr>
        <p:spPr>
          <a:xfrm>
            <a:off x="127000" y="658813"/>
            <a:ext cx="8913813" cy="914400"/>
          </a:xfrm>
        </p:spPr>
        <p:txBody>
          <a:bodyPr/>
          <a:lstStyle/>
          <a:p>
            <a:pPr eaLnBrk="1" hangingPunct="1"/>
            <a:r>
              <a:rPr lang="en-US" sz="3000">
                <a:latin typeface="Arial" pitchFamily="42" charset="0"/>
                <a:ea typeface="ＭＳ Ｐゴシック" pitchFamily="42" charset="-128"/>
              </a:rPr>
              <a:t>Developmentally Appropriate Practice</a:t>
            </a:r>
          </a:p>
        </p:txBody>
      </p:sp>
      <p:sp>
        <p:nvSpPr>
          <p:cNvPr id="35843" name="Content Placeholder 2"/>
          <p:cNvSpPr>
            <a:spLocks noGrp="1"/>
          </p:cNvSpPr>
          <p:nvPr>
            <p:ph idx="1"/>
          </p:nvPr>
        </p:nvSpPr>
        <p:spPr>
          <a:xfrm>
            <a:off x="1058863" y="1990725"/>
            <a:ext cx="7343775" cy="3670300"/>
          </a:xfrm>
        </p:spPr>
        <p:txBody>
          <a:bodyPr>
            <a:normAutofit fontScale="85000" lnSpcReduction="10000"/>
          </a:bodyPr>
          <a:lstStyle/>
          <a:p>
            <a:pPr marL="0" indent="0" eaLnBrk="1" hangingPunct="1">
              <a:buFont typeface="Wingdings 2" pitchFamily="42" charset="2"/>
              <a:buNone/>
            </a:pPr>
            <a:r>
              <a:rPr lang="en-US" sz="2400">
                <a:solidFill>
                  <a:srgbClr val="000000"/>
                </a:solidFill>
                <a:latin typeface="Calibri" pitchFamily="42" charset="0"/>
                <a:ea typeface="ＭＳ Ｐゴシック" pitchFamily="42" charset="-128"/>
                <a:cs typeface="ＭＳ Ｐゴシック" pitchFamily="42" charset="-128"/>
              </a:rPr>
              <a:t>Developmentally Appropriate Practice</a:t>
            </a:r>
          </a:p>
          <a:p>
            <a:pPr marL="0" indent="0" eaLnBrk="1" hangingPunct="1">
              <a:buFont typeface="Wingdings 2" pitchFamily="42" charset="2"/>
              <a:buNone/>
            </a:pPr>
            <a:r>
              <a:rPr lang="ja-JP" altLang="en-US" sz="2400">
                <a:solidFill>
                  <a:srgbClr val="000000"/>
                </a:solidFill>
                <a:latin typeface="Calibri" pitchFamily="42" charset="0"/>
                <a:ea typeface="ＭＳ Ｐゴシック" pitchFamily="42" charset="-128"/>
                <a:cs typeface="ＭＳ Ｐゴシック" pitchFamily="42" charset="-128"/>
              </a:rPr>
              <a:t>“</a:t>
            </a:r>
            <a:r>
              <a:rPr lang="en-US" altLang="ja-JP" sz="2400">
                <a:solidFill>
                  <a:srgbClr val="000000"/>
                </a:solidFill>
                <a:latin typeface="Calibri" pitchFamily="42" charset="0"/>
                <a:ea typeface="ＭＳ Ｐゴシック" pitchFamily="42" charset="-128"/>
                <a:cs typeface="ＭＳ Ｐゴシック" pitchFamily="42" charset="-128"/>
              </a:rPr>
              <a:t>…involves teachers meeting young children where they are (by stage of development), both as individuals and as part of a group; and helping each child meet challenging and achievable learning goals</a:t>
            </a:r>
            <a:r>
              <a:rPr lang="ja-JP" altLang="en-US" sz="2400">
                <a:solidFill>
                  <a:srgbClr val="000000"/>
                </a:solidFill>
                <a:latin typeface="Calibri" pitchFamily="42" charset="0"/>
                <a:ea typeface="ＭＳ Ｐゴシック" pitchFamily="42" charset="-128"/>
                <a:cs typeface="ＭＳ Ｐゴシック" pitchFamily="42" charset="-128"/>
              </a:rPr>
              <a:t>”</a:t>
            </a:r>
            <a:endParaRPr lang="en-US" altLang="ja-JP" sz="2400">
              <a:solidFill>
                <a:srgbClr val="000000"/>
              </a:solidFill>
              <a:latin typeface="Calibri" pitchFamily="42" charset="0"/>
              <a:ea typeface="ＭＳ Ｐゴシック" pitchFamily="42" charset="-128"/>
              <a:cs typeface="ＭＳ Ｐゴシック" pitchFamily="42" charset="-128"/>
            </a:endParaRPr>
          </a:p>
          <a:p>
            <a:pPr marL="0" indent="0" eaLnBrk="1" hangingPunct="1"/>
            <a:r>
              <a:rPr lang="en-US" altLang="ja-JP" sz="2400">
                <a:solidFill>
                  <a:srgbClr val="000000"/>
                </a:solidFill>
                <a:latin typeface="Calibri" pitchFamily="42" charset="0"/>
                <a:ea typeface="ＭＳ Ｐゴシック" pitchFamily="42" charset="-128"/>
                <a:cs typeface="ＭＳ Ｐゴシック" pitchFamily="42" charset="-128"/>
              </a:rPr>
              <a:t> Knowing about child development and learning</a:t>
            </a:r>
          </a:p>
          <a:p>
            <a:pPr marL="0" indent="0" eaLnBrk="1" hangingPunct="1"/>
            <a:r>
              <a:rPr lang="en-US" altLang="ja-JP" sz="2400">
                <a:solidFill>
                  <a:srgbClr val="000000"/>
                </a:solidFill>
                <a:latin typeface="Calibri" pitchFamily="42" charset="0"/>
                <a:ea typeface="ＭＳ Ｐゴシック" pitchFamily="42" charset="-128"/>
                <a:cs typeface="ＭＳ Ｐゴシック" pitchFamily="42" charset="-128"/>
              </a:rPr>
              <a:t> Knowing what is individually appropriate</a:t>
            </a:r>
          </a:p>
          <a:p>
            <a:pPr marL="0" indent="0" eaLnBrk="1" hangingPunct="1"/>
            <a:r>
              <a:rPr lang="en-US" altLang="ja-JP" sz="2400">
                <a:solidFill>
                  <a:srgbClr val="000000"/>
                </a:solidFill>
                <a:latin typeface="Calibri" pitchFamily="42" charset="0"/>
                <a:ea typeface="ＭＳ Ｐゴシック" pitchFamily="42" charset="-128"/>
                <a:cs typeface="ＭＳ Ｐゴシック" pitchFamily="42" charset="-128"/>
              </a:rPr>
              <a:t> Knowing what is culturally important</a:t>
            </a:r>
          </a:p>
          <a:p>
            <a:pPr marL="0" indent="0" algn="r" eaLnBrk="1" hangingPunct="1">
              <a:buFont typeface="Wingdings 2" pitchFamily="42" charset="2"/>
              <a:buNone/>
            </a:pPr>
            <a:r>
              <a:rPr lang="en-US" sz="1400">
                <a:solidFill>
                  <a:srgbClr val="000000"/>
                </a:solidFill>
                <a:latin typeface="Calibri" pitchFamily="42" charset="0"/>
                <a:ea typeface="ＭＳ Ｐゴシック" pitchFamily="42" charset="-128"/>
                <a:cs typeface="ＭＳ Ｐゴシック" pitchFamily="42" charset="-128"/>
              </a:rPr>
              <a:t>National Association for the Education of Young Children (</a:t>
            </a:r>
            <a:r>
              <a:rPr lang="en-US" sz="1400" u="sng">
                <a:solidFill>
                  <a:srgbClr val="000000"/>
                </a:solidFill>
                <a:latin typeface="Calibri" pitchFamily="42" charset="0"/>
                <a:ea typeface="ＭＳ Ｐゴシック" pitchFamily="42" charset="-128"/>
                <a:cs typeface="ＭＳ Ｐゴシック" pitchFamily="42" charset="-128"/>
              </a:rPr>
              <a:t>www.naeyc.org/DAP)</a:t>
            </a:r>
            <a:r>
              <a:rPr lang="en-US">
                <a:solidFill>
                  <a:srgbClr val="000000"/>
                </a:solidFill>
                <a:latin typeface="Calibri" pitchFamily="42" charset="0"/>
                <a:ea typeface="ＭＳ Ｐゴシック" pitchFamily="42" charset="-128"/>
                <a:cs typeface="ＭＳ Ｐゴシック" pitchFamily="42" charset="-128"/>
              </a:rPr>
              <a:t> </a:t>
            </a:r>
          </a:p>
        </p:txBody>
      </p:sp>
      <p:sp>
        <p:nvSpPr>
          <p:cNvPr id="35844" name="Slide Number Placeholder 3"/>
          <p:cNvSpPr>
            <a:spLocks noGrp="1"/>
          </p:cNvSpPr>
          <p:nvPr>
            <p:ph type="sldNum" sz="quarter" idx="12"/>
          </p:nvPr>
        </p:nvSpPr>
        <p:spPr bwMode="auto">
          <a:noFill/>
          <a:ln>
            <a:miter lim="800000"/>
            <a:headEnd/>
            <a:tailEnd/>
          </a:ln>
        </p:spPr>
        <p:txBody>
          <a:bodyPr/>
          <a:lstStyle/>
          <a:p>
            <a:fld id="{B9F8DB60-4E11-4F66-AD53-7A0FC5C4286D}" type="slidenum">
              <a:rPr lang="en-US"/>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1"/>
          <p:cNvSpPr>
            <a:spLocks noGrp="1"/>
          </p:cNvSpPr>
          <p:nvPr>
            <p:ph type="title"/>
          </p:nvPr>
        </p:nvSpPr>
        <p:spPr>
          <a:xfrm>
            <a:off x="120650" y="658813"/>
            <a:ext cx="8913813" cy="914400"/>
          </a:xfrm>
        </p:spPr>
        <p:txBody>
          <a:bodyPr/>
          <a:lstStyle/>
          <a:p>
            <a:r>
              <a:rPr lang="en-US" sz="3000">
                <a:latin typeface="Arial" pitchFamily="42" charset="0"/>
                <a:ea typeface="ＭＳ Ｐゴシック" pitchFamily="42" charset="-128"/>
              </a:rPr>
              <a:t>Developmentally Appropriate Practice</a:t>
            </a:r>
          </a:p>
        </p:txBody>
      </p:sp>
      <p:sp>
        <p:nvSpPr>
          <p:cNvPr id="37891" name="Content Placeholder 2"/>
          <p:cNvSpPr>
            <a:spLocks noGrp="1"/>
          </p:cNvSpPr>
          <p:nvPr>
            <p:ph idx="1"/>
          </p:nvPr>
        </p:nvSpPr>
        <p:spPr>
          <a:xfrm>
            <a:off x="1384300" y="1884363"/>
            <a:ext cx="6948488" cy="3670300"/>
          </a:xfrm>
        </p:spPr>
        <p:txBody>
          <a:bodyPr/>
          <a:lstStyle/>
          <a:p>
            <a:pPr marL="0" indent="0">
              <a:buFont typeface="Wingdings 2" pitchFamily="42" charset="2"/>
              <a:buNone/>
            </a:pPr>
            <a:endParaRPr lang="en-US" dirty="0">
              <a:solidFill>
                <a:srgbClr val="000000"/>
              </a:solidFill>
              <a:latin typeface="Calibri" pitchFamily="42" charset="0"/>
              <a:ea typeface="Calibri" pitchFamily="42" charset="0"/>
              <a:cs typeface="Calibri" pitchFamily="42" charset="0"/>
            </a:endParaRPr>
          </a:p>
          <a:p>
            <a:pPr marL="0" indent="0">
              <a:buFont typeface="Wingdings 2" pitchFamily="42" charset="2"/>
              <a:buNone/>
            </a:pPr>
            <a:r>
              <a:rPr lang="en-US" sz="2400" dirty="0">
                <a:solidFill>
                  <a:srgbClr val="000000"/>
                </a:solidFill>
                <a:latin typeface="Calibri" pitchFamily="42" charset="0"/>
                <a:ea typeface="Calibri" pitchFamily="42" charset="0"/>
                <a:cs typeface="Calibri" pitchFamily="42" charset="0"/>
              </a:rPr>
              <a:t>Principles of Child Development and Learning – Developmentally Appropriate Practice in Early Childhood Programs Serving Children from Birth through Age 8</a:t>
            </a:r>
          </a:p>
          <a:p>
            <a:pPr marL="0" indent="0">
              <a:buFont typeface="Wingdings 2" pitchFamily="42" charset="2"/>
              <a:buNone/>
            </a:pPr>
            <a:endParaRPr lang="en-US" sz="1800" dirty="0">
              <a:solidFill>
                <a:srgbClr val="000000"/>
              </a:solidFill>
              <a:latin typeface="Calibri" pitchFamily="42" charset="0"/>
              <a:ea typeface="Calibri" pitchFamily="42" charset="0"/>
              <a:cs typeface="Calibri" pitchFamily="42" charset="0"/>
            </a:endParaRPr>
          </a:p>
          <a:p>
            <a:pPr marL="0" indent="0">
              <a:buFont typeface="Wingdings 2" pitchFamily="42" charset="2"/>
              <a:buNone/>
            </a:pPr>
            <a:r>
              <a:rPr lang="en-US" sz="1100" dirty="0" err="1">
                <a:solidFill>
                  <a:schemeClr val="tx1"/>
                </a:solidFill>
                <a:latin typeface="Calibri" pitchFamily="42" charset="0"/>
                <a:ea typeface="MS Mincho" charset="-128"/>
                <a:cs typeface="MS Mincho" charset="-128"/>
              </a:rPr>
              <a:t>Copple</a:t>
            </a:r>
            <a:r>
              <a:rPr lang="en-US" sz="1100" dirty="0">
                <a:solidFill>
                  <a:schemeClr val="tx1"/>
                </a:solidFill>
                <a:latin typeface="Calibri" pitchFamily="42" charset="0"/>
                <a:ea typeface="MS Mincho" charset="-128"/>
                <a:cs typeface="MS Mincho" charset="-128"/>
              </a:rPr>
              <a:t>, C., &amp; </a:t>
            </a:r>
            <a:r>
              <a:rPr lang="en-US" sz="1100" dirty="0" err="1">
                <a:solidFill>
                  <a:schemeClr val="tx1"/>
                </a:solidFill>
                <a:latin typeface="Calibri" pitchFamily="42" charset="0"/>
                <a:ea typeface="MS Mincho" charset="-128"/>
                <a:cs typeface="MS Mincho" charset="-128"/>
              </a:rPr>
              <a:t>Bredekamp</a:t>
            </a:r>
            <a:r>
              <a:rPr lang="en-US" sz="1100" dirty="0">
                <a:solidFill>
                  <a:schemeClr val="tx1"/>
                </a:solidFill>
                <a:latin typeface="Calibri" pitchFamily="42" charset="0"/>
                <a:ea typeface="MS Mincho" charset="-128"/>
                <a:cs typeface="MS Mincho" charset="-128"/>
              </a:rPr>
              <a:t>. S., (Eds.). (2009). Developmentally Appropriate Practice in Early Childhood Programs Serving Children from Birth Through Age 8</a:t>
            </a:r>
            <a:r>
              <a:rPr lang="en-US" sz="1100" i="1" dirty="0">
                <a:solidFill>
                  <a:schemeClr val="tx1"/>
                </a:solidFill>
                <a:latin typeface="Calibri" pitchFamily="42" charset="0"/>
                <a:ea typeface="MS Mincho" charset="-128"/>
                <a:cs typeface="MS Mincho" charset="-128"/>
              </a:rPr>
              <a:t>.</a:t>
            </a:r>
            <a:r>
              <a:rPr lang="en-US" sz="1100" dirty="0">
                <a:solidFill>
                  <a:schemeClr val="tx1"/>
                </a:solidFill>
                <a:latin typeface="Calibri" pitchFamily="42" charset="0"/>
                <a:ea typeface="MS Mincho" charset="-128"/>
                <a:cs typeface="MS Mincho" charset="-128"/>
              </a:rPr>
              <a:t> 3rd ed. Washington, DC: National Association for the Education of Young Children</a:t>
            </a:r>
            <a:r>
              <a:rPr lang="en-US" sz="1100" dirty="0">
                <a:latin typeface="Calibri" pitchFamily="42" charset="0"/>
                <a:ea typeface="MS Mincho" charset="-128"/>
                <a:cs typeface="MS Mincho" charset="-128"/>
              </a:rPr>
              <a:t>, </a:t>
            </a:r>
            <a:r>
              <a:rPr lang="en-US" sz="1100" dirty="0">
                <a:solidFill>
                  <a:srgbClr val="000000"/>
                </a:solidFill>
                <a:latin typeface="Calibri" pitchFamily="42" charset="0"/>
                <a:ea typeface="MS Mincho" charset="-128"/>
                <a:cs typeface="MS Mincho" charset="-128"/>
              </a:rPr>
              <a:t>(pp. 10-15).</a:t>
            </a:r>
            <a:endParaRPr lang="en-US" sz="1100" dirty="0">
              <a:solidFill>
                <a:srgbClr val="000000"/>
              </a:solidFill>
              <a:latin typeface="Calibri" pitchFamily="42" charset="0"/>
              <a:ea typeface="Calibri" pitchFamily="42" charset="0"/>
              <a:cs typeface="Calibri" pitchFamily="42" charset="0"/>
            </a:endParaRPr>
          </a:p>
          <a:p>
            <a:pPr marL="0" indent="0">
              <a:buFont typeface="Wingdings 2" pitchFamily="42" charset="2"/>
              <a:buNone/>
            </a:pPr>
            <a:endParaRPr lang="en-US" dirty="0">
              <a:solidFill>
                <a:srgbClr val="000000"/>
              </a:solidFill>
              <a:latin typeface="Calibri" pitchFamily="42" charset="0"/>
              <a:ea typeface="Calibri" pitchFamily="42" charset="0"/>
              <a:cs typeface="Calibri" pitchFamily="42" charset="0"/>
            </a:endParaRPr>
          </a:p>
        </p:txBody>
      </p:sp>
      <p:sp>
        <p:nvSpPr>
          <p:cNvPr id="37892" name="Slide Number Placeholder 3"/>
          <p:cNvSpPr>
            <a:spLocks noGrp="1"/>
          </p:cNvSpPr>
          <p:nvPr>
            <p:ph type="sldNum" sz="quarter" idx="12"/>
          </p:nvPr>
        </p:nvSpPr>
        <p:spPr bwMode="auto">
          <a:noFill/>
          <a:ln>
            <a:miter lim="800000"/>
            <a:headEnd/>
            <a:tailEnd/>
          </a:ln>
        </p:spPr>
        <p:txBody>
          <a:bodyPr/>
          <a:lstStyle/>
          <a:p>
            <a:fld id="{86438CDE-8C66-4B5C-9D44-8D183C0D271A}" type="slidenum">
              <a:rPr lang="en-US"/>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erception">
  <a:themeElements>
    <a:clrScheme name="Custom 1">
      <a:dk1>
        <a:sysClr val="windowText" lastClr="000000"/>
      </a:dk1>
      <a:lt1>
        <a:sysClr val="window" lastClr="FFFFFF"/>
      </a:lt1>
      <a:dk2>
        <a:srgbClr val="1F497D"/>
      </a:dk2>
      <a:lt2>
        <a:srgbClr val="F0FBB5"/>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11609</TotalTime>
  <Words>5021</Words>
  <Application>Microsoft Macintosh PowerPoint</Application>
  <PresentationFormat>On-screen Show (4:3)</PresentationFormat>
  <Paragraphs>582</Paragraphs>
  <Slides>39</Slides>
  <Notes>39</Notes>
  <HiddenSlides>0</HiddenSlides>
  <MMClips>0</MMClips>
  <ScaleCrop>false</ScaleCrop>
  <HeadingPairs>
    <vt:vector size="4" baseType="variant">
      <vt:variant>
        <vt:lpstr>Design Template</vt:lpstr>
      </vt:variant>
      <vt:variant>
        <vt:i4>1</vt:i4>
      </vt:variant>
      <vt:variant>
        <vt:lpstr>Slide Titles</vt:lpstr>
      </vt:variant>
      <vt:variant>
        <vt:i4>39</vt:i4>
      </vt:variant>
    </vt:vector>
  </HeadingPairs>
  <TitlesOfParts>
    <vt:vector size="40" baseType="lpstr">
      <vt:lpstr>Perception</vt:lpstr>
      <vt:lpstr>Physical Education and Health</vt:lpstr>
      <vt:lpstr>    Acknowledgements</vt:lpstr>
      <vt:lpstr>                WELCOME</vt:lpstr>
      <vt:lpstr>        Norms</vt:lpstr>
      <vt:lpstr>      Warm-Up Activity</vt:lpstr>
      <vt:lpstr>  Background</vt:lpstr>
      <vt:lpstr>                         Senate Bill 1381 (Simitian)  The Kindergarten Readiness Act of 2010</vt:lpstr>
      <vt:lpstr>Developmentally Appropriate Practice</vt:lpstr>
      <vt:lpstr>Developmentally Appropriate Practice</vt:lpstr>
      <vt:lpstr> Universal Design for Learning</vt:lpstr>
      <vt:lpstr>  The Alignment of the California   Preschool Learning Foundations  with Key Early Education Resources</vt:lpstr>
      <vt:lpstr>      Overview of Alignment</vt:lpstr>
      <vt:lpstr>Overview of Physical Development</vt:lpstr>
      <vt:lpstr>Overview of Physical Development</vt:lpstr>
      <vt:lpstr>Key Concepts In the Physical Development Domain</vt:lpstr>
      <vt:lpstr>          Overview of Health</vt:lpstr>
      <vt:lpstr>          Overview of Health</vt:lpstr>
      <vt:lpstr>Key Concepts of the  Health Domain</vt:lpstr>
      <vt:lpstr>Integration of Physical Development </vt:lpstr>
      <vt:lpstr>        Integration of Health</vt:lpstr>
      <vt:lpstr>Very Hungry Caterpillar Activity</vt:lpstr>
      <vt:lpstr>Integration of Health</vt:lpstr>
      <vt:lpstr>Hand Washing Activities</vt:lpstr>
      <vt:lpstr>Another Hand Washing Song!</vt:lpstr>
      <vt:lpstr>TK Learning Environment</vt:lpstr>
      <vt:lpstr>TK Learning Environment</vt:lpstr>
      <vt:lpstr>Alignment between Preschool Learning Foundations and Kindergarten Standards</vt:lpstr>
      <vt:lpstr>Preschool Learning Foundations</vt:lpstr>
      <vt:lpstr>Preschool Learning Foundations</vt:lpstr>
      <vt:lpstr>  Let’s Begin</vt:lpstr>
      <vt:lpstr> Differentiating Instruction</vt:lpstr>
      <vt:lpstr>Assessment Approaches</vt:lpstr>
      <vt:lpstr>Strategies for Children with Disabilities</vt:lpstr>
      <vt:lpstr>                   Activity</vt:lpstr>
      <vt:lpstr>  Let’s Practice</vt:lpstr>
      <vt:lpstr>                Resources</vt:lpstr>
      <vt:lpstr>                Resources</vt:lpstr>
      <vt:lpstr>    Resources</vt:lpstr>
      <vt:lpstr>               Questions?</vt:lpstr>
    </vt:vector>
  </TitlesOfParts>
  <Company>SCOE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and Literacy</dc:title>
  <dc:creator>Consuelo Villalobos</dc:creator>
  <cp:lastModifiedBy>Natalie Woods Andrews</cp:lastModifiedBy>
  <cp:revision>342</cp:revision>
  <cp:lastPrinted>2013-10-25T20:28:03Z</cp:lastPrinted>
  <dcterms:created xsi:type="dcterms:W3CDTF">2014-02-18T16:50:14Z</dcterms:created>
  <dcterms:modified xsi:type="dcterms:W3CDTF">2014-02-18T16:51:17Z</dcterms:modified>
</cp:coreProperties>
</file>