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Default Extension="wdp" ContentType="image/vnd.ms-photo"/>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0" r:id="rId1"/>
  </p:sldMasterIdLst>
  <p:notesMasterIdLst>
    <p:notesMasterId r:id="rId33"/>
  </p:notesMasterIdLst>
  <p:handoutMasterIdLst>
    <p:handoutMasterId r:id="rId34"/>
  </p:handoutMasterIdLst>
  <p:sldIdLst>
    <p:sldId id="256" r:id="rId2"/>
    <p:sldId id="323" r:id="rId3"/>
    <p:sldId id="257" r:id="rId4"/>
    <p:sldId id="320" r:id="rId5"/>
    <p:sldId id="258" r:id="rId6"/>
    <p:sldId id="317" r:id="rId7"/>
    <p:sldId id="304" r:id="rId8"/>
    <p:sldId id="308" r:id="rId9"/>
    <p:sldId id="321" r:id="rId10"/>
    <p:sldId id="322" r:id="rId11"/>
    <p:sldId id="265" r:id="rId12"/>
    <p:sldId id="266" r:id="rId13"/>
    <p:sldId id="286" r:id="rId14"/>
    <p:sldId id="291" r:id="rId15"/>
    <p:sldId id="292" r:id="rId16"/>
    <p:sldId id="293" r:id="rId17"/>
    <p:sldId id="294" r:id="rId18"/>
    <p:sldId id="271" r:id="rId19"/>
    <p:sldId id="276" r:id="rId20"/>
    <p:sldId id="272" r:id="rId21"/>
    <p:sldId id="277" r:id="rId22"/>
    <p:sldId id="278" r:id="rId23"/>
    <p:sldId id="309" r:id="rId24"/>
    <p:sldId id="289" r:id="rId25"/>
    <p:sldId id="274" r:id="rId26"/>
    <p:sldId id="313" r:id="rId27"/>
    <p:sldId id="314" r:id="rId28"/>
    <p:sldId id="285" r:id="rId29"/>
    <p:sldId id="295" r:id="rId30"/>
    <p:sldId id="315" r:id="rId31"/>
    <p:sldId id="280" r:id="rId32"/>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hiddenSlides="1"/>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4DDC98"/>
    <a:srgbClr val="65C6A4"/>
    <a:srgbClr val="3AA57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71429" autoAdjust="0"/>
  </p:normalViewPr>
  <p:slideViewPr>
    <p:cSldViewPr snapToGrid="0" snapToObjects="1">
      <p:cViewPr>
        <p:scale>
          <a:sx n="100" d="100"/>
          <a:sy n="100" d="100"/>
        </p:scale>
        <p:origin x="-2368" y="-96"/>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0"/>
    </p:cViewPr>
  </p:sorterViewPr>
  <p:notesViewPr>
    <p:cSldViewPr snapToGrid="0" snapToObjects="1">
      <p:cViewPr>
        <p:scale>
          <a:sx n="100" d="100"/>
          <a:sy n="100" d="100"/>
        </p:scale>
        <p:origin x="-4456" y="-280"/>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56551" y="0"/>
            <a:ext cx="3026833" cy="463550"/>
          </a:xfrm>
          <a:prstGeom prst="rect">
            <a:avLst/>
          </a:prstGeom>
        </p:spPr>
        <p:txBody>
          <a:bodyPr vert="horz" lIns="93167" tIns="46584" rIns="93167" bIns="46584" rtlCol="0"/>
          <a:lstStyle>
            <a:lvl1pPr algn="r">
              <a:defRPr sz="1200"/>
            </a:lvl1pPr>
          </a:lstStyle>
          <a:p>
            <a:fld id="{FCC4EE86-8F12-E04F-A660-75B366975ED7}" type="datetime1">
              <a:rPr lang="en-US" smtClean="0"/>
              <a:pPr/>
              <a:t>11/1/13</a:t>
            </a:fld>
            <a:endParaRPr lang="en-US" dirty="0"/>
          </a:p>
        </p:txBody>
      </p:sp>
      <p:sp>
        <p:nvSpPr>
          <p:cNvPr id="4" name="Footer Placeholder 3"/>
          <p:cNvSpPr>
            <a:spLocks noGrp="1"/>
          </p:cNvSpPr>
          <p:nvPr>
            <p:ph type="ftr" sz="quarter" idx="2"/>
          </p:nvPr>
        </p:nvSpPr>
        <p:spPr>
          <a:xfrm>
            <a:off x="0" y="8805841"/>
            <a:ext cx="3026833" cy="46355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1" y="8805841"/>
            <a:ext cx="3026833" cy="463550"/>
          </a:xfrm>
          <a:prstGeom prst="rect">
            <a:avLst/>
          </a:prstGeom>
        </p:spPr>
        <p:txBody>
          <a:bodyPr vert="horz" lIns="93167" tIns="46584" rIns="93167" bIns="46584" rtlCol="0" anchor="b"/>
          <a:lstStyle>
            <a:lvl1pPr algn="r">
              <a:defRPr sz="1200"/>
            </a:lvl1pPr>
          </a:lstStyle>
          <a:p>
            <a:fld id="{CC1CBAAB-774A-0346-ABB8-FBF1CE1AF6A3}"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5984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56551" y="0"/>
            <a:ext cx="3026833" cy="463550"/>
          </a:xfrm>
          <a:prstGeom prst="rect">
            <a:avLst/>
          </a:prstGeom>
        </p:spPr>
        <p:txBody>
          <a:bodyPr vert="horz" lIns="93167" tIns="46584" rIns="93167" bIns="46584" rtlCol="0"/>
          <a:lstStyle>
            <a:lvl1pPr algn="r">
              <a:defRPr sz="1200"/>
            </a:lvl1pPr>
          </a:lstStyle>
          <a:p>
            <a:fld id="{FC54AC66-8F6F-9646-8103-EEF2FCC613A2}" type="datetime1">
              <a:rPr lang="en-US" smtClean="0"/>
              <a:pPr/>
              <a:t>11/1/13</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05841"/>
            <a:ext cx="3026833" cy="463550"/>
          </a:xfrm>
          <a:prstGeom prst="rect">
            <a:avLst/>
          </a:prstGeom>
        </p:spPr>
        <p:txBody>
          <a:bodyPr vert="horz" lIns="93167" tIns="46584" rIns="93167" bIns="46584" rtlCol="0" anchor="b"/>
          <a:lstStyle>
            <a:lvl1pPr algn="r">
              <a:defRPr sz="1200"/>
            </a:lvl1pPr>
          </a:lstStyle>
          <a:p>
            <a:fld id="{E19BCC4C-9C88-40F0-BDB4-361553922F9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92319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image" Target="../media/image15.png"/></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literacy-matters.org/21st-century-literacy/summary/"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image" Target="../media/image28.jpeg"/></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psy.cmu.edu/~siegler/Siegler-etal-inpressPsySci.pdf"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259785"/>
            <a:ext cx="5588000" cy="4302616"/>
          </a:xfrm>
        </p:spPr>
        <p:txBody>
          <a:bodyPr/>
          <a:lstStyle/>
          <a:p>
            <a:pPr lvl="0" eaLnBrk="0" fontAlgn="base" hangingPunct="0">
              <a:spcBef>
                <a:spcPct val="30000"/>
              </a:spcBef>
              <a:spcAft>
                <a:spcPct val="0"/>
              </a:spcAft>
              <a:defRPr/>
            </a:pPr>
            <a:r>
              <a:rPr lang="en-US" dirty="0" smtClean="0">
                <a:latin typeface="Calibri" pitchFamily="34" charset="0"/>
                <a:ea typeface="ＭＳ Ｐゴシック" pitchFamily="34" charset="-128"/>
              </a:rPr>
              <a:t>Approximate duration of the presentation: 2 1/2 hours</a:t>
            </a:r>
          </a:p>
          <a:p>
            <a:pPr lvl="0" eaLnBrk="0" fontAlgn="base" hangingPunct="0">
              <a:spcBef>
                <a:spcPct val="30000"/>
              </a:spcBef>
              <a:spcAft>
                <a:spcPct val="0"/>
              </a:spcAft>
              <a:defRPr/>
            </a:pPr>
            <a:r>
              <a:rPr lang="en-US" dirty="0" smtClean="0">
                <a:latin typeface="Calibri" pitchFamily="34" charset="0"/>
                <a:ea typeface="ＭＳ Ｐゴシック" pitchFamily="34" charset="-128"/>
              </a:rPr>
              <a:t>Targeted audience: Primarily TK teachers</a:t>
            </a:r>
          </a:p>
          <a:p>
            <a:endParaRPr lang="en-US" dirty="0" smtClean="0"/>
          </a:p>
          <a:p>
            <a:endParaRPr lang="en-US" dirty="0" smtClean="0"/>
          </a:p>
          <a:p>
            <a:r>
              <a:rPr lang="en-US" dirty="0" smtClean="0"/>
              <a:t>Discover </a:t>
            </a:r>
            <a:r>
              <a:rPr lang="en-US" dirty="0"/>
              <a:t>who is in the room by facilitating the activity “LIKE ME”</a:t>
            </a:r>
          </a:p>
          <a:p>
            <a:endParaRPr lang="en-US" dirty="0"/>
          </a:p>
          <a:p>
            <a:r>
              <a:rPr lang="en-US" dirty="0"/>
              <a:t>Instructions</a:t>
            </a:r>
            <a:r>
              <a:rPr lang="en-US" dirty="0" smtClean="0"/>
              <a:t>: </a:t>
            </a:r>
            <a:r>
              <a:rPr lang="en-US" dirty="0"/>
              <a:t>When I state </a:t>
            </a:r>
            <a:r>
              <a:rPr lang="en-US" dirty="0" smtClean="0"/>
              <a:t>information </a:t>
            </a:r>
            <a:r>
              <a:rPr lang="en-US" dirty="0"/>
              <a:t>that is true for you, please stand and say “Like Me.”</a:t>
            </a:r>
          </a:p>
          <a:p>
            <a:r>
              <a:rPr lang="en-US" dirty="0"/>
              <a:t>For example, I live in the state of CA (all would stand and say “like me.”)</a:t>
            </a:r>
          </a:p>
          <a:p>
            <a:endParaRPr lang="en-US" dirty="0"/>
          </a:p>
          <a:p>
            <a:r>
              <a:rPr lang="en-US" dirty="0"/>
              <a:t>I am teaching a TK class this year.</a:t>
            </a:r>
          </a:p>
          <a:p>
            <a:r>
              <a:rPr lang="en-US" dirty="0"/>
              <a:t>I am an administrator, supporting TK teachers and classrooms.</a:t>
            </a:r>
          </a:p>
          <a:p>
            <a:r>
              <a:rPr lang="en-US" dirty="0"/>
              <a:t>I am a college instructor or other stakeholder interested in TK.</a:t>
            </a:r>
          </a:p>
          <a:p>
            <a:r>
              <a:rPr lang="en-US" dirty="0"/>
              <a:t>My TK class is an TK/K combination.</a:t>
            </a:r>
          </a:p>
          <a:p>
            <a:r>
              <a:rPr lang="en-US" dirty="0"/>
              <a:t>My TK class has children with special needs.</a:t>
            </a:r>
          </a:p>
          <a:p>
            <a:r>
              <a:rPr lang="en-US" dirty="0"/>
              <a:t>My TK class supports English Learners.</a:t>
            </a:r>
          </a:p>
          <a:p>
            <a:r>
              <a:rPr lang="en-US" dirty="0"/>
              <a:t>I am here to understand how to better support TK students in their learning. (All should stand on this one.</a:t>
            </a:r>
            <a:r>
              <a:rPr lang="en-US" dirty="0" smtClean="0"/>
              <a:t>)</a:t>
            </a:r>
          </a:p>
          <a:p>
            <a:r>
              <a:rPr lang="en-US" dirty="0" smtClean="0"/>
              <a:t>-----------------------</a:t>
            </a:r>
          </a:p>
          <a:p>
            <a:pPr defTabSz="914300">
              <a:defRPr/>
            </a:pPr>
            <a:r>
              <a:rPr lang="en-US" dirty="0" smtClean="0">
                <a:solidFill>
                  <a:srgbClr val="000000"/>
                </a:solidFill>
                <a:cs typeface="Calibri"/>
              </a:rPr>
              <a:t>The information in this presentation is based on the </a:t>
            </a:r>
          </a:p>
          <a:p>
            <a:pPr defTabSz="914300">
              <a:defRPr/>
            </a:pPr>
            <a:r>
              <a:rPr lang="en-US" i="1" dirty="0" smtClean="0">
                <a:solidFill>
                  <a:srgbClr val="000000"/>
                </a:solidFill>
                <a:cs typeface="Calibri"/>
              </a:rPr>
              <a:t>The Alignment of the California Preschool Learning Foundations and Key Early Education Resources,</a:t>
            </a:r>
          </a:p>
          <a:p>
            <a:pPr defTabSz="914300">
              <a:defRPr/>
            </a:pPr>
            <a:r>
              <a:rPr lang="en-US" i="1" dirty="0" smtClean="0">
                <a:solidFill>
                  <a:srgbClr val="000000"/>
                </a:solidFill>
                <a:cs typeface="Calibri"/>
              </a:rPr>
              <a:t>California Preschool Learning Foundations, Volume 1.</a:t>
            </a:r>
            <a:endParaRPr lang="en-US" dirty="0" smtClean="0">
              <a:solidFill>
                <a:srgbClr val="000000"/>
              </a:solidFill>
              <a:cs typeface="Calibri"/>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19BCC4C-9C88-40F0-BDB4-361553922F92}" type="slidenum">
              <a:rPr lang="en-US" smtClean="0"/>
              <a:pPr/>
              <a:t>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355120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en-US" dirty="0" smtClean="0">
              <a:latin typeface="Calibri" pitchFamily="-110" charset="0"/>
              <a:ea typeface="ＭＳ Ｐゴシック" pitchFamily="-110" charset="-128"/>
              <a:cs typeface="ＭＳ Ｐゴシック" pitchFamily="-110" charset="-128"/>
            </a:endParaRPr>
          </a:p>
          <a:p>
            <a:r>
              <a:rPr lang="en-US" sz="1000" dirty="0" smtClean="0">
                <a:latin typeface="Calibri" pitchFamily="25" charset="0"/>
                <a:ea typeface="ＭＳ Ｐゴシック" pitchFamily="25" charset="-128"/>
                <a:cs typeface="ＭＳ Ｐゴシック" pitchFamily="25" charset="-128"/>
              </a:rPr>
              <a:t>This table represents an overview of the alignment among the </a:t>
            </a:r>
            <a:r>
              <a:rPr lang="en-US" sz="1000" b="1" dirty="0" smtClean="0">
                <a:latin typeface="Calibri" pitchFamily="25" charset="0"/>
                <a:ea typeface="ＭＳ Ｐゴシック" pitchFamily="25" charset="-128"/>
                <a:cs typeface="ＭＳ Ｐゴシック" pitchFamily="25" charset="-128"/>
              </a:rPr>
              <a:t>nine domains </a:t>
            </a:r>
            <a:r>
              <a:rPr lang="en-US" sz="1000" dirty="0" smtClean="0">
                <a:latin typeface="Calibri" pitchFamily="25" charset="0"/>
                <a:ea typeface="ＭＳ Ｐゴシック" pitchFamily="25" charset="-128"/>
                <a:cs typeface="ＭＳ Ｐゴシック" pitchFamily="25" charset="-128"/>
              </a:rPr>
              <a:t>of the </a:t>
            </a:r>
            <a:r>
              <a:rPr lang="en-US" sz="1000" b="1" i="1" dirty="0" smtClean="0">
                <a:latin typeface="Calibri" pitchFamily="25" charset="0"/>
                <a:ea typeface="ＭＳ Ｐゴシック" pitchFamily="25" charset="-128"/>
                <a:cs typeface="ＭＳ Ｐゴシック" pitchFamily="25" charset="-128"/>
              </a:rPr>
              <a:t>Preschool Learning </a:t>
            </a:r>
            <a:r>
              <a:rPr lang="en-US" sz="1000" b="1" i="1" smtClean="0">
                <a:latin typeface="Calibri" pitchFamily="25" charset="0"/>
                <a:ea typeface="ＭＳ Ｐゴシック" pitchFamily="25" charset="-128"/>
                <a:cs typeface="ＭＳ Ｐゴシック" pitchFamily="25" charset="-128"/>
              </a:rPr>
              <a:t>Foundations  </a:t>
            </a:r>
            <a:r>
              <a:rPr lang="en-US" sz="1000" smtClean="0">
                <a:latin typeface="Calibri" pitchFamily="25" charset="0"/>
                <a:ea typeface="ＭＳ Ｐゴシック" pitchFamily="25" charset="-128"/>
                <a:cs typeface="ＭＳ Ｐゴシック" pitchFamily="25" charset="-128"/>
              </a:rPr>
              <a:t>with </a:t>
            </a:r>
            <a:r>
              <a:rPr lang="en-US" sz="1000" dirty="0" smtClean="0">
                <a:latin typeface="Calibri" pitchFamily="25" charset="0"/>
                <a:ea typeface="ＭＳ Ｐゴシック" pitchFamily="25" charset="-128"/>
                <a:cs typeface="ＭＳ Ｐゴシック" pitchFamily="25" charset="-128"/>
              </a:rPr>
              <a:t>the content of the </a:t>
            </a:r>
            <a:r>
              <a:rPr lang="en-US" sz="1000" b="1" dirty="0" smtClean="0">
                <a:latin typeface="Calibri" pitchFamily="25" charset="0"/>
                <a:ea typeface="ＭＳ Ｐゴシック" pitchFamily="25" charset="-128"/>
                <a:cs typeface="ＭＳ Ｐゴシック" pitchFamily="25" charset="-128"/>
              </a:rPr>
              <a:t>CA Kindergarten Content Standards and the Common Core State Standards (CCSS).</a:t>
            </a:r>
          </a:p>
          <a:p>
            <a:endParaRPr lang="en-US" sz="1000" b="1" dirty="0" smtClean="0">
              <a:latin typeface="Calibri" pitchFamily="25" charset="0"/>
              <a:ea typeface="ＭＳ Ｐゴシック" pitchFamily="25" charset="-128"/>
              <a:cs typeface="ＭＳ Ｐゴシック" pitchFamily="25" charset="-128"/>
            </a:endParaRPr>
          </a:p>
          <a:p>
            <a:r>
              <a:rPr lang="en-US" sz="1000" dirty="0" smtClean="0">
                <a:latin typeface="Calibri" pitchFamily="25" charset="0"/>
                <a:ea typeface="ＭＳ Ｐゴシック" pitchFamily="25" charset="-128"/>
                <a:cs typeface="ＭＳ Ｐゴシック" pitchFamily="25" charset="-128"/>
              </a:rPr>
              <a:t>The </a:t>
            </a:r>
            <a:r>
              <a:rPr lang="en-US" sz="1000" b="1" dirty="0" smtClean="0">
                <a:latin typeface="Calibri" pitchFamily="25" charset="0"/>
                <a:ea typeface="ＭＳ Ｐゴシック" pitchFamily="25" charset="-128"/>
                <a:cs typeface="ＭＳ Ｐゴシック" pitchFamily="25" charset="-128"/>
              </a:rPr>
              <a:t>alignment demonstrates </a:t>
            </a:r>
            <a:r>
              <a:rPr lang="en-US" sz="1000" dirty="0" smtClean="0">
                <a:latin typeface="Calibri" pitchFamily="25" charset="0"/>
                <a:ea typeface="ＭＳ Ｐゴシック" pitchFamily="25" charset="-128"/>
                <a:cs typeface="ＭＳ Ｐゴシック" pitchFamily="25" charset="-128"/>
              </a:rPr>
              <a:t>that </a:t>
            </a:r>
            <a:r>
              <a:rPr lang="en-US" sz="1000" b="1" dirty="0" smtClean="0">
                <a:latin typeface="Calibri" pitchFamily="25" charset="0"/>
                <a:ea typeface="ＭＳ Ｐゴシック" pitchFamily="25" charset="-128"/>
                <a:cs typeface="ＭＳ Ｐゴシック" pitchFamily="25" charset="-128"/>
              </a:rPr>
              <a:t>early learning </a:t>
            </a:r>
            <a:r>
              <a:rPr lang="en-US" sz="1000" dirty="0" smtClean="0">
                <a:latin typeface="Calibri" pitchFamily="25" charset="0"/>
                <a:ea typeface="ＭＳ Ｐゴシック" pitchFamily="25" charset="-128"/>
                <a:cs typeface="ＭＳ Ｐゴシック" pitchFamily="25" charset="-128"/>
              </a:rPr>
              <a:t>is a </a:t>
            </a:r>
            <a:r>
              <a:rPr lang="en-US" sz="1000" u="sng" dirty="0" smtClean="0">
                <a:latin typeface="Calibri" pitchFamily="25" charset="0"/>
                <a:ea typeface="ＭＳ Ｐゴシック" pitchFamily="25" charset="-128"/>
                <a:cs typeface="ＭＳ Ｐゴシック" pitchFamily="25" charset="-128"/>
              </a:rPr>
              <a:t>significant part</a:t>
            </a:r>
            <a:r>
              <a:rPr lang="en-US" sz="1000" dirty="0" smtClean="0">
                <a:latin typeface="Calibri" pitchFamily="25" charset="0"/>
                <a:ea typeface="ＭＳ Ｐゴシック" pitchFamily="25" charset="-128"/>
                <a:cs typeface="ＭＳ Ｐゴシック" pitchFamily="25" charset="-128"/>
              </a:rPr>
              <a:t> of the </a:t>
            </a:r>
            <a:r>
              <a:rPr lang="en-US" sz="1000" b="1" dirty="0" smtClean="0">
                <a:latin typeface="Calibri" pitchFamily="25" charset="0"/>
                <a:ea typeface="ＭＳ Ｐゴシック" pitchFamily="25" charset="-128"/>
                <a:cs typeface="ＭＳ Ｐゴシック" pitchFamily="25" charset="-128"/>
              </a:rPr>
              <a:t>educational system </a:t>
            </a:r>
            <a:r>
              <a:rPr lang="en-US" sz="1000" dirty="0" smtClean="0">
                <a:latin typeface="Calibri" pitchFamily="25" charset="0"/>
                <a:ea typeface="ＭＳ Ｐゴシック" pitchFamily="25" charset="-128"/>
                <a:cs typeface="ＭＳ Ｐゴシック" pitchFamily="25" charset="-128"/>
              </a:rPr>
              <a:t>and that the </a:t>
            </a:r>
            <a:r>
              <a:rPr lang="en-US" sz="1000" u="sng" dirty="0" smtClean="0">
                <a:latin typeface="Calibri" pitchFamily="25" charset="0"/>
                <a:ea typeface="ＭＳ Ｐゴシック" pitchFamily="25" charset="-128"/>
                <a:cs typeface="ＭＳ Ｐゴシック" pitchFamily="25" charset="-128"/>
              </a:rPr>
              <a:t>knowledge and skills</a:t>
            </a:r>
            <a:r>
              <a:rPr lang="en-US" sz="1000" dirty="0" smtClean="0">
                <a:latin typeface="Calibri" pitchFamily="25" charset="0"/>
                <a:ea typeface="ＭＳ Ｐゴシック" pitchFamily="25" charset="-128"/>
                <a:cs typeface="ＭＳ Ｐゴシック" pitchFamily="25" charset="-128"/>
              </a:rPr>
              <a:t> of young children are foundational to future learning.</a:t>
            </a:r>
          </a:p>
          <a:p>
            <a:endParaRPr lang="en-US" sz="1000" dirty="0" smtClean="0">
              <a:latin typeface="Calibri" pitchFamily="25" charset="0"/>
              <a:ea typeface="ＭＳ Ｐゴシック" pitchFamily="25" charset="-128"/>
              <a:cs typeface="ＭＳ Ｐゴシック" pitchFamily="25" charset="-128"/>
            </a:endParaRPr>
          </a:p>
          <a:p>
            <a:r>
              <a:rPr lang="en-US" sz="1000" dirty="0" smtClean="0">
                <a:latin typeface="Calibri" pitchFamily="25" charset="0"/>
                <a:ea typeface="ＭＳ Ｐゴシック" pitchFamily="25" charset="-128"/>
                <a:cs typeface="ＭＳ Ｐゴシック" pitchFamily="25" charset="-128"/>
              </a:rPr>
              <a:t>Understanding the </a:t>
            </a:r>
            <a:r>
              <a:rPr lang="en-US" sz="1000" u="sng" dirty="0" smtClean="0">
                <a:latin typeface="Calibri" pitchFamily="25" charset="0"/>
                <a:ea typeface="ＭＳ Ｐゴシック" pitchFamily="25" charset="-128"/>
                <a:cs typeface="ＭＳ Ｐゴシック" pitchFamily="25" charset="-128"/>
              </a:rPr>
              <a:t>links between</a:t>
            </a:r>
            <a:r>
              <a:rPr lang="en-US" sz="1000" dirty="0" smtClean="0">
                <a:latin typeface="Calibri" pitchFamily="25" charset="0"/>
                <a:ea typeface="ＭＳ Ｐゴシック" pitchFamily="25" charset="-128"/>
                <a:cs typeface="ＭＳ Ｐゴシック" pitchFamily="25" charset="-128"/>
              </a:rPr>
              <a:t> the </a:t>
            </a:r>
            <a:r>
              <a:rPr lang="en-US" sz="1000" b="1" dirty="0" smtClean="0">
                <a:latin typeface="Calibri" pitchFamily="25" charset="0"/>
                <a:ea typeface="ＭＳ Ｐゴシック" pitchFamily="25" charset="-128"/>
                <a:cs typeface="ＭＳ Ｐゴシック" pitchFamily="25" charset="-128"/>
              </a:rPr>
              <a:t>different ages </a:t>
            </a:r>
            <a:r>
              <a:rPr lang="en-US" sz="1000" dirty="0" smtClean="0">
                <a:latin typeface="Calibri" pitchFamily="25" charset="0"/>
                <a:ea typeface="ＭＳ Ｐゴシック" pitchFamily="25" charset="-128"/>
                <a:cs typeface="ＭＳ Ｐゴシック" pitchFamily="25" charset="-128"/>
              </a:rPr>
              <a:t>and </a:t>
            </a:r>
            <a:r>
              <a:rPr lang="en-US" sz="1000" b="1" dirty="0" smtClean="0">
                <a:latin typeface="Calibri" pitchFamily="25" charset="0"/>
                <a:ea typeface="ＭＳ Ｐゴシック" pitchFamily="25" charset="-128"/>
                <a:cs typeface="ＭＳ Ｐゴシック" pitchFamily="25" charset="-128"/>
              </a:rPr>
              <a:t>different early childhood services </a:t>
            </a:r>
            <a:r>
              <a:rPr lang="en-US" sz="1000" dirty="0" smtClean="0">
                <a:latin typeface="Calibri" pitchFamily="25" charset="0"/>
                <a:ea typeface="ＭＳ Ｐゴシック" pitchFamily="25" charset="-128"/>
                <a:cs typeface="ＭＳ Ｐゴシック" pitchFamily="25" charset="-128"/>
              </a:rPr>
              <a:t>allows educators to build on children’s earlier learning and prepare them for the next educational challenge.</a:t>
            </a:r>
          </a:p>
          <a:p>
            <a:endParaRPr lang="en-US" sz="1000" dirty="0" smtClean="0">
              <a:latin typeface="Calibri" pitchFamily="25" charset="0"/>
              <a:ea typeface="ＭＳ Ｐゴシック" pitchFamily="25" charset="-128"/>
              <a:cs typeface="ＭＳ Ｐゴシック" pitchFamily="25" charset="-128"/>
            </a:endParaRPr>
          </a:p>
          <a:p>
            <a:r>
              <a:rPr lang="en-US" sz="1000" dirty="0" smtClean="0">
                <a:latin typeface="Calibri" pitchFamily="25" charset="0"/>
                <a:ea typeface="ＭＳ Ｐゴシック" pitchFamily="25" charset="-128"/>
                <a:cs typeface="ＭＳ Ｐゴシック" pitchFamily="25" charset="-128"/>
              </a:rPr>
              <a:t>Visual and Performing Arts, Physical Development, Health, History-Social Science, and Science are all separate domains in the </a:t>
            </a:r>
            <a:r>
              <a:rPr lang="en-US" sz="1000" i="1" dirty="0" smtClean="0">
                <a:latin typeface="Calibri" pitchFamily="25" charset="0"/>
                <a:ea typeface="ＭＳ Ｐゴシック" pitchFamily="25" charset="-128"/>
                <a:cs typeface="ＭＳ Ｐゴシック" pitchFamily="25" charset="-128"/>
              </a:rPr>
              <a:t>Preschool Learning Foundations</a:t>
            </a:r>
            <a:r>
              <a:rPr lang="en-US" sz="1000" dirty="0" smtClean="0">
                <a:latin typeface="Calibri" pitchFamily="25" charset="0"/>
                <a:ea typeface="ＭＳ Ｐゴシック" pitchFamily="25" charset="-128"/>
                <a:cs typeface="ＭＳ Ｐゴシック" pitchFamily="25" charset="-128"/>
              </a:rPr>
              <a:t>. The Common Core includes English Language Arts &amp; Literacy in History/Social Studies, Science, and Technical Subjects. </a:t>
            </a:r>
          </a:p>
          <a:p>
            <a:endParaRPr lang="en-US" sz="1000" dirty="0" smtClean="0">
              <a:solidFill>
                <a:srgbClr val="FF0000"/>
              </a:solidFill>
              <a:latin typeface="Calibri" pitchFamily="-110" charset="0"/>
              <a:ea typeface="ＭＳ Ｐゴシック" pitchFamily="-110" charset="-128"/>
              <a:cs typeface="ＭＳ Ｐゴシック" pitchFamily="-110" charset="-128"/>
            </a:endParaRPr>
          </a:p>
        </p:txBody>
      </p:sp>
      <p:sp>
        <p:nvSpPr>
          <p:cNvPr id="45060" name="Rectangle 3"/>
          <p:cNvSpPr>
            <a:spLocks noChangeArrowheads="1"/>
          </p:cNvSpPr>
          <p:nvPr/>
        </p:nvSpPr>
        <p:spPr bwMode="auto">
          <a:xfrm>
            <a:off x="6600636" y="8960702"/>
            <a:ext cx="354312" cy="275470"/>
          </a:xfrm>
          <a:prstGeom prst="rect">
            <a:avLst/>
          </a:prstGeom>
          <a:noFill/>
          <a:ln w="9525">
            <a:noFill/>
            <a:miter lim="800000"/>
            <a:headEnd/>
            <a:tailEnd/>
          </a:ln>
        </p:spPr>
        <p:txBody>
          <a:bodyPr wrap="none">
            <a:prstTxWarp prst="textNoShape">
              <a:avLst/>
            </a:prstTxWarp>
            <a:spAutoFit/>
          </a:bodyPr>
          <a:lstStyle/>
          <a:p>
            <a:fld id="{64310014-1002-B04B-81C0-6184BEE73E2A}"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513" y="4403727"/>
            <a:ext cx="6380328" cy="4715065"/>
          </a:xfrm>
        </p:spPr>
        <p:txBody>
          <a:bodyPr/>
          <a:lstStyle/>
          <a:p>
            <a:r>
              <a:rPr lang="en-US" sz="1100" dirty="0" smtClean="0"/>
              <a:t>Explain this Table;</a:t>
            </a:r>
            <a:r>
              <a:rPr lang="en-US" sz="1100" baseline="0" dirty="0" smtClean="0"/>
              <a:t> share its location in the Alignment Document.</a:t>
            </a:r>
          </a:p>
          <a:p>
            <a:r>
              <a:rPr lang="en-US" sz="1100" dirty="0" smtClean="0">
                <a:solidFill>
                  <a:srgbClr val="FF0000"/>
                </a:solidFill>
              </a:rPr>
              <a:t> </a:t>
            </a:r>
          </a:p>
          <a:p>
            <a:r>
              <a:rPr lang="en-US" sz="1100" dirty="0" smtClean="0"/>
              <a:t>The </a:t>
            </a:r>
            <a:r>
              <a:rPr lang="en-US" sz="1100" i="1" dirty="0" smtClean="0"/>
              <a:t>Preschool</a:t>
            </a:r>
            <a:r>
              <a:rPr lang="en-US" sz="1100" i="1" baseline="0" dirty="0" smtClean="0"/>
              <a:t> Learning</a:t>
            </a:r>
            <a:r>
              <a:rPr lang="en-US" sz="1100" i="1" dirty="0" smtClean="0"/>
              <a:t> Foundations</a:t>
            </a:r>
            <a:r>
              <a:rPr lang="en-US" sz="1100" i="1" baseline="0" dirty="0" smtClean="0"/>
              <a:t> </a:t>
            </a:r>
            <a:r>
              <a:rPr lang="en-US" sz="1100" baseline="0" dirty="0" smtClean="0"/>
              <a:t>and the </a:t>
            </a:r>
            <a:r>
              <a:rPr lang="en-US" sz="1100" i="0" baseline="0" dirty="0" smtClean="0"/>
              <a:t>CCSS in Mathematics</a:t>
            </a:r>
            <a:r>
              <a:rPr lang="en-US" sz="1100" i="1" baseline="0" dirty="0" smtClean="0"/>
              <a:t> </a:t>
            </a:r>
            <a:r>
              <a:rPr lang="en-US" sz="1100" baseline="0" dirty="0" smtClean="0"/>
              <a:t>cover the same key areas of learning.  </a:t>
            </a:r>
          </a:p>
          <a:p>
            <a:r>
              <a:rPr lang="en-US" sz="1100" b="1" dirty="0" smtClean="0"/>
              <a:t>(Principle</a:t>
            </a:r>
            <a:r>
              <a:rPr lang="en-US" sz="1100" b="1" dirty="0" smtClean="0"/>
              <a:t>, #2</a:t>
            </a:r>
            <a:r>
              <a:rPr lang="en-US" sz="1100" b="1" dirty="0" smtClean="0"/>
              <a:t>)</a:t>
            </a:r>
          </a:p>
          <a:p>
            <a:r>
              <a:rPr lang="en-US" sz="1100" dirty="0" smtClean="0"/>
              <a:t>“Many </a:t>
            </a:r>
            <a:r>
              <a:rPr lang="en-US" sz="1100" dirty="0" smtClean="0"/>
              <a:t>aspects of children’s learning and development follow well-documented sequences, with later abilities, skills, and knowledge building on those already acquired.</a:t>
            </a:r>
            <a:r>
              <a:rPr lang="en-US" sz="1100" dirty="0" smtClean="0"/>
              <a:t> “</a:t>
            </a:r>
            <a:endParaRPr lang="en-US" sz="1100" b="1" dirty="0" smtClean="0"/>
          </a:p>
          <a:p>
            <a:endParaRPr lang="en-US" sz="1100" dirty="0" smtClean="0"/>
          </a:p>
          <a:p>
            <a:r>
              <a:rPr lang="en-US" sz="1100" dirty="0" smtClean="0"/>
              <a:t>For </a:t>
            </a:r>
            <a:r>
              <a:rPr lang="en-US" sz="1100" dirty="0"/>
              <a:t>every </a:t>
            </a:r>
            <a:r>
              <a:rPr lang="en-US" sz="1100" dirty="0" smtClean="0"/>
              <a:t>sub strand </a:t>
            </a:r>
            <a:r>
              <a:rPr lang="en-US" sz="1100" dirty="0"/>
              <a:t>of the</a:t>
            </a:r>
            <a:r>
              <a:rPr lang="en-US" sz="1100" dirty="0" smtClean="0"/>
              <a:t> </a:t>
            </a:r>
            <a:r>
              <a:rPr lang="en-US" sz="1100" i="1" dirty="0" smtClean="0"/>
              <a:t>Preschool </a:t>
            </a:r>
            <a:r>
              <a:rPr lang="en-US" sz="1100" i="1" dirty="0"/>
              <a:t>L</a:t>
            </a:r>
            <a:r>
              <a:rPr lang="en-US" sz="1100" i="1" dirty="0" smtClean="0"/>
              <a:t>earning </a:t>
            </a:r>
            <a:r>
              <a:rPr lang="en-US" sz="1100" i="1" dirty="0"/>
              <a:t>F</a:t>
            </a:r>
            <a:r>
              <a:rPr lang="en-US" sz="1100" i="1" dirty="0" smtClean="0"/>
              <a:t>oundations</a:t>
            </a:r>
            <a:r>
              <a:rPr lang="en-US" sz="1100" dirty="0"/>
              <a:t>, there is a category in the </a:t>
            </a:r>
            <a:r>
              <a:rPr lang="en-US" sz="1100" i="0" dirty="0" smtClean="0"/>
              <a:t>CCSS</a:t>
            </a:r>
            <a:r>
              <a:rPr lang="en-US" sz="1100" dirty="0" smtClean="0"/>
              <a:t> </a:t>
            </a:r>
            <a:r>
              <a:rPr lang="en-US" sz="1100" dirty="0"/>
              <a:t>with corresponding content</a:t>
            </a:r>
            <a:r>
              <a:rPr lang="en-US" sz="1100" dirty="0" smtClean="0"/>
              <a:t>.</a:t>
            </a:r>
            <a:endParaRPr lang="en-US" sz="1100" baseline="0" dirty="0" smtClean="0"/>
          </a:p>
          <a:p>
            <a:endParaRPr lang="en-US" sz="1100" baseline="0" dirty="0" smtClean="0"/>
          </a:p>
          <a:p>
            <a:r>
              <a:rPr lang="en-US" sz="1100" baseline="0" dirty="0" smtClean="0"/>
              <a:t>This Table shows the alignment between strands and sub strands in the preschool foundations and the content categories in the </a:t>
            </a:r>
            <a:r>
              <a:rPr lang="en-US" sz="1100" i="0" baseline="0" dirty="0" smtClean="0"/>
              <a:t>CCSS for Mathematics</a:t>
            </a:r>
            <a:r>
              <a:rPr lang="en-US" sz="1100" i="1" baseline="0" dirty="0" smtClean="0"/>
              <a:t>.  </a:t>
            </a:r>
          </a:p>
          <a:p>
            <a:endParaRPr lang="en-US" sz="1100" baseline="0" dirty="0" smtClean="0"/>
          </a:p>
          <a:p>
            <a:r>
              <a:rPr lang="en-US" sz="1100" dirty="0" smtClean="0"/>
              <a:t>Show</a:t>
            </a:r>
            <a:r>
              <a:rPr lang="en-US" sz="1100" baseline="0" dirty="0" smtClean="0"/>
              <a:t> how the </a:t>
            </a:r>
            <a:r>
              <a:rPr lang="en-US" sz="1100" i="1" baseline="0" dirty="0" smtClean="0"/>
              <a:t>Foundations </a:t>
            </a:r>
            <a:r>
              <a:rPr lang="en-US" sz="1100" i="0" baseline="0" dirty="0" smtClean="0"/>
              <a:t>and</a:t>
            </a:r>
            <a:r>
              <a:rPr lang="en-US" sz="1100" i="1" baseline="0" dirty="0" smtClean="0"/>
              <a:t> </a:t>
            </a:r>
            <a:r>
              <a:rPr lang="en-US" sz="1100" i="0" baseline="0" dirty="0" smtClean="0"/>
              <a:t>CCSS</a:t>
            </a:r>
            <a:r>
              <a:rPr lang="en-US" sz="1100" i="1" baseline="0" dirty="0" smtClean="0"/>
              <a:t> </a:t>
            </a:r>
            <a:r>
              <a:rPr lang="en-US" sz="1100" baseline="0" dirty="0" smtClean="0"/>
              <a:t>are aligned, indicating a continuum of learning:</a:t>
            </a:r>
          </a:p>
          <a:p>
            <a:r>
              <a:rPr lang="en-US" sz="1100" dirty="0" smtClean="0"/>
              <a:t> </a:t>
            </a:r>
          </a:p>
          <a:p>
            <a:r>
              <a:rPr lang="en-US" sz="1100" dirty="0" smtClean="0"/>
              <a:t>The sub strands</a:t>
            </a:r>
            <a:r>
              <a:rPr lang="en-US" sz="1100" baseline="0" dirty="0" smtClean="0"/>
              <a:t> under </a:t>
            </a:r>
            <a:r>
              <a:rPr lang="en-US" sz="1100" b="1" dirty="0"/>
              <a:t>N</a:t>
            </a:r>
            <a:r>
              <a:rPr lang="en-US" sz="1100" b="1" dirty="0" smtClean="0"/>
              <a:t>umber </a:t>
            </a:r>
            <a:r>
              <a:rPr lang="en-US" sz="1100" b="1" i="1" dirty="0"/>
              <a:t>S</a:t>
            </a:r>
            <a:r>
              <a:rPr lang="en-US" sz="1100" b="1" i="1" dirty="0" smtClean="0"/>
              <a:t>ense-</a:t>
            </a:r>
            <a:r>
              <a:rPr lang="en-US" sz="1100" i="1" dirty="0" smtClean="0"/>
              <a:t>u</a:t>
            </a:r>
            <a:r>
              <a:rPr lang="en-US" sz="1100" i="1" baseline="0" dirty="0" smtClean="0"/>
              <a:t>nderstanding numbers and quantities </a:t>
            </a:r>
            <a:r>
              <a:rPr lang="en-US" sz="1100" baseline="0" dirty="0" smtClean="0"/>
              <a:t>and </a:t>
            </a:r>
            <a:r>
              <a:rPr lang="en-US" sz="1100" i="1" baseline="0" dirty="0" smtClean="0"/>
              <a:t>understanding number relationships and operations</a:t>
            </a:r>
            <a:r>
              <a:rPr lang="en-US" sz="1100" baseline="0" dirty="0" smtClean="0"/>
              <a:t>-correspond directly to the </a:t>
            </a:r>
            <a:r>
              <a:rPr lang="en-US" sz="1100" i="0" baseline="0" dirty="0" smtClean="0"/>
              <a:t>CCSS</a:t>
            </a:r>
            <a:r>
              <a:rPr lang="en-US" sz="1100" i="1" baseline="0" dirty="0" smtClean="0"/>
              <a:t> </a:t>
            </a:r>
            <a:r>
              <a:rPr lang="en-US" sz="1100" baseline="0" dirty="0" smtClean="0"/>
              <a:t>in the categories </a:t>
            </a:r>
            <a:r>
              <a:rPr lang="en-US" sz="1100" b="1" dirty="0"/>
              <a:t>C</a:t>
            </a:r>
            <a:r>
              <a:rPr lang="en-US" sz="1100" b="1" baseline="0" dirty="0" smtClean="0"/>
              <a:t>ounting and Cardinality </a:t>
            </a:r>
            <a:r>
              <a:rPr lang="en-US" sz="1100" baseline="0" dirty="0" smtClean="0"/>
              <a:t>and </a:t>
            </a:r>
            <a:r>
              <a:rPr lang="en-US" sz="1100" b="1" dirty="0"/>
              <a:t>O</a:t>
            </a:r>
            <a:r>
              <a:rPr lang="en-US" sz="1100" b="1" baseline="0" dirty="0" smtClean="0"/>
              <a:t>perations and Algebraic </a:t>
            </a:r>
            <a:r>
              <a:rPr lang="en-US" sz="1100" b="1" dirty="0" smtClean="0"/>
              <a:t>T</a:t>
            </a:r>
            <a:r>
              <a:rPr lang="en-US" sz="1100" b="1" baseline="0" dirty="0" smtClean="0"/>
              <a:t>hinking</a:t>
            </a:r>
            <a:r>
              <a:rPr lang="en-US" sz="1100" baseline="0" dirty="0" smtClean="0"/>
              <a:t>, respectively.</a:t>
            </a:r>
          </a:p>
          <a:p>
            <a:endParaRPr lang="en-US" sz="1100" dirty="0"/>
          </a:p>
          <a:p>
            <a:r>
              <a:rPr lang="en-US" sz="1100" dirty="0"/>
              <a:t>Content in </a:t>
            </a:r>
            <a:r>
              <a:rPr lang="en-US" sz="1100" b="1" dirty="0"/>
              <a:t>N</a:t>
            </a:r>
            <a:r>
              <a:rPr lang="en-US" sz="1100" b="1" dirty="0" smtClean="0"/>
              <a:t>umber </a:t>
            </a:r>
            <a:r>
              <a:rPr lang="en-US" sz="1100" b="1" dirty="0"/>
              <a:t>and </a:t>
            </a:r>
            <a:r>
              <a:rPr lang="en-US" sz="1100" b="1" dirty="0" smtClean="0"/>
              <a:t>Operations </a:t>
            </a:r>
            <a:r>
              <a:rPr lang="en-US" sz="1100" dirty="0"/>
              <a:t>in </a:t>
            </a:r>
            <a:r>
              <a:rPr lang="en-US" sz="1100" b="1" dirty="0"/>
              <a:t>B</a:t>
            </a:r>
            <a:r>
              <a:rPr lang="en-US" sz="1100" b="1" dirty="0" smtClean="0"/>
              <a:t>ase </a:t>
            </a:r>
            <a:r>
              <a:rPr lang="en-US" sz="1100" b="1" dirty="0"/>
              <a:t>T</a:t>
            </a:r>
            <a:r>
              <a:rPr lang="en-US" sz="1100" b="1" dirty="0" smtClean="0"/>
              <a:t>en </a:t>
            </a:r>
            <a:r>
              <a:rPr lang="en-US" sz="1100" dirty="0"/>
              <a:t>of the </a:t>
            </a:r>
            <a:r>
              <a:rPr lang="en-US" sz="1100" i="0" dirty="0" smtClean="0"/>
              <a:t>CCSS</a:t>
            </a:r>
            <a:r>
              <a:rPr lang="en-US" sz="1100" i="1" dirty="0" smtClean="0"/>
              <a:t>  </a:t>
            </a:r>
            <a:r>
              <a:rPr lang="en-US" sz="1100" dirty="0" smtClean="0"/>
              <a:t>is </a:t>
            </a:r>
            <a:r>
              <a:rPr lang="en-US" sz="1100" dirty="0"/>
              <a:t>too advanced for there to be corresponding content in the</a:t>
            </a:r>
            <a:r>
              <a:rPr lang="en-US" sz="1100" dirty="0" smtClean="0"/>
              <a:t> </a:t>
            </a:r>
            <a:r>
              <a:rPr lang="en-US" sz="1100" i="1" dirty="0" smtClean="0"/>
              <a:t>Preschool Learning </a:t>
            </a:r>
            <a:r>
              <a:rPr lang="en-US" sz="1100" i="1" dirty="0"/>
              <a:t>F</a:t>
            </a:r>
            <a:r>
              <a:rPr lang="en-US" sz="1100" i="1" dirty="0" smtClean="0"/>
              <a:t>oundations</a:t>
            </a:r>
            <a:r>
              <a:rPr lang="en-US" sz="1100" dirty="0"/>
              <a:t>.</a:t>
            </a:r>
          </a:p>
          <a:p>
            <a:endParaRPr lang="en-US" sz="1100" dirty="0" smtClean="0"/>
          </a:p>
          <a:p>
            <a:r>
              <a:rPr lang="en-US" sz="1100" dirty="0"/>
              <a:t>The preschool </a:t>
            </a:r>
            <a:r>
              <a:rPr lang="en-US" sz="1100" dirty="0" smtClean="0"/>
              <a:t>sub strand </a:t>
            </a:r>
            <a:r>
              <a:rPr lang="en-US" sz="1100" dirty="0"/>
              <a:t>addressing </a:t>
            </a:r>
            <a:r>
              <a:rPr lang="en-US" sz="1100" b="1" dirty="0"/>
              <a:t>S</a:t>
            </a:r>
            <a:r>
              <a:rPr lang="en-US" sz="1100" b="1" dirty="0" smtClean="0"/>
              <a:t>orting </a:t>
            </a:r>
            <a:r>
              <a:rPr lang="en-US" sz="1100" b="1" dirty="0"/>
              <a:t>and </a:t>
            </a:r>
            <a:r>
              <a:rPr lang="en-US" sz="1100" b="1" dirty="0" smtClean="0"/>
              <a:t>Classifying </a:t>
            </a:r>
            <a:r>
              <a:rPr lang="en-US" sz="1100" b="1" dirty="0"/>
              <a:t>O</a:t>
            </a:r>
            <a:r>
              <a:rPr lang="en-US" sz="1100" b="1" dirty="0" smtClean="0"/>
              <a:t>bjects </a:t>
            </a:r>
            <a:r>
              <a:rPr lang="en-US" sz="1100" dirty="0"/>
              <a:t>aligns with </a:t>
            </a:r>
            <a:r>
              <a:rPr lang="en-US" sz="1100" dirty="0" smtClean="0"/>
              <a:t>the</a:t>
            </a:r>
            <a:r>
              <a:rPr lang="en-US" sz="1100" baseline="0" dirty="0" smtClean="0"/>
              <a:t> </a:t>
            </a:r>
            <a:r>
              <a:rPr lang="en-US" sz="1100" i="0" dirty="0" smtClean="0"/>
              <a:t>CCSS</a:t>
            </a:r>
            <a:r>
              <a:rPr lang="en-US" sz="1100" i="1" dirty="0" smtClean="0"/>
              <a:t> </a:t>
            </a:r>
            <a:r>
              <a:rPr lang="en-US" sz="1100" dirty="0"/>
              <a:t>of </a:t>
            </a:r>
            <a:r>
              <a:rPr lang="en-US" sz="1100" b="1" dirty="0"/>
              <a:t>C</a:t>
            </a:r>
            <a:r>
              <a:rPr lang="en-US" sz="1100" b="1" dirty="0" smtClean="0"/>
              <a:t>lassify </a:t>
            </a:r>
            <a:r>
              <a:rPr lang="en-US" sz="1100" b="1" dirty="0"/>
              <a:t>O</a:t>
            </a:r>
            <a:r>
              <a:rPr lang="en-US" sz="1100" b="1" dirty="0" smtClean="0"/>
              <a:t>bjects </a:t>
            </a:r>
            <a:r>
              <a:rPr lang="en-US" sz="1100" b="1" dirty="0"/>
              <a:t>and </a:t>
            </a:r>
            <a:r>
              <a:rPr lang="en-US" sz="1100" b="1" dirty="0" smtClean="0"/>
              <a:t>Count </a:t>
            </a:r>
            <a:r>
              <a:rPr lang="en-US" sz="1100" b="1" dirty="0"/>
              <a:t>the </a:t>
            </a:r>
            <a:r>
              <a:rPr lang="en-US" sz="1100" b="1" dirty="0" smtClean="0"/>
              <a:t>Number </a:t>
            </a:r>
            <a:r>
              <a:rPr lang="en-US" sz="1100" b="1" dirty="0"/>
              <a:t>of </a:t>
            </a:r>
            <a:r>
              <a:rPr lang="en-US" sz="1100" b="1" dirty="0" smtClean="0"/>
              <a:t>Objects </a:t>
            </a:r>
            <a:r>
              <a:rPr lang="en-US" sz="1100" b="1" dirty="0"/>
              <a:t>in </a:t>
            </a:r>
            <a:r>
              <a:rPr lang="en-US" sz="1100" b="1" dirty="0" smtClean="0"/>
              <a:t>Each </a:t>
            </a:r>
            <a:r>
              <a:rPr lang="en-US" sz="1100" b="1" dirty="0"/>
              <a:t>C</a:t>
            </a:r>
            <a:r>
              <a:rPr lang="en-US" sz="1100" b="1" dirty="0" smtClean="0"/>
              <a:t>ategory</a:t>
            </a:r>
            <a:r>
              <a:rPr lang="en-US" sz="1100" dirty="0"/>
              <a:t>. </a:t>
            </a:r>
            <a:endParaRPr lang="en-US" sz="1100" dirty="0" smtClean="0"/>
          </a:p>
          <a:p>
            <a:endParaRPr lang="en-US" sz="1100" dirty="0"/>
          </a:p>
          <a:p>
            <a:r>
              <a:rPr lang="en-US" sz="1100" dirty="0" smtClean="0"/>
              <a:t>Preschool sub strand </a:t>
            </a:r>
            <a:r>
              <a:rPr lang="en-US" sz="1100" dirty="0"/>
              <a:t>2.0 on </a:t>
            </a:r>
            <a:r>
              <a:rPr lang="en-US" sz="1100" b="1" dirty="0"/>
              <a:t>P</a:t>
            </a:r>
            <a:r>
              <a:rPr lang="en-US" sz="1100" b="1" dirty="0" smtClean="0"/>
              <a:t>atterning</a:t>
            </a:r>
            <a:r>
              <a:rPr lang="en-US" sz="1100" dirty="0" smtClean="0"/>
              <a:t> </a:t>
            </a:r>
            <a:r>
              <a:rPr lang="en-US" sz="1100" dirty="0"/>
              <a:t>has no corresponding content in the </a:t>
            </a:r>
            <a:r>
              <a:rPr lang="en-US" sz="1100" i="0" dirty="0" smtClean="0"/>
              <a:t>CCSS</a:t>
            </a:r>
            <a:r>
              <a:rPr lang="en-US" sz="1100" dirty="0" smtClean="0"/>
              <a:t>; there is, however, a connection to Math Practice Standard #7: </a:t>
            </a:r>
            <a:r>
              <a:rPr lang="en-US" sz="1100" i="1" dirty="0" smtClean="0"/>
              <a:t>Look For and Make Use of Structure.</a:t>
            </a:r>
            <a:endParaRPr lang="en-US" sz="1100" i="1" dirty="0"/>
          </a:p>
        </p:txBody>
      </p:sp>
      <p:sp>
        <p:nvSpPr>
          <p:cNvPr id="4" name="Slide Number Placeholder 3"/>
          <p:cNvSpPr>
            <a:spLocks noGrp="1"/>
          </p:cNvSpPr>
          <p:nvPr>
            <p:ph type="sldNum" sz="quarter" idx="10"/>
          </p:nvPr>
        </p:nvSpPr>
        <p:spPr/>
        <p:txBody>
          <a:bodyPr/>
          <a:lstStyle/>
          <a:p>
            <a:fld id="{E19BCC4C-9C88-40F0-BDB4-361553922F92}"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757376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Alignment Document, continue to ask participants to dialogue at their</a:t>
            </a:r>
            <a:r>
              <a:rPr lang="en-US" baseline="0" dirty="0" smtClean="0"/>
              <a:t> tables </a:t>
            </a:r>
            <a:r>
              <a:rPr lang="en-US" dirty="0" smtClean="0"/>
              <a:t>with an</a:t>
            </a:r>
            <a:r>
              <a:rPr lang="en-US" baseline="0" dirty="0" smtClean="0"/>
              <a:t> “Elbow Partner” about </a:t>
            </a:r>
            <a:r>
              <a:rPr lang="en-US" dirty="0" smtClean="0"/>
              <a:t>how the </a:t>
            </a:r>
            <a:r>
              <a:rPr lang="en-US" i="1" dirty="0" smtClean="0"/>
              <a:t>Preschool Learning Foundations</a:t>
            </a:r>
            <a:r>
              <a:rPr lang="en-US" i="0" dirty="0" smtClean="0"/>
              <a:t> and CCSS</a:t>
            </a:r>
            <a:r>
              <a:rPr lang="en-US" i="1" dirty="0" smtClean="0"/>
              <a:t> </a:t>
            </a:r>
            <a:r>
              <a:rPr lang="en-US" dirty="0" smtClean="0"/>
              <a:t>are aligned</a:t>
            </a:r>
            <a:r>
              <a:rPr lang="en-US" baseline="0" dirty="0" smtClean="0"/>
              <a:t> (</a:t>
            </a:r>
            <a:r>
              <a:rPr lang="en-US" dirty="0" smtClean="0"/>
              <a:t>a continuum of learning).</a:t>
            </a:r>
          </a:p>
          <a:p>
            <a:endParaRPr lang="en-US" dirty="0" smtClean="0"/>
          </a:p>
          <a:p>
            <a:endParaRPr lang="en-US" dirty="0" smtClean="0"/>
          </a:p>
          <a:p>
            <a:r>
              <a:rPr lang="en-US" dirty="0" smtClean="0"/>
              <a:t>The </a:t>
            </a:r>
            <a:r>
              <a:rPr lang="en-US" dirty="0"/>
              <a:t>preschool strand</a:t>
            </a:r>
            <a:r>
              <a:rPr lang="en-US" dirty="0" smtClean="0"/>
              <a:t> for </a:t>
            </a:r>
            <a:r>
              <a:rPr lang="en-US" b="1" dirty="0"/>
              <a:t>M</a:t>
            </a:r>
            <a:r>
              <a:rPr lang="en-US" b="1" dirty="0" smtClean="0"/>
              <a:t>easurement</a:t>
            </a:r>
            <a:r>
              <a:rPr lang="en-US" b="1" dirty="0"/>
              <a:t>, </a:t>
            </a:r>
            <a:r>
              <a:rPr lang="en-US" dirty="0" smtClean="0"/>
              <a:t>comparing</a:t>
            </a:r>
            <a:r>
              <a:rPr lang="en-US" dirty="0"/>
              <a:t>, ordering, and measuring objects, is aligned with the kindergarten </a:t>
            </a:r>
            <a:r>
              <a:rPr lang="en-US" i="0" dirty="0" smtClean="0"/>
              <a:t>CCSS for Measurement and Data</a:t>
            </a:r>
            <a:r>
              <a:rPr lang="en-US" i="1" dirty="0" smtClean="0"/>
              <a:t> - Describe </a:t>
            </a:r>
            <a:r>
              <a:rPr lang="en-US" i="1" dirty="0"/>
              <a:t>and compare measurable attributes</a:t>
            </a:r>
            <a:r>
              <a:rPr lang="en-US" dirty="0"/>
              <a:t>. </a:t>
            </a:r>
            <a:endParaRPr lang="en-US" dirty="0" smtClean="0"/>
          </a:p>
          <a:p>
            <a:endParaRPr lang="en-US" dirty="0"/>
          </a:p>
          <a:p>
            <a:r>
              <a:rPr lang="en-US" dirty="0" smtClean="0"/>
              <a:t>The </a:t>
            </a:r>
            <a:r>
              <a:rPr lang="en-US" dirty="0"/>
              <a:t>preschool </a:t>
            </a:r>
            <a:r>
              <a:rPr lang="en-US" dirty="0" smtClean="0"/>
              <a:t>sub strand</a:t>
            </a:r>
            <a:r>
              <a:rPr lang="en-US" dirty="0" smtClean="0"/>
              <a:t> for </a:t>
            </a:r>
            <a:r>
              <a:rPr lang="en-US" b="1" dirty="0"/>
              <a:t>G</a:t>
            </a:r>
            <a:r>
              <a:rPr lang="en-US" b="1" dirty="0" smtClean="0"/>
              <a:t>eometry, </a:t>
            </a:r>
            <a:r>
              <a:rPr lang="en-US" i="1" dirty="0" smtClean="0"/>
              <a:t>children </a:t>
            </a:r>
            <a:r>
              <a:rPr lang="en-US" i="1" dirty="0"/>
              <a:t>identify and use a variety of shapes in their </a:t>
            </a:r>
            <a:r>
              <a:rPr lang="en-US" i="1" dirty="0" smtClean="0"/>
              <a:t>environment</a:t>
            </a:r>
            <a:r>
              <a:rPr lang="en-US" dirty="0"/>
              <a:t>,</a:t>
            </a:r>
            <a:r>
              <a:rPr lang="en-US" dirty="0" smtClean="0"/>
              <a:t> </a:t>
            </a:r>
            <a:r>
              <a:rPr lang="en-US" dirty="0"/>
              <a:t>is aligned with the standards in </a:t>
            </a:r>
            <a:r>
              <a:rPr lang="en-US" dirty="0" smtClean="0"/>
              <a:t>the</a:t>
            </a:r>
            <a:r>
              <a:rPr lang="en-US" baseline="0" dirty="0" smtClean="0"/>
              <a:t> </a:t>
            </a:r>
            <a:r>
              <a:rPr lang="en-US" i="0" dirty="0" smtClean="0"/>
              <a:t>CCSS</a:t>
            </a:r>
            <a:r>
              <a:rPr lang="en-US" i="1" dirty="0" smtClean="0"/>
              <a:t> </a:t>
            </a:r>
            <a:r>
              <a:rPr lang="en-US" dirty="0"/>
              <a:t>categories</a:t>
            </a:r>
            <a:r>
              <a:rPr lang="en-US" dirty="0" smtClean="0"/>
              <a:t> for </a:t>
            </a:r>
            <a:r>
              <a:rPr lang="en-US" b="1" dirty="0"/>
              <a:t>G</a:t>
            </a:r>
            <a:r>
              <a:rPr lang="en-US" b="1" dirty="0" smtClean="0"/>
              <a:t>eometry</a:t>
            </a:r>
            <a:r>
              <a:rPr lang="en-US" b="1" dirty="0"/>
              <a:t>: </a:t>
            </a:r>
            <a:r>
              <a:rPr lang="en-US" i="1" dirty="0" smtClean="0"/>
              <a:t>identify </a:t>
            </a:r>
            <a:r>
              <a:rPr lang="en-US" i="1" dirty="0"/>
              <a:t>and describe shapes and </a:t>
            </a:r>
            <a:r>
              <a:rPr lang="en-US" i="1" dirty="0" smtClean="0"/>
              <a:t>analyze</a:t>
            </a:r>
            <a:r>
              <a:rPr lang="en-US" i="1" dirty="0"/>
              <a:t>, compare, create, and compose shapes.</a:t>
            </a:r>
          </a:p>
        </p:txBody>
      </p:sp>
      <p:sp>
        <p:nvSpPr>
          <p:cNvPr id="4" name="Slide Number Placeholder 3"/>
          <p:cNvSpPr>
            <a:spLocks noGrp="1"/>
          </p:cNvSpPr>
          <p:nvPr>
            <p:ph type="sldNum" sz="quarter" idx="10"/>
          </p:nvPr>
        </p:nvSpPr>
        <p:spPr/>
        <p:txBody>
          <a:bodyPr/>
          <a:lstStyle/>
          <a:p>
            <a:fld id="{E19BCC4C-9C88-40F0-BDB4-361553922F92}" type="slidenum">
              <a:rPr lang="en-US" smtClean="0"/>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07523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 </a:t>
            </a:r>
            <a:endParaRPr lang="en-US" dirty="0">
              <a:solidFill>
                <a:srgbClr val="FF0000"/>
              </a:solidFill>
            </a:endParaRPr>
          </a:p>
          <a:p>
            <a:r>
              <a:rPr lang="en-US" dirty="0"/>
              <a:t>Using the</a:t>
            </a:r>
            <a:r>
              <a:rPr lang="en-US" dirty="0" smtClean="0"/>
              <a:t> Alignment </a:t>
            </a:r>
            <a:r>
              <a:rPr lang="en-US" dirty="0"/>
              <a:t>D</a:t>
            </a:r>
            <a:r>
              <a:rPr lang="en-US" dirty="0" smtClean="0"/>
              <a:t>ocument</a:t>
            </a:r>
            <a:r>
              <a:rPr lang="en-US" dirty="0"/>
              <a:t>, c</a:t>
            </a:r>
            <a:r>
              <a:rPr lang="en-US" dirty="0" smtClean="0"/>
              <a:t>ontinue to ask participants to dialogue at their tables with an “Elbow Partner” about how the Foundations and CCSS are aligned (a continuum of learning).</a:t>
            </a:r>
          </a:p>
          <a:p>
            <a:endParaRPr lang="en-US" dirty="0" smtClean="0"/>
          </a:p>
          <a:p>
            <a:endParaRPr lang="en-US" dirty="0" smtClean="0"/>
          </a:p>
          <a:p>
            <a:r>
              <a:rPr lang="en-US" dirty="0" smtClean="0"/>
              <a:t>The </a:t>
            </a:r>
            <a:r>
              <a:rPr lang="en-US" dirty="0"/>
              <a:t>preschool </a:t>
            </a:r>
            <a:r>
              <a:rPr lang="en-US" dirty="0" smtClean="0"/>
              <a:t>sub strand, </a:t>
            </a:r>
            <a:r>
              <a:rPr lang="en-US" i="1" dirty="0"/>
              <a:t>c</a:t>
            </a:r>
            <a:r>
              <a:rPr lang="en-US" i="1" dirty="0" smtClean="0"/>
              <a:t>hildren </a:t>
            </a:r>
            <a:r>
              <a:rPr lang="en-US" i="1" dirty="0"/>
              <a:t>use mathematical thinking to solve </a:t>
            </a:r>
            <a:r>
              <a:rPr lang="en-US" i="1" dirty="0" smtClean="0"/>
              <a:t>problems in their everyday environment, </a:t>
            </a:r>
            <a:r>
              <a:rPr lang="en-US" dirty="0" smtClean="0"/>
              <a:t>for the </a:t>
            </a:r>
            <a:r>
              <a:rPr lang="en-US" dirty="0"/>
              <a:t>strand </a:t>
            </a:r>
            <a:r>
              <a:rPr lang="en-US" b="1" dirty="0"/>
              <a:t>M</a:t>
            </a:r>
            <a:r>
              <a:rPr lang="en-US" b="1" dirty="0" smtClean="0"/>
              <a:t>athematical </a:t>
            </a:r>
            <a:r>
              <a:rPr lang="en-US" b="1" dirty="0"/>
              <a:t>R</a:t>
            </a:r>
            <a:r>
              <a:rPr lang="en-US" b="1" dirty="0" smtClean="0"/>
              <a:t>easoning </a:t>
            </a:r>
            <a:r>
              <a:rPr lang="en-US" dirty="0"/>
              <a:t>is aligned with </a:t>
            </a:r>
            <a:r>
              <a:rPr lang="en-US" dirty="0" smtClean="0"/>
              <a:t>the</a:t>
            </a:r>
            <a:r>
              <a:rPr lang="en-US" baseline="0" dirty="0" smtClean="0"/>
              <a:t> </a:t>
            </a:r>
            <a:r>
              <a:rPr lang="en-US" i="0" dirty="0" smtClean="0"/>
              <a:t>CCSS</a:t>
            </a:r>
            <a:r>
              <a:rPr lang="en-US" i="1" dirty="0" smtClean="0"/>
              <a:t> </a:t>
            </a:r>
            <a:r>
              <a:rPr lang="en-US" dirty="0"/>
              <a:t>for </a:t>
            </a:r>
            <a:r>
              <a:rPr lang="en-US" b="1" dirty="0"/>
              <a:t>M</a:t>
            </a:r>
            <a:r>
              <a:rPr lang="en-US" b="1" dirty="0" smtClean="0"/>
              <a:t>athematical </a:t>
            </a:r>
            <a:r>
              <a:rPr lang="en-US" b="1" dirty="0"/>
              <a:t>P</a:t>
            </a:r>
            <a:r>
              <a:rPr lang="en-US" b="1" dirty="0" smtClean="0"/>
              <a:t>ractices</a:t>
            </a:r>
            <a:r>
              <a:rPr lang="en-US" dirty="0"/>
              <a:t>. </a:t>
            </a:r>
            <a:endParaRPr lang="en-US" dirty="0" smtClean="0"/>
          </a:p>
          <a:p>
            <a:endParaRPr lang="en-US" dirty="0"/>
          </a:p>
          <a:p>
            <a:r>
              <a:rPr lang="en-US" dirty="0" smtClean="0"/>
              <a:t>These </a:t>
            </a:r>
            <a:r>
              <a:rPr lang="en-US" dirty="0"/>
              <a:t>include processes that involve mathematical problem solving such as </a:t>
            </a:r>
            <a:r>
              <a:rPr lang="en-US" b="1" dirty="0"/>
              <a:t>m</a:t>
            </a:r>
            <a:r>
              <a:rPr lang="en-US" b="1" dirty="0" smtClean="0"/>
              <a:t>ake </a:t>
            </a:r>
            <a:r>
              <a:rPr lang="en-US" b="1" dirty="0"/>
              <a:t>sense of problems and persevere in solving them, and </a:t>
            </a:r>
            <a:r>
              <a:rPr lang="en-US" b="1" dirty="0" smtClean="0"/>
              <a:t>reason </a:t>
            </a:r>
            <a:r>
              <a:rPr lang="en-US" b="1" dirty="0"/>
              <a:t>abstractly and quantitatively.</a:t>
            </a:r>
          </a:p>
        </p:txBody>
      </p:sp>
      <p:sp>
        <p:nvSpPr>
          <p:cNvPr id="4" name="Slide Number Placeholder 3"/>
          <p:cNvSpPr>
            <a:spLocks noGrp="1"/>
          </p:cNvSpPr>
          <p:nvPr>
            <p:ph type="sldNum" sz="quarter" idx="10"/>
          </p:nvPr>
        </p:nvSpPr>
        <p:spPr/>
        <p:txBody>
          <a:bodyPr/>
          <a:lstStyle/>
          <a:p>
            <a:fld id="{E19BCC4C-9C88-40F0-BDB4-361553922F92}"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600136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2385" y="4273454"/>
            <a:ext cx="6717567" cy="4360005"/>
          </a:xfrm>
        </p:spPr>
        <p:txBody>
          <a:bodyPr/>
          <a:lstStyle/>
          <a:p>
            <a:pPr lvl="0"/>
            <a:r>
              <a:rPr lang="en-US" sz="1100" dirty="0" smtClean="0">
                <a:solidFill>
                  <a:prstClr val="black"/>
                </a:solidFill>
                <a:latin typeface="Calibri" pitchFamily="34" charset="0"/>
              </a:rPr>
              <a:t>Explain </a:t>
            </a:r>
            <a:r>
              <a:rPr lang="en-US" sz="1100" dirty="0">
                <a:solidFill>
                  <a:prstClr val="black"/>
                </a:solidFill>
                <a:latin typeface="Calibri" pitchFamily="34" charset="0"/>
              </a:rPr>
              <a:t>and show how the structure of the </a:t>
            </a:r>
            <a:r>
              <a:rPr lang="en-US" sz="1100" i="1" dirty="0">
                <a:solidFill>
                  <a:prstClr val="black"/>
                </a:solidFill>
                <a:latin typeface="Calibri" pitchFamily="34" charset="0"/>
              </a:rPr>
              <a:t>Foundations</a:t>
            </a:r>
            <a:r>
              <a:rPr lang="en-US" sz="1100" dirty="0">
                <a:solidFill>
                  <a:prstClr val="black"/>
                </a:solidFill>
                <a:latin typeface="Calibri" pitchFamily="34" charset="0"/>
              </a:rPr>
              <a:t> and </a:t>
            </a:r>
            <a:r>
              <a:rPr lang="en-US" sz="1100" i="0" dirty="0">
                <a:solidFill>
                  <a:prstClr val="black"/>
                </a:solidFill>
                <a:latin typeface="Calibri" pitchFamily="34" charset="0"/>
              </a:rPr>
              <a:t>CCSS</a:t>
            </a:r>
            <a:r>
              <a:rPr lang="en-US" sz="1100" dirty="0" smtClean="0">
                <a:solidFill>
                  <a:prstClr val="black"/>
                </a:solidFill>
                <a:latin typeface="Calibri" pitchFamily="34" charset="0"/>
              </a:rPr>
              <a:t> are similar: Domain</a:t>
            </a:r>
            <a:r>
              <a:rPr lang="en-US" sz="1100" dirty="0">
                <a:solidFill>
                  <a:prstClr val="black"/>
                </a:solidFill>
                <a:latin typeface="Calibri" pitchFamily="34" charset="0"/>
              </a:rPr>
              <a:t>, Strand, Age, </a:t>
            </a:r>
            <a:r>
              <a:rPr lang="en-US" sz="1100" dirty="0" smtClean="0">
                <a:solidFill>
                  <a:prstClr val="black"/>
                </a:solidFill>
                <a:latin typeface="Calibri" pitchFamily="34" charset="0"/>
              </a:rPr>
              <a:t>Sub Strand</a:t>
            </a:r>
            <a:r>
              <a:rPr lang="en-US" sz="1100" dirty="0">
                <a:solidFill>
                  <a:prstClr val="black"/>
                </a:solidFill>
                <a:latin typeface="Calibri" pitchFamily="34" charset="0"/>
              </a:rPr>
              <a:t>, </a:t>
            </a:r>
            <a:r>
              <a:rPr lang="en-US" sz="1100" dirty="0" smtClean="0">
                <a:solidFill>
                  <a:prstClr val="black"/>
                </a:solidFill>
                <a:latin typeface="Calibri" pitchFamily="34" charset="0"/>
              </a:rPr>
              <a:t>Foundation/Standard.</a:t>
            </a:r>
            <a:endParaRPr lang="en-US" sz="1100" dirty="0" smtClean="0">
              <a:solidFill>
                <a:srgbClr val="000000"/>
              </a:solidFill>
              <a:latin typeface="Calibri" pitchFamily="34" charset="0"/>
            </a:endParaRPr>
          </a:p>
          <a:p>
            <a:pPr lvl="0"/>
            <a:endParaRPr lang="en-US" sz="1100" dirty="0">
              <a:solidFill>
                <a:srgbClr val="000000"/>
              </a:solidFill>
              <a:latin typeface="Calibri" pitchFamily="34" charset="0"/>
            </a:endParaRPr>
          </a:p>
          <a:p>
            <a:pPr lvl="0"/>
            <a:r>
              <a:rPr lang="en-US" sz="1100" dirty="0" smtClean="0">
                <a:solidFill>
                  <a:srgbClr val="000000"/>
                </a:solidFill>
                <a:latin typeface="Calibri" pitchFamily="34" charset="0"/>
              </a:rPr>
              <a:t>Table 1.9 (this slide is one part of Table 1.9): Close </a:t>
            </a:r>
            <a:r>
              <a:rPr lang="en-US" sz="1100" dirty="0">
                <a:solidFill>
                  <a:srgbClr val="000000"/>
                </a:solidFill>
                <a:latin typeface="Calibri" pitchFamily="34" charset="0"/>
              </a:rPr>
              <a:t>inspection of this table </a:t>
            </a:r>
            <a:r>
              <a:rPr lang="en-US" sz="1100" dirty="0" smtClean="0">
                <a:solidFill>
                  <a:srgbClr val="000000"/>
                </a:solidFill>
                <a:latin typeface="Calibri" pitchFamily="34" charset="0"/>
              </a:rPr>
              <a:t>also reveals </a:t>
            </a:r>
            <a:r>
              <a:rPr lang="en-US" sz="1100" dirty="0">
                <a:solidFill>
                  <a:srgbClr val="000000"/>
                </a:solidFill>
                <a:latin typeface="Calibri" pitchFamily="34" charset="0"/>
              </a:rPr>
              <a:t>substantial similarities in content between the</a:t>
            </a:r>
            <a:r>
              <a:rPr lang="en-US" sz="1100" dirty="0" smtClean="0">
                <a:solidFill>
                  <a:srgbClr val="000000"/>
                </a:solidFill>
                <a:latin typeface="Calibri" pitchFamily="34" charset="0"/>
              </a:rPr>
              <a:t> </a:t>
            </a:r>
            <a:r>
              <a:rPr lang="en-US" sz="1100" i="1" dirty="0" smtClean="0">
                <a:solidFill>
                  <a:srgbClr val="000000"/>
                </a:solidFill>
                <a:latin typeface="Calibri" pitchFamily="34" charset="0"/>
              </a:rPr>
              <a:t>Preschool </a:t>
            </a:r>
            <a:r>
              <a:rPr lang="en-US" sz="1100" i="1" dirty="0">
                <a:solidFill>
                  <a:srgbClr val="000000"/>
                </a:solidFill>
                <a:latin typeface="Calibri" pitchFamily="34" charset="0"/>
              </a:rPr>
              <a:t>F</a:t>
            </a:r>
            <a:r>
              <a:rPr lang="en-US" sz="1100" i="1" dirty="0" smtClean="0">
                <a:solidFill>
                  <a:srgbClr val="000000"/>
                </a:solidFill>
                <a:latin typeface="Calibri" pitchFamily="34" charset="0"/>
              </a:rPr>
              <a:t>oundations </a:t>
            </a:r>
            <a:r>
              <a:rPr lang="en-US" sz="1100" i="0" dirty="0">
                <a:solidFill>
                  <a:srgbClr val="000000"/>
                </a:solidFill>
                <a:latin typeface="Calibri" pitchFamily="34" charset="0"/>
              </a:rPr>
              <a:t>and the CCSS in Mathematics</a:t>
            </a:r>
            <a:r>
              <a:rPr lang="en-US" sz="1100" dirty="0">
                <a:solidFill>
                  <a:srgbClr val="000000"/>
                </a:solidFill>
                <a:latin typeface="Calibri" pitchFamily="34" charset="0"/>
              </a:rPr>
              <a:t>. </a:t>
            </a:r>
            <a:endParaRPr lang="en-US" sz="1100" dirty="0" smtClean="0">
              <a:solidFill>
                <a:srgbClr val="000000"/>
              </a:solidFill>
              <a:latin typeface="Calibri" pitchFamily="34" charset="0"/>
            </a:endParaRPr>
          </a:p>
          <a:p>
            <a:pPr lvl="0"/>
            <a:endParaRPr lang="en-US" sz="1100" dirty="0" smtClean="0">
              <a:solidFill>
                <a:srgbClr val="000000"/>
              </a:solidFill>
              <a:latin typeface="Calibri" pitchFamily="34" charset="0"/>
            </a:endParaRPr>
          </a:p>
          <a:p>
            <a:pPr lvl="0"/>
            <a:r>
              <a:rPr lang="en-US" sz="1100" dirty="0" smtClean="0">
                <a:solidFill>
                  <a:srgbClr val="000000"/>
                </a:solidFill>
                <a:latin typeface="Calibri" pitchFamily="34" charset="0"/>
              </a:rPr>
              <a:t>All </a:t>
            </a:r>
            <a:r>
              <a:rPr lang="en-US" sz="1100" i="1" dirty="0" smtClean="0">
                <a:solidFill>
                  <a:srgbClr val="000000"/>
                </a:solidFill>
                <a:latin typeface="Calibri" pitchFamily="34" charset="0"/>
              </a:rPr>
              <a:t>Preschool Learning</a:t>
            </a:r>
            <a:r>
              <a:rPr lang="en-US" sz="1100" i="1" baseline="0" dirty="0" smtClean="0">
                <a:solidFill>
                  <a:srgbClr val="000000"/>
                </a:solidFill>
                <a:latin typeface="Calibri" pitchFamily="34" charset="0"/>
              </a:rPr>
              <a:t> F</a:t>
            </a:r>
            <a:r>
              <a:rPr lang="en-US" sz="1100" i="1" dirty="0" smtClean="0">
                <a:solidFill>
                  <a:srgbClr val="000000"/>
                </a:solidFill>
                <a:latin typeface="Calibri" pitchFamily="34" charset="0"/>
              </a:rPr>
              <a:t>oundations</a:t>
            </a:r>
            <a:r>
              <a:rPr lang="en-US" sz="1100" dirty="0" smtClean="0">
                <a:solidFill>
                  <a:srgbClr val="000000"/>
                </a:solidFill>
                <a:latin typeface="Calibri" pitchFamily="34" charset="0"/>
              </a:rPr>
              <a:t> have corresponding content except for the following: </a:t>
            </a:r>
            <a:r>
              <a:rPr lang="en-US" sz="1100" dirty="0" err="1" smtClean="0">
                <a:solidFill>
                  <a:srgbClr val="000000"/>
                </a:solidFill>
                <a:latin typeface="Calibri" pitchFamily="34" charset="0"/>
              </a:rPr>
              <a:t>subitizing</a:t>
            </a:r>
            <a:r>
              <a:rPr lang="en-US" sz="1100" dirty="0" smtClean="0">
                <a:solidFill>
                  <a:srgbClr val="000000"/>
                </a:solidFill>
                <a:latin typeface="Calibri" pitchFamily="34" charset="0"/>
              </a:rPr>
              <a:t> (number sense 1.3), patterning (algebra and functions 2.1; 2.2), and measuring length (measurement 1.3).</a:t>
            </a:r>
          </a:p>
          <a:p>
            <a:pPr lvl="0"/>
            <a:r>
              <a:rPr lang="en-US" sz="1100" dirty="0" smtClean="0">
                <a:solidFill>
                  <a:srgbClr val="000000"/>
                </a:solidFill>
                <a:latin typeface="Calibri" pitchFamily="34" charset="0"/>
              </a:rPr>
              <a:t> </a:t>
            </a:r>
          </a:p>
          <a:p>
            <a:pPr lvl="0"/>
            <a:r>
              <a:rPr lang="en-US" sz="1100" dirty="0" smtClean="0">
                <a:solidFill>
                  <a:srgbClr val="000000"/>
                </a:solidFill>
                <a:latin typeface="Calibri" pitchFamily="34" charset="0"/>
              </a:rPr>
              <a:t>The </a:t>
            </a:r>
            <a:r>
              <a:rPr lang="en-US" sz="1100" i="0" dirty="0">
                <a:solidFill>
                  <a:srgbClr val="000000"/>
                </a:solidFill>
                <a:latin typeface="Calibri" pitchFamily="34" charset="0"/>
              </a:rPr>
              <a:t>CCSS for Mathematics </a:t>
            </a:r>
            <a:r>
              <a:rPr lang="en-US" sz="1100" dirty="0">
                <a:solidFill>
                  <a:srgbClr val="000000"/>
                </a:solidFill>
                <a:latin typeface="Calibri" pitchFamily="34" charset="0"/>
              </a:rPr>
              <a:t>mainly emphasize two content areas in kindergarten: (1) representing, relating, and operating on whole numbers, initially with sets of objects, corresponding to the</a:t>
            </a:r>
            <a:r>
              <a:rPr lang="en-US" sz="1100" dirty="0" smtClean="0">
                <a:solidFill>
                  <a:srgbClr val="000000"/>
                </a:solidFill>
                <a:latin typeface="Calibri" pitchFamily="34" charset="0"/>
              </a:rPr>
              <a:t> </a:t>
            </a:r>
            <a:r>
              <a:rPr lang="en-US" sz="1100" i="1" dirty="0">
                <a:solidFill>
                  <a:srgbClr val="000000"/>
                </a:solidFill>
                <a:latin typeface="Calibri" pitchFamily="34" charset="0"/>
              </a:rPr>
              <a:t>P</a:t>
            </a:r>
            <a:r>
              <a:rPr lang="en-US" sz="1100" i="1" dirty="0" smtClean="0">
                <a:solidFill>
                  <a:srgbClr val="000000"/>
                </a:solidFill>
                <a:latin typeface="Calibri" pitchFamily="34" charset="0"/>
              </a:rPr>
              <a:t>reschool Learning</a:t>
            </a:r>
            <a:r>
              <a:rPr lang="en-US" sz="1100" i="1" baseline="0" dirty="0" smtClean="0">
                <a:solidFill>
                  <a:srgbClr val="000000"/>
                </a:solidFill>
                <a:latin typeface="Calibri" pitchFamily="34" charset="0"/>
              </a:rPr>
              <a:t> F</a:t>
            </a:r>
            <a:r>
              <a:rPr lang="en-US" sz="1100" i="1" dirty="0" smtClean="0">
                <a:solidFill>
                  <a:srgbClr val="000000"/>
                </a:solidFill>
                <a:latin typeface="Calibri" pitchFamily="34" charset="0"/>
              </a:rPr>
              <a:t>oundations </a:t>
            </a:r>
            <a:r>
              <a:rPr lang="en-US" sz="1100" dirty="0">
                <a:solidFill>
                  <a:srgbClr val="000000"/>
                </a:solidFill>
                <a:latin typeface="Calibri" pitchFamily="34" charset="0"/>
              </a:rPr>
              <a:t>in number sense; and (2) describing shapes and space, corresponding to the preschool foundations in geometry. </a:t>
            </a:r>
            <a:endParaRPr lang="en-US" sz="1100" dirty="0" smtClean="0">
              <a:solidFill>
                <a:srgbClr val="000000"/>
              </a:solidFill>
              <a:latin typeface="Calibri" pitchFamily="34" charset="0"/>
            </a:endParaRPr>
          </a:p>
          <a:p>
            <a:pPr lvl="0"/>
            <a:endParaRPr lang="en-US" sz="1100" dirty="0">
              <a:solidFill>
                <a:srgbClr val="000000"/>
              </a:solidFill>
              <a:latin typeface="Calibri" pitchFamily="34" charset="0"/>
            </a:endParaRPr>
          </a:p>
          <a:p>
            <a:pPr lvl="0"/>
            <a:r>
              <a:rPr lang="en-US" sz="1100" dirty="0">
                <a:solidFill>
                  <a:srgbClr val="000000"/>
                </a:solidFill>
                <a:latin typeface="Calibri" pitchFamily="34" charset="0"/>
              </a:rPr>
              <a:t>The </a:t>
            </a:r>
            <a:r>
              <a:rPr lang="en-US" sz="1100" dirty="0" smtClean="0">
                <a:solidFill>
                  <a:srgbClr val="000000"/>
                </a:solidFill>
                <a:latin typeface="Calibri" pitchFamily="34" charset="0"/>
              </a:rPr>
              <a:t>alignment, as seen above, illustrates </a:t>
            </a:r>
            <a:r>
              <a:rPr lang="en-US" sz="1100" dirty="0">
                <a:solidFill>
                  <a:srgbClr val="000000"/>
                </a:solidFill>
                <a:latin typeface="Calibri" pitchFamily="34" charset="0"/>
              </a:rPr>
              <a:t>a progression in learning and development of mathematical concepts and skills across age levels. For example, while preschool children gradually learn to count up to 20 with increasing accuracy, by the end of kindergarten, as specified in the </a:t>
            </a:r>
            <a:r>
              <a:rPr lang="en-US" sz="1100" i="0" dirty="0">
                <a:solidFill>
                  <a:srgbClr val="000000"/>
                </a:solidFill>
                <a:latin typeface="Calibri" pitchFamily="34" charset="0"/>
              </a:rPr>
              <a:t>CCSS</a:t>
            </a:r>
            <a:r>
              <a:rPr lang="en-US" sz="1100" dirty="0">
                <a:solidFill>
                  <a:srgbClr val="000000"/>
                </a:solidFill>
                <a:latin typeface="Calibri" pitchFamily="34" charset="0"/>
              </a:rPr>
              <a:t>, they count up to 100 by ones and tens, and can count forward beginning from a given number within the known sequence (instead of having to begin at 1). </a:t>
            </a:r>
            <a:endParaRPr lang="en-US" sz="1100" dirty="0" smtClean="0">
              <a:solidFill>
                <a:srgbClr val="000000"/>
              </a:solidFill>
              <a:latin typeface="Calibri" pitchFamily="34" charset="0"/>
            </a:endParaRPr>
          </a:p>
          <a:p>
            <a:pPr lvl="0"/>
            <a:endParaRPr lang="en-US" sz="1100" dirty="0">
              <a:solidFill>
                <a:srgbClr val="000000"/>
              </a:solidFill>
              <a:latin typeface="Calibri" pitchFamily="34" charset="0"/>
            </a:endParaRPr>
          </a:p>
          <a:p>
            <a:pPr lvl="0"/>
            <a:r>
              <a:rPr lang="en-US" sz="1100" dirty="0">
                <a:solidFill>
                  <a:srgbClr val="000000"/>
                </a:solidFill>
                <a:latin typeface="Calibri" pitchFamily="34" charset="0"/>
              </a:rPr>
              <a:t>Similarly, in the area of geometry, preschool children’s ability to identify, describe, and construct a variety of shapes, as described by the preschool foundations in geometry, continues to develop. By the end of kindergarten, as described in the </a:t>
            </a:r>
            <a:r>
              <a:rPr lang="en-US" sz="1100" i="0" dirty="0">
                <a:solidFill>
                  <a:srgbClr val="000000"/>
                </a:solidFill>
                <a:latin typeface="Calibri" pitchFamily="34" charset="0"/>
              </a:rPr>
              <a:t>CCSS</a:t>
            </a:r>
            <a:r>
              <a:rPr lang="en-US" sz="1100" dirty="0">
                <a:solidFill>
                  <a:srgbClr val="000000"/>
                </a:solidFill>
                <a:latin typeface="Calibri" pitchFamily="34" charset="0"/>
              </a:rPr>
              <a:t>, they correctly name shapes regardless of their orientation or overall size and analyze and compare two-and three-dimensional shapes in different sizes and orientations. </a:t>
            </a:r>
            <a:endParaRPr lang="en-US" sz="1100" dirty="0" smtClean="0">
              <a:solidFill>
                <a:srgbClr val="000000"/>
              </a:solidFill>
              <a:latin typeface="Calibri" pitchFamily="34" charset="0"/>
            </a:endParaRPr>
          </a:p>
          <a:p>
            <a:pPr lvl="0"/>
            <a:endParaRPr lang="en-US" sz="1100" dirty="0">
              <a:solidFill>
                <a:srgbClr val="000000"/>
              </a:solidFill>
              <a:latin typeface="Calibri" pitchFamily="34" charset="0"/>
            </a:endParaRPr>
          </a:p>
          <a:p>
            <a:pPr lvl="0"/>
            <a:r>
              <a:rPr lang="en-US" sz="1100" dirty="0" smtClean="0">
                <a:solidFill>
                  <a:srgbClr val="000000"/>
                </a:solidFill>
                <a:latin typeface="Calibri" pitchFamily="34" charset="0"/>
              </a:rPr>
              <a:t>The </a:t>
            </a:r>
            <a:r>
              <a:rPr lang="en-US" sz="1100" i="0" dirty="0">
                <a:solidFill>
                  <a:srgbClr val="000000"/>
                </a:solidFill>
                <a:latin typeface="Calibri" pitchFamily="34" charset="0"/>
              </a:rPr>
              <a:t>CCSS</a:t>
            </a:r>
            <a:r>
              <a:rPr lang="en-US" sz="1100" dirty="0">
                <a:solidFill>
                  <a:srgbClr val="000000"/>
                </a:solidFill>
                <a:latin typeface="Calibri" pitchFamily="34" charset="0"/>
              </a:rPr>
              <a:t> also include differentiated standards in mathematical reasoning. </a:t>
            </a:r>
          </a:p>
          <a:p>
            <a:pPr lvl="0"/>
            <a:endParaRPr lang="en-US" sz="1100" dirty="0">
              <a:solidFill>
                <a:srgbClr val="FF0000"/>
              </a:solidFill>
              <a:latin typeface="Calibri" pitchFamily="34" charset="0"/>
            </a:endParaRPr>
          </a:p>
          <a:p>
            <a:pPr lvl="0"/>
            <a:endParaRPr lang="en-US" sz="1100" dirty="0">
              <a:solidFill>
                <a:prstClr val="black"/>
              </a:solidFill>
              <a:latin typeface="Calibri" pitchFamily="34" charset="0"/>
            </a:endParaRPr>
          </a:p>
          <a:p>
            <a:pPr lvl="0"/>
            <a:endParaRPr lang="en-US" sz="1100" dirty="0">
              <a:solidFill>
                <a:prstClr val="black"/>
              </a:solidFill>
              <a:latin typeface="Calibri" pitchFamily="34" charset="0"/>
            </a:endParaRPr>
          </a:p>
          <a:p>
            <a:endParaRPr lang="en-US" sz="1100" dirty="0">
              <a:latin typeface="Calibri" pitchFamily="34" charset="0"/>
            </a:endParaRPr>
          </a:p>
        </p:txBody>
      </p:sp>
      <p:sp>
        <p:nvSpPr>
          <p:cNvPr id="4" name="Slide Number Placeholder 3"/>
          <p:cNvSpPr>
            <a:spLocks noGrp="1"/>
          </p:cNvSpPr>
          <p:nvPr>
            <p:ph type="sldNum" sz="quarter" idx="10"/>
          </p:nvPr>
        </p:nvSpPr>
        <p:spPr/>
        <p:txBody>
          <a:bodyPr/>
          <a:lstStyle/>
          <a:p>
            <a:fld id="{E19BCC4C-9C88-40F0-BDB4-361553922F92}" type="slidenum">
              <a:rPr lang="en-US" smtClean="0"/>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86246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in the area of geometry, preschool children’s ability to identify, describe, and construct a variety of shapes, as described by the</a:t>
            </a:r>
            <a:r>
              <a:rPr lang="en-US" dirty="0" smtClean="0"/>
              <a:t> </a:t>
            </a:r>
            <a:r>
              <a:rPr lang="en-US" i="1" dirty="0" smtClean="0"/>
              <a:t>Preschool Learning Foundations </a:t>
            </a:r>
            <a:r>
              <a:rPr lang="en-US" dirty="0"/>
              <a:t>in geometry, continues to develop. By the end of kindergarten, as described in the </a:t>
            </a:r>
            <a:r>
              <a:rPr lang="en-US" i="0" dirty="0"/>
              <a:t>CCSS</a:t>
            </a:r>
            <a:r>
              <a:rPr lang="en-US" dirty="0"/>
              <a:t>, they correctly name shapes regardless of their orientation or overall size and analyze and compare two</a:t>
            </a:r>
            <a:r>
              <a:rPr lang="en-US" dirty="0" smtClean="0"/>
              <a:t>- and </a:t>
            </a:r>
            <a:r>
              <a:rPr lang="en-US" dirty="0"/>
              <a:t>three-dimensional shapes in different sizes and orientations. </a:t>
            </a:r>
          </a:p>
          <a:p>
            <a:endParaRPr lang="en-US" dirty="0"/>
          </a:p>
          <a:p>
            <a:endParaRPr lang="en-US" dirty="0"/>
          </a:p>
        </p:txBody>
      </p:sp>
      <p:sp>
        <p:nvSpPr>
          <p:cNvPr id="4" name="Slide Number Placeholder 3"/>
          <p:cNvSpPr>
            <a:spLocks noGrp="1"/>
          </p:cNvSpPr>
          <p:nvPr>
            <p:ph type="sldNum" sz="quarter" idx="10"/>
          </p:nvPr>
        </p:nvSpPr>
        <p:spPr/>
        <p:txBody>
          <a:bodyPr/>
          <a:lstStyle/>
          <a:p>
            <a:fld id="{E19BCC4C-9C88-40F0-BDB4-361553922F92}"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6377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i="0" dirty="0" smtClean="0"/>
              <a:t>CCSS</a:t>
            </a:r>
            <a:r>
              <a:rPr lang="en-US" dirty="0" smtClean="0"/>
              <a:t> also include differentiated standards in mathematical reasoning. </a:t>
            </a:r>
          </a:p>
          <a:p>
            <a:endParaRPr lang="en-US" dirty="0"/>
          </a:p>
        </p:txBody>
      </p:sp>
      <p:sp>
        <p:nvSpPr>
          <p:cNvPr id="4" name="Slide Number Placeholder 3"/>
          <p:cNvSpPr>
            <a:spLocks noGrp="1"/>
          </p:cNvSpPr>
          <p:nvPr>
            <p:ph type="sldNum" sz="quarter" idx="10"/>
          </p:nvPr>
        </p:nvSpPr>
        <p:spPr/>
        <p:txBody>
          <a:bodyPr/>
          <a:lstStyle/>
          <a:p>
            <a:fld id="{E19BCC4C-9C88-40F0-BDB4-361553922F92}"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066324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5964" y="4260816"/>
            <a:ext cx="6513591" cy="4692401"/>
          </a:xfrm>
        </p:spPr>
        <p:txBody>
          <a:bodyPr/>
          <a:lstStyle/>
          <a:p>
            <a:r>
              <a:rPr lang="en-US" dirty="0" smtClean="0"/>
              <a:t>Explain the example showing the continuum of learning across the levels (</a:t>
            </a:r>
            <a:r>
              <a:rPr lang="en-US" i="1" dirty="0" smtClean="0"/>
              <a:t>Preschool Learning Foundations</a:t>
            </a:r>
            <a:r>
              <a:rPr lang="en-US" dirty="0" smtClean="0"/>
              <a:t> 1.1 at 48</a:t>
            </a:r>
            <a:r>
              <a:rPr lang="en-US" baseline="0" dirty="0" smtClean="0"/>
              <a:t> and 60 months</a:t>
            </a:r>
            <a:r>
              <a:rPr lang="en-US" dirty="0" smtClean="0"/>
              <a:t> and </a:t>
            </a:r>
            <a:r>
              <a:rPr lang="en-US" i="0" dirty="0" smtClean="0"/>
              <a:t>CCSS</a:t>
            </a:r>
            <a:r>
              <a:rPr lang="en-US" dirty="0" smtClean="0"/>
              <a:t> 1 and 2 for kindergarten)</a:t>
            </a:r>
          </a:p>
          <a:p>
            <a:endParaRPr lang="en-US" dirty="0" smtClean="0"/>
          </a:p>
          <a:p>
            <a:r>
              <a:rPr lang="en-US" b="1" dirty="0" smtClean="0"/>
              <a:t>Share some ideas/strategies that could be used in the classroom to support this continuum of learning identified above:</a:t>
            </a:r>
          </a:p>
          <a:p>
            <a:r>
              <a:rPr lang="en-US" b="1" dirty="0" smtClean="0"/>
              <a:t>At Around 48 months </a:t>
            </a:r>
            <a:r>
              <a:rPr lang="en-US" dirty="0" smtClean="0"/>
              <a:t>– i.e., Sings a song or recites a poem with numbers one to ten, in order </a:t>
            </a:r>
          </a:p>
          <a:p>
            <a:r>
              <a:rPr lang="en-US" b="1" dirty="0" smtClean="0"/>
              <a:t>At Around 60 months </a:t>
            </a:r>
            <a:r>
              <a:rPr lang="en-US" dirty="0" smtClean="0"/>
              <a:t>– i.e., Chants one to twenty while swinging; marches while counting to twenty</a:t>
            </a:r>
          </a:p>
          <a:p>
            <a:r>
              <a:rPr lang="en-US" b="1" dirty="0" smtClean="0"/>
              <a:t>By the end of kindergarten </a:t>
            </a:r>
            <a:r>
              <a:rPr lang="en-US" dirty="0" smtClean="0"/>
              <a:t>– i.e., Puts ten beans in ten cups and then counts to 100 by tens</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E19BCC4C-9C88-40F0-BDB4-361553922F92}" type="slidenum">
              <a:rPr lang="en-US" smtClean="0"/>
              <a:pPr/>
              <a:t>17</a:t>
            </a:fld>
            <a:endParaRPr lang="en-US" dirty="0"/>
          </a:p>
        </p:txBody>
      </p:sp>
      <p:sp>
        <p:nvSpPr>
          <p:cNvPr id="5" name="Right Arrow 4"/>
          <p:cNvSpPr/>
          <p:nvPr/>
        </p:nvSpPr>
        <p:spPr>
          <a:xfrm rot="20487028">
            <a:off x="1340282" y="2958240"/>
            <a:ext cx="340524" cy="12082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20414074">
            <a:off x="2264094" y="2927622"/>
            <a:ext cx="370129" cy="1820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20354175">
            <a:off x="3120790" y="2927622"/>
            <a:ext cx="370129" cy="1820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0967670"/>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4935" y="4456902"/>
            <a:ext cx="6757846" cy="4633892"/>
          </a:xfrm>
        </p:spPr>
        <p:txBody>
          <a:bodyPr/>
          <a:lstStyle/>
          <a:p>
            <a:r>
              <a:rPr lang="en-US" sz="1100" baseline="0" dirty="0" smtClean="0"/>
              <a:t>As</a:t>
            </a:r>
            <a:r>
              <a:rPr lang="en-US" sz="1100" dirty="0" smtClean="0"/>
              <a:t> discussed earlier </a:t>
            </a:r>
            <a:r>
              <a:rPr lang="en-US" sz="1100" dirty="0"/>
              <a:t>(</a:t>
            </a:r>
            <a:r>
              <a:rPr lang="en-US" sz="1100" b="1" dirty="0"/>
              <a:t>Handout 1:</a:t>
            </a:r>
            <a:r>
              <a:rPr lang="en-US" sz="1100" b="1" dirty="0" smtClean="0"/>
              <a:t> Principles of </a:t>
            </a:r>
            <a:r>
              <a:rPr lang="en-US" sz="1100" b="1" dirty="0"/>
              <a:t>Child Development and Learning that Inform </a:t>
            </a:r>
            <a:r>
              <a:rPr lang="en-US" sz="1100" b="1" dirty="0" smtClean="0"/>
              <a:t>Practice</a:t>
            </a:r>
            <a:r>
              <a:rPr lang="en-US" sz="1100" dirty="0" smtClean="0"/>
              <a:t>),</a:t>
            </a:r>
            <a:r>
              <a:rPr lang="en-US" sz="1100" baseline="0" dirty="0" smtClean="0"/>
              <a:t> </a:t>
            </a:r>
            <a:r>
              <a:rPr lang="en-US" sz="1100" dirty="0" smtClean="0"/>
              <a:t>y</a:t>
            </a:r>
            <a:r>
              <a:rPr lang="en-US" sz="1100" baseline="0" dirty="0" smtClean="0"/>
              <a:t>oung children learn math concepts best through “hands-on, minds-o</a:t>
            </a:r>
            <a:r>
              <a:rPr lang="en-US" sz="1100" dirty="0" smtClean="0"/>
              <a:t>n”</a:t>
            </a:r>
            <a:r>
              <a:rPr lang="en-US" sz="1100" baseline="0" dirty="0" smtClean="0"/>
              <a:t> experiences with concrete objects, providing children with a wonderful sense of discovery and empowerment as they explore mathematical concepts.  </a:t>
            </a:r>
          </a:p>
          <a:p>
            <a:endParaRPr lang="en-US" sz="1100" dirty="0"/>
          </a:p>
          <a:p>
            <a:r>
              <a:rPr lang="en-US" sz="1100" baseline="0" dirty="0" smtClean="0"/>
              <a:t>Experiences should be designed to help children see relationships and interconnections in mathematics,</a:t>
            </a:r>
            <a:r>
              <a:rPr lang="en-US" sz="1100" dirty="0" smtClean="0"/>
              <a:t> providing a continuity of learning. One experience builds on another-forming a complete, coherent, whole, integrated curriculum for young children. “Thinking </a:t>
            </a:r>
            <a:r>
              <a:rPr lang="en-US" sz="1100" dirty="0"/>
              <a:t>skills, used together in rich, well-designed learning activities and projects, improve the effectiveness and longevity of learning results</a:t>
            </a:r>
            <a:r>
              <a:rPr lang="en-US" sz="1100" dirty="0" smtClean="0"/>
              <a:t>.”</a:t>
            </a:r>
            <a:endParaRPr lang="en-US" sz="1100" dirty="0"/>
          </a:p>
          <a:p>
            <a:r>
              <a:rPr lang="en-US" sz="1100" dirty="0" smtClean="0">
                <a:hlinkClick r:id="rId3"/>
              </a:rPr>
              <a:t>http</a:t>
            </a:r>
            <a:r>
              <a:rPr lang="en-US" sz="1100" dirty="0">
                <a:hlinkClick r:id="rId3"/>
              </a:rPr>
              <a:t>://literacy-matters.org/21st-century-literacy/summary</a:t>
            </a:r>
            <a:r>
              <a:rPr lang="en-US" sz="1100" dirty="0" smtClean="0">
                <a:hlinkClick r:id="rId3"/>
              </a:rPr>
              <a:t>/</a:t>
            </a:r>
            <a:endParaRPr lang="en-US" sz="1100" dirty="0"/>
          </a:p>
          <a:p>
            <a:endParaRPr lang="en-US" sz="1100" dirty="0"/>
          </a:p>
          <a:p>
            <a:r>
              <a:rPr lang="en-US" sz="1100" dirty="0" smtClean="0"/>
              <a:t>Early childhood curriculum is often i</a:t>
            </a:r>
            <a:r>
              <a:rPr lang="en-US" sz="1100" b="1" dirty="0" smtClean="0"/>
              <a:t>ntegrated</a:t>
            </a:r>
            <a:r>
              <a:rPr lang="en-US" sz="1100" dirty="0" smtClean="0"/>
              <a:t> across content domains or subject matter disciplines. </a:t>
            </a:r>
            <a:r>
              <a:rPr lang="en-US" sz="1100" i="1" dirty="0" smtClean="0"/>
              <a:t>Integration is the blending together of two or more content areas in one activity or learning experience </a:t>
            </a:r>
            <a:r>
              <a:rPr lang="en-US" sz="1100" dirty="0" smtClean="0"/>
              <a:t>(Schickedanz, 2008). The purpose of an integrated curriculum is to make content meaningful and accessible to young children. Integration also enables more content to be covered during the limited school day. Math experiences can stem from content areas: literacy, art, science, social studies, and even outdoor play. </a:t>
            </a:r>
            <a:r>
              <a:rPr lang="en-US" sz="1100" b="1" dirty="0"/>
              <a:t>(Handout 1:</a:t>
            </a:r>
            <a:r>
              <a:rPr lang="en-US" sz="1100" b="1" dirty="0" smtClean="0"/>
              <a:t> Principles of </a:t>
            </a:r>
            <a:r>
              <a:rPr lang="en-US" sz="1100" b="1" dirty="0"/>
              <a:t>Child Development and Learning that Inform </a:t>
            </a:r>
            <a:r>
              <a:rPr lang="en-US" sz="1100" b="1" dirty="0" smtClean="0"/>
              <a:t>Practice, # 1)</a:t>
            </a:r>
          </a:p>
          <a:p>
            <a:endParaRPr lang="en-US" sz="1100" dirty="0"/>
          </a:p>
          <a:p>
            <a:r>
              <a:rPr lang="en-US" sz="1100" dirty="0" smtClean="0"/>
              <a:t>Integration approaches</a:t>
            </a:r>
            <a:r>
              <a:rPr lang="en-US" sz="1100" baseline="0" dirty="0" smtClean="0"/>
              <a:t> to a </a:t>
            </a:r>
            <a:r>
              <a:rPr lang="en-US" sz="1100" dirty="0" smtClean="0"/>
              <a:t>mathematics content goal could include the following: storybook reading, writing</a:t>
            </a:r>
            <a:r>
              <a:rPr lang="en-US" sz="1100" baseline="0" dirty="0" smtClean="0"/>
              <a:t> project, a drama area to “use” math in a real life-like setting, songs and movement, etc.</a:t>
            </a:r>
          </a:p>
          <a:p>
            <a:endParaRPr lang="en-US" sz="1100" dirty="0"/>
          </a:p>
          <a:p>
            <a:r>
              <a:rPr lang="en-US" sz="1100" dirty="0" smtClean="0"/>
              <a:t>Another way of integrating curriculum is to use a broad topic of study, a theme (such as animals or plants), or a project of interest to children through which mathematics content goals are addressed. Projects are extended investigations into a topic that intellectually engages and interests children, such as how to create a garden or build a house (Katz and Chard, 1989). </a:t>
            </a:r>
          </a:p>
          <a:p>
            <a:endParaRPr lang="en-US" sz="1100" dirty="0"/>
          </a:p>
          <a:p>
            <a:r>
              <a:rPr lang="en-US" sz="1100" dirty="0"/>
              <a:t>Demonstrate math integration by sharing several strategies:</a:t>
            </a:r>
            <a:r>
              <a:rPr lang="en-US" sz="1100" dirty="0" smtClean="0"/>
              <a:t> </a:t>
            </a:r>
            <a:r>
              <a:rPr lang="en-US" sz="1100" b="1" dirty="0" smtClean="0"/>
              <a:t>Handout </a:t>
            </a:r>
            <a:r>
              <a:rPr lang="en-US" sz="1100" b="1" dirty="0"/>
              <a:t>2:</a:t>
            </a:r>
            <a:r>
              <a:rPr lang="en-US" sz="1100" b="1" dirty="0" smtClean="0"/>
              <a:t> Integrated </a:t>
            </a:r>
            <a:r>
              <a:rPr lang="en-US" sz="1100" b="1" dirty="0"/>
              <a:t>Mathematics.</a:t>
            </a:r>
          </a:p>
          <a:p>
            <a:endParaRPr lang="en-US" sz="11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19BCC4C-9C88-40F0-BDB4-361553922F92}"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8451081"/>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8883" y="4599478"/>
            <a:ext cx="6516433" cy="4206364"/>
          </a:xfrm>
        </p:spPr>
        <p:txBody>
          <a:bodyPr/>
          <a:lstStyle/>
          <a:p>
            <a:r>
              <a:rPr lang="en-US" sz="1100" dirty="0" smtClean="0"/>
              <a:t>Children’s prior knowledge, life experiences and interests vary considerably; therefore, children’s needs vary considerably. In order to address each child’s individual needs, the teacher must do whatever is necessary to ensure that all have access to learning, that they grow to their potential. These include struggling to advanced learners, children from diverse linguistic and cultural backgrounds, students with disparate experiences, and children with special challenges. </a:t>
            </a:r>
            <a:r>
              <a:rPr lang="en-US" sz="1100" dirty="0"/>
              <a:t>(adapted from </a:t>
            </a:r>
            <a:r>
              <a:rPr lang="en-US" sz="1100" dirty="0" smtClean="0"/>
              <a:t>EISS©:  </a:t>
            </a:r>
            <a:r>
              <a:rPr lang="en-US" sz="1100" dirty="0"/>
              <a:t>Early Intervention for School Success Handbook, 2012)</a:t>
            </a:r>
          </a:p>
          <a:p>
            <a:endParaRPr lang="en-US" sz="1100" dirty="0" smtClean="0"/>
          </a:p>
          <a:p>
            <a:r>
              <a:rPr lang="en-US" sz="1100" b="1" dirty="0"/>
              <a:t>T</a:t>
            </a:r>
            <a:r>
              <a:rPr lang="en-US" sz="1100" b="1" dirty="0" smtClean="0"/>
              <a:t>he teacher must differentiate instruction to meet the needs of diverse students; </a:t>
            </a:r>
            <a:r>
              <a:rPr lang="en-US" sz="1100" b="1" i="1" dirty="0" smtClean="0"/>
              <a:t>one size does not fit all.</a:t>
            </a:r>
          </a:p>
          <a:p>
            <a:endParaRPr lang="en-US" sz="1100" dirty="0" smtClean="0"/>
          </a:p>
          <a:p>
            <a:r>
              <a:rPr lang="en-US" sz="1100" i="1" dirty="0" smtClean="0"/>
              <a:t>Content, process, and products </a:t>
            </a:r>
            <a:r>
              <a:rPr lang="en-US" sz="1100" dirty="0" smtClean="0"/>
              <a:t>can be differentiated to meet various needs of children. Teachers identify children’s readiness, interests, and learning profiles, and use these data to effectively differentiate these three areas (Tomlin, </a:t>
            </a:r>
            <a:r>
              <a:rPr lang="en-US" sz="1100" dirty="0"/>
              <a:t>2001). (adapted from </a:t>
            </a:r>
            <a:r>
              <a:rPr lang="en-US" sz="1100" dirty="0" smtClean="0"/>
              <a:t>EISS©:  </a:t>
            </a:r>
            <a:r>
              <a:rPr lang="en-US" sz="1100" dirty="0"/>
              <a:t>Early Intervention for School Success Handbook, 2012)</a:t>
            </a:r>
          </a:p>
          <a:p>
            <a:endParaRPr lang="en-US" sz="1100" dirty="0" smtClean="0"/>
          </a:p>
          <a:p>
            <a:r>
              <a:rPr lang="en-US" sz="1100" dirty="0" smtClean="0"/>
              <a:t>Review </a:t>
            </a:r>
            <a:r>
              <a:rPr lang="fr-FR" sz="1100" b="1" dirty="0"/>
              <a:t>Handout 1:  Principles, </a:t>
            </a:r>
            <a:r>
              <a:rPr lang="en-US" sz="1100" b="1" dirty="0" smtClean="0"/>
              <a:t>#3, #4, #5, #6.</a:t>
            </a:r>
            <a:endParaRPr lang="en-US" sz="1100" b="1" dirty="0"/>
          </a:p>
          <a:p>
            <a:endParaRPr lang="en-US" sz="1100" dirty="0" smtClean="0"/>
          </a:p>
          <a:p>
            <a:r>
              <a:rPr lang="en-US" sz="1100" dirty="0" smtClean="0"/>
              <a:t>Review the </a:t>
            </a:r>
            <a:r>
              <a:rPr lang="en-US" sz="1100" b="1" dirty="0" smtClean="0"/>
              <a:t>Number Sense </a:t>
            </a:r>
            <a:r>
              <a:rPr lang="en-US" sz="1100" dirty="0" smtClean="0"/>
              <a:t>strand alignment mentioned earlier. Emphasize how one classroom might have a span of learners that would follow this continuum (children learn at different rates). Also indicate how this would most certainly occur in at TK/K combination </a:t>
            </a:r>
            <a:r>
              <a:rPr lang="en-US" sz="1100" dirty="0"/>
              <a:t>class. </a:t>
            </a:r>
            <a:r>
              <a:rPr lang="en-US" sz="1100" b="1" dirty="0"/>
              <a:t>Ask:</a:t>
            </a:r>
            <a:r>
              <a:rPr lang="en-US" sz="1100" b="1" dirty="0" smtClean="0"/>
              <a:t> What instructional strategies might you use to differentiate in your classroom to meet the needs of students as indicated on this continuum of learning? </a:t>
            </a:r>
            <a:endParaRPr lang="en-US" sz="1100" b="1" dirty="0"/>
          </a:p>
          <a:p>
            <a:endParaRPr lang="en-US" sz="1100" dirty="0" smtClean="0"/>
          </a:p>
          <a:p>
            <a:r>
              <a:rPr lang="en-US" sz="1100" dirty="0" smtClean="0"/>
              <a:t>After receiving audience answers, using the</a:t>
            </a:r>
            <a:r>
              <a:rPr lang="en-US" sz="1100" b="1" dirty="0" smtClean="0"/>
              <a:t> Differentiated Opportunities: CA Preschool Learning Foundations- Number Sense and the CCSS-Counting and Cardinality</a:t>
            </a:r>
            <a:r>
              <a:rPr lang="en-US" sz="1100" b="0" baseline="0" dirty="0" smtClean="0"/>
              <a:t> handout,</a:t>
            </a:r>
            <a:r>
              <a:rPr lang="en-US" sz="1100" dirty="0" smtClean="0"/>
              <a:t> continue to share examples. (choose examples)</a:t>
            </a:r>
          </a:p>
        </p:txBody>
      </p:sp>
      <p:sp>
        <p:nvSpPr>
          <p:cNvPr id="4" name="Slide Number Placeholder 3"/>
          <p:cNvSpPr>
            <a:spLocks noGrp="1"/>
          </p:cNvSpPr>
          <p:nvPr>
            <p:ph type="sldNum" sz="quarter" idx="10"/>
          </p:nvPr>
        </p:nvSpPr>
        <p:spPr/>
        <p:txBody>
          <a:bodyPr/>
          <a:lstStyle/>
          <a:p>
            <a:fld id="{E19BCC4C-9C88-40F0-BDB4-361553922F92}" type="slidenum">
              <a:rPr lang="en-US" smtClean="0"/>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053852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82B17D60-1BC9-D343-8FE2-C5B8DE1822A2}" type="slidenum">
              <a:rPr lang="en-US"/>
              <a:pPr/>
              <a:t>2</a:t>
            </a:fld>
            <a:endParaRPr lang="en-US"/>
          </a:p>
        </p:txBody>
      </p:sp>
      <p:sp>
        <p:nvSpPr>
          <p:cNvPr id="22531"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3098" tIns="46549" rIns="93098" bIns="46549" anchor="b">
            <a:prstTxWarp prst="textNoShape">
              <a:avLst/>
            </a:prstTxWarp>
          </a:bodyPr>
          <a:lstStyle/>
          <a:p>
            <a:pPr algn="r" eaLnBrk="0" hangingPunct="0"/>
            <a:fld id="{CB05A335-CA35-F848-A70E-9673F7E78B0C}" type="slidenum">
              <a:rPr lang="en-US" sz="1200"/>
              <a:pPr algn="r" eaLnBrk="0" hangingPunct="0"/>
              <a:t>2</a:t>
            </a:fld>
            <a:endParaRPr lang="en-US" sz="120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p:spPr>
        <p:txBody>
          <a:bodyPr/>
          <a:lstStyle/>
          <a:p>
            <a:pPr defTabSz="912813" eaLnBrk="1" hangingPunct="1">
              <a:spcBef>
                <a:spcPct val="0"/>
              </a:spcBef>
            </a:pPr>
            <a:endParaRPr lang="en-US" dirty="0">
              <a:latin typeface="Arial" pitchFamily="25" charset="0"/>
              <a:ea typeface="Arial" pitchFamily="25" charset="0"/>
              <a:cs typeface="Arial" pitchFamily="25" charset="0"/>
            </a:endParaRPr>
          </a:p>
          <a:p>
            <a:pPr defTabSz="912813" eaLnBrk="1" hangingPunct="1">
              <a:spcBef>
                <a:spcPct val="0"/>
              </a:spcBef>
            </a:pPr>
            <a:r>
              <a:rPr lang="en-US" dirty="0">
                <a:latin typeface="Calibri" pitchFamily="25" charset="0"/>
                <a:ea typeface="Arial" pitchFamily="25" charset="0"/>
                <a:cs typeface="Arial" pitchFamily="25" charset="0"/>
              </a:rPr>
              <a:t>Several county offices of education contributed to the development of the TK professional development modules… either by developing the content and/or by conducting a pilot session with school district teachers and administrators.</a:t>
            </a:r>
          </a:p>
          <a:p>
            <a:pPr defTabSz="912813" eaLnBrk="1" hangingPunct="1">
              <a:spcBef>
                <a:spcPct val="0"/>
              </a:spcBef>
            </a:pPr>
            <a:endParaRPr lang="en-US" dirty="0">
              <a:latin typeface="Calibri" pitchFamily="25" charset="0"/>
              <a:ea typeface="Arial" pitchFamily="25" charset="0"/>
              <a:cs typeface="Arial" pitchFamily="25" charset="0"/>
            </a:endParaRPr>
          </a:p>
          <a:p>
            <a:pPr defTabSz="912813" eaLnBrk="1" hangingPunct="1">
              <a:spcBef>
                <a:spcPct val="0"/>
              </a:spcBef>
            </a:pPr>
            <a:r>
              <a:rPr lang="en-US" dirty="0">
                <a:latin typeface="Calibri" pitchFamily="25" charset="0"/>
                <a:ea typeface="Arial" pitchFamily="25" charset="0"/>
                <a:cs typeface="Arial" pitchFamily="25" charset="0"/>
              </a:rPr>
              <a:t>This project was coordinated by the Sacramento County Office of Education through funding from the David and Lucile Packard Foundation.</a:t>
            </a:r>
          </a:p>
          <a:p>
            <a:pPr defTabSz="912813" eaLnBrk="1" hangingPunct="1">
              <a:spcBef>
                <a:spcPct val="0"/>
              </a:spcBef>
            </a:pPr>
            <a:endParaRPr lang="en-US" dirty="0">
              <a:latin typeface="Calibri" pitchFamily="25" charset="0"/>
              <a:ea typeface="Arial" pitchFamily="25" charset="0"/>
              <a:cs typeface="Arial" pitchFamily="2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1911" y="4553932"/>
            <a:ext cx="6491532" cy="4946840"/>
          </a:xfrm>
        </p:spPr>
        <p:txBody>
          <a:bodyPr/>
          <a:lstStyle/>
          <a:p>
            <a:r>
              <a:rPr lang="en-US" dirty="0" smtClean="0"/>
              <a:t>Effective learning environments for children are defined by characteristics such as the following: clearly established and consistently maintained </a:t>
            </a:r>
            <a:r>
              <a:rPr lang="en-US" b="1" dirty="0" smtClean="0"/>
              <a:t>expectations for behavior</a:t>
            </a:r>
            <a:r>
              <a:rPr lang="en-US" dirty="0" smtClean="0"/>
              <a:t>, </a:t>
            </a:r>
            <a:r>
              <a:rPr lang="en-US" b="1" dirty="0" smtClean="0"/>
              <a:t>safe learning environments </a:t>
            </a:r>
            <a:r>
              <a:rPr lang="en-US" dirty="0" smtClean="0"/>
              <a:t>where children are treated fairly and respectfully as they assume </a:t>
            </a:r>
            <a:r>
              <a:rPr lang="en-US" b="1" dirty="0" smtClean="0"/>
              <a:t>responsibility for themselves and the classroom community</a:t>
            </a:r>
            <a:r>
              <a:rPr lang="en-US" dirty="0" smtClean="0"/>
              <a:t>, and physical learning environments that </a:t>
            </a:r>
            <a:r>
              <a:rPr lang="en-US" b="1" dirty="0" smtClean="0"/>
              <a:t>engage all children in purposeful learning activities </a:t>
            </a:r>
            <a:r>
              <a:rPr lang="en-US" dirty="0" smtClean="0"/>
              <a:t>(CA Commission on Teacher Credentialing and CA Dept. of Education, 1997</a:t>
            </a:r>
            <a:r>
              <a:rPr lang="en-US" dirty="0"/>
              <a:t>) (adapted from </a:t>
            </a:r>
            <a:r>
              <a:rPr lang="en-US" dirty="0" smtClean="0"/>
              <a:t>EISS©: Early </a:t>
            </a:r>
            <a:r>
              <a:rPr lang="en-US" dirty="0"/>
              <a:t>Intervention for School Success Handbook, 2012</a:t>
            </a:r>
            <a:r>
              <a:rPr lang="en-US" dirty="0" smtClean="0"/>
              <a:t>).</a:t>
            </a:r>
          </a:p>
          <a:p>
            <a:endParaRPr lang="en-US" dirty="0" smtClean="0"/>
          </a:p>
          <a:p>
            <a:r>
              <a:rPr lang="en-US" dirty="0" smtClean="0"/>
              <a:t>Reiterate </a:t>
            </a:r>
            <a:r>
              <a:rPr lang="en-US" b="1" dirty="0" smtClean="0"/>
              <a:t>Handout </a:t>
            </a:r>
            <a:r>
              <a:rPr lang="en-US" b="1" dirty="0"/>
              <a:t>1:</a:t>
            </a:r>
            <a:r>
              <a:rPr lang="en-US" b="1" dirty="0" smtClean="0"/>
              <a:t> Principles</a:t>
            </a:r>
            <a:r>
              <a:rPr lang="en-US" b="1" dirty="0"/>
              <a:t>, </a:t>
            </a:r>
            <a:r>
              <a:rPr lang="en-US" b="1" dirty="0" smtClean="0"/>
              <a:t>#7, 8.</a:t>
            </a:r>
          </a:p>
          <a:p>
            <a:endParaRPr lang="en-US" dirty="0"/>
          </a:p>
          <a:p>
            <a:r>
              <a:rPr lang="en-US" dirty="0" smtClean="0"/>
              <a:t>The environment conveys the message that this is a place where adults have thought about the </a:t>
            </a:r>
            <a:r>
              <a:rPr lang="en-US" b="1" dirty="0" smtClean="0"/>
              <a:t>quality and the instructive power of space</a:t>
            </a:r>
            <a:r>
              <a:rPr lang="en-US" dirty="0" smtClean="0"/>
              <a:t>. The layout of the </a:t>
            </a:r>
            <a:r>
              <a:rPr lang="en-US" b="1" dirty="0" smtClean="0"/>
              <a:t>physical space </a:t>
            </a:r>
            <a:r>
              <a:rPr lang="en-US" dirty="0" smtClean="0"/>
              <a:t>is welcoming and fosters encounters, communication, and relationships.  The arrangement of structures, objects, and activities encourages choices, problem solving, and discoveries in the process of learning. </a:t>
            </a:r>
          </a:p>
          <a:p>
            <a:r>
              <a:rPr lang="en-US" dirty="0" smtClean="0"/>
              <a:t>(L. Gandini Curtis &amp; Carter, 2003</a:t>
            </a:r>
            <a:r>
              <a:rPr lang="en-US" dirty="0"/>
              <a:t>) </a:t>
            </a:r>
            <a:r>
              <a:rPr lang="en-US" dirty="0" smtClean="0"/>
              <a:t>(</a:t>
            </a:r>
            <a:r>
              <a:rPr lang="en-US" dirty="0"/>
              <a:t>adapted from </a:t>
            </a:r>
            <a:r>
              <a:rPr lang="en-US" dirty="0" smtClean="0"/>
              <a:t>EISS©: </a:t>
            </a:r>
            <a:r>
              <a:rPr lang="en-US" dirty="0"/>
              <a:t>Early Intervention for School Success Handbook, 2012)</a:t>
            </a:r>
            <a:endParaRPr lang="en-US" dirty="0" smtClean="0"/>
          </a:p>
          <a:p>
            <a:endParaRPr lang="en-US" dirty="0"/>
          </a:p>
          <a:p>
            <a:r>
              <a:rPr lang="en-US" dirty="0" smtClean="0"/>
              <a:t>A variety of familiar materials gathered from the child’s world enables a teacher to begin where the child is, in his or her world, and with them, to gradually build a bridge to the adult world of abstraction. Because the materials are real, and physically present before the child, they engage the child’s senses, and are, in themselves, enjoyable and rewarding. The materials provide motivation for learning at the same time that they provide the tools for explorations and problem solving. Children become learners who actively construct knowledge by interacting with real world materials.</a:t>
            </a:r>
          </a:p>
          <a:p>
            <a:endParaRPr lang="en-US" dirty="0"/>
          </a:p>
          <a:p>
            <a:r>
              <a:rPr lang="en-US" dirty="0"/>
              <a:t>Reiterate </a:t>
            </a:r>
            <a:r>
              <a:rPr lang="en-US" b="1" dirty="0" smtClean="0"/>
              <a:t>Handout </a:t>
            </a:r>
            <a:r>
              <a:rPr lang="en-US" b="1" dirty="0"/>
              <a:t>1:  Principles, </a:t>
            </a:r>
            <a:r>
              <a:rPr lang="en-US" b="1" dirty="0" smtClean="0"/>
              <a:t>#9, #10.</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a:xfrm>
            <a:off x="3756610" y="8670309"/>
            <a:ext cx="3026833" cy="463550"/>
          </a:xfrm>
        </p:spPr>
        <p:txBody>
          <a:bodyPr/>
          <a:lstStyle/>
          <a:p>
            <a:fld id="{E19BCC4C-9C88-40F0-BDB4-361553922F92}" type="slidenum">
              <a:rPr lang="en-US" smtClean="0"/>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156174"/>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20713"/>
            <a:ext cx="4635500" cy="3476625"/>
          </a:xfrm>
        </p:spPr>
      </p:sp>
      <p:sp>
        <p:nvSpPr>
          <p:cNvPr id="3" name="Notes Placeholder 2"/>
          <p:cNvSpPr>
            <a:spLocks noGrp="1"/>
          </p:cNvSpPr>
          <p:nvPr>
            <p:ph type="body" idx="1"/>
          </p:nvPr>
        </p:nvSpPr>
        <p:spPr>
          <a:xfrm>
            <a:off x="363782" y="4394957"/>
            <a:ext cx="6263368" cy="4628686"/>
          </a:xfrm>
        </p:spPr>
        <p:txBody>
          <a:bodyPr/>
          <a:lstStyle/>
          <a:p>
            <a:r>
              <a:rPr lang="en-US" sz="1100" dirty="0" smtClean="0"/>
              <a:t>A substantial and increasing number of children come from homes where English is not the primary language, and some children are not experiencing success in school. Educators and business leaders are concerned about our children’s (those born in the U.S. and outside of the States) mathematics achievement.  </a:t>
            </a:r>
          </a:p>
          <a:p>
            <a:endParaRPr lang="en-US" sz="1100" dirty="0"/>
          </a:p>
          <a:p>
            <a:r>
              <a:rPr lang="en-US" sz="1100" dirty="0"/>
              <a:t>Math is inherent in children’s play (Handout 1:</a:t>
            </a:r>
            <a:r>
              <a:rPr lang="en-US" sz="1100" dirty="0" smtClean="0"/>
              <a:t> Principles</a:t>
            </a:r>
            <a:r>
              <a:rPr lang="en-US" sz="1100" dirty="0"/>
              <a:t>, #10). Engage all students in mathematical activities that develop mathematical thinking. Some teachers tend to excuse English language learners from certain aspects of the academic work in order to not damage their self-esteem. </a:t>
            </a:r>
            <a:r>
              <a:rPr lang="en-US" sz="1100" dirty="0" err="1"/>
              <a:t>Berzins</a:t>
            </a:r>
            <a:r>
              <a:rPr lang="en-US" sz="1100" dirty="0"/>
              <a:t> and Lopez (2001) describe this as the </a:t>
            </a:r>
            <a:r>
              <a:rPr lang="en-US" sz="1100" dirty="0" err="1"/>
              <a:t>pobrecito</a:t>
            </a:r>
            <a:r>
              <a:rPr lang="en-US" sz="1100" dirty="0"/>
              <a:t> (poor little one) syndrome</a:t>
            </a:r>
            <a:r>
              <a:rPr lang="en-US" sz="1100" dirty="0" smtClean="0"/>
              <a:t>. Teachers </a:t>
            </a:r>
            <a:r>
              <a:rPr lang="en-US" sz="1100" dirty="0"/>
              <a:t>must believe in, and provide engaging opportunities and connections for young English learners. They can become successful mathematicians! (Handout 1</a:t>
            </a:r>
            <a:r>
              <a:rPr lang="en-US" sz="1100" dirty="0" smtClean="0"/>
              <a:t>: </a:t>
            </a:r>
            <a:r>
              <a:rPr lang="en-US" sz="1100" dirty="0"/>
              <a:t>Principles, #</a:t>
            </a:r>
            <a:r>
              <a:rPr lang="en-US" sz="1100" dirty="0" smtClean="0"/>
              <a:t>11,</a:t>
            </a:r>
            <a:r>
              <a:rPr lang="en-US" sz="1100" baseline="0" dirty="0" smtClean="0"/>
              <a:t> #</a:t>
            </a:r>
            <a:r>
              <a:rPr lang="en-US" sz="1100" dirty="0" smtClean="0"/>
              <a:t>12</a:t>
            </a:r>
            <a:r>
              <a:rPr lang="en-US" sz="1100" dirty="0"/>
              <a:t>) </a:t>
            </a:r>
          </a:p>
          <a:p>
            <a:endParaRPr lang="en-US" sz="1100" dirty="0"/>
          </a:p>
          <a:p>
            <a:r>
              <a:rPr lang="en-US" sz="1100" dirty="0"/>
              <a:t>Ask participants to share ELD strategies they use to support mathematical learning.</a:t>
            </a:r>
          </a:p>
          <a:p>
            <a:endParaRPr lang="en-US" sz="1100" dirty="0"/>
          </a:p>
          <a:p>
            <a:r>
              <a:rPr lang="en-US" sz="1100" dirty="0" smtClean="0"/>
              <a:t>A variety of strategies has been identified as best practices for meeting the needs of English learners including the following: </a:t>
            </a:r>
            <a:r>
              <a:rPr lang="en-US" sz="1100" b="1" dirty="0" smtClean="0"/>
              <a:t>Total Physical Response </a:t>
            </a:r>
            <a:r>
              <a:rPr lang="en-US" sz="1100" dirty="0" smtClean="0"/>
              <a:t>(TPR) - coordinating </a:t>
            </a:r>
            <a:r>
              <a:rPr lang="en-US" sz="1100" b="1" dirty="0" smtClean="0"/>
              <a:t>physical movement with verbal input</a:t>
            </a:r>
            <a:r>
              <a:rPr lang="en-US" sz="1100" dirty="0" smtClean="0"/>
              <a:t>, (connect with rhyme and repetition) </a:t>
            </a:r>
            <a:r>
              <a:rPr lang="en-US" sz="1100" b="1" dirty="0" smtClean="0"/>
              <a:t>Specially-Designed Academic Instruction in English </a:t>
            </a:r>
            <a:r>
              <a:rPr lang="en-US" sz="1100" dirty="0" smtClean="0"/>
              <a:t>(SADIE) - providing comprehensible input (realia, manipulatives, visuals, graphic organizers, collaborative learning, thematic units, (adapted from Gluck and Silverstein, 1997), accessing the </a:t>
            </a:r>
            <a:r>
              <a:rPr lang="en-US" sz="1100" b="1" dirty="0" smtClean="0"/>
              <a:t>prior knowledge</a:t>
            </a:r>
            <a:r>
              <a:rPr lang="en-US" sz="1100" dirty="0" smtClean="0"/>
              <a:t> of students and making </a:t>
            </a:r>
            <a:r>
              <a:rPr lang="en-US" sz="1100" b="1" dirty="0" smtClean="0"/>
              <a:t>connections to new information</a:t>
            </a:r>
            <a:r>
              <a:rPr lang="en-US" sz="1100" dirty="0" smtClean="0"/>
              <a:t>, and </a:t>
            </a:r>
            <a:r>
              <a:rPr lang="en-US" sz="1100" b="1" dirty="0" smtClean="0"/>
              <a:t>connecting new learning to real life</a:t>
            </a:r>
            <a:r>
              <a:rPr lang="en-US" sz="1100" dirty="0" smtClean="0"/>
              <a:t>. </a:t>
            </a:r>
            <a:r>
              <a:rPr lang="en-US" sz="1100" b="1" dirty="0" smtClean="0"/>
              <a:t>Repetition</a:t>
            </a:r>
            <a:r>
              <a:rPr lang="en-US" sz="1100" dirty="0" smtClean="0"/>
              <a:t> also allows time for/reinforcing learning and is engaging for students. </a:t>
            </a:r>
            <a:r>
              <a:rPr lang="fr-FR" sz="1100" b="1" dirty="0"/>
              <a:t>Handout 1:  Principles, #</a:t>
            </a:r>
            <a:r>
              <a:rPr lang="fr-FR" sz="1100" b="1" dirty="0" smtClean="0"/>
              <a:t>9.</a:t>
            </a:r>
            <a:endParaRPr lang="fr-FR" sz="1100" b="1" dirty="0"/>
          </a:p>
          <a:p>
            <a:endParaRPr lang="en-US" sz="1100" dirty="0"/>
          </a:p>
          <a:p>
            <a:r>
              <a:rPr lang="en-US" sz="1100" dirty="0" smtClean="0"/>
              <a:t>Again ask for strategies from participants for this continuum of learning and reinforce appropriate ELD activities by sharing from </a:t>
            </a:r>
            <a:r>
              <a:rPr lang="en-US" sz="1100" b="1" dirty="0" smtClean="0"/>
              <a:t>Differentiated Opportunities:</a:t>
            </a:r>
            <a:r>
              <a:rPr lang="en-US" sz="1100" b="1" baseline="0" dirty="0" smtClean="0"/>
              <a:t> </a:t>
            </a:r>
            <a:r>
              <a:rPr lang="en-US" sz="1100" b="1" dirty="0" smtClean="0"/>
              <a:t>CA Preschool Learning Foundations-Number Sense and the CCSS-Counting and Cardinality </a:t>
            </a:r>
            <a:r>
              <a:rPr lang="en-US" sz="1100" b="0" dirty="0" smtClean="0"/>
              <a:t>handout</a:t>
            </a:r>
            <a:r>
              <a:rPr lang="en-US" sz="1100" b="1" dirty="0" smtClean="0"/>
              <a:t> </a:t>
            </a:r>
            <a:r>
              <a:rPr lang="en-US" sz="1100" dirty="0" smtClean="0"/>
              <a:t>and choose those learning activities that include TPR, realia, manipulatives, visuals, drama, repetition, connection to real life, etc.  (they choose</a:t>
            </a:r>
            <a:r>
              <a:rPr lang="en-US" sz="1100" baseline="0" dirty="0" smtClean="0"/>
              <a:t> activities that could support EL in math).</a:t>
            </a:r>
            <a:endParaRPr lang="en-US" sz="1100" dirty="0"/>
          </a:p>
        </p:txBody>
      </p:sp>
      <p:sp>
        <p:nvSpPr>
          <p:cNvPr id="4" name="Slide Number Placeholder 3"/>
          <p:cNvSpPr>
            <a:spLocks noGrp="1"/>
          </p:cNvSpPr>
          <p:nvPr>
            <p:ph type="sldNum" sz="quarter" idx="10"/>
          </p:nvPr>
        </p:nvSpPr>
        <p:spPr/>
        <p:txBody>
          <a:bodyPr/>
          <a:lstStyle/>
          <a:p>
            <a:fld id="{E19BCC4C-9C88-40F0-BDB4-361553922F92}" type="slidenum">
              <a:rPr lang="en-US" smtClean="0"/>
              <a:pPr/>
              <a:t>21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5536136"/>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1432" y="4203084"/>
            <a:ext cx="6611720" cy="5067916"/>
          </a:xfrm>
        </p:spPr>
        <p:txBody>
          <a:bodyPr/>
          <a:lstStyle/>
          <a:p>
            <a:r>
              <a:rPr lang="en-US" sz="1000" dirty="0"/>
              <a:t>The education of children with disabilities is a top national priority. Our nation’s special education law, the Individuals with Disabilities Education Act (IDEA), sets high standards for their achievement and guides how special help and services are made available in schools to address their individual needs.</a:t>
            </a:r>
          </a:p>
          <a:p>
            <a:endParaRPr lang="en-US" sz="800" dirty="0"/>
          </a:p>
          <a:p>
            <a:r>
              <a:rPr lang="en-US" sz="1000" dirty="0"/>
              <a:t>For many students with disabilities—and for many without—the key to success in the classroom lies in having appropriate </a:t>
            </a:r>
            <a:r>
              <a:rPr lang="en-US" sz="1000" b="1" dirty="0"/>
              <a:t>adaptations, accommodations, and modifications</a:t>
            </a:r>
            <a:r>
              <a:rPr lang="en-US" sz="1000" dirty="0"/>
              <a:t> made to the instruction and other classroom activities.</a:t>
            </a:r>
          </a:p>
          <a:p>
            <a:r>
              <a:rPr lang="en-US" sz="1000" dirty="0" smtClean="0"/>
              <a:t> </a:t>
            </a:r>
            <a:endParaRPr lang="en-US" sz="600" dirty="0" smtClean="0"/>
          </a:p>
          <a:p>
            <a:r>
              <a:rPr lang="en-US" sz="1000" b="1" dirty="0" smtClean="0"/>
              <a:t>Adaptation: </a:t>
            </a:r>
            <a:r>
              <a:rPr lang="en-US" sz="1000" dirty="0" smtClean="0"/>
              <a:t>adapting the content, methodology, and/or delivery of instruction  </a:t>
            </a:r>
          </a:p>
          <a:p>
            <a:endParaRPr lang="en-US" sz="600" dirty="0" smtClean="0"/>
          </a:p>
          <a:p>
            <a:r>
              <a:rPr lang="en-US" sz="1000" b="1" dirty="0" smtClean="0"/>
              <a:t>Accommodation</a:t>
            </a:r>
            <a:r>
              <a:rPr lang="en-US" sz="1000" dirty="0" smtClean="0"/>
              <a:t>: making </a:t>
            </a:r>
            <a:r>
              <a:rPr lang="en-US" sz="1000" dirty="0"/>
              <a:t>changes so that a student can overcome or work around the disability </a:t>
            </a:r>
          </a:p>
          <a:p>
            <a:endParaRPr lang="en-US" sz="600" strike="sngStrike" dirty="0"/>
          </a:p>
          <a:p>
            <a:r>
              <a:rPr lang="en-US" sz="1000" b="1" dirty="0"/>
              <a:t>Modification</a:t>
            </a:r>
            <a:r>
              <a:rPr lang="en-US" sz="1000" b="1"/>
              <a:t>:</a:t>
            </a:r>
            <a:r>
              <a:rPr lang="en-US" sz="1000" b="1" smtClean="0"/>
              <a:t> </a:t>
            </a:r>
            <a:r>
              <a:rPr lang="en-US" sz="1000" smtClean="0"/>
              <a:t>making </a:t>
            </a:r>
            <a:r>
              <a:rPr lang="en-US" sz="1000" dirty="0"/>
              <a:t>changes in what is taught, and/or how a child works at school  </a:t>
            </a:r>
          </a:p>
          <a:p>
            <a:endParaRPr lang="en-US" sz="800" dirty="0"/>
          </a:p>
          <a:p>
            <a:r>
              <a:rPr lang="en-US" sz="1000" dirty="0"/>
              <a:t>Examples:</a:t>
            </a:r>
          </a:p>
          <a:p>
            <a:r>
              <a:rPr lang="en-US" sz="1000" b="1" dirty="0"/>
              <a:t>Scheduling</a:t>
            </a:r>
            <a:r>
              <a:rPr lang="en-US" sz="1000" dirty="0"/>
              <a:t>: giving the student extra time to complete assignments or assessments</a:t>
            </a:r>
          </a:p>
          <a:p>
            <a:r>
              <a:rPr lang="en-US" sz="1000" b="1" dirty="0"/>
              <a:t>Setting</a:t>
            </a:r>
            <a:r>
              <a:rPr lang="en-US" sz="1000" dirty="0"/>
              <a:t>: working in a small group, working one-on-one with the teacher</a:t>
            </a:r>
          </a:p>
          <a:p>
            <a:r>
              <a:rPr lang="en-US" sz="1000" b="1" dirty="0"/>
              <a:t>Materials</a:t>
            </a:r>
            <a:r>
              <a:rPr lang="en-US" sz="1000" dirty="0"/>
              <a:t>: providing </a:t>
            </a:r>
            <a:r>
              <a:rPr lang="en-US" sz="1000" dirty="0" err="1"/>
              <a:t>audiotaped</a:t>
            </a:r>
            <a:r>
              <a:rPr lang="en-US" sz="1000" dirty="0"/>
              <a:t> books, using large print books, or</a:t>
            </a:r>
            <a:r>
              <a:rPr lang="en-US" sz="1000" dirty="0" smtClean="0"/>
              <a:t> Braille</a:t>
            </a:r>
            <a:endParaRPr lang="en-US" sz="1000" dirty="0"/>
          </a:p>
          <a:p>
            <a:r>
              <a:rPr lang="en-US" sz="1000" b="1" dirty="0"/>
              <a:t>Instruction</a:t>
            </a:r>
            <a:r>
              <a:rPr lang="en-US" sz="1000" dirty="0"/>
              <a:t>:</a:t>
            </a:r>
            <a:r>
              <a:rPr lang="en-US" sz="1000" dirty="0" smtClean="0"/>
              <a:t> scaffolding </a:t>
            </a:r>
            <a:r>
              <a:rPr lang="en-US" sz="1000" dirty="0"/>
              <a:t>degrees of support based on ability levels, using a student/peer tutor for peer models and assistance</a:t>
            </a:r>
          </a:p>
          <a:p>
            <a:r>
              <a:rPr lang="en-US" sz="1000" b="1" dirty="0"/>
              <a:t>Student Response</a:t>
            </a:r>
            <a:r>
              <a:rPr lang="en-US" sz="1000" dirty="0"/>
              <a:t>:</a:t>
            </a:r>
            <a:r>
              <a:rPr lang="en-US" sz="1000" dirty="0" smtClean="0"/>
              <a:t> providing </a:t>
            </a:r>
            <a:r>
              <a:rPr lang="en-US" sz="1000" dirty="0"/>
              <a:t>multiple opportunities for students to respond in a variety of </a:t>
            </a:r>
            <a:r>
              <a:rPr lang="en-US" sz="1000" dirty="0" smtClean="0"/>
              <a:t>ways; </a:t>
            </a:r>
            <a:r>
              <a:rPr lang="en-US" sz="1000" dirty="0"/>
              <a:t>i.e., answers to be given orally or dictated, using sign language, a communication device, Braille, or native language if it is not English. </a:t>
            </a:r>
            <a:r>
              <a:rPr lang="en-US" sz="1000" i="1" dirty="0"/>
              <a:t>National Dissemination Center for Children with Disabilities</a:t>
            </a:r>
          </a:p>
          <a:p>
            <a:endParaRPr lang="en-US" sz="800" i="1" dirty="0">
              <a:solidFill>
                <a:srgbClr val="FF0000"/>
              </a:solidFill>
            </a:endParaRPr>
          </a:p>
          <a:p>
            <a:r>
              <a:rPr lang="en-US" sz="1000" dirty="0"/>
              <a:t>With</a:t>
            </a:r>
            <a:r>
              <a:rPr lang="en-US" sz="1000" b="1" dirty="0"/>
              <a:t> Response to Instruction and</a:t>
            </a:r>
            <a:r>
              <a:rPr lang="en-US" sz="1000" b="1" dirty="0" smtClean="0"/>
              <a:t> intervention </a:t>
            </a:r>
            <a:r>
              <a:rPr lang="en-US" sz="1000" b="1" dirty="0"/>
              <a:t>(Rti</a:t>
            </a:r>
            <a:r>
              <a:rPr lang="en-US" sz="1000" b="1" baseline="30000" dirty="0"/>
              <a:t>2</a:t>
            </a:r>
            <a:r>
              <a:rPr lang="en-US" sz="1000" b="1" dirty="0" smtClean="0"/>
              <a:t>), </a:t>
            </a:r>
            <a:r>
              <a:rPr lang="en-US" sz="1000" dirty="0"/>
              <a:t>schools use data to identify students at risk for poor learning outcomes</a:t>
            </a:r>
            <a:r>
              <a:rPr lang="en-US" sz="1000" dirty="0" smtClean="0"/>
              <a:t>,</a:t>
            </a:r>
            <a:r>
              <a:rPr lang="en-US" sz="1000" baseline="0" dirty="0" smtClean="0"/>
              <a:t> </a:t>
            </a:r>
            <a:r>
              <a:rPr lang="en-US" sz="1000" dirty="0" smtClean="0"/>
              <a:t>monitor </a:t>
            </a:r>
            <a:r>
              <a:rPr lang="en-US" sz="1000" dirty="0"/>
              <a:t>student progress, provide evidence-based interventions and adjust the intensity and nature of those interventions depending on a student’s responsiveness, and identify students with learning disabilities or other disabilities. </a:t>
            </a:r>
            <a:r>
              <a:rPr lang="en-US" sz="1000" b="1" dirty="0"/>
              <a:t>Rti</a:t>
            </a:r>
            <a:r>
              <a:rPr lang="en-US" sz="1000" b="1" baseline="30000" dirty="0"/>
              <a:t>2</a:t>
            </a:r>
            <a:r>
              <a:rPr lang="en-US" sz="1000" b="1" dirty="0"/>
              <a:t> can be used to ensure appropriate identification of students with disabilities by encouraging practitioners to implement early intervention; Rti</a:t>
            </a:r>
            <a:r>
              <a:rPr lang="en-US" sz="1000" b="1" baseline="30000" dirty="0"/>
              <a:t>2</a:t>
            </a:r>
            <a:r>
              <a:rPr lang="en-US" sz="1000" b="1" dirty="0"/>
              <a:t> implementation should improve academic performance and behavior, simultaneously reducing the likelihood that students are wrongly identified as having a disability.</a:t>
            </a:r>
          </a:p>
          <a:p>
            <a:endParaRPr lang="en-US" sz="1000" dirty="0"/>
          </a:p>
          <a:p>
            <a:r>
              <a:rPr lang="en-US" sz="1000" dirty="0"/>
              <a:t>Provide examples from </a:t>
            </a:r>
            <a:r>
              <a:rPr lang="en-US" sz="1000" b="1" dirty="0"/>
              <a:t>Differentiated Opportunities: CA Preschool Learning Foundations</a:t>
            </a:r>
            <a:r>
              <a:rPr lang="en-US" sz="1000" b="1" dirty="0" smtClean="0"/>
              <a:t>-Number </a:t>
            </a:r>
            <a:r>
              <a:rPr lang="en-US" sz="1000" b="1" dirty="0"/>
              <a:t>Sense and the CCSS-Counting and </a:t>
            </a:r>
            <a:r>
              <a:rPr lang="en-US" sz="1000" b="1" dirty="0" smtClean="0"/>
              <a:t>Cardinality,</a:t>
            </a:r>
            <a:r>
              <a:rPr lang="en-US" sz="1000" dirty="0" smtClean="0"/>
              <a:t> </a:t>
            </a:r>
            <a:r>
              <a:rPr lang="en-US" sz="1000" dirty="0"/>
              <a:t>and choose learning activities that include</a:t>
            </a:r>
            <a:r>
              <a:rPr lang="en-US" sz="1000" b="1" dirty="0"/>
              <a:t> </a:t>
            </a:r>
            <a:r>
              <a:rPr lang="en-US" sz="1000" dirty="0"/>
              <a:t>different levels of complexity; that are visual, auditory, or kinesthetic; that can be scaffolded and involve repetition; that are motivating and interesting; that allow for various expressions of learning, etc.</a:t>
            </a:r>
          </a:p>
        </p:txBody>
      </p:sp>
      <p:sp>
        <p:nvSpPr>
          <p:cNvPr id="4" name="Slide Number Placeholder 3"/>
          <p:cNvSpPr>
            <a:spLocks noGrp="1"/>
          </p:cNvSpPr>
          <p:nvPr>
            <p:ph type="sldNum" sz="quarter" idx="10"/>
          </p:nvPr>
        </p:nvSpPr>
        <p:spPr/>
        <p:txBody>
          <a:bodyPr/>
          <a:lstStyle/>
          <a:p>
            <a:fld id="{E19BCC4C-9C88-40F0-BDB4-361553922F92}" type="slidenum">
              <a:rPr lang="en-US" smtClean="0"/>
              <a:pPr/>
              <a:t>22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9234687"/>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965" y="4293026"/>
            <a:ext cx="6279185" cy="4672033"/>
          </a:xfrm>
        </p:spPr>
        <p:txBody>
          <a:bodyPr/>
          <a:lstStyle/>
          <a:p>
            <a:r>
              <a:rPr lang="en-US" sz="1100" b="1" dirty="0" smtClean="0"/>
              <a:t>The </a:t>
            </a:r>
            <a:r>
              <a:rPr lang="en-US" sz="1100" b="1" dirty="0"/>
              <a:t>primary goal</a:t>
            </a:r>
            <a:r>
              <a:rPr lang="en-US" sz="1100" b="1" dirty="0" smtClean="0"/>
              <a:t> of </a:t>
            </a:r>
            <a:r>
              <a:rPr lang="en-US" sz="1100" b="1" dirty="0"/>
              <a:t>assessment is to find out what children know and can do. Based on assessment data collected, </a:t>
            </a:r>
            <a:r>
              <a:rPr lang="en-US" sz="1100" b="1" dirty="0" smtClean="0"/>
              <a:t>this </a:t>
            </a:r>
            <a:r>
              <a:rPr lang="en-US" sz="1100" b="1" dirty="0"/>
              <a:t>information guides the teacher for planning and developing appropriate instruction.</a:t>
            </a:r>
            <a:r>
              <a:rPr lang="en-US" sz="1100" b="1" dirty="0" smtClean="0"/>
              <a:t> This formative assessment is an </a:t>
            </a:r>
            <a:r>
              <a:rPr lang="en-US" sz="1100" b="1" dirty="0"/>
              <a:t>ongoing practice throughout the </a:t>
            </a:r>
            <a:r>
              <a:rPr lang="en-US" sz="1100" b="1" dirty="0" smtClean="0"/>
              <a:t>year, using various means for assessing.</a:t>
            </a:r>
            <a:endParaRPr lang="en-US" sz="1100" b="1" dirty="0"/>
          </a:p>
          <a:p>
            <a:endParaRPr lang="en-US" sz="1100" dirty="0"/>
          </a:p>
          <a:p>
            <a:r>
              <a:rPr lang="en-US" sz="1100" dirty="0" smtClean="0"/>
              <a:t>Teachers </a:t>
            </a:r>
            <a:r>
              <a:rPr lang="en-US" sz="1100" dirty="0"/>
              <a:t>must become skillful assessors who systematically identify individual strengths by understanding how </a:t>
            </a:r>
            <a:r>
              <a:rPr lang="en-US" sz="1100" dirty="0" smtClean="0"/>
              <a:t>learners </a:t>
            </a:r>
            <a:r>
              <a:rPr lang="en-US" sz="1100" dirty="0"/>
              <a:t>are developing. </a:t>
            </a:r>
            <a:r>
              <a:rPr lang="en-US" sz="1100" dirty="0" smtClean="0"/>
              <a:t>Assessments </a:t>
            </a:r>
            <a:r>
              <a:rPr lang="en-US" sz="1100" dirty="0"/>
              <a:t>are used by reflective practitioners as they select materials and resources to implement the goals stated in the foundations, standards and/or curriculum.</a:t>
            </a:r>
            <a:endParaRPr lang="en-US" sz="1100" dirty="0" smtClean="0"/>
          </a:p>
          <a:p>
            <a:endParaRPr lang="en-US" sz="1100" dirty="0"/>
          </a:p>
          <a:p>
            <a:r>
              <a:rPr lang="en-US" sz="1100" dirty="0"/>
              <a:t>Formal tests alone cannot provide an accurate picture of the “whole-child</a:t>
            </a:r>
            <a:r>
              <a:rPr lang="en-US" sz="1100" dirty="0" smtClean="0"/>
              <a:t>.” </a:t>
            </a:r>
          </a:p>
          <a:p>
            <a:endParaRPr lang="en-US" sz="1100" dirty="0" smtClean="0"/>
          </a:p>
          <a:p>
            <a:r>
              <a:rPr lang="en-US" sz="1100" dirty="0" smtClean="0"/>
              <a:t>Multiple measures, various forms of assessment must be used to secure information regarding </a:t>
            </a:r>
            <a:r>
              <a:rPr lang="en-US" sz="1100" dirty="0"/>
              <a:t>children’s learning</a:t>
            </a:r>
            <a:r>
              <a:rPr lang="en-US" sz="1100" dirty="0" smtClean="0"/>
              <a:t>: observation, anecdotal </a:t>
            </a:r>
            <a:r>
              <a:rPr lang="en-US" sz="1100" dirty="0"/>
              <a:t>records, </a:t>
            </a:r>
            <a:r>
              <a:rPr lang="en-US" sz="1100" dirty="0" smtClean="0"/>
              <a:t>photos/copies</a:t>
            </a:r>
            <a:r>
              <a:rPr lang="en-US" sz="1100" dirty="0"/>
              <a:t>, </a:t>
            </a:r>
            <a:r>
              <a:rPr lang="en-US" sz="1100" dirty="0" smtClean="0"/>
              <a:t>video</a:t>
            </a:r>
            <a:r>
              <a:rPr lang="en-US" sz="1100" dirty="0"/>
              <a:t>, </a:t>
            </a:r>
            <a:r>
              <a:rPr lang="en-US" sz="1100" dirty="0" smtClean="0"/>
              <a:t>audiotape</a:t>
            </a:r>
            <a:r>
              <a:rPr lang="en-US" sz="1100" dirty="0"/>
              <a:t>, </a:t>
            </a:r>
            <a:r>
              <a:rPr lang="en-US" sz="1100" dirty="0" smtClean="0"/>
              <a:t>children’s work, interviews, etc. A portfolio can be used to collect ongoing data that shows the story of growth.</a:t>
            </a:r>
            <a:endParaRPr lang="en-US" sz="1100" dirty="0"/>
          </a:p>
          <a:p>
            <a:endParaRPr lang="en-US" sz="1100" dirty="0" smtClean="0"/>
          </a:p>
          <a:p>
            <a:r>
              <a:rPr lang="en-US" sz="1100" dirty="0" smtClean="0"/>
              <a:t>In summary, assessment provides:</a:t>
            </a:r>
            <a:endParaRPr lang="en-US" sz="1100" dirty="0"/>
          </a:p>
          <a:p>
            <a:endParaRPr lang="en-US" sz="1100" dirty="0"/>
          </a:p>
          <a:p>
            <a:r>
              <a:rPr lang="en-US" sz="1100" dirty="0"/>
              <a:t>-an </a:t>
            </a:r>
            <a:r>
              <a:rPr lang="en-US" sz="1100" b="1" dirty="0"/>
              <a:t>ongoing </a:t>
            </a:r>
            <a:r>
              <a:rPr lang="en-US" sz="1100" dirty="0"/>
              <a:t>evaluation of children’s age-appropriate development—including concepts, values, interests, and abilities</a:t>
            </a:r>
          </a:p>
          <a:p>
            <a:endParaRPr lang="en-US" sz="1100" dirty="0"/>
          </a:p>
          <a:p>
            <a:r>
              <a:rPr lang="en-US" sz="1100" dirty="0"/>
              <a:t>-a basis for educators to make informed decisions about appropriate curriculum and instructional strategies </a:t>
            </a:r>
          </a:p>
          <a:p>
            <a:endParaRPr lang="en-US" sz="1100" dirty="0"/>
          </a:p>
          <a:p>
            <a:r>
              <a:rPr lang="en-US" sz="1100" dirty="0"/>
              <a:t>-a </a:t>
            </a:r>
            <a:r>
              <a:rPr lang="en-US" sz="1100" dirty="0" smtClean="0"/>
              <a:t>continuous </a:t>
            </a:r>
            <a:r>
              <a:rPr lang="en-US" sz="1100" dirty="0"/>
              <a:t>process for reflection of program goals and accountability</a:t>
            </a:r>
          </a:p>
          <a:p>
            <a:endParaRPr lang="en-US" sz="1100" dirty="0"/>
          </a:p>
          <a:p>
            <a:r>
              <a:rPr lang="en-US" sz="1100" dirty="0" smtClean="0"/>
              <a:t>(</a:t>
            </a:r>
            <a:r>
              <a:rPr lang="en-US" sz="1100" dirty="0"/>
              <a:t>adapted from </a:t>
            </a:r>
            <a:r>
              <a:rPr lang="en-US" sz="1100" dirty="0" smtClean="0"/>
              <a:t>EISS©:  </a:t>
            </a:r>
            <a:r>
              <a:rPr lang="en-US" sz="1100" dirty="0"/>
              <a:t>Early Intervention for School Success Handbook, 2012</a:t>
            </a:r>
            <a:r>
              <a:rPr lang="en-US" sz="1100" dirty="0" smtClean="0"/>
              <a:t>)</a:t>
            </a:r>
            <a:endParaRPr lang="en-US" sz="1100" dirty="0"/>
          </a:p>
        </p:txBody>
      </p:sp>
      <p:sp>
        <p:nvSpPr>
          <p:cNvPr id="4" name="Slide Number Placeholder 3"/>
          <p:cNvSpPr>
            <a:spLocks noGrp="1"/>
          </p:cNvSpPr>
          <p:nvPr>
            <p:ph type="sldNum" sz="quarter" idx="10"/>
          </p:nvPr>
        </p:nvSpPr>
        <p:spPr/>
        <p:txBody>
          <a:bodyPr/>
          <a:lstStyle/>
          <a:p>
            <a:fld id="{E19BCC4C-9C88-40F0-BDB4-361553922F92}" type="slidenum">
              <a:rPr lang="en-US" smtClean="0"/>
              <a:pPr/>
              <a:t>23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2295266"/>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0137" y="4199592"/>
            <a:ext cx="6516082" cy="4171950"/>
          </a:xfrm>
        </p:spPr>
        <p:txBody>
          <a:bodyPr/>
          <a:lstStyle/>
          <a:p>
            <a:r>
              <a:rPr lang="en-US" sz="1000" dirty="0" smtClean="0"/>
              <a:t>Share</a:t>
            </a:r>
            <a:r>
              <a:rPr lang="en-US" sz="1000" baseline="0" dirty="0" smtClean="0"/>
              <a:t> that the group will now have a chance to “make it real” by looking at the Alignment document and brainstorm</a:t>
            </a:r>
            <a:r>
              <a:rPr lang="en-US" sz="1000" dirty="0" smtClean="0"/>
              <a:t> teaching strategies</a:t>
            </a:r>
            <a:r>
              <a:rPr lang="en-US" sz="1000" baseline="0" dirty="0" smtClean="0"/>
              <a:t>.  </a:t>
            </a:r>
          </a:p>
          <a:p>
            <a:endParaRPr lang="en-US" sz="1000" dirty="0"/>
          </a:p>
          <a:p>
            <a:r>
              <a:rPr lang="en-US" sz="1000" baseline="0" dirty="0" smtClean="0"/>
              <a:t>Now tha</a:t>
            </a:r>
            <a:r>
              <a:rPr lang="en-US" sz="1000" dirty="0" smtClean="0"/>
              <a:t>t you have modeled the </a:t>
            </a:r>
            <a:r>
              <a:rPr lang="en-US" sz="1000" b="1" dirty="0" smtClean="0"/>
              <a:t>Number Sense/Counting and Cardinality </a:t>
            </a:r>
            <a:r>
              <a:rPr lang="en-US" sz="1000" dirty="0" smtClean="0"/>
              <a:t>strands, this will be their opportunity to brainstorm strategies that differentiate, support English learners, and meet the needs of children with special needs. </a:t>
            </a:r>
            <a:endParaRPr lang="en-US" sz="1000" baseline="0" dirty="0" smtClean="0"/>
          </a:p>
          <a:p>
            <a:endParaRPr lang="en-US" sz="1000" dirty="0"/>
          </a:p>
          <a:p>
            <a:r>
              <a:rPr lang="en-US" sz="1000" baseline="0" dirty="0" smtClean="0"/>
              <a:t>Divide participants into groups</a:t>
            </a:r>
            <a:r>
              <a:rPr lang="en-US" sz="1000" dirty="0" smtClean="0"/>
              <a:t> (of no more than four in a group).</a:t>
            </a:r>
            <a:endParaRPr lang="en-US" sz="1000" baseline="0" dirty="0" smtClean="0"/>
          </a:p>
          <a:p>
            <a:endParaRPr lang="en-US" sz="1000" dirty="0"/>
          </a:p>
          <a:p>
            <a:r>
              <a:rPr lang="en-US" sz="1000" baseline="0" dirty="0" smtClean="0"/>
              <a:t>Using their Alignment document,</a:t>
            </a:r>
            <a:r>
              <a:rPr lang="en-US" sz="1000" dirty="0" smtClean="0"/>
              <a:t> </a:t>
            </a:r>
            <a:r>
              <a:rPr lang="en-US" sz="1000" baseline="0" dirty="0" smtClean="0"/>
              <a:t>ask them to brainstorm strategies</a:t>
            </a:r>
            <a:r>
              <a:rPr lang="en-US" sz="1000" dirty="0" smtClean="0"/>
              <a:t> </a:t>
            </a:r>
            <a:r>
              <a:rPr lang="en-US" sz="1000" baseline="0" dirty="0" smtClean="0"/>
              <a:t>using</a:t>
            </a:r>
            <a:r>
              <a:rPr lang="en-US" sz="1000" dirty="0" smtClean="0"/>
              <a:t> the following </a:t>
            </a:r>
            <a:r>
              <a:rPr lang="en-US" sz="1000" b="1" dirty="0" smtClean="0"/>
              <a:t>Foundations-Algebra and Functions/CCSS-Measurement and Data (refer</a:t>
            </a:r>
            <a:r>
              <a:rPr lang="en-US" sz="1000" b="1" baseline="0" dirty="0" smtClean="0"/>
              <a:t> to Alignment Document, CDE, 2012)</a:t>
            </a:r>
            <a:r>
              <a:rPr lang="en-US" sz="1000" dirty="0" smtClean="0"/>
              <a:t>. (This content area has been chosen because teachers of young children can often be hesitant about teaching “algebra.”  This is a teachable moment as they realize what algebra “is” for children at this age; they will realize that they can teach higher math skills and are equipped to do so.)</a:t>
            </a:r>
          </a:p>
          <a:p>
            <a:endParaRPr lang="en-US" sz="1000" dirty="0"/>
          </a:p>
          <a:p>
            <a:r>
              <a:rPr lang="en-US" sz="1000" dirty="0" smtClean="0"/>
              <a:t>Provide chart paper and markers for teams to write. Give each team one minute for a “quick share.”</a:t>
            </a:r>
            <a:endParaRPr lang="en-US" sz="1000" baseline="0" dirty="0" smtClean="0"/>
          </a:p>
          <a:p>
            <a:endParaRPr lang="en-US" dirty="0"/>
          </a:p>
          <a:p>
            <a:r>
              <a:rPr lang="en-US" baseline="0" dirty="0" smtClean="0"/>
              <a:t> </a:t>
            </a:r>
          </a:p>
        </p:txBody>
      </p:sp>
      <p:sp>
        <p:nvSpPr>
          <p:cNvPr id="4" name="Slide Number Placeholder 3"/>
          <p:cNvSpPr>
            <a:spLocks noGrp="1"/>
          </p:cNvSpPr>
          <p:nvPr>
            <p:ph type="sldNum" sz="quarter" idx="10"/>
          </p:nvPr>
        </p:nvSpPr>
        <p:spPr/>
        <p:txBody>
          <a:bodyPr/>
          <a:lstStyle/>
          <a:p>
            <a:fld id="{E19BCC4C-9C88-40F0-BDB4-361553922F92}" type="slidenum">
              <a:rPr lang="en-US" smtClean="0"/>
              <a:pPr/>
              <a:t>24</a:t>
            </a:fld>
            <a:endParaRPr lang="en-US" dirty="0"/>
          </a:p>
        </p:txBody>
      </p:sp>
      <p:pic>
        <p:nvPicPr>
          <p:cNvPr id="5" name="Picture 5" descr="C:\Users\shelia\Desktop\Algebra from TK alignment Cropped.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9005" y="6550495"/>
            <a:ext cx="6726296" cy="225980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Box 6"/>
          <p:cNvSpPr txBox="1"/>
          <p:nvPr/>
        </p:nvSpPr>
        <p:spPr>
          <a:xfrm>
            <a:off x="349220" y="6589785"/>
            <a:ext cx="2155455" cy="245538"/>
          </a:xfrm>
          <a:prstGeom prst="rect">
            <a:avLst/>
          </a:prstGeom>
          <a:noFill/>
        </p:spPr>
        <p:txBody>
          <a:bodyPr wrap="none" lIns="91430" tIns="45715" rIns="91430" bIns="45715" rtlCol="0">
            <a:spAutoFit/>
          </a:bodyPr>
          <a:lstStyle/>
          <a:p>
            <a:r>
              <a:rPr lang="en-US" sz="1000" b="1" dirty="0"/>
              <a:t>Refer to (page 78 in Alignment Doc):</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2701508"/>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 </a:t>
            </a:r>
          </a:p>
          <a:p>
            <a:r>
              <a:rPr lang="en-US" baseline="0" dirty="0" smtClean="0"/>
              <a:t>Keep this slide projected as a reference.</a:t>
            </a:r>
          </a:p>
        </p:txBody>
      </p:sp>
      <p:sp>
        <p:nvSpPr>
          <p:cNvPr id="4" name="Slide Number Placeholder 3"/>
          <p:cNvSpPr>
            <a:spLocks noGrp="1"/>
          </p:cNvSpPr>
          <p:nvPr>
            <p:ph type="sldNum" sz="quarter" idx="10"/>
          </p:nvPr>
        </p:nvSpPr>
        <p:spPr/>
        <p:txBody>
          <a:bodyPr/>
          <a:lstStyle/>
          <a:p>
            <a:fld id="{E19BCC4C-9C88-40F0-BDB4-361553922F92}" type="slidenum">
              <a:rPr lang="en-US" smtClean="0"/>
              <a:pPr/>
              <a:t>25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157418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3985-EF24-4915-A570-EC2C7FF28D3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E19BCC4C-9C88-40F0-BDB4-361553922F92}" type="slidenum">
              <a:rPr lang="en-US" smtClean="0"/>
              <a:pPr/>
              <a:t>28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1065984"/>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19BCC4C-9C88-40F0-BDB4-361553922F92}" type="slidenum">
              <a:rPr lang="en-US" smtClean="0"/>
              <a:pPr/>
              <a:t>29</a:t>
            </a:fld>
            <a:endParaRPr lang="en-US" dirty="0"/>
          </a:p>
        </p:txBody>
      </p:sp>
      <p:sp>
        <p:nvSpPr>
          <p:cNvPr id="5" name="Rectangle 4"/>
          <p:cNvSpPr/>
          <p:nvPr/>
        </p:nvSpPr>
        <p:spPr>
          <a:xfrm>
            <a:off x="583823" y="4307847"/>
            <a:ext cx="6213522" cy="374462"/>
          </a:xfrm>
          <a:prstGeom prst="rect">
            <a:avLst/>
          </a:prstGeom>
        </p:spPr>
        <p:txBody>
          <a:bodyPr wrap="square" lIns="93167" tIns="46584" rIns="93167" bIns="46584">
            <a:spAutoFit/>
          </a:bodyPr>
          <a:lstStyle/>
          <a:p>
            <a:r>
              <a:rPr lang="en-US" dirty="0" smtClean="0"/>
              <a:t> </a:t>
            </a:r>
            <a:endParaRPr lang="en-US" dirty="0"/>
          </a:p>
        </p:txBody>
      </p:sp>
      <p:sp>
        <p:nvSpPr>
          <p:cNvPr id="6" name="Notes Placeholder 5"/>
          <p:cNvSpPr>
            <a:spLocks noGrp="1"/>
          </p:cNvSpPr>
          <p:nvPr>
            <p:ph type="body" sz="quarter" idx="11"/>
          </p:nvPr>
        </p:nvSpPr>
        <p:spPr>
          <a:xfrm>
            <a:off x="698500" y="4962168"/>
            <a:ext cx="5588000" cy="3613509"/>
          </a:xfrm>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106598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9560" y="4403725"/>
            <a:ext cx="6432001" cy="4606408"/>
          </a:xfrm>
        </p:spPr>
        <p:txBody>
          <a:bodyPr/>
          <a:lstStyle/>
          <a:p>
            <a:r>
              <a:rPr lang="en-US" sz="1000" b="1" dirty="0"/>
              <a:t>Early Predictors of High School Mathematics Achievement</a:t>
            </a:r>
          </a:p>
          <a:p>
            <a:r>
              <a:rPr lang="en-US" sz="1000" dirty="0"/>
              <a:t>Authors: Robert S. Siegler1, Greg J. Duncan2, Pamela E. Davis-Kean3, Kathryn Duckworth4,</a:t>
            </a:r>
          </a:p>
          <a:p>
            <a:r>
              <a:rPr lang="en-US" sz="1000" dirty="0"/>
              <a:t>Amy Claessens5, Mimi Engel6, Maria Ines Susperreguy3, and </a:t>
            </a:r>
            <a:r>
              <a:rPr lang="en-US" sz="1000" dirty="0" err="1"/>
              <a:t>Meichu</a:t>
            </a:r>
            <a:r>
              <a:rPr lang="en-US" sz="1000" dirty="0"/>
              <a:t> Chen3</a:t>
            </a:r>
          </a:p>
          <a:p>
            <a:r>
              <a:rPr lang="en-US" sz="1000" b="1" dirty="0">
                <a:hlinkClick r:id="rId3"/>
              </a:rPr>
              <a:t>http://www.psy.cmu.edu/~siegler/Siegler-etal-inpressPsySci.pdf</a:t>
            </a:r>
            <a:endParaRPr lang="en-US" sz="1000" b="1" dirty="0"/>
          </a:p>
          <a:p>
            <a:endParaRPr lang="en-US" sz="1000" b="1" dirty="0"/>
          </a:p>
          <a:p>
            <a:r>
              <a:rPr lang="en-US" sz="1000" i="1" dirty="0"/>
              <a:t>Knowledge of mathematics is crucial to educational and financial success </a:t>
            </a:r>
            <a:r>
              <a:rPr lang="en-US" sz="1000" dirty="0"/>
              <a:t>in contemporary society and is becoming ever more so. *High school students’ mathematics achievement predicts college matriculation and graduation, early-career earnings, and earnings growth (</a:t>
            </a:r>
            <a:r>
              <a:rPr lang="en-US" sz="1000" dirty="0" err="1"/>
              <a:t>Murname</a:t>
            </a:r>
            <a:r>
              <a:rPr lang="en-US" sz="1000" dirty="0"/>
              <a:t>, Willett, &amp; Levy, 1995; National Mathematics Advisory Panel (NMAP),</a:t>
            </a:r>
          </a:p>
          <a:p>
            <a:r>
              <a:rPr lang="en-US" sz="1000" dirty="0"/>
              <a:t>2008). </a:t>
            </a:r>
          </a:p>
          <a:p>
            <a:endParaRPr lang="en-US" sz="800" dirty="0"/>
          </a:p>
          <a:p>
            <a:r>
              <a:rPr lang="en-US" sz="1000" dirty="0"/>
              <a:t>The strength of these relations appears to have increased in recent decades, probably due to a </a:t>
            </a:r>
            <a:r>
              <a:rPr lang="en-US" sz="1000" i="1" dirty="0"/>
              <a:t>growing percentage of well-paying jobs requiring considerable mathematical proficiency </a:t>
            </a:r>
            <a:r>
              <a:rPr lang="en-US" sz="1000" dirty="0"/>
              <a:t>(</a:t>
            </a:r>
            <a:r>
              <a:rPr lang="en-US" sz="1000" dirty="0" err="1"/>
              <a:t>Murname</a:t>
            </a:r>
            <a:r>
              <a:rPr lang="en-US" sz="1000" dirty="0"/>
              <a:t>, et al.,1995). However, </a:t>
            </a:r>
            <a:r>
              <a:rPr lang="en-US" sz="1000" i="1" dirty="0"/>
              <a:t>many students lack even the basic mathematics competence needed to succeed in typical jobs in a modern economy</a:t>
            </a:r>
            <a:r>
              <a:rPr lang="en-US" sz="1000" dirty="0"/>
              <a:t>. Children from low-income and minority backgrounds are particularly at risk for poor mathematics achievement (</a:t>
            </a:r>
            <a:r>
              <a:rPr lang="en-US" sz="1000" dirty="0" err="1"/>
              <a:t>Hanushek</a:t>
            </a:r>
            <a:r>
              <a:rPr lang="en-US" sz="1000" dirty="0"/>
              <a:t> &amp; </a:t>
            </a:r>
            <a:r>
              <a:rPr lang="en-US" sz="1000" dirty="0" err="1"/>
              <a:t>Rivkin</a:t>
            </a:r>
            <a:r>
              <a:rPr lang="en-US" sz="1000" dirty="0"/>
              <a:t>,</a:t>
            </a:r>
          </a:p>
          <a:p>
            <a:r>
              <a:rPr lang="en-US" sz="1000" dirty="0"/>
              <a:t>2006). </a:t>
            </a:r>
            <a:r>
              <a:rPr lang="en-US" sz="1000" b="1" dirty="0"/>
              <a:t>Marked individual and social class differences in mathematical knowledge are present even in preschool and kindergarten </a:t>
            </a:r>
            <a:r>
              <a:rPr lang="en-US" sz="1000" dirty="0"/>
              <a:t>(Case &amp; Okamoto, 1996; Starkey, Klein, &amp; </a:t>
            </a:r>
            <a:r>
              <a:rPr lang="en-US" sz="1000" dirty="0" err="1"/>
              <a:t>Wakeley</a:t>
            </a:r>
            <a:r>
              <a:rPr lang="en-US" sz="1000" dirty="0"/>
              <a:t>, 2004) These differences are stable at least from kindergarten through fifth grade; </a:t>
            </a:r>
            <a:r>
              <a:rPr lang="en-US" sz="1000" b="1" dirty="0"/>
              <a:t>children who start ahead in mathematics generally stay ahead, and children who start behind generally stay behind. </a:t>
            </a:r>
            <a:r>
              <a:rPr lang="en-US" sz="1000" dirty="0"/>
              <a:t>(Duncan et al., 2007; Stevenson &amp; Newman, 1986). Substantial correlations between early and later knowledge are also present in other academic subjects, </a:t>
            </a:r>
            <a:r>
              <a:rPr lang="en-US" sz="1000" i="1" dirty="0"/>
              <a:t>but differences among children in mathematics knowledge are even more stable than in reading and other areas </a:t>
            </a:r>
            <a:r>
              <a:rPr lang="en-US" sz="1000" dirty="0"/>
              <a:t>(Case, Griffin, &amp; Kelly, 1999; Duncan, et al., 2007).</a:t>
            </a:r>
          </a:p>
          <a:p>
            <a:endParaRPr lang="en-US" sz="1000" dirty="0"/>
          </a:p>
        </p:txBody>
      </p:sp>
      <p:sp>
        <p:nvSpPr>
          <p:cNvPr id="4" name="Slide Number Placeholder 3"/>
          <p:cNvSpPr>
            <a:spLocks noGrp="1"/>
          </p:cNvSpPr>
          <p:nvPr>
            <p:ph type="sldNum" sz="quarter" idx="10"/>
          </p:nvPr>
        </p:nvSpPr>
        <p:spPr/>
        <p:txBody>
          <a:bodyPr/>
          <a:lstStyle/>
          <a:p>
            <a:fld id="{E19BCC4C-9C88-40F0-BDB4-361553922F92}"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8020694"/>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98436065-3DEA-4E87-B976-B3CC976A7AD2}" type="slidenum">
              <a:rPr lang="en-US" smtClean="0"/>
              <a:pPr>
                <a:defRPr/>
              </a:pPr>
              <a:t>30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31653" y="4404361"/>
            <a:ext cx="5121701" cy="4171634"/>
          </a:xfrm>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42902" y="4419556"/>
            <a:ext cx="3258051" cy="4171950"/>
          </a:xfrm>
        </p:spPr>
        <p:txBody>
          <a:bodyPr/>
          <a:lstStyle/>
          <a:p>
            <a:endParaRPr lang="en-US" dirty="0" smtClean="0"/>
          </a:p>
        </p:txBody>
      </p:sp>
      <p:sp>
        <p:nvSpPr>
          <p:cNvPr id="4" name="Slide Number Placeholder 3"/>
          <p:cNvSpPr>
            <a:spLocks noGrp="1"/>
          </p:cNvSpPr>
          <p:nvPr>
            <p:ph type="sldNum" sz="quarter" idx="10"/>
          </p:nvPr>
        </p:nvSpPr>
        <p:spPr/>
        <p:txBody>
          <a:bodyPr/>
          <a:lstStyle/>
          <a:p>
            <a:fld id="{E19BCC4C-9C88-40F0-BDB4-361553922F92}" type="slidenum">
              <a:rPr lang="en-US" smtClean="0"/>
              <a:pPr/>
              <a:t>31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381177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dirty="0">
              <a:latin typeface="Calibri" charset="0"/>
              <a:ea typeface="ＭＳ Ｐゴシック" charset="-128"/>
              <a:cs typeface="ＭＳ Ｐゴシック" charset="-128"/>
            </a:endParaRPr>
          </a:p>
        </p:txBody>
      </p:sp>
      <p:sp>
        <p:nvSpPr>
          <p:cNvPr id="28676" name="Slide Number Placeholder 3"/>
          <p:cNvSpPr>
            <a:spLocks noGrp="1"/>
          </p:cNvSpPr>
          <p:nvPr>
            <p:ph type="sldNum" sz="quarter" idx="5"/>
          </p:nvPr>
        </p:nvSpPr>
        <p:spPr>
          <a:noFill/>
          <a:ln>
            <a:miter lim="800000"/>
            <a:headEnd/>
            <a:tailEnd/>
          </a:ln>
        </p:spPr>
        <p:txBody>
          <a:bodyPr/>
          <a:lstStyle/>
          <a:p>
            <a:fld id="{07003958-C157-5844-AC34-9DFE1D3F0DE6}"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 as needed for audience.</a:t>
            </a:r>
            <a:endParaRPr lang="en-US" dirty="0"/>
          </a:p>
        </p:txBody>
      </p:sp>
      <p:sp>
        <p:nvSpPr>
          <p:cNvPr id="4" name="Slide Number Placeholder 3"/>
          <p:cNvSpPr>
            <a:spLocks noGrp="1"/>
          </p:cNvSpPr>
          <p:nvPr>
            <p:ph type="sldNum" sz="quarter" idx="10"/>
          </p:nvPr>
        </p:nvSpPr>
        <p:spPr/>
        <p:txBody>
          <a:bodyPr/>
          <a:lstStyle/>
          <a:p>
            <a:fld id="{E19BCC4C-9C88-40F0-BDB4-361553922F92}"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006787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A72-0A17-43A0-8C2F-AB8AC673DF33}"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55712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smtClean="0"/>
          </a:p>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Senate Bill 1381 provides flexibility for districts in implementing TK that best meet the needs of students. </a:t>
            </a:r>
          </a:p>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It is important to note, that all kindergarten regulations apply to TK. Children are not mandated to attend TK as the existing statute does not require parents to enroll children in kindergarten. </a:t>
            </a:r>
          </a:p>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Children are not mandated to attend, but district must offer TK for birthdays between September 2 and December 2 ([Education Code Section 48000]; CCSESA, 2011).</a:t>
            </a:r>
          </a:p>
          <a:p>
            <a:endParaRPr lang="en-US" sz="800" dirty="0" smtClean="0">
              <a:solidFill>
                <a:srgbClr val="000000"/>
              </a:solidFill>
              <a:latin typeface="Calibri" pitchFamily="25" charset="0"/>
              <a:ea typeface="ＭＳ Ｐゴシック" pitchFamily="25" charset="-128"/>
              <a:cs typeface="ＭＳ Ｐゴシック" pitchFamily="25" charset="-128"/>
            </a:endParaRP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In 2012-13, school districts began to offer a TK program for children whose fifth birthdates fall from November 2 through December 2.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The date will continue moving back one month over each subsequent year so that by 2014-15 and, each year thereafter, children who are five on or before September 1 are eligible for kindergarten.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The law also requires school districts to develop a transitional kindergarten program, for children who will no longer be age eligible for kindergarten.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Transitional kindergarten is the first year of a two-year program that provides a “modified kindergarten curriculum that is age and developmentally appropriate” (</a:t>
            </a:r>
            <a:r>
              <a:rPr lang="en-US" i="1" dirty="0" smtClean="0">
                <a:solidFill>
                  <a:srgbClr val="000000"/>
                </a:solidFill>
                <a:latin typeface="Calibri" pitchFamily="25" charset="0"/>
                <a:ea typeface="ＭＳ Ｐゴシック" pitchFamily="25" charset="-128"/>
                <a:cs typeface="ＭＳ Ｐゴシック" pitchFamily="25" charset="-128"/>
              </a:rPr>
              <a:t>Education Code</a:t>
            </a:r>
            <a:r>
              <a:rPr lang="en-US" dirty="0" smtClean="0">
                <a:solidFill>
                  <a:srgbClr val="000000"/>
                </a:solidFill>
                <a:latin typeface="Calibri" pitchFamily="25" charset="0"/>
                <a:ea typeface="ＭＳ Ｐゴシック" pitchFamily="25" charset="-128"/>
                <a:cs typeface="ＭＳ Ｐゴシック" pitchFamily="25" charset="-128"/>
              </a:rPr>
              <a:t> section 48000).</a:t>
            </a:r>
          </a:p>
          <a:p>
            <a:endParaRPr lang="en-US" dirty="0" smtClean="0">
              <a:solidFill>
                <a:srgbClr val="000000"/>
              </a:solidFill>
              <a:latin typeface="Calibri" pitchFamily="25" charset="0"/>
              <a:ea typeface="ＭＳ Ｐゴシック" pitchFamily="25" charset="-128"/>
              <a:cs typeface="ＭＳ Ｐゴシック" pitchFamily="25" charset="-128"/>
            </a:endParaRPr>
          </a:p>
          <a:p>
            <a:endParaRPr lang="en-US" dirty="0" smtClean="0">
              <a:latin typeface="Calibri" pitchFamily="25" charset="0"/>
              <a:ea typeface="ＭＳ Ｐゴシック" pitchFamily="25" charset="-128"/>
              <a:cs typeface="ＭＳ Ｐゴシック" pitchFamily="25" charset="-128"/>
            </a:endParaRPr>
          </a:p>
          <a:p>
            <a:endParaRPr lang="en-US" b="1" i="1"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 childhood, birth to eight years, is a time of remarkable physical, cognitive, social and emotional development. </a:t>
            </a:r>
          </a:p>
          <a:p>
            <a:endParaRPr lang="en-US" dirty="0" smtClean="0"/>
          </a:p>
          <a:p>
            <a:r>
              <a:rPr lang="en-US" dirty="0" smtClean="0"/>
              <a:t>Neuroscientists have found early experiences – particularly from birth to age five – shape brains in developing a strong foundation for thinking and learning, regulating emotions and behavior. </a:t>
            </a:r>
          </a:p>
          <a:p>
            <a:endParaRPr lang="en-US" dirty="0" smtClean="0"/>
          </a:p>
          <a:p>
            <a:r>
              <a:rPr lang="en-US" dirty="0" smtClean="0"/>
              <a:t>Best practice is based on the knowledge of how children learn and develop (12 Principles of Child Development and Learning that Inform Practice). </a:t>
            </a:r>
          </a:p>
          <a:p>
            <a:endParaRPr lang="en-US" dirty="0" smtClean="0"/>
          </a:p>
          <a:p>
            <a:r>
              <a:rPr lang="en-US" dirty="0" smtClean="0"/>
              <a:t>Developmentally appropriate practice ensures that goals and experiences are suited to children’s learning and development and challenging enough to promote their progress and interest.</a:t>
            </a:r>
          </a:p>
          <a:p>
            <a:endParaRPr lang="en-US" dirty="0" smtClean="0"/>
          </a:p>
          <a:p>
            <a:r>
              <a:rPr lang="en-US" u="sng" dirty="0" smtClean="0"/>
              <a:t>OPTIONAL ACTIVITY:</a:t>
            </a:r>
          </a:p>
          <a:p>
            <a:pPr defTabSz="917235">
              <a:defRPr/>
            </a:pPr>
            <a:r>
              <a:rPr lang="en-US" dirty="0" smtClean="0">
                <a:solidFill>
                  <a:srgbClr val="000000"/>
                </a:solidFill>
                <a:latin typeface="Calibri" charset="0"/>
                <a:ea typeface="ＭＳ Ｐゴシック" charset="-128"/>
                <a:cs typeface="ＭＳ Ｐゴシック" charset="-128"/>
              </a:rPr>
              <a:t>Review the document “Developmentally Appropriate Practice in Early Childhood Programs Serving Children B-age 8” pages 10-15. As you read, select one principle that resonates with you and why? What do you do currently in your program to ensure this principle is followed or what do you plan to do when you start teaching TK?</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698500" y="4171949"/>
            <a:ext cx="5588000" cy="5097441"/>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sz="1100" dirty="0" smtClean="0">
                <a:latin typeface="+mn-lt"/>
                <a:ea typeface="ＭＳ Ｐゴシック" pitchFamily="-110" charset="-128"/>
                <a:cs typeface="Calibri"/>
              </a:rPr>
              <a:t>Alignment Document includes key early education resources:</a:t>
            </a:r>
          </a:p>
          <a:p>
            <a:pPr>
              <a:buFontTx/>
              <a:buChar char="•"/>
            </a:pPr>
            <a:r>
              <a:rPr lang="en-US" sz="1100" dirty="0" smtClean="0">
                <a:latin typeface="+mn-lt"/>
                <a:ea typeface="ＭＳ Ｐゴシック" pitchFamily="-110" charset="-128"/>
                <a:cs typeface="Calibri"/>
              </a:rPr>
              <a:t> CA Infant/Toddler Learning and Development Foundations</a:t>
            </a:r>
          </a:p>
          <a:p>
            <a:pPr>
              <a:buFontTx/>
              <a:buChar char="•"/>
            </a:pPr>
            <a:r>
              <a:rPr lang="en-US" sz="1100" dirty="0" smtClean="0">
                <a:latin typeface="+mn-lt"/>
                <a:ea typeface="ＭＳ Ｐゴシック" pitchFamily="-110" charset="-128"/>
                <a:cs typeface="Calibri"/>
              </a:rPr>
              <a:t> CA Content Standards</a:t>
            </a:r>
          </a:p>
          <a:p>
            <a:pPr>
              <a:buFontTx/>
              <a:buChar char="•"/>
            </a:pPr>
            <a:r>
              <a:rPr lang="en-US" sz="1100" dirty="0" smtClean="0">
                <a:latin typeface="+mn-lt"/>
                <a:ea typeface="ＭＳ Ｐゴシック" pitchFamily="-110" charset="-128"/>
                <a:cs typeface="Calibri"/>
              </a:rPr>
              <a:t> Common Core State Standards</a:t>
            </a:r>
          </a:p>
          <a:p>
            <a:pPr>
              <a:buFontTx/>
              <a:buChar char="•"/>
            </a:pPr>
            <a:r>
              <a:rPr lang="en-US" sz="1100" dirty="0" smtClean="0">
                <a:latin typeface="+mn-lt"/>
                <a:ea typeface="ＭＳ Ｐゴシック" pitchFamily="-110" charset="-128"/>
                <a:cs typeface="Calibri"/>
              </a:rPr>
              <a:t> Head Start Child Development Early Learning Framework</a:t>
            </a:r>
          </a:p>
          <a:p>
            <a:pPr>
              <a:buFontTx/>
              <a:buChar char="•"/>
            </a:pPr>
            <a:endParaRPr lang="en-US" sz="1100" dirty="0" smtClean="0">
              <a:latin typeface="+mn-lt"/>
              <a:ea typeface="ＭＳ Ｐゴシック" pitchFamily="-110" charset="-128"/>
              <a:cs typeface="Calibri"/>
            </a:endParaRPr>
          </a:p>
          <a:p>
            <a:pPr>
              <a:spcBef>
                <a:spcPct val="0"/>
              </a:spcBef>
            </a:pPr>
            <a:r>
              <a:rPr lang="en-US" sz="1100" b="1" dirty="0" smtClean="0">
                <a:latin typeface="+mn-lt"/>
                <a:cs typeface="Calibri"/>
              </a:rPr>
              <a:t>Optional:</a:t>
            </a:r>
            <a:r>
              <a:rPr lang="en-US" sz="1100" dirty="0" smtClean="0">
                <a:latin typeface="+mn-lt"/>
                <a:cs typeface="Calibri"/>
              </a:rPr>
              <a:t> </a:t>
            </a:r>
          </a:p>
          <a:p>
            <a:pPr>
              <a:spcBef>
                <a:spcPct val="0"/>
              </a:spcBef>
            </a:pPr>
            <a:r>
              <a:rPr lang="en-US" sz="1100" dirty="0" smtClean="0">
                <a:latin typeface="+mn-lt"/>
                <a:cs typeface="Calibri"/>
              </a:rPr>
              <a:t>Provide copies of the </a:t>
            </a:r>
            <a:r>
              <a:rPr lang="en-US" sz="1100" i="1" dirty="0" smtClean="0">
                <a:latin typeface="+mn-lt"/>
                <a:cs typeface="Calibri"/>
              </a:rPr>
              <a:t>CA Preschool Learning Foundations</a:t>
            </a:r>
            <a:r>
              <a:rPr lang="en-US" sz="1100" dirty="0" smtClean="0">
                <a:latin typeface="+mn-lt"/>
                <a:cs typeface="Calibri"/>
              </a:rPr>
              <a:t>, and the Common Core State Standards for each table; give each participant a copy of the</a:t>
            </a:r>
            <a:r>
              <a:rPr lang="en-US" sz="1100" baseline="0" dirty="0" smtClean="0">
                <a:latin typeface="+mn-lt"/>
                <a:cs typeface="Calibri"/>
              </a:rPr>
              <a:t> </a:t>
            </a:r>
            <a:r>
              <a:rPr lang="en-US" sz="1100" dirty="0" smtClean="0">
                <a:latin typeface="+mn-lt"/>
                <a:cs typeface="Calibri"/>
              </a:rPr>
              <a:t>Alignment Document.</a:t>
            </a:r>
          </a:p>
          <a:p>
            <a:pPr>
              <a:spcBef>
                <a:spcPct val="0"/>
              </a:spcBef>
            </a:pPr>
            <a:endParaRPr lang="en-US" sz="1100" dirty="0" smtClean="0">
              <a:latin typeface="+mn-lt"/>
              <a:cs typeface="Calibri"/>
            </a:endParaRPr>
          </a:p>
          <a:p>
            <a:pPr>
              <a:spcBef>
                <a:spcPct val="0"/>
              </a:spcBef>
            </a:pPr>
            <a:r>
              <a:rPr lang="en-US" sz="1100" dirty="0" smtClean="0">
                <a:latin typeface="+mn-lt"/>
                <a:cs typeface="Calibri"/>
              </a:rPr>
              <a:t>Highlight (if needed, browse through the document with participants):</a:t>
            </a:r>
          </a:p>
          <a:p>
            <a:pPr>
              <a:spcBef>
                <a:spcPct val="0"/>
              </a:spcBef>
            </a:pPr>
            <a:r>
              <a:rPr lang="en-US" sz="1100" b="1" i="1" dirty="0" smtClean="0">
                <a:latin typeface="+mn-lt"/>
                <a:cs typeface="Calibri"/>
              </a:rPr>
              <a:t>The Preschool Learning Foundations </a:t>
            </a:r>
            <a:r>
              <a:rPr lang="en-US" sz="1100" dirty="0" smtClean="0">
                <a:latin typeface="+mn-lt"/>
                <a:cs typeface="Calibri"/>
              </a:rPr>
              <a:t>are a critical step in the California Department of Education’s efforts to strengthen preschool education and school readiness and to close the achievement gap in California. The </a:t>
            </a:r>
            <a:r>
              <a:rPr lang="en-US" sz="1100" i="1" dirty="0" smtClean="0">
                <a:latin typeface="+mn-lt"/>
                <a:cs typeface="Calibri"/>
              </a:rPr>
              <a:t>Foundations</a:t>
            </a:r>
            <a:r>
              <a:rPr lang="en-US" sz="1100" dirty="0" smtClean="0">
                <a:latin typeface="+mn-lt"/>
                <a:cs typeface="Calibri"/>
              </a:rPr>
              <a:t> cover the following domains:</a:t>
            </a:r>
          </a:p>
          <a:p>
            <a:pPr>
              <a:spcBef>
                <a:spcPct val="0"/>
              </a:spcBef>
              <a:buFont typeface="Arial"/>
              <a:buChar char="•"/>
            </a:pPr>
            <a:r>
              <a:rPr lang="en-US" sz="1100" dirty="0" smtClean="0">
                <a:latin typeface="+mn-lt"/>
                <a:cs typeface="Calibri"/>
              </a:rPr>
              <a:t> Social-Emotional Development </a:t>
            </a:r>
          </a:p>
          <a:p>
            <a:pPr>
              <a:spcBef>
                <a:spcPct val="0"/>
              </a:spcBef>
              <a:buFont typeface="Arial"/>
              <a:buChar char="•"/>
            </a:pPr>
            <a:r>
              <a:rPr lang="en-US" sz="1100" dirty="0" smtClean="0">
                <a:latin typeface="+mn-lt"/>
                <a:cs typeface="Calibri"/>
              </a:rPr>
              <a:t> Language and Literacy </a:t>
            </a:r>
          </a:p>
          <a:p>
            <a:pPr>
              <a:spcBef>
                <a:spcPct val="0"/>
              </a:spcBef>
              <a:buFont typeface="Arial"/>
              <a:buChar char="•"/>
            </a:pPr>
            <a:r>
              <a:rPr lang="en-US" sz="1100" dirty="0" smtClean="0">
                <a:latin typeface="+mn-lt"/>
                <a:cs typeface="Calibri"/>
              </a:rPr>
              <a:t> English-Language Development (for English learners)</a:t>
            </a:r>
          </a:p>
          <a:p>
            <a:pPr>
              <a:spcBef>
                <a:spcPct val="0"/>
              </a:spcBef>
              <a:buFont typeface="Arial"/>
              <a:buChar char="•"/>
            </a:pPr>
            <a:r>
              <a:rPr lang="en-US" sz="1100" dirty="0" smtClean="0">
                <a:latin typeface="+mn-lt"/>
                <a:cs typeface="Calibri"/>
              </a:rPr>
              <a:t> Mathematics</a:t>
            </a:r>
          </a:p>
          <a:p>
            <a:pPr>
              <a:spcBef>
                <a:spcPct val="0"/>
              </a:spcBef>
              <a:buFont typeface="Arial"/>
              <a:buChar char="•"/>
            </a:pPr>
            <a:r>
              <a:rPr lang="en-US" sz="1100" dirty="0" smtClean="0">
                <a:latin typeface="+mn-lt"/>
                <a:cs typeface="Calibri"/>
              </a:rPr>
              <a:t> Visual and Performing Arts</a:t>
            </a:r>
          </a:p>
          <a:p>
            <a:pPr>
              <a:spcBef>
                <a:spcPct val="0"/>
              </a:spcBef>
              <a:buFont typeface="Arial"/>
              <a:buChar char="•"/>
            </a:pPr>
            <a:r>
              <a:rPr lang="en-US" sz="1100" dirty="0" smtClean="0">
                <a:latin typeface="+mn-lt"/>
                <a:cs typeface="Calibri"/>
              </a:rPr>
              <a:t> Physical Development</a:t>
            </a:r>
          </a:p>
          <a:p>
            <a:pPr>
              <a:spcBef>
                <a:spcPct val="0"/>
              </a:spcBef>
              <a:buFont typeface="Arial"/>
              <a:buChar char="•"/>
            </a:pPr>
            <a:r>
              <a:rPr lang="en-US" sz="1100" dirty="0" smtClean="0">
                <a:latin typeface="+mn-lt"/>
                <a:cs typeface="Calibri"/>
              </a:rPr>
              <a:t> History-Social Science</a:t>
            </a:r>
            <a:endParaRPr lang="en-US" sz="1100" baseline="0" dirty="0" smtClean="0">
              <a:latin typeface="+mn-lt"/>
              <a:cs typeface="Calibri"/>
            </a:endParaRPr>
          </a:p>
          <a:p>
            <a:pPr>
              <a:spcBef>
                <a:spcPct val="0"/>
              </a:spcBef>
              <a:buFont typeface="Arial"/>
              <a:buChar char="•"/>
            </a:pPr>
            <a:r>
              <a:rPr lang="en-US" sz="1100" dirty="0" smtClean="0">
                <a:latin typeface="+mn-lt"/>
                <a:cs typeface="Calibri"/>
              </a:rPr>
              <a:t> Science </a:t>
            </a:r>
          </a:p>
          <a:p>
            <a:pPr>
              <a:spcBef>
                <a:spcPct val="0"/>
              </a:spcBef>
              <a:buFont typeface="Arial"/>
              <a:buChar char="•"/>
            </a:pPr>
            <a:endParaRPr lang="en-US" sz="1100" dirty="0" smtClean="0">
              <a:latin typeface="+mn-lt"/>
              <a:cs typeface="Calibri"/>
            </a:endParaRPr>
          </a:p>
          <a:p>
            <a:pPr>
              <a:spcBef>
                <a:spcPct val="0"/>
              </a:spcBef>
              <a:buFont typeface="Arial"/>
              <a:buNone/>
            </a:pPr>
            <a:r>
              <a:rPr lang="en-US" sz="1100" dirty="0" smtClean="0">
                <a:latin typeface="+mn-lt"/>
                <a:cs typeface="Calibri"/>
              </a:rPr>
              <a:t>Together, these domains represent crucial areas of learning and development for young children. </a:t>
            </a:r>
          </a:p>
          <a:p>
            <a:pPr>
              <a:spcBef>
                <a:spcPct val="0"/>
              </a:spcBef>
            </a:pPr>
            <a:r>
              <a:rPr lang="en-US" sz="1100" dirty="0" smtClean="0">
                <a:latin typeface="+mn-lt"/>
                <a:cs typeface="Calibri"/>
              </a:rPr>
              <a:t>Competencies are included as foundations for children“ at around 48 months of age” and “at around 60 months of age.”</a:t>
            </a:r>
          </a:p>
          <a:p>
            <a:pPr>
              <a:buFontTx/>
              <a:buChar char="•"/>
            </a:pPr>
            <a:endParaRPr lang="en-US" sz="1100" dirty="0" smtClean="0">
              <a:latin typeface="+mn-lt"/>
              <a:ea typeface="ＭＳ Ｐゴシック" pitchFamily="-110" charset="-128"/>
              <a:cs typeface="Calibri"/>
            </a:endParaRPr>
          </a:p>
          <a:p>
            <a:r>
              <a:rPr lang="en-US" sz="1100" dirty="0" smtClean="0">
                <a:latin typeface="+mn-lt"/>
                <a:ea typeface="ＭＳ Ｐゴシック" pitchFamily="-110" charset="-128"/>
                <a:cs typeface="Calibri"/>
              </a:rPr>
              <a:t>Source: </a:t>
            </a:r>
            <a:r>
              <a:rPr lang="en-US" sz="1100" i="1" u="sng" dirty="0" smtClean="0">
                <a:latin typeface="+mn-lt"/>
                <a:ea typeface="ＭＳ Ｐゴシック" pitchFamily="-110" charset="-128"/>
                <a:cs typeface="Calibri"/>
              </a:rPr>
              <a:t>Expanding Access to High Quality Preschool Programs</a:t>
            </a:r>
            <a:r>
              <a:rPr lang="en-US" sz="1100" i="1" dirty="0" smtClean="0">
                <a:latin typeface="+mn-lt"/>
                <a:ea typeface="ＭＳ Ｐゴシック" pitchFamily="-110" charset="-128"/>
                <a:cs typeface="Calibri"/>
              </a:rPr>
              <a:t>, 2003 California School Boards Association</a:t>
            </a:r>
            <a:endParaRPr lang="en-US" sz="1100" dirty="0" smtClean="0">
              <a:latin typeface="+mn-lt"/>
              <a:ea typeface="ＭＳ Ｐゴシック" pitchFamily="-110" charset="-128"/>
              <a:cs typeface="Calibri"/>
            </a:endParaRPr>
          </a:p>
          <a:p>
            <a:endParaRPr lang="en-US" sz="1100" dirty="0" smtClean="0">
              <a:latin typeface="+mn-lt"/>
              <a:ea typeface="ＭＳ Ｐゴシック" pitchFamily="-110" charset="-128"/>
              <a:cs typeface="Calibri"/>
            </a:endParaRPr>
          </a:p>
          <a:p>
            <a:endParaRPr lang="en-US" sz="1100" dirty="0">
              <a:latin typeface="+mn-lt"/>
              <a:cs typeface="Calibri"/>
            </a:endParaRPr>
          </a:p>
        </p:txBody>
      </p:sp>
      <p:sp>
        <p:nvSpPr>
          <p:cNvPr id="6" name="Slide Number Placeholder 3"/>
          <p:cNvSpPr>
            <a:spLocks noGrp="1"/>
          </p:cNvSpPr>
          <p:nvPr>
            <p:ph type="sldNum" sz="quarter" idx="5"/>
          </p:nvPr>
        </p:nvSpPr>
        <p:spPr>
          <a:xfrm>
            <a:off x="3956551" y="8805841"/>
            <a:ext cx="3026833" cy="463550"/>
          </a:xfrm>
        </p:spPr>
        <p:txBody>
          <a:bodyPr/>
          <a:lstStyle/>
          <a:p>
            <a:fld id="{83903985-EF24-4915-A570-EC2C7FF28D3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9DD4457-EE32-B04A-842A-C5704BD4330A}" type="datetime1">
              <a:rPr lang="en-US" smtClean="0"/>
              <a:pPr/>
              <a:t>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67CBBD10-6CD3-E243-A861-84E56A3B8633}" type="datetime1">
              <a:rPr lang="en-US" smtClean="0"/>
              <a:pPr/>
              <a:t>11/1/13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C428257-B880-E24B-8407-91245254BDA5}" type="datetime1">
              <a:rPr lang="en-US" smtClean="0"/>
              <a:pPr/>
              <a:t>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53D5648A-C188-5A45-B31C-DCE2E12DEF8E}" type="datetime1">
              <a:rPr lang="en-US" smtClean="0"/>
              <a:pPr/>
              <a:t>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dirty="0" smtClean="0"/>
              <a:t>Drag picture to placeholder or click icon to add</a:t>
            </a:r>
            <a:endParaRPr dirty="0"/>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BC0F0EA1-827F-0F4C-BE7B-ED108419C127}" type="datetime1">
              <a:rPr lang="en-US" smtClean="0"/>
              <a:pPr/>
              <a:t>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dirty="0" smtClean="0"/>
              <a:t>Drag picture to placeholder or click icon to add</a:t>
            </a:r>
            <a:endParaRPr dirty="0"/>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dirty="0" smtClean="0"/>
              <a:t>Drag picture to placeholder or click icon to add</a:t>
            </a:r>
            <a:endParaRPr dirty="0"/>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dirty="0" smtClean="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3D484E5-F07B-074A-A90A-2489BCB57EAB}" type="datetime1">
              <a:rPr lang="en-US" smtClean="0"/>
              <a:pPr/>
              <a:t>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F05C0B4-DCD6-3647-A3B7-61D6015C95D5}" type="datetime1">
              <a:rPr lang="en-US" smtClean="0"/>
              <a:pPr/>
              <a:t>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AF5B7D-069E-5F4C-80C0-012C2241AA42}" type="datetime1">
              <a:rPr lang="en-US" smtClean="0"/>
              <a:pPr/>
              <a:t>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4BD98E2-262F-114D-BFE9-C436028A28A8}" type="datetime1">
              <a:rPr lang="en-US" smtClean="0"/>
              <a:pPr/>
              <a:t>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F9F3D0-F2C4-1246-B6D8-2A0CE1995B64}" type="datetime1">
              <a:rPr lang="en-US" smtClean="0"/>
              <a:pPr/>
              <a:t>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54A76337-36FF-5A42-8FE9-19521F9FC5D3}" type="datetime1">
              <a:rPr lang="en-US" smtClean="0"/>
              <a:pPr/>
              <a:t>11/1/13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5246D967-AAAA-5344-8BA2-A868259126F8}" type="datetime1">
              <a:rPr lang="en-US" smtClean="0"/>
              <a:pPr/>
              <a:t>11/1/13</a:t>
            </a:fld>
            <a:endParaRPr lang="en-US" dirty="0"/>
          </a:p>
        </p:txBody>
      </p:sp>
      <p:sp>
        <p:nvSpPr>
          <p:cNvPr id="8" name="Footer Placeholder 7"/>
          <p:cNvSpPr>
            <a:spLocks noGrp="1"/>
          </p:cNvSpPr>
          <p:nvPr>
            <p:ph type="ftr" sz="quarter" idx="11"/>
          </p:nvPr>
        </p:nvSpPr>
        <p:spPr>
          <a:xfrm>
            <a:off x="1120588" y="188259"/>
            <a:ext cx="2895600" cy="365125"/>
          </a:xfrm>
        </p:spPr>
        <p:txBody>
          <a:bodyPr/>
          <a:lstStyle/>
          <a:p>
            <a:endParaRPr lang="en-US" dirty="0"/>
          </a:p>
        </p:txBody>
      </p:sp>
      <p:sp>
        <p:nvSpPr>
          <p:cNvPr id="9" name="Slide Number Placeholder 8"/>
          <p:cNvSpPr>
            <a:spLocks noGrp="1"/>
          </p:cNvSpPr>
          <p:nvPr>
            <p:ph type="sldNum" sz="quarter" idx="12"/>
          </p:nvPr>
        </p:nvSpPr>
        <p:spPr/>
        <p:txBody>
          <a:bodyPr/>
          <a:lstStyle/>
          <a:p>
            <a:fld id="{4A822907-8A9D-4F6B-98F6-913902AD56B5}" type="slidenum">
              <a:rPr lang="en-US" smtClean="0"/>
              <a:pPr/>
              <a:t>‹#›</a:t>
            </a:fld>
            <a:endParaRPr lang="en-US" dirty="0"/>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0A2AA49-5CB0-FA40-B815-33303F34C910}" type="datetime1">
              <a:rPr lang="en-US" smtClean="0"/>
              <a:pPr/>
              <a:t>11/1/13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8DD57-8E96-9A46-B67D-0E3B0FC24E1F}" type="datetime1">
              <a:rPr lang="en-US" smtClean="0"/>
              <a:pPr/>
              <a:t>11/1/13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87D7C03B-2277-A14C-A641-ADBBE603259E}" type="datetime1">
              <a:rPr lang="en-US" smtClean="0"/>
              <a:pPr/>
              <a:t>11/1/13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dirty="0" smtClean="0"/>
              <a:t>Click to edit Master title style</a:t>
            </a:r>
            <a:br>
              <a:rPr lang="en-US" dirty="0" smtClean="0"/>
            </a:br>
            <a:r>
              <a:rPr lang="en-US" sz="2400" dirty="0" err="1" smtClean="0"/>
              <a:t>Submaster</a:t>
            </a:r>
            <a:endParaRPr dirty="0"/>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B45BB05-8521-A74D-81EC-6B01F67E49FE}" type="datetime1">
              <a:rPr lang="en-US" smtClean="0"/>
              <a:pPr/>
              <a:t>11/1/13</a:t>
            </a:fld>
            <a:endParaRPr lang="en-US" dirty="0"/>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pPr/>
              <a:t>‹#›</a:t>
            </a:fld>
            <a:endParaRPr lang="en-US" dirty="0"/>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2.wdp"/><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1" Type="http://schemas.openxmlformats.org/officeDocument/2006/relationships/image" Target="../media/image22.png"/><Relationship Id="rId12" Type="http://schemas.microsoft.com/office/2007/relationships/hdphoto" Target="../media/hdphoto8.wdp"/><Relationship Id="rId13"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 Id="rId4" Type="http://schemas.microsoft.com/office/2007/relationships/hdphoto" Target="../media/hdphoto4.wdp"/><Relationship Id="rId5" Type="http://schemas.openxmlformats.org/officeDocument/2006/relationships/image" Target="../media/image19.png"/><Relationship Id="rId6" Type="http://schemas.microsoft.com/office/2007/relationships/hdphoto" Target="../media/hdphoto5.wdp"/><Relationship Id="rId7" Type="http://schemas.openxmlformats.org/officeDocument/2006/relationships/image" Target="../media/image20.png"/><Relationship Id="rId8" Type="http://schemas.microsoft.com/office/2007/relationships/hdphoto" Target="../media/hdphoto6.wdp"/><Relationship Id="rId9" Type="http://schemas.openxmlformats.org/officeDocument/2006/relationships/image" Target="../media/image21.png"/><Relationship Id="rId10"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10.wdp"/><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microsoft.com/office/2007/relationships/hdphoto" Target="../media/hdphoto11.wdp"/><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hyperlink" Target="http://www.cde.ca.gov/sp/cd/re/documents/psalignment.pdf" TargetMode="External"/><Relationship Id="rId4" Type="http://schemas.openxmlformats.org/officeDocument/2006/relationships/hyperlink" Target="http://www.ccsesa.org/index/sp_prek.cfm" TargetMode="External"/><Relationship Id="rId5" Type="http://schemas.openxmlformats.org/officeDocument/2006/relationships/hyperlink" Target="http://www.cde.ca.gov/ci/gs/em/" TargetMode="External"/><Relationship Id="rId6" Type="http://schemas.openxmlformats.org/officeDocument/2006/relationships/hyperlink" Target="http://www.californiakindergartenassociation.org/transitional-kindergarten/" TargetMode="External"/><Relationship Id="rId7" Type="http://schemas.openxmlformats.org/officeDocument/2006/relationships/hyperlink" Target="http://www.cpin.us" TargetMode="External"/><Relationship Id="rId8" Type="http://schemas.openxmlformats.org/officeDocument/2006/relationships/hyperlink" Target="http://www.ppic.org/content/pubs/op/OP_508JCOP.pdf"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naeyc.org/DAP" TargetMode="External"/><Relationship Id="rId4" Type="http://schemas.openxmlformats.org/officeDocument/2006/relationships/hyperlink" Target="http://www.cde.ca.gov/sp/cd/re/documents/psframeworkkvol1.pdf" TargetMode="External"/><Relationship Id="rId5" Type="http://schemas.openxmlformats.org/officeDocument/2006/relationships/hyperlink" Target="http://www.cde.ca.gov/sp/cd/re/documents/psframeworkvol2.pdf" TargetMode="External"/><Relationship Id="rId6" Type="http://schemas.openxmlformats.org/officeDocument/2006/relationships/hyperlink" Target="http://www.cde.ca.gov/sp/cd/re/documents/preschoolframeworkvol3.pdf" TargetMode="External"/><Relationship Id="rId7" Type="http://schemas.openxmlformats.org/officeDocument/2006/relationships/hyperlink" Target="http://www.cde.ca.gov/sp/cd/re/documents/psenglearnersed2.pdf" TargetMode="External"/><Relationship Id="rId8" Type="http://schemas.openxmlformats.org/officeDocument/2006/relationships/hyperlink" Target="http://www.cde.ca.gov/sp/cd/re/documents/preschoollf.pdf" TargetMode="External"/><Relationship Id="rId9" Type="http://schemas.openxmlformats.org/officeDocument/2006/relationships/hyperlink" Target="http://www.cde.ca.gov/sp/cd/re/documents/psfoundationsvol2.pdf" TargetMode="External"/><Relationship Id="rId10" Type="http://schemas.openxmlformats.org/officeDocument/2006/relationships/hyperlink" Target="http://www.cde.ca.gov/sp/cd/re/documents/preschoolfoundationsvol3.pdf" TargetMode="External"/><Relationship Id="rId11" Type="http://schemas.openxmlformats.org/officeDocument/2006/relationships/hyperlink" Target="http://www.tkcalifornia.org/"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naeyc.org/files/naeyc/file/positions/psmath.pdf" TargetMode="External"/><Relationship Id="rId4" Type="http://schemas.openxmlformats.org/officeDocument/2006/relationships/hyperlink" Target="http://www.naeyc.org/dap/12-principles-of-child-development" TargetMode="External"/><Relationship Id="rId5" Type="http://schemas.openxmlformats.org/officeDocument/2006/relationships/hyperlink" Target="http://www.nctm.org/"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7001" y="1347771"/>
            <a:ext cx="8913813" cy="914400"/>
          </a:xfrm>
        </p:spPr>
        <p:txBody>
          <a:bodyPr/>
          <a:lstStyle/>
          <a:p>
            <a:r>
              <a:rPr lang="en-US" b="1" dirty="0" smtClean="0">
                <a:latin typeface="Arial"/>
                <a:cs typeface="Arial"/>
              </a:rPr>
              <a:t>              Mathematics</a:t>
            </a:r>
            <a:endParaRPr lang="en-US" b="1" dirty="0">
              <a:latin typeface="Arial"/>
              <a:cs typeface="Arial"/>
            </a:endParaRPr>
          </a:p>
        </p:txBody>
      </p:sp>
      <p:sp>
        <p:nvSpPr>
          <p:cNvPr id="3" name="Subtitle 2"/>
          <p:cNvSpPr>
            <a:spLocks noGrp="1"/>
          </p:cNvSpPr>
          <p:nvPr>
            <p:ph sz="half" idx="1"/>
          </p:nvPr>
        </p:nvSpPr>
        <p:spPr>
          <a:xfrm>
            <a:off x="1297211" y="2712476"/>
            <a:ext cx="6295571" cy="3681412"/>
          </a:xfrm>
        </p:spPr>
        <p:txBody>
          <a:bodyPr>
            <a:normAutofit/>
            <a:scene3d>
              <a:camera prst="orthographicFront"/>
              <a:lightRig rig="sunset" dir="t"/>
            </a:scene3d>
            <a:sp3d extrusionH="57150">
              <a:extrusionClr>
                <a:srgbClr val="65C6A4"/>
              </a:extrusionClr>
            </a:sp3d>
          </a:bodyPr>
          <a:lstStyle/>
          <a:p>
            <a:pPr marL="0" indent="0" algn="ctr">
              <a:buNone/>
            </a:pPr>
            <a:r>
              <a:rPr lang="en-US" b="1" dirty="0" smtClean="0">
                <a:solidFill>
                  <a:schemeClr val="tx1"/>
                </a:solidFill>
                <a:latin typeface="Calibri"/>
                <a:cs typeface="Calibri"/>
              </a:rPr>
              <a:t>In a Transitional Kindergarten (TK) Classroom</a:t>
            </a:r>
            <a:br>
              <a:rPr lang="en-US" b="1" dirty="0" smtClean="0">
                <a:solidFill>
                  <a:schemeClr val="tx1"/>
                </a:solidFill>
                <a:latin typeface="Calibri"/>
                <a:cs typeface="Calibri"/>
              </a:rPr>
            </a:br>
            <a:endParaRPr lang="en-US" b="1" dirty="0" smtClean="0">
              <a:solidFill>
                <a:schemeClr val="tx1"/>
              </a:solidFill>
              <a:latin typeface="Calibri"/>
              <a:cs typeface="Calibri"/>
            </a:endParaRPr>
          </a:p>
          <a:p>
            <a:pPr marL="0" indent="0">
              <a:buNone/>
            </a:pPr>
            <a:endParaRPr lang="en-US" sz="3200" b="1" cap="all" dirty="0" smtClean="0">
              <a:ln w="9000" cmpd="sng">
                <a:solidFill>
                  <a:schemeClr val="tx1"/>
                </a:solidFill>
                <a:prstDash val="solid"/>
              </a:ln>
              <a:solidFill>
                <a:schemeClr val="bg2"/>
              </a:solidFill>
              <a:effectLst>
                <a:reflection blurRad="12700" stA="28000" endPos="45000" dist="1000" dir="5400000" sy="-100000" algn="bl" rotWithShape="0"/>
              </a:effectLst>
            </a:endParaRPr>
          </a:p>
        </p:txBody>
      </p:sp>
      <p:pic>
        <p:nvPicPr>
          <p:cNvPr id="10" name="Picture 9" descr="TKGuide_kids2_Page_01.tif"/>
          <p:cNvPicPr>
            <a:picLocks noChangeAspect="1"/>
          </p:cNvPicPr>
          <p:nvPr/>
        </p:nvPicPr>
        <p:blipFill>
          <a:blip r:embed="rId3"/>
          <a:stretch>
            <a:fillRect/>
          </a:stretch>
        </p:blipFill>
        <p:spPr>
          <a:xfrm>
            <a:off x="1879600" y="3583041"/>
            <a:ext cx="5181600" cy="2208159"/>
          </a:xfrm>
          <a:prstGeom prst="rect">
            <a:avLst/>
          </a:prstGeom>
          <a:effectLst>
            <a:glow rad="228600">
              <a:schemeClr val="accent4">
                <a:alpha val="75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2067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4300" y="617538"/>
            <a:ext cx="8913813" cy="779462"/>
          </a:xfrm>
        </p:spPr>
        <p:txBody>
          <a:bodyPr/>
          <a:lstStyle/>
          <a:p>
            <a:pPr eaLnBrk="1" hangingPunct="1"/>
            <a:r>
              <a:rPr lang="en-US" smtClean="0">
                <a:latin typeface="Arial" pitchFamily="-110" charset="0"/>
                <a:ea typeface="Arial" pitchFamily="-110" charset="0"/>
                <a:cs typeface="Arial" pitchFamily="-110" charset="0"/>
              </a:rPr>
              <a:t>      Overview of Alignment</a:t>
            </a:r>
          </a:p>
        </p:txBody>
      </p:sp>
      <p:graphicFrame>
        <p:nvGraphicFramePr>
          <p:cNvPr id="6" name="Content Placeholder 5"/>
          <p:cNvGraphicFramePr>
            <a:graphicFrameLocks noGrp="1"/>
          </p:cNvGraphicFramePr>
          <p:nvPr>
            <p:ph idx="1"/>
          </p:nvPr>
        </p:nvGraphicFramePr>
        <p:xfrm>
          <a:off x="846138" y="1770063"/>
          <a:ext cx="7610475" cy="3856054"/>
        </p:xfrm>
        <a:graphic>
          <a:graphicData uri="http://schemas.openxmlformats.org/drawingml/2006/table">
            <a:tbl>
              <a:tblPr/>
              <a:tblGrid>
                <a:gridCol w="2536825"/>
                <a:gridCol w="2536825"/>
                <a:gridCol w="2536825"/>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128"/>
                          <a:cs typeface="ＭＳ Ｐゴシック" charset="-128"/>
                        </a:rPr>
                        <a:t>California Preschool Learning Foundations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6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charset="0"/>
                          <a:ea typeface="ＭＳ Ｐゴシック" charset="-128"/>
                          <a:cs typeface="ＭＳ Ｐゴシック" charset="-128"/>
                        </a:rPr>
                        <a:t>California Kindergarten Content Standards</a:t>
                      </a:r>
                      <a:endParaRPr kumimoji="0" lang="en-US" sz="1200" b="1"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128"/>
                          <a:cs typeface="ＭＳ Ｐゴシック" charset="-128"/>
                        </a:rPr>
                        <a:t>Common Core State Standards</a:t>
                      </a:r>
                      <a:endParaRPr kumimoji="0" lang="en-US" sz="1200" b="1" i="0" u="none" strike="noStrike" cap="none" normalizeH="0" baseline="0">
                        <a:ln>
                          <a:noFill/>
                        </a:ln>
                        <a:solidFill>
                          <a:srgbClr val="000000"/>
                        </a:solidFill>
                        <a:effectLst/>
                        <a:latin typeface="Calibri" charset="0"/>
                        <a:ea typeface="ＭＳ Ｐゴシック" charset="-128"/>
                        <a:cs typeface="ＭＳ Ｐゴシック"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Social-Emotional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Health, Education Mental, Emotional, and Social Health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Language and Literacy</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128"/>
                          <a:cs typeface="ＭＳ Ｐゴシック" charset="-128"/>
                        </a:rPr>
                        <a:t>English-Language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English-Language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English-Language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128"/>
                          <a:cs typeface="ＭＳ Ｐゴシック" charset="-128"/>
                        </a:rPr>
                        <a:t>English-Language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Visual and Performing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Visual and Performing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Physical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Physical Education</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Health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Health Education</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History-Social 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History-Social 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128"/>
                          <a:cs typeface="ＭＳ Ｐゴシック" charset="-128"/>
                        </a:rPr>
                        <a:t>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pic>
        <p:nvPicPr>
          <p:cNvPr id="44081" name="Picture 49" descr="cover"/>
          <p:cNvPicPr>
            <a:picLocks noChangeAspect="1" noChangeArrowheads="1"/>
          </p:cNvPicPr>
          <p:nvPr/>
        </p:nvPicPr>
        <p:blipFill>
          <a:blip r:embed="rId3"/>
          <a:srcRect/>
          <a:stretch>
            <a:fillRect/>
          </a:stretch>
        </p:blipFill>
        <p:spPr bwMode="auto">
          <a:xfrm>
            <a:off x="7366000" y="4625975"/>
            <a:ext cx="1295400" cy="1716088"/>
          </a:xfrm>
          <a:prstGeom prst="rect">
            <a:avLst/>
          </a:prstGeom>
          <a:noFill/>
          <a:ln w="28575">
            <a:solidFill>
              <a:srgbClr val="000000"/>
            </a:solidFill>
            <a:miter lim="800000"/>
            <a:headEnd/>
            <a:tailEnd/>
          </a:ln>
        </p:spPr>
      </p:pic>
      <p:sp>
        <p:nvSpPr>
          <p:cNvPr id="5" name="TextBox 4"/>
          <p:cNvSpPr txBox="1"/>
          <p:nvPr/>
        </p:nvSpPr>
        <p:spPr>
          <a:xfrm>
            <a:off x="368300" y="6548438"/>
            <a:ext cx="8782050" cy="276225"/>
          </a:xfrm>
          <a:prstGeom prst="rect">
            <a:avLst/>
          </a:prstGeom>
          <a:noFill/>
        </p:spPr>
        <p:txBody>
          <a:bodyPr>
            <a:spAutoFit/>
          </a:bodyPr>
          <a:lstStyle/>
          <a:p>
            <a:pPr>
              <a:defRPr/>
            </a:pPr>
            <a:r>
              <a:rPr lang="en-US" sz="1150" dirty="0"/>
              <a:t>Source:  </a:t>
            </a:r>
            <a:r>
              <a:rPr lang="en-US" sz="1150" i="1" dirty="0"/>
              <a:t>The Alignment of the California Preschool Learning Foundations with Key Early Education Resources</a:t>
            </a:r>
            <a:r>
              <a:rPr lang="en-US" sz="1150" dirty="0"/>
              <a:t>, CDE, 2012</a:t>
            </a:r>
            <a:r>
              <a:rPr lang="en-US" sz="1200" dirty="0"/>
              <a:t>.</a:t>
            </a:r>
          </a:p>
        </p:txBody>
      </p:sp>
      <p:sp>
        <p:nvSpPr>
          <p:cNvPr id="44083" name="Slide Number Placeholder 6"/>
          <p:cNvSpPr>
            <a:spLocks noGrp="1"/>
          </p:cNvSpPr>
          <p:nvPr>
            <p:ph type="sldNum" sz="quarter" idx="12"/>
          </p:nvPr>
        </p:nvSpPr>
        <p:spPr bwMode="auto">
          <a:noFill/>
          <a:ln>
            <a:miter lim="800000"/>
            <a:headEnd/>
            <a:tailEnd/>
          </a:ln>
        </p:spPr>
        <p:txBody>
          <a:bodyPr/>
          <a:lstStyle/>
          <a:p>
            <a:fld id="{89AB3D1A-EC03-A648-B16A-4BF6E80C222F}" type="slidenum">
              <a:rPr lang="en-US" smtClean="0">
                <a:latin typeface="Century Gothic" pitchFamily="-110" charset="0"/>
                <a:ea typeface="ＭＳ Ｐゴシック" pitchFamily="-110" charset="-128"/>
                <a:cs typeface="ＭＳ Ｐゴシック" pitchFamily="-110" charset="-128"/>
              </a:rPr>
              <a:pPr/>
              <a:t>10</a:t>
            </a:fld>
            <a:endParaRPr lang="en-US" smtClean="0">
              <a:latin typeface="Century Gothic" pitchFamily="-110" charset="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19100"/>
            <a:ext cx="8913813" cy="1098456"/>
          </a:xfrm>
        </p:spPr>
        <p:txBody>
          <a:bodyPr>
            <a:normAutofit/>
          </a:bodyPr>
          <a:lstStyle/>
          <a:p>
            <a:r>
              <a:rPr lang="en-US" b="1" dirty="0" smtClean="0">
                <a:latin typeface="Arial"/>
                <a:cs typeface="Arial"/>
              </a:rPr>
              <a:t>    Overview of Mathematics</a:t>
            </a:r>
            <a:endParaRPr lang="en-US" b="1" dirty="0">
              <a:latin typeface="Arial"/>
              <a:cs typeface="Arial"/>
            </a:endParaRPr>
          </a:p>
        </p:txBody>
      </p:sp>
      <p:pic>
        <p:nvPicPr>
          <p:cNvPr id="4" name="Content Placeholder 3" descr="math 1.pdf"/>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7458" r="-27458"/>
          <a:stretch>
            <a:fillRect/>
          </a:stretch>
        </p:blipFill>
        <p:spPr>
          <a:xfrm>
            <a:off x="-642395" y="1542956"/>
            <a:ext cx="10556508" cy="5091729"/>
          </a:xfrm>
        </p:spPr>
      </p:pic>
      <p:sp>
        <p:nvSpPr>
          <p:cNvPr id="5" name="TextBox 4"/>
          <p:cNvSpPr txBox="1"/>
          <p:nvPr/>
        </p:nvSpPr>
        <p:spPr>
          <a:xfrm>
            <a:off x="5240216" y="2308006"/>
            <a:ext cx="717969" cy="215444"/>
          </a:xfrm>
          <a:prstGeom prst="rect">
            <a:avLst/>
          </a:prstGeom>
          <a:noFill/>
        </p:spPr>
        <p:txBody>
          <a:bodyPr wrap="square" rtlCol="0">
            <a:spAutoFit/>
          </a:bodyPr>
          <a:lstStyle/>
          <a:p>
            <a:r>
              <a:rPr lang="en-US" sz="800" b="1" dirty="0" smtClean="0">
                <a:latin typeface="Calibri" pitchFamily="34" charset="0"/>
                <a:ea typeface="Arial Unicode MS" pitchFamily="34" charset="-128"/>
                <a:cs typeface="Times New Roman" pitchFamily="18" charset="0"/>
              </a:rPr>
              <a:t>California</a:t>
            </a:r>
            <a:r>
              <a:rPr lang="en-US" sz="750" b="1" dirty="0" smtClean="0">
                <a:latin typeface="Times New Roman" pitchFamily="18" charset="0"/>
                <a:ea typeface="Arial Unicode MS" pitchFamily="34" charset="-128"/>
                <a:cs typeface="Times New Roman" pitchFamily="18" charset="0"/>
              </a:rPr>
              <a:t> </a:t>
            </a:r>
            <a:endParaRPr lang="en-US" sz="750" b="1" dirty="0">
              <a:latin typeface="Times New Roman" pitchFamily="18" charset="0"/>
              <a:ea typeface="Arial Unicode MS" pitchFamily="34" charset="-128"/>
              <a:cs typeface="Times New Roman" pitchFamily="18" charset="0"/>
            </a:endParaRPr>
          </a:p>
        </p:txBody>
      </p:sp>
      <p:sp>
        <p:nvSpPr>
          <p:cNvPr id="6" name="TextBox 5"/>
          <p:cNvSpPr txBox="1"/>
          <p:nvPr/>
        </p:nvSpPr>
        <p:spPr>
          <a:xfrm>
            <a:off x="235859" y="6548286"/>
            <a:ext cx="8781392" cy="276999"/>
          </a:xfrm>
          <a:prstGeom prst="rect">
            <a:avLst/>
          </a:prstGeom>
          <a:noFill/>
        </p:spPr>
        <p:txBody>
          <a:bodyPr wrap="square" rtlCol="0">
            <a:spAutoFit/>
          </a:bodyPr>
          <a:lstStyle/>
          <a:p>
            <a:r>
              <a:rPr lang="en-US" sz="1150" dirty="0" smtClean="0"/>
              <a:t>Source:  </a:t>
            </a:r>
            <a:r>
              <a:rPr lang="en-US" sz="1150" i="1" dirty="0" smtClean="0"/>
              <a:t>The Alignment of the California Preschool Learning Foundations with Key Early Education Resources</a:t>
            </a:r>
            <a:r>
              <a:rPr lang="en-US" sz="1150" dirty="0" smtClean="0"/>
              <a:t>, CDE, 2012</a:t>
            </a:r>
            <a:r>
              <a:rPr lang="en-US" sz="1200" dirty="0" smtClean="0"/>
              <a:t>.</a:t>
            </a:r>
            <a:endParaRPr lang="en-US" sz="1200" dirty="0"/>
          </a:p>
        </p:txBody>
      </p:sp>
      <p:sp>
        <p:nvSpPr>
          <p:cNvPr id="7" name="Slide Number Placeholder 6"/>
          <p:cNvSpPr>
            <a:spLocks noGrp="1"/>
          </p:cNvSpPr>
          <p:nvPr>
            <p:ph type="sldNum" sz="quarter" idx="12"/>
          </p:nvPr>
        </p:nvSpPr>
        <p:spPr/>
        <p:txBody>
          <a:bodyPr/>
          <a:lstStyle/>
          <a:p>
            <a:fld id="{4A822907-8A9D-4F6B-98F6-913902AD56B5}"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1562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 y="399154"/>
            <a:ext cx="8913813" cy="1095078"/>
          </a:xfrm>
        </p:spPr>
        <p:txBody>
          <a:bodyPr>
            <a:normAutofit/>
          </a:bodyPr>
          <a:lstStyle/>
          <a:p>
            <a:r>
              <a:rPr lang="en-US" b="1" dirty="0" smtClean="0">
                <a:latin typeface="Arial"/>
                <a:cs typeface="Arial"/>
              </a:rPr>
              <a:t>     Overview of Mathematics</a:t>
            </a:r>
            <a:endParaRPr lang="en-US" b="1" dirty="0">
              <a:latin typeface="Arial"/>
              <a:cs typeface="Arial"/>
            </a:endParaRPr>
          </a:p>
        </p:txBody>
      </p:sp>
      <p:pic>
        <p:nvPicPr>
          <p:cNvPr id="5" name="Content Placeholder 4" descr="math 2.pdf"/>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695" r="-4695"/>
          <a:stretch>
            <a:fillRect/>
          </a:stretch>
        </p:blipFill>
        <p:spPr>
          <a:xfrm>
            <a:off x="0" y="1646632"/>
            <a:ext cx="9209234" cy="4441897"/>
          </a:xfrm>
        </p:spPr>
      </p:pic>
      <p:sp>
        <p:nvSpPr>
          <p:cNvPr id="7" name="TextBox 6"/>
          <p:cNvSpPr txBox="1"/>
          <p:nvPr/>
        </p:nvSpPr>
        <p:spPr>
          <a:xfrm>
            <a:off x="272145" y="6548286"/>
            <a:ext cx="8781392" cy="276999"/>
          </a:xfrm>
          <a:prstGeom prst="rect">
            <a:avLst/>
          </a:prstGeom>
          <a:noFill/>
        </p:spPr>
        <p:txBody>
          <a:bodyPr wrap="square" rtlCol="0">
            <a:spAutoFit/>
          </a:bodyPr>
          <a:lstStyle/>
          <a:p>
            <a:r>
              <a:rPr lang="en-US" sz="1150" dirty="0" smtClean="0"/>
              <a:t>Source:  </a:t>
            </a:r>
            <a:r>
              <a:rPr lang="en-US" sz="1150" i="1" dirty="0" smtClean="0"/>
              <a:t>The Alignment of the California Preschool Learning Foundations with Key Early Education Resources</a:t>
            </a:r>
            <a:r>
              <a:rPr lang="en-US" sz="1150" dirty="0" smtClean="0"/>
              <a:t>, CDE, 2012</a:t>
            </a:r>
            <a:r>
              <a:rPr lang="en-US" sz="1200" dirty="0" smtClean="0"/>
              <a:t>.</a:t>
            </a:r>
            <a:endParaRPr lang="en-US" sz="1200" dirty="0"/>
          </a:p>
        </p:txBody>
      </p:sp>
      <p:sp>
        <p:nvSpPr>
          <p:cNvPr id="6" name="Slide Number Placeholder 5"/>
          <p:cNvSpPr>
            <a:spLocks noGrp="1"/>
          </p:cNvSpPr>
          <p:nvPr>
            <p:ph type="sldNum" sz="quarter" idx="12"/>
          </p:nvPr>
        </p:nvSpPr>
        <p:spPr/>
        <p:txBody>
          <a:bodyPr/>
          <a:lstStyle/>
          <a:p>
            <a:fld id="{4A822907-8A9D-4F6B-98F6-913902AD56B5}" type="slidenum">
              <a:rPr lang="en-US" smtClean="0"/>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6498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 y="431800"/>
            <a:ext cx="8913813" cy="939800"/>
          </a:xfrm>
        </p:spPr>
        <p:txBody>
          <a:bodyPr>
            <a:normAutofit/>
          </a:bodyPr>
          <a:lstStyle/>
          <a:p>
            <a:r>
              <a:rPr lang="en-US" b="1" dirty="0" smtClean="0">
                <a:latin typeface="Arial"/>
                <a:cs typeface="Arial"/>
              </a:rPr>
              <a:t>    Overview of Mathematics</a:t>
            </a:r>
            <a:endParaRPr lang="en-US" b="1" dirty="0">
              <a:latin typeface="Arial"/>
              <a:cs typeface="Arial"/>
            </a:endParaRPr>
          </a:p>
        </p:txBody>
      </p:sp>
      <p:pic>
        <p:nvPicPr>
          <p:cNvPr id="3" name="Content Placeholder 2" descr="math 3.pdf"/>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971" r="-7971"/>
          <a:stretch>
            <a:fillRect/>
          </a:stretch>
        </p:blipFill>
        <p:spPr>
          <a:xfrm>
            <a:off x="-240672" y="1592954"/>
            <a:ext cx="9717556" cy="4968551"/>
          </a:xfrm>
        </p:spPr>
      </p:pic>
      <p:sp>
        <p:nvSpPr>
          <p:cNvPr id="7" name="TextBox 6"/>
          <p:cNvSpPr txBox="1"/>
          <p:nvPr/>
        </p:nvSpPr>
        <p:spPr>
          <a:xfrm>
            <a:off x="6011101" y="3202140"/>
            <a:ext cx="1625766" cy="261610"/>
          </a:xfrm>
          <a:prstGeom prst="rect">
            <a:avLst/>
          </a:prstGeom>
          <a:noFill/>
        </p:spPr>
        <p:txBody>
          <a:bodyPr wrap="none" rtlCol="0">
            <a:spAutoFit/>
          </a:bodyPr>
          <a:lstStyle/>
          <a:p>
            <a:r>
              <a:rPr lang="en-US" sz="1100" b="1" dirty="0" smtClean="0">
                <a:latin typeface="Calibri" pitchFamily="34" charset="0"/>
              </a:rPr>
              <a:t>  Mathematical Practices</a:t>
            </a:r>
            <a:endParaRPr lang="en-US" sz="1100" b="1" dirty="0">
              <a:latin typeface="Calibri" pitchFamily="34" charset="0"/>
            </a:endParaRPr>
          </a:p>
        </p:txBody>
      </p:sp>
      <p:sp>
        <p:nvSpPr>
          <p:cNvPr id="6" name="TextBox 5"/>
          <p:cNvSpPr txBox="1"/>
          <p:nvPr/>
        </p:nvSpPr>
        <p:spPr>
          <a:xfrm>
            <a:off x="290288" y="6548286"/>
            <a:ext cx="8781392" cy="276999"/>
          </a:xfrm>
          <a:prstGeom prst="rect">
            <a:avLst/>
          </a:prstGeom>
          <a:noFill/>
        </p:spPr>
        <p:txBody>
          <a:bodyPr wrap="square" rtlCol="0">
            <a:spAutoFit/>
          </a:bodyPr>
          <a:lstStyle/>
          <a:p>
            <a:r>
              <a:rPr lang="en-US" sz="1150" dirty="0" smtClean="0"/>
              <a:t>Source:  </a:t>
            </a:r>
            <a:r>
              <a:rPr lang="en-US" sz="1150" i="1" dirty="0" smtClean="0"/>
              <a:t>The Alignment of the California Preschool Learning Foundations with Key Early Education Resources</a:t>
            </a:r>
            <a:r>
              <a:rPr lang="en-US" sz="1150" dirty="0" smtClean="0"/>
              <a:t>, CDE, 2012</a:t>
            </a:r>
            <a:r>
              <a:rPr lang="en-US" sz="1200" dirty="0" smtClean="0"/>
              <a:t>.</a:t>
            </a:r>
            <a:endParaRPr lang="en-US" sz="1200" dirty="0"/>
          </a:p>
        </p:txBody>
      </p:sp>
      <p:sp>
        <p:nvSpPr>
          <p:cNvPr id="8" name="Slide Number Placeholder 7"/>
          <p:cNvSpPr>
            <a:spLocks noGrp="1"/>
          </p:cNvSpPr>
          <p:nvPr>
            <p:ph type="sldNum" sz="quarter" idx="12"/>
          </p:nvPr>
        </p:nvSpPr>
        <p:spPr/>
        <p:txBody>
          <a:bodyPr/>
          <a:lstStyle/>
          <a:p>
            <a:fld id="{4A822907-8A9D-4F6B-98F6-913902AD56B5}"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5015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88001"/>
            <a:ext cx="8913813" cy="1135999"/>
          </a:xfrm>
        </p:spPr>
        <p:txBody>
          <a:bodyPr>
            <a:normAutofit/>
          </a:bodyPr>
          <a:lstStyle/>
          <a:p>
            <a:r>
              <a:rPr lang="en-US" sz="2800" b="1" dirty="0" smtClean="0">
                <a:latin typeface="Arial"/>
                <a:cs typeface="Arial"/>
              </a:rPr>
              <a:t>Alignment between Preschool Learning       Foundations and CCSS for Mathematics</a:t>
            </a:r>
            <a:endParaRPr lang="en-US" sz="2800" b="1" dirty="0">
              <a:latin typeface="Arial"/>
              <a:cs typeface="Arial"/>
            </a:endParaRPr>
          </a:p>
        </p:txBody>
      </p:sp>
      <p:sp>
        <p:nvSpPr>
          <p:cNvPr id="4" name="TextBox 3"/>
          <p:cNvSpPr txBox="1"/>
          <p:nvPr/>
        </p:nvSpPr>
        <p:spPr>
          <a:xfrm>
            <a:off x="290288" y="6548286"/>
            <a:ext cx="8781392" cy="276999"/>
          </a:xfrm>
          <a:prstGeom prst="rect">
            <a:avLst/>
          </a:prstGeom>
          <a:noFill/>
        </p:spPr>
        <p:txBody>
          <a:bodyPr wrap="square" rtlCol="0">
            <a:spAutoFit/>
          </a:bodyPr>
          <a:lstStyle/>
          <a:p>
            <a:r>
              <a:rPr lang="en-US" sz="1150" dirty="0" smtClean="0"/>
              <a:t>Source:  </a:t>
            </a:r>
            <a:r>
              <a:rPr lang="en-US" sz="1150" i="1" dirty="0" smtClean="0"/>
              <a:t>The Alignment of the California Preschool Learning Foundations with Key Early Education Resources</a:t>
            </a:r>
            <a:r>
              <a:rPr lang="en-US" sz="1150" dirty="0" smtClean="0"/>
              <a:t>, CDE, 2012</a:t>
            </a:r>
            <a:r>
              <a:rPr lang="en-US" sz="1200" dirty="0" smtClean="0"/>
              <a:t>.</a:t>
            </a:r>
            <a:endParaRPr lang="en-US" sz="1200"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14</a:t>
            </a:fld>
            <a:endParaRPr lang="en-US" dirty="0"/>
          </a:p>
        </p:txBody>
      </p:sp>
      <p:sp>
        <p:nvSpPr>
          <p:cNvPr id="6" name="TextBox 5"/>
          <p:cNvSpPr txBox="1"/>
          <p:nvPr/>
        </p:nvSpPr>
        <p:spPr>
          <a:xfrm>
            <a:off x="7213600" y="6070600"/>
            <a:ext cx="279400" cy="369332"/>
          </a:xfrm>
          <a:prstGeom prst="rect">
            <a:avLst/>
          </a:prstGeom>
          <a:solidFill>
            <a:schemeClr val="bg1"/>
          </a:solidFill>
        </p:spPr>
        <p:txBody>
          <a:bodyPr wrap="square" rtlCol="0">
            <a:spAutoFit/>
          </a:bodyPr>
          <a:lstStyle/>
          <a:p>
            <a:endParaRPr lang="en-US"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11559" y="1626375"/>
            <a:ext cx="7306940" cy="490286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2793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393700"/>
            <a:ext cx="8913813" cy="1071350"/>
          </a:xfrm>
        </p:spPr>
        <p:txBody>
          <a:bodyPr>
            <a:noAutofit/>
          </a:bodyPr>
          <a:lstStyle/>
          <a:p>
            <a:r>
              <a:rPr lang="en-US" sz="2800" b="1" dirty="0" smtClean="0">
                <a:latin typeface="Arial"/>
                <a:cs typeface="Arial"/>
              </a:rPr>
              <a:t>Alignment between Preschool Learning Foundations and CCSS for Mathematics</a:t>
            </a:r>
            <a:endParaRPr lang="en-US" sz="2800" b="1" dirty="0">
              <a:latin typeface="Arial"/>
              <a:cs typeface="Arial"/>
            </a:endParaRPr>
          </a:p>
        </p:txBody>
      </p:sp>
      <p:sp>
        <p:nvSpPr>
          <p:cNvPr id="4" name="TextBox 3"/>
          <p:cNvSpPr txBox="1"/>
          <p:nvPr/>
        </p:nvSpPr>
        <p:spPr>
          <a:xfrm>
            <a:off x="290288" y="6548286"/>
            <a:ext cx="8781392" cy="276999"/>
          </a:xfrm>
          <a:prstGeom prst="rect">
            <a:avLst/>
          </a:prstGeom>
          <a:noFill/>
        </p:spPr>
        <p:txBody>
          <a:bodyPr wrap="square" rtlCol="0">
            <a:spAutoFit/>
          </a:bodyPr>
          <a:lstStyle/>
          <a:p>
            <a:r>
              <a:rPr lang="en-US" sz="1150" dirty="0" smtClean="0"/>
              <a:t>Source:  </a:t>
            </a:r>
            <a:r>
              <a:rPr lang="en-US" sz="1150" i="1" dirty="0" smtClean="0"/>
              <a:t>The Alignment of the California Preschool Learning Foundations with Key Early Education Resources</a:t>
            </a:r>
            <a:r>
              <a:rPr lang="en-US" sz="1150" dirty="0" smtClean="0"/>
              <a:t>, CDE, 2012</a:t>
            </a:r>
            <a:r>
              <a:rPr lang="en-US" sz="1200" dirty="0" smtClean="0"/>
              <a:t>.</a:t>
            </a:r>
            <a:endParaRPr lang="en-US" sz="1200"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15</a:t>
            </a:fld>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76324" y="1497505"/>
            <a:ext cx="6999193" cy="507157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6932683"/>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06400"/>
            <a:ext cx="8913813" cy="1143000"/>
          </a:xfrm>
        </p:spPr>
        <p:txBody>
          <a:bodyPr>
            <a:noAutofit/>
          </a:bodyPr>
          <a:lstStyle/>
          <a:p>
            <a:r>
              <a:rPr lang="en-US" sz="2800" b="1" dirty="0" smtClean="0">
                <a:latin typeface="Arial"/>
                <a:cs typeface="Arial"/>
              </a:rPr>
              <a:t>Alignment between Preschool Learning Foundations and CCSS for Mathematics</a:t>
            </a:r>
            <a:endParaRPr lang="en-US" sz="2800" b="1" dirty="0">
              <a:latin typeface="Arial"/>
              <a:cs typeface="Arial"/>
            </a:endParaRPr>
          </a:p>
        </p:txBody>
      </p:sp>
      <p:sp>
        <p:nvSpPr>
          <p:cNvPr id="4" name="TextBox 3"/>
          <p:cNvSpPr txBox="1"/>
          <p:nvPr/>
        </p:nvSpPr>
        <p:spPr>
          <a:xfrm>
            <a:off x="290288" y="6548286"/>
            <a:ext cx="8781392" cy="276999"/>
          </a:xfrm>
          <a:prstGeom prst="rect">
            <a:avLst/>
          </a:prstGeom>
          <a:noFill/>
        </p:spPr>
        <p:txBody>
          <a:bodyPr wrap="square" rtlCol="0">
            <a:spAutoFit/>
          </a:bodyPr>
          <a:lstStyle/>
          <a:p>
            <a:r>
              <a:rPr lang="en-US" sz="1150" dirty="0" smtClean="0"/>
              <a:t>Source:  </a:t>
            </a:r>
            <a:r>
              <a:rPr lang="en-US" sz="1150" i="1" dirty="0" smtClean="0"/>
              <a:t>The Alignment of the California Preschool Learning Foundations with Key Early Education Resources</a:t>
            </a:r>
            <a:r>
              <a:rPr lang="en-US" sz="1150" dirty="0" smtClean="0"/>
              <a:t>, CDE, 2012</a:t>
            </a:r>
            <a:r>
              <a:rPr lang="en-US" sz="1200" dirty="0" smtClean="0"/>
              <a:t>.</a:t>
            </a:r>
            <a:endParaRPr lang="en-US" sz="1200"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16</a:t>
            </a:fld>
            <a:endParaRPr lang="en-US"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0288" y="1659530"/>
            <a:ext cx="8601075" cy="488875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993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6029" y="377969"/>
            <a:ext cx="8913813" cy="917432"/>
          </a:xfrm>
        </p:spPr>
        <p:txBody>
          <a:bodyPr>
            <a:normAutofit/>
          </a:bodyPr>
          <a:lstStyle/>
          <a:p>
            <a:r>
              <a:rPr lang="en-US" b="1" dirty="0" smtClean="0">
                <a:latin typeface="Arial"/>
                <a:cs typeface="Arial"/>
              </a:rPr>
              <a:t>     From Content to Practice</a:t>
            </a:r>
            <a:endParaRPr lang="en-US" b="1" dirty="0">
              <a:latin typeface="Arial"/>
              <a:cs typeface="Arial"/>
            </a:endParaRPr>
          </a:p>
        </p:txBody>
      </p:sp>
      <p:sp>
        <p:nvSpPr>
          <p:cNvPr id="5" name="TextBox 4"/>
          <p:cNvSpPr txBox="1"/>
          <p:nvPr/>
        </p:nvSpPr>
        <p:spPr>
          <a:xfrm>
            <a:off x="290288" y="6548286"/>
            <a:ext cx="8781392" cy="276999"/>
          </a:xfrm>
          <a:prstGeom prst="rect">
            <a:avLst/>
          </a:prstGeom>
          <a:noFill/>
        </p:spPr>
        <p:txBody>
          <a:bodyPr wrap="square" rtlCol="0">
            <a:spAutoFit/>
          </a:bodyPr>
          <a:lstStyle/>
          <a:p>
            <a:r>
              <a:rPr lang="en-US" sz="1150" dirty="0" smtClean="0"/>
              <a:t>Source:  </a:t>
            </a:r>
            <a:r>
              <a:rPr lang="en-US" sz="1150" i="1" dirty="0" smtClean="0"/>
              <a:t>The Alignment of the California Preschool Learning Foundations with Key Early Education Resources</a:t>
            </a:r>
            <a:r>
              <a:rPr lang="en-US" sz="1150" dirty="0" smtClean="0"/>
              <a:t>, CDE, 2012</a:t>
            </a:r>
            <a:r>
              <a:rPr lang="en-US" sz="1200" dirty="0" smtClean="0"/>
              <a:t>.</a:t>
            </a:r>
            <a:endParaRPr lang="en-US" sz="1200" dirty="0"/>
          </a:p>
        </p:txBody>
      </p:sp>
      <p:sp>
        <p:nvSpPr>
          <p:cNvPr id="6" name="Slide Number Placeholder 5"/>
          <p:cNvSpPr>
            <a:spLocks noGrp="1"/>
          </p:cNvSpPr>
          <p:nvPr>
            <p:ph type="sldNum" sz="quarter" idx="12"/>
          </p:nvPr>
        </p:nvSpPr>
        <p:spPr/>
        <p:txBody>
          <a:bodyPr/>
          <a:lstStyle/>
          <a:p>
            <a:fld id="{4A822907-8A9D-4F6B-98F6-913902AD56B5}" type="slidenum">
              <a:rPr lang="en-US" smtClean="0"/>
              <a:pPr/>
              <a:t>17</a:t>
            </a:fld>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0587" y="1461532"/>
            <a:ext cx="7310437" cy="4902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2428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69900"/>
            <a:ext cx="8913813" cy="1111156"/>
          </a:xfrm>
        </p:spPr>
        <p:txBody>
          <a:bodyPr>
            <a:normAutofit fontScale="90000"/>
          </a:bodyPr>
          <a:lstStyle/>
          <a:p>
            <a:r>
              <a:rPr lang="en-US" b="1" dirty="0" smtClean="0">
                <a:latin typeface="Arial"/>
                <a:cs typeface="Arial"/>
              </a:rPr>
              <a:t>   Integration of  Science, English </a:t>
            </a:r>
            <a:br>
              <a:rPr lang="en-US" b="1" dirty="0" smtClean="0">
                <a:latin typeface="Arial"/>
                <a:cs typeface="Arial"/>
              </a:rPr>
            </a:br>
            <a:r>
              <a:rPr lang="en-US" b="1" dirty="0" smtClean="0">
                <a:latin typeface="Arial"/>
                <a:cs typeface="Arial"/>
              </a:rPr>
              <a:t>  Language Arts, and Mathematics</a:t>
            </a:r>
            <a:endParaRPr lang="en-US" b="1" dirty="0">
              <a:latin typeface="Arial"/>
              <a:cs typeface="Arial"/>
            </a:endParaRPr>
          </a:p>
        </p:txBody>
      </p:sp>
      <p:sp>
        <p:nvSpPr>
          <p:cNvPr id="3" name="Content Placeholder 2"/>
          <p:cNvSpPr>
            <a:spLocks noGrp="1"/>
          </p:cNvSpPr>
          <p:nvPr>
            <p:ph sz="half" idx="1"/>
          </p:nvPr>
        </p:nvSpPr>
        <p:spPr>
          <a:xfrm>
            <a:off x="647700" y="1633721"/>
            <a:ext cx="2556522" cy="4401710"/>
          </a:xfrm>
        </p:spPr>
        <p:txBody>
          <a:bodyPr>
            <a:normAutofit fontScale="70000" lnSpcReduction="20000"/>
          </a:bodyPr>
          <a:lstStyle/>
          <a:p>
            <a:pPr marL="0" indent="0">
              <a:spcBef>
                <a:spcPts val="0"/>
              </a:spcBef>
              <a:buNone/>
            </a:pPr>
            <a:endParaRPr lang="en-US" sz="6200" b="1" dirty="0"/>
          </a:p>
          <a:p>
            <a:pPr marL="0" indent="0">
              <a:spcBef>
                <a:spcPts val="0"/>
              </a:spcBef>
              <a:buNone/>
            </a:pPr>
            <a:r>
              <a:rPr lang="en-US" sz="4000" dirty="0" smtClean="0">
                <a:solidFill>
                  <a:srgbClr val="000000"/>
                </a:solidFill>
                <a:latin typeface="Calibri"/>
                <a:cs typeface="Calibri"/>
              </a:rPr>
              <a:t>The </a:t>
            </a:r>
            <a:r>
              <a:rPr lang="en-US" sz="4000" dirty="0">
                <a:solidFill>
                  <a:srgbClr val="000000"/>
                </a:solidFill>
                <a:latin typeface="Calibri"/>
                <a:cs typeface="Calibri"/>
              </a:rPr>
              <a:t>purpose of an integrated curriculum is to make content meaningful and accessible to young </a:t>
            </a:r>
            <a:r>
              <a:rPr lang="en-US" sz="4000" dirty="0" smtClean="0">
                <a:solidFill>
                  <a:srgbClr val="000000"/>
                </a:solidFill>
                <a:latin typeface="Calibri"/>
                <a:cs typeface="Calibri"/>
              </a:rPr>
              <a:t>children.</a:t>
            </a:r>
            <a:endParaRPr lang="en-US" sz="4000" dirty="0">
              <a:solidFill>
                <a:srgbClr val="000000"/>
              </a:solidFill>
              <a:latin typeface="Calibri"/>
              <a:cs typeface="Calibri"/>
            </a:endParaRPr>
          </a:p>
          <a:p>
            <a:pPr marL="0" indent="0">
              <a:spcBef>
                <a:spcPts val="0"/>
              </a:spcBef>
              <a:buNone/>
            </a:pPr>
            <a:endParaRPr lang="en-US" sz="5600" i="1" dirty="0" smtClean="0">
              <a:solidFill>
                <a:srgbClr val="000000"/>
              </a:solidFill>
              <a:latin typeface="Calibri"/>
              <a:cs typeface="Calibri"/>
            </a:endParaRPr>
          </a:p>
          <a:p>
            <a:pPr marL="0" indent="0">
              <a:spcBef>
                <a:spcPts val="0"/>
              </a:spcBef>
              <a:buNone/>
            </a:pPr>
            <a:r>
              <a:rPr lang="en-US" sz="2000" i="1" dirty="0" smtClean="0">
                <a:solidFill>
                  <a:srgbClr val="000000"/>
                </a:solidFill>
                <a:latin typeface="Calibri"/>
                <a:cs typeface="Calibri"/>
              </a:rPr>
              <a:t>Active Experiences for Active Children-Mathematics, </a:t>
            </a:r>
            <a:r>
              <a:rPr lang="en-US" sz="2000" dirty="0" smtClean="0">
                <a:solidFill>
                  <a:srgbClr val="000000"/>
                </a:solidFill>
                <a:latin typeface="Calibri"/>
                <a:cs typeface="Calibri"/>
              </a:rPr>
              <a:t>Seefeldt and Galper, 2008</a:t>
            </a:r>
          </a:p>
          <a:p>
            <a:pPr marL="0" lvl="0" indent="0">
              <a:spcBef>
                <a:spcPts val="0"/>
              </a:spcBef>
              <a:buClr>
                <a:srgbClr val="A2C816"/>
              </a:buClr>
              <a:buNone/>
            </a:pPr>
            <a:endParaRPr lang="en-US" sz="2200" i="1" dirty="0">
              <a:solidFill>
                <a:prstClr val="black">
                  <a:lumMod val="65000"/>
                  <a:lumOff val="35000"/>
                </a:prstClr>
              </a:solidFill>
            </a:endParaRPr>
          </a:p>
          <a:p>
            <a:pPr marL="0" indent="0">
              <a:spcBef>
                <a:spcPts val="0"/>
              </a:spcBef>
              <a:buNone/>
            </a:pPr>
            <a:endParaRPr lang="en-US" sz="8000" i="1" dirty="0"/>
          </a:p>
        </p:txBody>
      </p:sp>
      <p:sp>
        <p:nvSpPr>
          <p:cNvPr id="4" name="Content Placeholder 3"/>
          <p:cNvSpPr>
            <a:spLocks noGrp="1"/>
          </p:cNvSpPr>
          <p:nvPr>
            <p:ph sz="half" idx="2"/>
          </p:nvPr>
        </p:nvSpPr>
        <p:spPr>
          <a:xfrm>
            <a:off x="3648722" y="1748488"/>
            <a:ext cx="5114170" cy="4898159"/>
          </a:xfrm>
          <a:ln w="28575">
            <a:solidFill>
              <a:srgbClr val="3AA572"/>
            </a:solidFill>
          </a:ln>
        </p:spPr>
        <p:txBody>
          <a:bodyPr>
            <a:normAutofit fontScale="70000" lnSpcReduction="20000"/>
          </a:bodyPr>
          <a:lstStyle/>
          <a:p>
            <a:pPr marL="0" indent="0">
              <a:spcBef>
                <a:spcPts val="600"/>
              </a:spcBef>
              <a:buNone/>
            </a:pPr>
            <a:r>
              <a:rPr lang="en-US" sz="4800" b="1" dirty="0" smtClean="0">
                <a:solidFill>
                  <a:schemeClr val="tx1"/>
                </a:solidFill>
              </a:rPr>
              <a:t> </a:t>
            </a:r>
            <a:endParaRPr lang="en-US" sz="3700" b="1" dirty="0" smtClean="0">
              <a:solidFill>
                <a:schemeClr val="tx1"/>
              </a:solidFill>
              <a:latin typeface="Arial" pitchFamily="34" charset="0"/>
              <a:cs typeface="Arial" pitchFamily="34" charset="0"/>
            </a:endParaRPr>
          </a:p>
          <a:p>
            <a:pPr marL="0" indent="0">
              <a:buNone/>
            </a:pPr>
            <a:endParaRPr lang="en-US" sz="3700" b="1" dirty="0" smtClean="0">
              <a:solidFill>
                <a:schemeClr val="tx1"/>
              </a:solidFill>
            </a:endParaRPr>
          </a:p>
          <a:p>
            <a:pPr marL="0" indent="0">
              <a:buNone/>
            </a:pPr>
            <a:endParaRPr lang="en-US" sz="3700" b="1" dirty="0"/>
          </a:p>
          <a:p>
            <a:pPr marL="0" indent="0">
              <a:buNone/>
            </a:pPr>
            <a:r>
              <a:rPr lang="en-US" b="1" dirty="0" smtClean="0"/>
              <a:t> </a:t>
            </a:r>
          </a:p>
          <a:p>
            <a:pPr marL="0" indent="0">
              <a:buNone/>
            </a:pPr>
            <a:endParaRPr lang="en-US" b="1" dirty="0"/>
          </a:p>
        </p:txBody>
      </p:sp>
      <p:sp>
        <p:nvSpPr>
          <p:cNvPr id="7" name="Rectangle 6"/>
          <p:cNvSpPr/>
          <p:nvPr/>
        </p:nvSpPr>
        <p:spPr>
          <a:xfrm>
            <a:off x="3961177" y="1782696"/>
            <a:ext cx="4536830" cy="1569660"/>
          </a:xfrm>
          <a:prstGeom prst="rect">
            <a:avLst/>
          </a:prstGeom>
          <a:noFill/>
        </p:spPr>
        <p:txBody>
          <a:bodyPr wrap="square" lIns="91440" tIns="45720" rIns="91440" bIns="45720">
            <a:spAutoFit/>
          </a:bodyPr>
          <a:lstStyle/>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cs typeface="Calibri"/>
              </a:rPr>
              <a:t>Integrated Mathematics</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cs typeface="Calibri"/>
            </a:endParaRPr>
          </a:p>
        </p:txBody>
      </p:sp>
      <p:pic>
        <p:nvPicPr>
          <p:cNvPr id="1030" name="Picture 6"/>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rightnessContrast bright="22000" contrast="-22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89161" y="3381541"/>
            <a:ext cx="3880861" cy="291064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4A822907-8A9D-4F6B-98F6-913902AD56B5}"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119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email">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rightnessContrast bright="29000" contrast="-35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14654" y="1225225"/>
            <a:ext cx="1789014" cy="250494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a:xfrm>
            <a:off x="114300" y="414172"/>
            <a:ext cx="8913813" cy="914400"/>
          </a:xfrm>
        </p:spPr>
        <p:txBody>
          <a:bodyPr>
            <a:normAutofit/>
          </a:bodyPr>
          <a:lstStyle/>
          <a:p>
            <a:r>
              <a:rPr lang="en-US" sz="3200" b="1" dirty="0" smtClean="0">
                <a:latin typeface="Arial"/>
                <a:cs typeface="Arial"/>
              </a:rPr>
              <a:t>       Differentiating Instruction</a:t>
            </a:r>
            <a:endParaRPr lang="en-US" sz="3200" b="1" dirty="0">
              <a:latin typeface="Arial"/>
              <a:cs typeface="Arial"/>
            </a:endParaRPr>
          </a:p>
        </p:txBody>
      </p:sp>
      <p:sp>
        <p:nvSpPr>
          <p:cNvPr id="8" name="Content Placeholder 7"/>
          <p:cNvSpPr>
            <a:spLocks noGrp="1"/>
          </p:cNvSpPr>
          <p:nvPr>
            <p:ph idx="1"/>
          </p:nvPr>
        </p:nvSpPr>
        <p:spPr>
          <a:xfrm>
            <a:off x="215900" y="3552332"/>
            <a:ext cx="9253182" cy="4052905"/>
          </a:xfrm>
        </p:spPr>
        <p:txBody>
          <a:bodyPr>
            <a:normAutofit/>
          </a:bodyPr>
          <a:lstStyle/>
          <a:p>
            <a:pPr marL="0" indent="0">
              <a:spcBef>
                <a:spcPts val="0"/>
              </a:spcBef>
              <a:buNone/>
            </a:pPr>
            <a:r>
              <a:rPr lang="en-US" sz="1800" b="1" dirty="0" smtClean="0"/>
              <a:t>Example:</a:t>
            </a:r>
            <a:endParaRPr lang="en-US" sz="1800" b="1" dirty="0" smtClean="0">
              <a:solidFill>
                <a:schemeClr val="tx1"/>
              </a:solidFill>
            </a:endParaRPr>
          </a:p>
          <a:p>
            <a:pPr marL="0" indent="0">
              <a:spcBef>
                <a:spcPts val="0"/>
              </a:spcBef>
              <a:buNone/>
            </a:pPr>
            <a:endParaRPr lang="en-US" sz="1800" b="1" dirty="0" smtClean="0">
              <a:solidFill>
                <a:schemeClr val="tx1"/>
              </a:solidFill>
            </a:endParaRPr>
          </a:p>
          <a:p>
            <a:pPr marL="0" indent="0">
              <a:spcBef>
                <a:spcPts val="0"/>
              </a:spcBef>
              <a:buNone/>
            </a:pPr>
            <a:r>
              <a:rPr lang="en-US" sz="1800" b="1" dirty="0" smtClean="0">
                <a:solidFill>
                  <a:schemeClr val="tx1"/>
                </a:solidFill>
              </a:rPr>
              <a:t>CA Preschool Learning Foundations                        Common Core Standards -K</a:t>
            </a:r>
          </a:p>
          <a:p>
            <a:pPr marL="0" indent="0">
              <a:spcBef>
                <a:spcPts val="0"/>
              </a:spcBef>
              <a:buNone/>
            </a:pPr>
            <a:r>
              <a:rPr lang="en-US" sz="1800" b="1" dirty="0" smtClean="0">
                <a:solidFill>
                  <a:srgbClr val="C00000"/>
                </a:solidFill>
              </a:rPr>
              <a:t>Number Sense</a:t>
            </a:r>
            <a:r>
              <a:rPr lang="en-US" sz="1800" b="1" dirty="0" smtClean="0"/>
              <a:t>				              </a:t>
            </a:r>
            <a:r>
              <a:rPr lang="en-US" sz="1800" b="1" dirty="0" smtClean="0">
                <a:solidFill>
                  <a:srgbClr val="C00000"/>
                </a:solidFill>
              </a:rPr>
              <a:t>Counting and Cardinality</a:t>
            </a:r>
          </a:p>
          <a:p>
            <a:pPr marL="0" indent="0">
              <a:spcBef>
                <a:spcPts val="0"/>
              </a:spcBef>
              <a:buNone/>
            </a:pPr>
            <a:r>
              <a:rPr lang="en-US" sz="1800" b="1" i="1" dirty="0" smtClean="0"/>
              <a:t>At around 48 months      At around 48 months	By the end of Kindergarten</a:t>
            </a:r>
          </a:p>
          <a:p>
            <a:pPr marL="0" indent="0">
              <a:spcBef>
                <a:spcPts val="0"/>
              </a:spcBef>
              <a:buNone/>
            </a:pPr>
            <a:endParaRPr lang="en-US" sz="1800" b="1" i="1" dirty="0" smtClean="0"/>
          </a:p>
          <a:p>
            <a:pPr marL="0" indent="0">
              <a:spcBef>
                <a:spcPts val="0"/>
              </a:spcBef>
              <a:buNone/>
            </a:pPr>
            <a:r>
              <a:rPr lang="en-US" sz="1800" b="1" dirty="0" smtClean="0">
                <a:solidFill>
                  <a:schemeClr val="accent5"/>
                </a:solidFill>
              </a:rPr>
              <a:t>1.1 </a:t>
            </a:r>
            <a:r>
              <a:rPr lang="en-US" sz="1800" b="1" dirty="0">
                <a:solidFill>
                  <a:schemeClr val="accent5"/>
                </a:solidFill>
              </a:rPr>
              <a:t>Recite numbers in    </a:t>
            </a:r>
            <a:r>
              <a:rPr lang="en-US" sz="1800" b="1" dirty="0" smtClean="0">
                <a:solidFill>
                  <a:schemeClr val="accent5"/>
                </a:solidFill>
              </a:rPr>
              <a:t> 1.1 </a:t>
            </a:r>
            <a:r>
              <a:rPr lang="en-US" sz="1800" b="1" dirty="0">
                <a:solidFill>
                  <a:schemeClr val="accent5"/>
                </a:solidFill>
              </a:rPr>
              <a:t>Recite numbers in   </a:t>
            </a:r>
            <a:r>
              <a:rPr lang="en-US" sz="1800" b="1" dirty="0" smtClean="0">
                <a:solidFill>
                  <a:schemeClr val="accent5"/>
                </a:solidFill>
              </a:rPr>
              <a:t>     1</a:t>
            </a:r>
            <a:r>
              <a:rPr lang="en-US" sz="1800" b="1" dirty="0">
                <a:solidFill>
                  <a:schemeClr val="accent5"/>
                </a:solidFill>
              </a:rPr>
              <a:t>.  Count to 100 by ones </a:t>
            </a:r>
          </a:p>
          <a:p>
            <a:pPr marL="0" indent="0">
              <a:spcBef>
                <a:spcPts val="0"/>
              </a:spcBef>
              <a:buNone/>
            </a:pPr>
            <a:r>
              <a:rPr lang="en-US" sz="1800" b="1" dirty="0">
                <a:solidFill>
                  <a:schemeClr val="accent5"/>
                </a:solidFill>
              </a:rPr>
              <a:t>order to ten with             </a:t>
            </a:r>
            <a:r>
              <a:rPr lang="en-US" sz="1800" b="1" dirty="0" smtClean="0">
                <a:solidFill>
                  <a:schemeClr val="accent5"/>
                </a:solidFill>
              </a:rPr>
              <a:t>  order </a:t>
            </a:r>
            <a:r>
              <a:rPr lang="en-US" sz="1800" b="1" dirty="0">
                <a:solidFill>
                  <a:schemeClr val="accent5"/>
                </a:solidFill>
              </a:rPr>
              <a:t>to twenty with       </a:t>
            </a:r>
            <a:r>
              <a:rPr lang="en-US" sz="1800" b="1" dirty="0" smtClean="0">
                <a:solidFill>
                  <a:schemeClr val="accent5"/>
                </a:solidFill>
              </a:rPr>
              <a:t>      and </a:t>
            </a:r>
            <a:r>
              <a:rPr lang="en-US" sz="1800" b="1" dirty="0">
                <a:solidFill>
                  <a:schemeClr val="accent5"/>
                </a:solidFill>
              </a:rPr>
              <a:t>tens.</a:t>
            </a:r>
          </a:p>
          <a:p>
            <a:pPr marL="0" indent="0">
              <a:spcBef>
                <a:spcPts val="0"/>
              </a:spcBef>
              <a:buNone/>
            </a:pPr>
            <a:r>
              <a:rPr lang="en-US" sz="1800" b="1" dirty="0">
                <a:solidFill>
                  <a:schemeClr val="accent5"/>
                </a:solidFill>
              </a:rPr>
              <a:t>increasing accuracy.   </a:t>
            </a:r>
            <a:r>
              <a:rPr lang="en-US" sz="1800" b="1" dirty="0" smtClean="0">
                <a:solidFill>
                  <a:schemeClr val="accent5"/>
                </a:solidFill>
              </a:rPr>
              <a:t>   </a:t>
            </a:r>
            <a:r>
              <a:rPr lang="en-US" sz="1800" b="1" dirty="0">
                <a:solidFill>
                  <a:schemeClr val="accent5"/>
                </a:solidFill>
              </a:rPr>
              <a:t>increasing accuracy.</a:t>
            </a:r>
          </a:p>
          <a:p>
            <a:pPr marL="0" indent="0">
              <a:spcBef>
                <a:spcPts val="0"/>
              </a:spcBef>
              <a:buNone/>
            </a:pPr>
            <a:r>
              <a:rPr lang="en-US" sz="1800" b="1" dirty="0">
                <a:solidFill>
                  <a:schemeClr val="accent5"/>
                </a:solidFill>
              </a:rPr>
              <a:t> </a:t>
            </a:r>
          </a:p>
          <a:p>
            <a:pPr marL="0" indent="0">
              <a:spcBef>
                <a:spcPts val="0"/>
              </a:spcBef>
              <a:buNone/>
            </a:pPr>
            <a:endParaRPr lang="en-US" sz="1800" b="1" dirty="0"/>
          </a:p>
        </p:txBody>
      </p:sp>
      <p:sp>
        <p:nvSpPr>
          <p:cNvPr id="3" name="TextBox 2"/>
          <p:cNvSpPr txBox="1"/>
          <p:nvPr/>
        </p:nvSpPr>
        <p:spPr>
          <a:xfrm>
            <a:off x="186619" y="1507509"/>
            <a:ext cx="7009728" cy="2523768"/>
          </a:xfrm>
          <a:prstGeom prst="rect">
            <a:avLst/>
          </a:prstGeom>
          <a:noFill/>
        </p:spPr>
        <p:txBody>
          <a:bodyPr wrap="square" rtlCol="0">
            <a:spAutoFit/>
          </a:bodyPr>
          <a:lstStyle/>
          <a:p>
            <a:r>
              <a:rPr lang="en-US" sz="2000" dirty="0" smtClean="0">
                <a:latin typeface="Calibri"/>
                <a:cs typeface="Calibri"/>
              </a:rPr>
              <a:t>Teachers who differentiate</a:t>
            </a:r>
            <a:r>
              <a:rPr lang="en-US" sz="2000" dirty="0">
                <a:latin typeface="Calibri"/>
                <a:cs typeface="Calibri"/>
              </a:rPr>
              <a:t> </a:t>
            </a:r>
            <a:r>
              <a:rPr lang="en-US" sz="2000" dirty="0" smtClean="0">
                <a:latin typeface="Calibri"/>
                <a:cs typeface="Calibri"/>
              </a:rPr>
              <a:t>instruction begin where children are.  They provide multiple options for children to acquire information, make sense of ideas, and express what they learn.</a:t>
            </a:r>
          </a:p>
          <a:p>
            <a:endParaRPr lang="en-US" sz="200" i="1" dirty="0" smtClean="0">
              <a:latin typeface="Calibri"/>
              <a:cs typeface="Calibri"/>
            </a:endParaRPr>
          </a:p>
          <a:p>
            <a:r>
              <a:rPr lang="en-US" sz="1400" i="1" dirty="0" smtClean="0">
                <a:latin typeface="Calibri"/>
                <a:cs typeface="Calibri"/>
              </a:rPr>
              <a:t>The </a:t>
            </a:r>
            <a:r>
              <a:rPr lang="en-US" sz="1400" i="1" dirty="0">
                <a:latin typeface="Calibri"/>
                <a:cs typeface="Calibri"/>
              </a:rPr>
              <a:t>Differentiated Classroom: Responding to the Needs of All </a:t>
            </a:r>
            <a:r>
              <a:rPr lang="en-US" sz="1400" i="1" dirty="0" smtClean="0">
                <a:latin typeface="Calibri"/>
                <a:cs typeface="Calibri"/>
              </a:rPr>
              <a:t>Learners, </a:t>
            </a:r>
          </a:p>
          <a:p>
            <a:r>
              <a:rPr lang="en-US" sz="1400" dirty="0" smtClean="0">
                <a:latin typeface="Calibri"/>
                <a:cs typeface="Calibri"/>
              </a:rPr>
              <a:t>Carol </a:t>
            </a:r>
            <a:r>
              <a:rPr lang="en-US" sz="1400" dirty="0">
                <a:latin typeface="Calibri"/>
                <a:cs typeface="Calibri"/>
              </a:rPr>
              <a:t>Ann </a:t>
            </a:r>
            <a:r>
              <a:rPr lang="en-US" sz="1400" dirty="0" smtClean="0">
                <a:latin typeface="Calibri"/>
                <a:cs typeface="Calibri"/>
              </a:rPr>
              <a:t>Tomlinson,1999</a:t>
            </a:r>
            <a:endParaRPr lang="en-US" sz="1400" dirty="0">
              <a:latin typeface="Calibri"/>
              <a:cs typeface="Calibri"/>
            </a:endParaRPr>
          </a:p>
          <a:p>
            <a:endParaRPr lang="en-US" sz="1400" dirty="0">
              <a:latin typeface="Calibri"/>
              <a:cs typeface="Calibri"/>
            </a:endParaRPr>
          </a:p>
          <a:p>
            <a:endParaRPr lang="en-US" dirty="0" smtClean="0">
              <a:latin typeface="Calibri"/>
              <a:cs typeface="Calibri"/>
            </a:endParaRPr>
          </a:p>
          <a:p>
            <a:endParaRPr lang="en-US" dirty="0" smtClean="0">
              <a:latin typeface="Calibri"/>
              <a:cs typeface="Calibri"/>
            </a:endParaRPr>
          </a:p>
          <a:p>
            <a:endParaRPr lang="en-US" dirty="0">
              <a:latin typeface="Calibri"/>
              <a:cs typeface="Calibri"/>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8376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81625" y="160338"/>
            <a:ext cx="184150" cy="366712"/>
          </a:xfrm>
          <a:prstGeom prst="rect">
            <a:avLst/>
          </a:prstGeom>
          <a:noFill/>
          <a:ln w="9525">
            <a:noFill/>
            <a:miter lim="800000"/>
            <a:headEnd/>
            <a:tailEnd/>
          </a:ln>
        </p:spPr>
        <p:txBody>
          <a:bodyPr wrap="none">
            <a:prstTxWarp prst="textNoShape">
              <a:avLst/>
            </a:prstTxWarp>
            <a:spAutoFit/>
          </a:bodyPr>
          <a:lstStyle/>
          <a:p>
            <a:pPr eaLnBrk="0" hangingPunct="0"/>
            <a:endParaRPr lang="en-US">
              <a:latin typeface="Arial Unicode MS" pitchFamily="25" charset="0"/>
            </a:endParaRPr>
          </a:p>
        </p:txBody>
      </p:sp>
      <p:sp>
        <p:nvSpPr>
          <p:cNvPr id="21507" name="Rectangle 7"/>
          <p:cNvSpPr>
            <a:spLocks noGrp="1" noChangeArrowheads="1"/>
          </p:cNvSpPr>
          <p:nvPr>
            <p:ph type="title" idx="4294967295"/>
          </p:nvPr>
        </p:nvSpPr>
        <p:spPr>
          <a:xfrm>
            <a:off x="777875" y="457200"/>
            <a:ext cx="7607300" cy="990600"/>
          </a:xfrm>
        </p:spPr>
        <p:txBody>
          <a:bodyPr/>
          <a:lstStyle/>
          <a:p>
            <a:pPr eaLnBrk="1" hangingPunct="1"/>
            <a:r>
              <a:rPr lang="en-US">
                <a:latin typeface="Arial" pitchFamily="25" charset="0"/>
                <a:ea typeface="ＭＳ Ｐゴシック" pitchFamily="25" charset="-128"/>
              </a:rPr>
              <a:t>    Acknowledgements</a:t>
            </a:r>
          </a:p>
        </p:txBody>
      </p:sp>
      <p:sp>
        <p:nvSpPr>
          <p:cNvPr id="21508" name="Rectangle 8"/>
          <p:cNvSpPr>
            <a:spLocks noGrp="1" noChangeArrowheads="1"/>
          </p:cNvSpPr>
          <p:nvPr>
            <p:ph type="body" idx="4294967295"/>
          </p:nvPr>
        </p:nvSpPr>
        <p:spPr>
          <a:xfrm>
            <a:off x="777875" y="1625600"/>
            <a:ext cx="7974013" cy="5133975"/>
          </a:xfrm>
        </p:spPr>
        <p:txBody>
          <a:bodyPr/>
          <a:lstStyle/>
          <a:p>
            <a:pPr marL="0" indent="0">
              <a:lnSpc>
                <a:spcPct val="80000"/>
              </a:lnSpc>
              <a:buFont typeface="Wingdings 2" pitchFamily="25" charset="2"/>
              <a:buNone/>
            </a:pPr>
            <a:endParaRPr lang="en-US" sz="1000" dirty="0">
              <a:ea typeface="Arial" pitchFamily="25" charset="0"/>
              <a:cs typeface="Arial" pitchFamily="25" charset="0"/>
            </a:endParaRPr>
          </a:p>
          <a:p>
            <a:pPr marL="0" indent="0">
              <a:lnSpc>
                <a:spcPct val="80000"/>
              </a:lnSpc>
              <a:buFont typeface="Wingdings 2" pitchFamily="25" charset="2"/>
              <a:buNone/>
            </a:pPr>
            <a:endParaRPr lang="en-US" sz="3200" dirty="0">
              <a:ea typeface="Arial" pitchFamily="25" charset="0"/>
              <a:cs typeface="Arial" pitchFamily="25" charset="0"/>
            </a:endParaRPr>
          </a:p>
          <a:p>
            <a:pPr marL="0" indent="0" eaLnBrk="1" hangingPunct="1">
              <a:lnSpc>
                <a:spcPct val="80000"/>
              </a:lnSpc>
              <a:buFont typeface="Wingdings 2" pitchFamily="25" charset="2"/>
              <a:buNone/>
            </a:pPr>
            <a:endParaRPr lang="en-US" sz="2800" dirty="0">
              <a:ea typeface="Arial" pitchFamily="25" charset="0"/>
              <a:cs typeface="Arial" pitchFamily="25" charset="0"/>
            </a:endParaRPr>
          </a:p>
          <a:p>
            <a:pPr marL="0" indent="0" eaLnBrk="1" hangingPunct="1">
              <a:lnSpc>
                <a:spcPct val="80000"/>
              </a:lnSpc>
              <a:buFont typeface="Wingdings 2" pitchFamily="25" charset="2"/>
              <a:buNone/>
            </a:pPr>
            <a:r>
              <a:rPr lang="en-US" sz="1000" dirty="0">
                <a:ea typeface="Arial" pitchFamily="25" charset="0"/>
                <a:cs typeface="Arial" pitchFamily="25" charset="0"/>
              </a:rPr>
              <a:t>    </a:t>
            </a:r>
          </a:p>
          <a:p>
            <a:pPr marL="0" indent="0" eaLnBrk="1" hangingPunct="1">
              <a:lnSpc>
                <a:spcPct val="80000"/>
              </a:lnSpc>
              <a:buFont typeface="Wingdings 2" pitchFamily="25" charset="2"/>
              <a:buNone/>
            </a:pPr>
            <a:r>
              <a:rPr lang="en-US" dirty="0">
                <a:solidFill>
                  <a:srgbClr val="000000"/>
                </a:solidFill>
                <a:ea typeface="Arial" pitchFamily="25" charset="0"/>
                <a:cs typeface="Arial" pitchFamily="25" charset="0"/>
              </a:rPr>
              <a:t>            </a:t>
            </a:r>
            <a:endParaRPr lang="en-US" sz="2800" dirty="0">
              <a:ea typeface="Arial" pitchFamily="25" charset="0"/>
              <a:cs typeface="Arial" pitchFamily="25" charset="0"/>
            </a:endParaRPr>
          </a:p>
          <a:p>
            <a:pPr marL="0" indent="0" eaLnBrk="1" hangingPunct="1">
              <a:lnSpc>
                <a:spcPct val="80000"/>
              </a:lnSpc>
              <a:buFont typeface="Wingdings 2" pitchFamily="25" charset="2"/>
              <a:buNone/>
            </a:pPr>
            <a:endParaRPr lang="en-US" sz="2800" dirty="0">
              <a:ea typeface="Arial" pitchFamily="25" charset="0"/>
              <a:cs typeface="Arial" pitchFamily="25" charset="0"/>
            </a:endParaRPr>
          </a:p>
          <a:p>
            <a:pPr marL="0" indent="0" eaLnBrk="1" hangingPunct="1">
              <a:lnSpc>
                <a:spcPct val="80000"/>
              </a:lnSpc>
            </a:pPr>
            <a:endParaRPr lang="en-US" sz="2800" dirty="0">
              <a:ea typeface="Arial" pitchFamily="25" charset="0"/>
              <a:cs typeface="Arial" pitchFamily="25" charset="0"/>
            </a:endParaRPr>
          </a:p>
          <a:p>
            <a:pPr marL="0" indent="0" eaLnBrk="1" hangingPunct="1">
              <a:lnSpc>
                <a:spcPct val="80000"/>
              </a:lnSpc>
            </a:pPr>
            <a:endParaRPr lang="en-US" sz="2800" dirty="0">
              <a:ea typeface="Arial" pitchFamily="25" charset="0"/>
              <a:cs typeface="Arial" pitchFamily="25" charset="0"/>
            </a:endParaRPr>
          </a:p>
        </p:txBody>
      </p:sp>
      <p:sp>
        <p:nvSpPr>
          <p:cNvPr id="21509" name="Slide Number Placeholder 1"/>
          <p:cNvSpPr>
            <a:spLocks noGrp="1"/>
          </p:cNvSpPr>
          <p:nvPr>
            <p:ph type="sldNum" sz="quarter" idx="12"/>
          </p:nvPr>
        </p:nvSpPr>
        <p:spPr bwMode="auto">
          <a:noFill/>
          <a:ln>
            <a:miter lim="800000"/>
            <a:headEnd/>
            <a:tailEnd/>
          </a:ln>
        </p:spPr>
        <p:txBody>
          <a:bodyPr/>
          <a:lstStyle/>
          <a:p>
            <a:fld id="{1A1A3E62-5440-B141-B172-ECCD13AABD1A}" type="slidenum">
              <a:rPr lang="en-US"/>
              <a:pPr/>
              <a:t>2</a:t>
            </a:fld>
            <a:endParaRPr lang="en-US"/>
          </a:p>
        </p:txBody>
      </p:sp>
      <p:pic>
        <p:nvPicPr>
          <p:cNvPr id="21510" name="Picture 1" descr="the David Lucile &amp; Packard Foundation"/>
          <p:cNvPicPr>
            <a:picLocks noChangeAspect="1" noChangeArrowheads="1"/>
          </p:cNvPicPr>
          <p:nvPr/>
        </p:nvPicPr>
        <p:blipFill>
          <a:blip r:embed="rId3"/>
          <a:srcRect/>
          <a:stretch>
            <a:fillRect/>
          </a:stretch>
        </p:blipFill>
        <p:spPr bwMode="auto">
          <a:xfrm>
            <a:off x="5570538" y="5135563"/>
            <a:ext cx="1363662" cy="523875"/>
          </a:xfrm>
          <a:prstGeom prst="rect">
            <a:avLst/>
          </a:prstGeom>
          <a:solidFill>
            <a:schemeClr val="bg2"/>
          </a:solidFill>
          <a:ln w="9525">
            <a:noFill/>
            <a:miter lim="800000"/>
            <a:headEnd/>
            <a:tailEnd/>
          </a:ln>
        </p:spPr>
      </p:pic>
      <p:sp>
        <p:nvSpPr>
          <p:cNvPr id="21511" name="TextBox 17"/>
          <p:cNvSpPr txBox="1">
            <a:spLocks noChangeArrowheads="1"/>
          </p:cNvSpPr>
          <p:nvPr/>
        </p:nvSpPr>
        <p:spPr bwMode="auto">
          <a:xfrm>
            <a:off x="4848225" y="1778000"/>
            <a:ext cx="2981325" cy="323850"/>
          </a:xfrm>
          <a:prstGeom prst="rect">
            <a:avLst/>
          </a:prstGeom>
          <a:noFill/>
          <a:ln w="9525">
            <a:noFill/>
            <a:miter lim="800000"/>
            <a:headEnd/>
            <a:tailEnd/>
          </a:ln>
        </p:spPr>
        <p:txBody>
          <a:bodyPr>
            <a:prstTxWarp prst="textNoShape">
              <a:avLst/>
            </a:prstTxWarp>
            <a:spAutoFit/>
          </a:bodyPr>
          <a:lstStyle/>
          <a:p>
            <a:pPr>
              <a:lnSpc>
                <a:spcPct val="80000"/>
              </a:lnSpc>
            </a:pPr>
            <a:r>
              <a:rPr lang="en-US" dirty="0">
                <a:ea typeface="Arial" pitchFamily="25" charset="0"/>
                <a:cs typeface="Arial" pitchFamily="25" charset="0"/>
              </a:rPr>
              <a:t>With contributions from: </a:t>
            </a:r>
          </a:p>
        </p:txBody>
      </p:sp>
      <p:sp>
        <p:nvSpPr>
          <p:cNvPr id="21512" name="TextBox 20"/>
          <p:cNvSpPr txBox="1">
            <a:spLocks noChangeArrowheads="1"/>
          </p:cNvSpPr>
          <p:nvPr/>
        </p:nvSpPr>
        <p:spPr bwMode="auto">
          <a:xfrm>
            <a:off x="4876800" y="4722813"/>
            <a:ext cx="2552700" cy="646112"/>
          </a:xfrm>
          <a:prstGeom prst="rect">
            <a:avLst/>
          </a:prstGeom>
          <a:noFill/>
          <a:ln w="9525">
            <a:noFill/>
            <a:miter lim="800000"/>
            <a:headEnd/>
            <a:tailEnd/>
          </a:ln>
        </p:spPr>
        <p:txBody>
          <a:bodyPr>
            <a:prstTxWarp prst="textNoShape">
              <a:avLst/>
            </a:prstTxWarp>
            <a:spAutoFit/>
          </a:bodyPr>
          <a:lstStyle/>
          <a:p>
            <a:r>
              <a:rPr lang="en-US" dirty="0">
                <a:solidFill>
                  <a:srgbClr val="000000"/>
                </a:solidFill>
                <a:ea typeface="Arial" pitchFamily="25" charset="0"/>
                <a:cs typeface="Arial" pitchFamily="25" charset="0"/>
              </a:rPr>
              <a:t>Funding provided by:    </a:t>
            </a:r>
          </a:p>
          <a:p>
            <a:endParaRPr lang="en-US" dirty="0">
              <a:ea typeface="Arial" pitchFamily="25" charset="0"/>
              <a:cs typeface="Arial" pitchFamily="25" charset="0"/>
            </a:endParaRPr>
          </a:p>
        </p:txBody>
      </p:sp>
      <p:sp>
        <p:nvSpPr>
          <p:cNvPr id="21513" name="TextBox 21"/>
          <p:cNvSpPr txBox="1">
            <a:spLocks noChangeArrowheads="1"/>
          </p:cNvSpPr>
          <p:nvPr/>
        </p:nvSpPr>
        <p:spPr bwMode="auto">
          <a:xfrm>
            <a:off x="4876800" y="3848100"/>
            <a:ext cx="2222500" cy="646113"/>
          </a:xfrm>
          <a:prstGeom prst="rect">
            <a:avLst/>
          </a:prstGeom>
          <a:noFill/>
          <a:ln w="9525">
            <a:noFill/>
            <a:miter lim="800000"/>
            <a:headEnd/>
            <a:tailEnd/>
          </a:ln>
        </p:spPr>
        <p:txBody>
          <a:bodyPr>
            <a:prstTxWarp prst="textNoShape">
              <a:avLst/>
            </a:prstTxWarp>
            <a:spAutoFit/>
          </a:bodyPr>
          <a:lstStyle/>
          <a:p>
            <a:r>
              <a:rPr lang="en-US">
                <a:solidFill>
                  <a:srgbClr val="000000"/>
                </a:solidFill>
                <a:ea typeface="Arial" pitchFamily="25" charset="0"/>
                <a:cs typeface="Arial" pitchFamily="25" charset="0"/>
              </a:rPr>
              <a:t>Coordinated by:</a:t>
            </a:r>
          </a:p>
          <a:p>
            <a:endParaRPr lang="en-US">
              <a:ea typeface="Arial" pitchFamily="25" charset="0"/>
              <a:cs typeface="Arial" pitchFamily="25" charset="0"/>
            </a:endParaRPr>
          </a:p>
        </p:txBody>
      </p:sp>
      <p:sp>
        <p:nvSpPr>
          <p:cNvPr id="21514" name="TextBox 23"/>
          <p:cNvSpPr txBox="1">
            <a:spLocks noChangeArrowheads="1"/>
          </p:cNvSpPr>
          <p:nvPr/>
        </p:nvSpPr>
        <p:spPr bwMode="auto">
          <a:xfrm>
            <a:off x="850900" y="1625600"/>
            <a:ext cx="3556000" cy="1200150"/>
          </a:xfrm>
          <a:prstGeom prst="rect">
            <a:avLst/>
          </a:prstGeom>
          <a:noFill/>
          <a:ln w="9525">
            <a:noFill/>
            <a:miter lim="800000"/>
            <a:headEnd/>
            <a:tailEnd/>
          </a:ln>
        </p:spPr>
        <p:txBody>
          <a:bodyPr>
            <a:prstTxWarp prst="textNoShape">
              <a:avLst/>
            </a:prstTxWarp>
            <a:spAutoFit/>
          </a:bodyPr>
          <a:lstStyle/>
          <a:p>
            <a:pPr>
              <a:spcAft>
                <a:spcPts val="1200"/>
              </a:spcAft>
            </a:pPr>
            <a:r>
              <a:rPr lang="en-US" dirty="0">
                <a:ea typeface="Arial" pitchFamily="25" charset="0"/>
                <a:cs typeface="Arial" pitchFamily="25" charset="0"/>
              </a:rPr>
              <a:t>The following county offices of </a:t>
            </a:r>
            <a:br>
              <a:rPr lang="en-US" dirty="0">
                <a:ea typeface="Arial" pitchFamily="25" charset="0"/>
                <a:cs typeface="Arial" pitchFamily="25" charset="0"/>
              </a:rPr>
            </a:br>
            <a:r>
              <a:rPr lang="en-US" dirty="0">
                <a:ea typeface="Arial" pitchFamily="25" charset="0"/>
                <a:cs typeface="Arial" pitchFamily="25" charset="0"/>
              </a:rPr>
              <a:t>education developed the TK </a:t>
            </a:r>
            <a:br>
              <a:rPr lang="en-US" dirty="0">
                <a:ea typeface="Arial" pitchFamily="25" charset="0"/>
                <a:cs typeface="Arial" pitchFamily="25" charset="0"/>
              </a:rPr>
            </a:br>
            <a:r>
              <a:rPr lang="en-US" dirty="0">
                <a:ea typeface="Arial" pitchFamily="25" charset="0"/>
                <a:cs typeface="Arial" pitchFamily="25" charset="0"/>
              </a:rPr>
              <a:t>professional development modules:</a:t>
            </a:r>
          </a:p>
        </p:txBody>
      </p:sp>
      <p:sp>
        <p:nvSpPr>
          <p:cNvPr id="25" name="TextBox 24"/>
          <p:cNvSpPr txBox="1"/>
          <p:nvPr/>
        </p:nvSpPr>
        <p:spPr>
          <a:xfrm>
            <a:off x="863600" y="2717800"/>
            <a:ext cx="3543300" cy="3023905"/>
          </a:xfrm>
          <a:prstGeom prst="rect">
            <a:avLst/>
          </a:prstGeom>
          <a:noFill/>
        </p:spPr>
        <p:txBody>
          <a:bodyPr wrap="square">
            <a:spAutoFit/>
          </a:bodyPr>
          <a:lstStyle/>
          <a:p>
            <a:pPr>
              <a:defRPr/>
            </a:pPr>
            <a:endParaRPr lang="en-US" sz="1200" dirty="0">
              <a:latin typeface="Arial" pitchFamily="-109" charset="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Contra Costa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Humboldt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Orange County Department of Education</a:t>
            </a:r>
          </a:p>
          <a:p>
            <a:pPr>
              <a:defRPr/>
            </a:pPr>
            <a:endParaRPr lang="en-US" sz="1050" dirty="0">
              <a:ea typeface="ＭＳ Ｐゴシック" pitchFamily="-109" charset="-128"/>
              <a:cs typeface="ＭＳ Ｐゴシック" pitchFamily="-109" charset="-128"/>
            </a:endParaRPr>
          </a:p>
          <a:p>
            <a:pPr>
              <a:defRPr/>
            </a:pPr>
            <a:endParaRPr lang="en-US" sz="120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Sacramento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Santa Clara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Shasta County Office of Education</a:t>
            </a:r>
          </a:p>
        </p:txBody>
      </p:sp>
      <p:sp>
        <p:nvSpPr>
          <p:cNvPr id="8204" name="TextBox 25"/>
          <p:cNvSpPr txBox="1">
            <a:spLocks noChangeArrowheads="1"/>
          </p:cNvSpPr>
          <p:nvPr/>
        </p:nvSpPr>
        <p:spPr bwMode="auto">
          <a:xfrm>
            <a:off x="4873625" y="2146300"/>
            <a:ext cx="3916269" cy="1292225"/>
          </a:xfrm>
          <a:prstGeom prst="rect">
            <a:avLst/>
          </a:prstGeom>
          <a:noFill/>
          <a:ln w="9525">
            <a:noFill/>
            <a:miter lim="800000"/>
            <a:headEnd/>
            <a:tailEnd/>
          </a:ln>
        </p:spPr>
        <p:txBody>
          <a:bodyPr wrap="square">
            <a:prstTxWarp prst="textNoShape">
              <a:avLst/>
            </a:prstTxWarp>
            <a:spAutoFit/>
          </a:bodyPr>
          <a:lstStyle/>
          <a:p>
            <a:pPr>
              <a:defRPr/>
            </a:pPr>
            <a:r>
              <a:rPr lang="en-US" sz="1200" dirty="0"/>
              <a:t>Fresno County Office of Education</a:t>
            </a:r>
          </a:p>
          <a:p>
            <a:pPr>
              <a:defRPr/>
            </a:pPr>
            <a:endParaRPr lang="en-US" sz="1050" dirty="0"/>
          </a:p>
          <a:p>
            <a:pPr>
              <a:defRPr/>
            </a:pPr>
            <a:endParaRPr lang="en-US" sz="1050" dirty="0"/>
          </a:p>
          <a:p>
            <a:pPr>
              <a:defRPr/>
            </a:pPr>
            <a:r>
              <a:rPr lang="en-US" sz="1200" dirty="0"/>
              <a:t>Merced County Office of Education</a:t>
            </a:r>
          </a:p>
          <a:p>
            <a:pPr>
              <a:defRPr/>
            </a:pPr>
            <a:endParaRPr lang="en-US" sz="1050" dirty="0"/>
          </a:p>
          <a:p>
            <a:pPr>
              <a:defRPr/>
            </a:pPr>
            <a:endParaRPr lang="en-US" sz="1050" dirty="0"/>
          </a:p>
          <a:p>
            <a:pPr>
              <a:defRPr/>
            </a:pPr>
            <a:r>
              <a:rPr lang="en-US" sz="1200" dirty="0" err="1"/>
              <a:t>CCSESA’s</a:t>
            </a:r>
            <a:r>
              <a:rPr lang="en-US" sz="1200" dirty="0"/>
              <a:t> CISC School Readiness Subcommittee</a:t>
            </a:r>
          </a:p>
        </p:txBody>
      </p:sp>
      <p:sp>
        <p:nvSpPr>
          <p:cNvPr id="21517" name="TextBox 26"/>
          <p:cNvSpPr txBox="1">
            <a:spLocks noChangeArrowheads="1"/>
          </p:cNvSpPr>
          <p:nvPr/>
        </p:nvSpPr>
        <p:spPr bwMode="auto">
          <a:xfrm>
            <a:off x="4902200" y="4189413"/>
            <a:ext cx="3190875" cy="276225"/>
          </a:xfrm>
          <a:prstGeom prst="rect">
            <a:avLst/>
          </a:prstGeom>
          <a:noFill/>
          <a:ln w="9525">
            <a:noFill/>
            <a:miter lim="800000"/>
            <a:headEnd/>
            <a:tailEnd/>
          </a:ln>
        </p:spPr>
        <p:txBody>
          <a:bodyPr>
            <a:prstTxWarp prst="textNoShape">
              <a:avLst/>
            </a:prstTxWarp>
            <a:spAutoFit/>
          </a:bodyPr>
          <a:lstStyle/>
          <a:p>
            <a:r>
              <a:rPr lang="en-US" sz="1200" dirty="0"/>
              <a:t>Sacramento County Office of Education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626" y="457200"/>
            <a:ext cx="8913813" cy="914400"/>
          </a:xfrm>
        </p:spPr>
        <p:txBody>
          <a:bodyPr>
            <a:normAutofit/>
          </a:bodyPr>
          <a:lstStyle/>
          <a:p>
            <a:r>
              <a:rPr lang="en-US" b="1" dirty="0" smtClean="0">
                <a:latin typeface="Arial"/>
                <a:cs typeface="Arial"/>
              </a:rPr>
              <a:t>    TK Learning Environment                                                </a:t>
            </a:r>
            <a:endParaRPr lang="en-US" b="1" dirty="0">
              <a:latin typeface="Arial"/>
              <a:cs typeface="Arial"/>
            </a:endParaRPr>
          </a:p>
        </p:txBody>
      </p:sp>
      <p:pic>
        <p:nvPicPr>
          <p:cNvPr id="2051" name="Picture 3"/>
          <p:cNvPicPr>
            <a:picLocks noChangeAspect="1" noChangeArrowheads="1"/>
          </p:cNvPicPr>
          <p:nvPr/>
        </p:nvPicPr>
        <p:blipFill>
          <a:blip r:embed="rId3" cstate="email">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41000"/>
                    </a14:imgEffect>
                    <a14:imgEffect>
                      <a14:brightnessContrast bright="19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16959" y="4727175"/>
            <a:ext cx="1337894" cy="17930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email">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6">
                    <a14:imgEffect>
                      <a14:sharpenSoften amount="42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55387" y="4127111"/>
            <a:ext cx="2625970" cy="262597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sharpenSoften amount="57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65253" y="1723656"/>
            <a:ext cx="2241306" cy="28249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0">
                    <a14:imgEffect>
                      <a14:sharpenSoften amount="54000"/>
                    </a14:imgEffect>
                    <a14:imgEffect>
                      <a14:brightnessContrast bright="27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9954" y="4379301"/>
            <a:ext cx="2466975" cy="1847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1" cstate="email">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2">
                    <a14:imgEffect>
                      <a14:sharpenSoften amount="41000"/>
                    </a14:imgEffect>
                    <a14:imgEffect>
                      <a14:brightnessContrast bright="14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3226" y="1981787"/>
            <a:ext cx="2860432" cy="21453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6" name="Picture 2" descr="http://www.mrsmcdowell.com/Classroom%20Tour/Math%20center.jpg"/>
          <p:cNvPicPr>
            <a:picLocks noChangeAspect="1" noChangeArrowheads="1"/>
          </p:cNvPicPr>
          <p:nvPr/>
        </p:nvPicPr>
        <p:blipFill>
          <a:blip r:embed="rId1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86780" y="1659324"/>
            <a:ext cx="2763185" cy="220965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9" name="Slide Number Placeholder 8"/>
          <p:cNvSpPr>
            <a:spLocks noGrp="1"/>
          </p:cNvSpPr>
          <p:nvPr>
            <p:ph type="sldNum" sz="quarter" idx="12"/>
          </p:nvPr>
        </p:nvSpPr>
        <p:spPr/>
        <p:txBody>
          <a:bodyPr/>
          <a:lstStyle/>
          <a:p>
            <a:fld id="{4A822907-8A9D-4F6B-98F6-913902AD56B5}" type="slidenum">
              <a:rPr lang="en-US" smtClean="0"/>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4356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3" cstate="email">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70000"/>
                    </a14:imgEffect>
                    <a14:imgEffect>
                      <a14:saturation sat="200000"/>
                    </a14:imgEffect>
                    <a14:imgEffect>
                      <a14:brightnessContrast bright="7000" contrast="2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19512"/>
          <a:stretch/>
        </p:blipFill>
        <p:spPr bwMode="auto">
          <a:xfrm>
            <a:off x="6188091" y="2451100"/>
            <a:ext cx="2146624" cy="1778000"/>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a:xfrm>
            <a:off x="114300" y="463456"/>
            <a:ext cx="8913813" cy="908144"/>
          </a:xfrm>
        </p:spPr>
        <p:txBody>
          <a:bodyPr>
            <a:normAutofit/>
          </a:bodyPr>
          <a:lstStyle/>
          <a:p>
            <a:r>
              <a:rPr lang="en-US" b="1" dirty="0" smtClean="0">
                <a:latin typeface="Arial"/>
                <a:cs typeface="Arial"/>
              </a:rPr>
              <a:t>Strategies for English Learners</a:t>
            </a:r>
            <a:endParaRPr lang="en-US" b="1" dirty="0">
              <a:latin typeface="Arial"/>
              <a:cs typeface="Arial"/>
            </a:endParaRPr>
          </a:p>
        </p:txBody>
      </p:sp>
      <p:sp>
        <p:nvSpPr>
          <p:cNvPr id="7" name="TextBox 6"/>
          <p:cNvSpPr txBox="1"/>
          <p:nvPr/>
        </p:nvSpPr>
        <p:spPr>
          <a:xfrm>
            <a:off x="702742" y="2079853"/>
            <a:ext cx="5459687" cy="3046988"/>
          </a:xfrm>
          <a:prstGeom prst="rect">
            <a:avLst/>
          </a:prstGeom>
          <a:noFill/>
        </p:spPr>
        <p:txBody>
          <a:bodyPr wrap="square" rtlCol="0">
            <a:spAutoFit/>
          </a:bodyPr>
          <a:lstStyle/>
          <a:p>
            <a:r>
              <a:rPr lang="en-US" dirty="0" smtClean="0">
                <a:latin typeface="Calibri"/>
                <a:cs typeface="Calibri"/>
              </a:rPr>
              <a:t>“…young children have varying cultural, linguistic, </a:t>
            </a:r>
            <a:br>
              <a:rPr lang="en-US" dirty="0" smtClean="0">
                <a:latin typeface="Calibri"/>
                <a:cs typeface="Calibri"/>
              </a:rPr>
            </a:br>
            <a:r>
              <a:rPr lang="en-US" dirty="0" smtClean="0">
                <a:latin typeface="Calibri"/>
                <a:cs typeface="Calibri"/>
              </a:rPr>
              <a:t>home, and community experiences on which to build mathematics learning…</a:t>
            </a:r>
          </a:p>
          <a:p>
            <a:endParaRPr lang="en-US" dirty="0">
              <a:latin typeface="Calibri"/>
              <a:cs typeface="Calibri"/>
            </a:endParaRPr>
          </a:p>
          <a:p>
            <a:r>
              <a:rPr lang="en-US" dirty="0" smtClean="0">
                <a:latin typeface="Calibri"/>
                <a:cs typeface="Calibri"/>
              </a:rPr>
              <a:t>…to achieve equity and educational effectiveness, teachers must know as much as they can about such differences and work to build bridges between children’s varying experiences and new learning.”</a:t>
            </a:r>
          </a:p>
          <a:p>
            <a:endParaRPr lang="en-US" sz="1200" dirty="0" smtClean="0">
              <a:latin typeface="+mj-lt"/>
            </a:endParaRPr>
          </a:p>
          <a:p>
            <a:endParaRPr lang="en-US" sz="1200" dirty="0">
              <a:latin typeface="+mj-lt"/>
            </a:endParaRPr>
          </a:p>
          <a:p>
            <a:endParaRPr lang="en-US" sz="1200" dirty="0" smtClean="0">
              <a:latin typeface="+mj-lt"/>
            </a:endParaRPr>
          </a:p>
          <a:p>
            <a:r>
              <a:rPr lang="en-US" sz="1200" dirty="0" smtClean="0">
                <a:latin typeface="Calibri"/>
                <a:cs typeface="Calibri"/>
              </a:rPr>
              <a:t>NAEYC and NCTM, 2010</a:t>
            </a:r>
            <a:endParaRPr lang="en-US" dirty="0" smtClean="0">
              <a:latin typeface="Calibri"/>
              <a:cs typeface="Calibri"/>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pPr/>
              <a:t>21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24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438056"/>
            <a:ext cx="8913813" cy="933544"/>
          </a:xfrm>
        </p:spPr>
        <p:txBody>
          <a:bodyPr>
            <a:normAutofit/>
          </a:bodyPr>
          <a:lstStyle/>
          <a:p>
            <a:r>
              <a:rPr lang="en-US" sz="3000" b="1" dirty="0" smtClean="0">
                <a:latin typeface="Arial"/>
                <a:cs typeface="Arial"/>
              </a:rPr>
              <a:t>Strategies for Children with Disabilities</a:t>
            </a:r>
            <a:endParaRPr lang="en-US" sz="3000" b="1" dirty="0">
              <a:latin typeface="Arial"/>
              <a:cs typeface="Arial"/>
            </a:endParaRPr>
          </a:p>
        </p:txBody>
      </p:sp>
      <p:sp>
        <p:nvSpPr>
          <p:cNvPr id="3" name="Content Placeholder 2"/>
          <p:cNvSpPr>
            <a:spLocks noGrp="1"/>
          </p:cNvSpPr>
          <p:nvPr>
            <p:ph sz="half" idx="1"/>
          </p:nvPr>
        </p:nvSpPr>
        <p:spPr/>
        <p:txBody>
          <a:bodyPr/>
          <a:lstStyle/>
          <a:p>
            <a:pPr marL="0" indent="0">
              <a:buNone/>
            </a:pPr>
            <a:endParaRPr lang="en-US" i="1" dirty="0"/>
          </a:p>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xfrm>
            <a:off x="4457550" y="1908273"/>
            <a:ext cx="4176863" cy="4108206"/>
          </a:xfrm>
        </p:spPr>
        <p:txBody>
          <a:bodyPr/>
          <a:lstStyle/>
          <a:p>
            <a:pPr marL="0" lvl="0" indent="0">
              <a:spcBef>
                <a:spcPts val="0"/>
              </a:spcBef>
              <a:buClrTx/>
              <a:buNone/>
            </a:pPr>
            <a:r>
              <a:rPr lang="en-US" sz="2200" dirty="0">
                <a:solidFill>
                  <a:prstClr val="black"/>
                </a:solidFill>
                <a:latin typeface="Calibri"/>
                <a:cs typeface="Calibri"/>
              </a:rPr>
              <a:t>Adaptations, accommodations, and modifications need to be individualized for students, based upon their needs and their personal learning styles and </a:t>
            </a:r>
            <a:r>
              <a:rPr lang="en-US" sz="2200" dirty="0" smtClean="0">
                <a:solidFill>
                  <a:prstClr val="black"/>
                </a:solidFill>
                <a:latin typeface="Calibri"/>
                <a:cs typeface="Calibri"/>
              </a:rPr>
              <a:t>interests</a:t>
            </a:r>
          </a:p>
          <a:p>
            <a:pPr marL="0" lvl="0" indent="0">
              <a:spcBef>
                <a:spcPts val="0"/>
              </a:spcBef>
              <a:buClrTx/>
              <a:buNone/>
            </a:pPr>
            <a:r>
              <a:rPr lang="en-US" sz="2200" dirty="0">
                <a:solidFill>
                  <a:prstClr val="black"/>
                </a:solidFill>
                <a:latin typeface="Calibri"/>
                <a:cs typeface="Calibri"/>
              </a:rPr>
              <a:t> </a:t>
            </a:r>
          </a:p>
          <a:p>
            <a:pPr marL="0" lvl="0" indent="0">
              <a:spcBef>
                <a:spcPts val="0"/>
              </a:spcBef>
              <a:buClrTx/>
              <a:buNone/>
            </a:pPr>
            <a:endParaRPr lang="en-US" sz="1200" dirty="0" smtClean="0">
              <a:solidFill>
                <a:prstClr val="black"/>
              </a:solidFill>
              <a:latin typeface="Calibri"/>
              <a:cs typeface="Calibri"/>
            </a:endParaRPr>
          </a:p>
          <a:p>
            <a:pPr marL="0" lvl="0" indent="0">
              <a:spcBef>
                <a:spcPts val="0"/>
              </a:spcBef>
              <a:buClrTx/>
              <a:buNone/>
            </a:pPr>
            <a:endParaRPr lang="en-US" sz="1200" dirty="0">
              <a:solidFill>
                <a:prstClr val="black"/>
              </a:solidFill>
              <a:latin typeface="Calibri"/>
              <a:cs typeface="Calibri"/>
            </a:endParaRPr>
          </a:p>
          <a:p>
            <a:pPr marL="0" lvl="0" indent="0">
              <a:spcBef>
                <a:spcPts val="0"/>
              </a:spcBef>
              <a:buClrTx/>
              <a:buNone/>
            </a:pPr>
            <a:endParaRPr lang="en-US" sz="1200" dirty="0" smtClean="0">
              <a:solidFill>
                <a:prstClr val="black"/>
              </a:solidFill>
              <a:latin typeface="Calibri"/>
              <a:cs typeface="Calibri"/>
            </a:endParaRPr>
          </a:p>
          <a:p>
            <a:pPr marL="0" lvl="0" indent="0">
              <a:spcBef>
                <a:spcPts val="0"/>
              </a:spcBef>
              <a:buClrTx/>
              <a:buNone/>
            </a:pPr>
            <a:endParaRPr lang="en-US" sz="1200" dirty="0" smtClean="0">
              <a:solidFill>
                <a:prstClr val="black"/>
              </a:solidFill>
              <a:latin typeface="Calibri"/>
              <a:cs typeface="Calibri"/>
            </a:endParaRPr>
          </a:p>
          <a:p>
            <a:pPr marL="0" lvl="0" indent="0">
              <a:spcBef>
                <a:spcPts val="0"/>
              </a:spcBef>
              <a:buClrTx/>
              <a:buNone/>
            </a:pPr>
            <a:endParaRPr lang="en-US" sz="1200" dirty="0">
              <a:solidFill>
                <a:prstClr val="black"/>
              </a:solidFill>
              <a:latin typeface="Calibri"/>
              <a:cs typeface="Calibri"/>
            </a:endParaRPr>
          </a:p>
          <a:p>
            <a:pPr marL="0" lvl="0" indent="0">
              <a:spcBef>
                <a:spcPts val="0"/>
              </a:spcBef>
              <a:buClrTx/>
              <a:buNone/>
            </a:pPr>
            <a:endParaRPr lang="en-US" sz="1200" dirty="0" smtClean="0">
              <a:solidFill>
                <a:prstClr val="black"/>
              </a:solidFill>
              <a:latin typeface="Calibri"/>
              <a:cs typeface="Calibri"/>
            </a:endParaRPr>
          </a:p>
          <a:p>
            <a:pPr marL="0" lvl="0" indent="0">
              <a:spcBef>
                <a:spcPts val="0"/>
              </a:spcBef>
              <a:buClrTx/>
              <a:buNone/>
            </a:pPr>
            <a:r>
              <a:rPr lang="en-US" sz="1200" dirty="0" smtClean="0">
                <a:solidFill>
                  <a:prstClr val="black"/>
                </a:solidFill>
                <a:latin typeface="Calibri"/>
                <a:cs typeface="Calibri"/>
              </a:rPr>
              <a:t>National </a:t>
            </a:r>
            <a:r>
              <a:rPr lang="en-US" sz="1200" dirty="0">
                <a:solidFill>
                  <a:prstClr val="black"/>
                </a:solidFill>
                <a:latin typeface="Calibri"/>
                <a:cs typeface="Calibri"/>
              </a:rPr>
              <a:t>Dissemination Center for Children with Disabilities</a:t>
            </a:r>
          </a:p>
          <a:p>
            <a:endParaRPr lang="en-US" dirty="0">
              <a:latin typeface="Calibri"/>
              <a:cs typeface="Calibri"/>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rightnessContrast bright="9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0737" y="2357937"/>
            <a:ext cx="3344857" cy="2506163"/>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p:txBody>
          <a:bodyPr/>
          <a:lstStyle/>
          <a:p>
            <a:fld id="{4A822907-8A9D-4F6B-98F6-913902AD56B5}" type="slidenum">
              <a:rPr lang="en-US" smtClean="0"/>
              <a:pPr/>
              <a:t>22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1765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76156"/>
            <a:ext cx="8913813" cy="971644"/>
          </a:xfrm>
        </p:spPr>
        <p:txBody>
          <a:bodyPr>
            <a:normAutofit/>
          </a:bodyPr>
          <a:lstStyle/>
          <a:p>
            <a:r>
              <a:rPr lang="en-US" dirty="0" smtClean="0">
                <a:latin typeface="Arial"/>
                <a:cs typeface="Arial"/>
              </a:rPr>
              <a:t>     </a:t>
            </a:r>
            <a:r>
              <a:rPr lang="en-US" b="1" dirty="0" smtClean="0">
                <a:latin typeface="Arial"/>
                <a:cs typeface="Arial"/>
              </a:rPr>
              <a:t>Assessment Approaches</a:t>
            </a:r>
            <a:endParaRPr lang="en-US" sz="2700" b="1" dirty="0">
              <a:latin typeface="Arial"/>
              <a:cs typeface="Arial"/>
            </a:endParaRPr>
          </a:p>
        </p:txBody>
      </p:sp>
      <p:pic>
        <p:nvPicPr>
          <p:cNvPr id="7171" name="Picture 3"/>
          <p:cNvPicPr>
            <a:picLocks noGrp="1" noChangeAspect="1" noChangeArrowheads="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757116" y="2193502"/>
            <a:ext cx="3565525" cy="248284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768363" y="1417516"/>
            <a:ext cx="3802550" cy="4888522"/>
          </a:xfrm>
        </p:spPr>
        <p:txBody>
          <a:bodyPr>
            <a:normAutofit fontScale="77500" lnSpcReduction="20000"/>
          </a:bodyPr>
          <a:lstStyle/>
          <a:p>
            <a:pPr marL="0" indent="0">
              <a:buNone/>
            </a:pPr>
            <a:endParaRPr lang="en-US" dirty="0"/>
          </a:p>
          <a:p>
            <a:pPr marL="0" indent="0">
              <a:buNone/>
            </a:pPr>
            <a:r>
              <a:rPr lang="en-US" sz="3400" dirty="0">
                <a:solidFill>
                  <a:srgbClr val="000000"/>
                </a:solidFill>
                <a:latin typeface="Calibri"/>
                <a:cs typeface="Calibri"/>
              </a:rPr>
              <a:t>Extensive research on assessment and learning shows that skilled use of formative assessment has a significant positive effect on student </a:t>
            </a:r>
            <a:r>
              <a:rPr lang="en-US" sz="3400" dirty="0" smtClean="0">
                <a:solidFill>
                  <a:srgbClr val="000000"/>
                </a:solidFill>
                <a:latin typeface="Calibri"/>
                <a:cs typeface="Calibri"/>
              </a:rPr>
              <a:t>learning </a:t>
            </a:r>
          </a:p>
          <a:p>
            <a:pPr marL="0" indent="0">
              <a:buNone/>
            </a:pPr>
            <a:endParaRPr lang="en-US" sz="1400" dirty="0" smtClean="0">
              <a:solidFill>
                <a:srgbClr val="000000"/>
              </a:solidFill>
              <a:latin typeface="Calibri"/>
              <a:cs typeface="Calibri"/>
            </a:endParaRPr>
          </a:p>
          <a:p>
            <a:pPr marL="0" indent="0">
              <a:buNone/>
            </a:pPr>
            <a:r>
              <a:rPr lang="en-US" sz="2000" i="1" dirty="0" smtClean="0">
                <a:solidFill>
                  <a:srgbClr val="000000"/>
                </a:solidFill>
                <a:latin typeface="Calibri"/>
                <a:cs typeface="Calibri"/>
              </a:rPr>
              <a:t>Educational Leadership </a:t>
            </a:r>
            <a:r>
              <a:rPr lang="en-US" sz="2000" dirty="0" smtClean="0">
                <a:solidFill>
                  <a:srgbClr val="000000"/>
                </a:solidFill>
                <a:latin typeface="Calibri"/>
                <a:cs typeface="Calibri"/>
              </a:rPr>
              <a:t>November 2009, Vol. 67, number 3, “Multiple Measures,” pgs. </a:t>
            </a:r>
            <a:r>
              <a:rPr lang="en-US" sz="2000" dirty="0">
                <a:solidFill>
                  <a:srgbClr val="000000"/>
                </a:solidFill>
                <a:latin typeface="Calibri"/>
                <a:cs typeface="Calibri"/>
              </a:rPr>
              <a:t>85-86 </a:t>
            </a:r>
            <a:r>
              <a:rPr lang="en-US" sz="2000" dirty="0" smtClean="0">
                <a:solidFill>
                  <a:srgbClr val="000000"/>
                </a:solidFill>
                <a:latin typeface="Calibri"/>
                <a:cs typeface="Calibri"/>
              </a:rPr>
              <a:t>, T.A. Huebner</a:t>
            </a:r>
            <a:endParaRPr lang="en-US" sz="2000" dirty="0">
              <a:solidFill>
                <a:srgbClr val="000000"/>
              </a:solidFill>
              <a:latin typeface="Calibri"/>
              <a:cs typeface="Calibri"/>
            </a:endParaRPr>
          </a:p>
          <a:p>
            <a:pPr marL="0" indent="0">
              <a:buNone/>
            </a:pPr>
            <a:endParaRPr lang="en-US" sz="1400" dirty="0">
              <a:solidFill>
                <a:srgbClr val="000000"/>
              </a:solidFill>
              <a:latin typeface="Calibri"/>
              <a:cs typeface="Calibri"/>
            </a:endParaRPr>
          </a:p>
          <a:p>
            <a:pPr marL="0" indent="0">
              <a:buNone/>
            </a:pPr>
            <a:endParaRPr lang="en-US" sz="1400" dirty="0" smtClean="0">
              <a:solidFill>
                <a:srgbClr val="000000"/>
              </a:solidFill>
              <a:latin typeface="Calibri"/>
              <a:cs typeface="Calibri"/>
            </a:endParaRPr>
          </a:p>
          <a:p>
            <a:pPr marL="0" indent="0">
              <a:buNone/>
            </a:pPr>
            <a:r>
              <a:rPr lang="en-US" sz="1400" dirty="0" smtClean="0">
                <a:solidFill>
                  <a:srgbClr val="000000"/>
                </a:solidFill>
                <a:latin typeface="Calibri"/>
                <a:cs typeface="Calibri"/>
              </a:rPr>
              <a:t> </a:t>
            </a:r>
            <a:endParaRPr lang="en-US" sz="1400" dirty="0">
              <a:solidFill>
                <a:srgbClr val="000000"/>
              </a:solidFill>
              <a:latin typeface="Calibri"/>
              <a:cs typeface="Calibri"/>
            </a:endParaRPr>
          </a:p>
          <a:p>
            <a:pPr marL="0" indent="0">
              <a:buNone/>
            </a:pPr>
            <a:endParaRPr lang="en-US" sz="1400"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23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1383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501556"/>
            <a:ext cx="8913813" cy="946244"/>
          </a:xfrm>
        </p:spPr>
        <p:txBody>
          <a:bodyPr/>
          <a:lstStyle/>
          <a:p>
            <a:r>
              <a:rPr lang="en-US" b="1" dirty="0" smtClean="0">
                <a:latin typeface="Arial"/>
                <a:cs typeface="Arial"/>
              </a:rPr>
              <a:t>              Let’s Practice</a:t>
            </a:r>
            <a:endParaRPr lang="en-US" b="1" dirty="0">
              <a:latin typeface="Arial"/>
              <a:cs typeface="Arial"/>
            </a:endParaRPr>
          </a:p>
        </p:txBody>
      </p:sp>
      <p:sp>
        <p:nvSpPr>
          <p:cNvPr id="3" name="Content Placeholder 2"/>
          <p:cNvSpPr>
            <a:spLocks noGrp="1"/>
          </p:cNvSpPr>
          <p:nvPr>
            <p:ph sz="half" idx="1"/>
          </p:nvPr>
        </p:nvSpPr>
        <p:spPr>
          <a:xfrm>
            <a:off x="806939" y="2462580"/>
            <a:ext cx="3566160" cy="3681412"/>
          </a:xfrm>
        </p:spPr>
        <p:txBody>
          <a:bodyPr/>
          <a:lstStyle/>
          <a:p>
            <a:pPr marL="0" indent="0">
              <a:buNone/>
            </a:pPr>
            <a:endParaRPr lang="en-US" dirty="0" smtClean="0"/>
          </a:p>
          <a:p>
            <a:pPr marL="0" indent="0">
              <a:buNone/>
            </a:pPr>
            <a:r>
              <a:rPr lang="en-US" sz="3200" dirty="0" smtClean="0">
                <a:solidFill>
                  <a:srgbClr val="000000"/>
                </a:solidFill>
                <a:latin typeface="Calibri"/>
                <a:cs typeface="Calibri"/>
              </a:rPr>
              <a:t>      Making It REAL!</a:t>
            </a:r>
          </a:p>
          <a:p>
            <a:pPr marL="0" indent="0">
              <a:buNone/>
            </a:pPr>
            <a:endParaRPr lang="en-US" sz="3200"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39000"/>
                    </a14:imgEffect>
                    <a14:imgEffect>
                      <a14:colorTemperature colorTemp="7200"/>
                    </a14:imgEffect>
                    <a14:imgEffect>
                      <a14:brightnessContrast bright="2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59713" y="2146301"/>
            <a:ext cx="3439687" cy="2425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A822907-8A9D-4F6B-98F6-913902AD56B5}" type="slidenum">
              <a:rPr lang="en-US" smtClean="0"/>
              <a:pPr/>
              <a:t>24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7207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99956"/>
            <a:ext cx="8913813" cy="895444"/>
          </a:xfrm>
        </p:spPr>
        <p:txBody>
          <a:bodyPr/>
          <a:lstStyle/>
          <a:p>
            <a:r>
              <a:rPr lang="en-US" b="1" dirty="0" smtClean="0">
                <a:latin typeface="Arial"/>
                <a:cs typeface="Arial"/>
              </a:rPr>
              <a:t>                Let’s Practice</a:t>
            </a:r>
            <a:endParaRPr lang="en-US" b="1" dirty="0">
              <a:latin typeface="Arial"/>
              <a:cs typeface="Arial"/>
            </a:endParaRPr>
          </a:p>
        </p:txBody>
      </p:sp>
      <p:sp>
        <p:nvSpPr>
          <p:cNvPr id="4" name="TextBox 3"/>
          <p:cNvSpPr txBox="1"/>
          <p:nvPr/>
        </p:nvSpPr>
        <p:spPr>
          <a:xfrm>
            <a:off x="452439" y="5819775"/>
            <a:ext cx="8132762" cy="400110"/>
          </a:xfrm>
          <a:prstGeom prst="rect">
            <a:avLst/>
          </a:prstGeom>
          <a:noFill/>
        </p:spPr>
        <p:txBody>
          <a:bodyPr wrap="square" rtlCol="0">
            <a:spAutoFit/>
          </a:bodyPr>
          <a:lstStyle/>
          <a:p>
            <a:r>
              <a:rPr lang="en-US" sz="2000" b="1" dirty="0" smtClean="0">
                <a:latin typeface="Calibri"/>
                <a:cs typeface="Calibri"/>
              </a:rPr>
              <a:t>Brainstorm strategies that integrate, differentiate, and include all students. </a:t>
            </a:r>
            <a:endParaRPr lang="en-US" sz="2000" b="1" dirty="0">
              <a:latin typeface="Calibri"/>
              <a:cs typeface="Calibri"/>
            </a:endParaRPr>
          </a:p>
        </p:txBody>
      </p:sp>
      <p:sp>
        <p:nvSpPr>
          <p:cNvPr id="10" name="TextBox 9"/>
          <p:cNvSpPr txBox="1"/>
          <p:nvPr/>
        </p:nvSpPr>
        <p:spPr>
          <a:xfrm>
            <a:off x="2641600" y="5359400"/>
            <a:ext cx="184666" cy="369332"/>
          </a:xfrm>
          <a:prstGeom prst="rect">
            <a:avLst/>
          </a:prstGeom>
          <a:noFill/>
        </p:spPr>
        <p:txBody>
          <a:bodyPr wrap="none" rtlCol="0">
            <a:spAutoFit/>
          </a:bodyPr>
          <a:lstStyle/>
          <a:p>
            <a:endParaRPr lang="en-US" dirty="0"/>
          </a:p>
        </p:txBody>
      </p:sp>
      <p:sp>
        <p:nvSpPr>
          <p:cNvPr id="11" name="TextBox 10"/>
          <p:cNvSpPr txBox="1"/>
          <p:nvPr/>
        </p:nvSpPr>
        <p:spPr>
          <a:xfrm>
            <a:off x="376238" y="5241932"/>
            <a:ext cx="8285163" cy="246221"/>
          </a:xfrm>
          <a:prstGeom prst="rect">
            <a:avLst/>
          </a:prstGeom>
          <a:noFill/>
        </p:spPr>
        <p:txBody>
          <a:bodyPr wrap="square" rtlCol="0">
            <a:spAutoFit/>
          </a:bodyPr>
          <a:lstStyle/>
          <a:p>
            <a:r>
              <a:rPr lang="en-US" sz="1000" dirty="0" smtClean="0"/>
              <a:t>Source:  </a:t>
            </a:r>
            <a:r>
              <a:rPr lang="en-US" sz="1000" i="1" dirty="0" smtClean="0"/>
              <a:t>The Alignment of the California Preschool Learning Foundations with Key Early Education Resources</a:t>
            </a:r>
            <a:r>
              <a:rPr lang="en-US" sz="1000" dirty="0" smtClean="0"/>
              <a:t>, CDE, 2012.</a:t>
            </a:r>
            <a:endParaRPr lang="en-US" sz="1000" dirty="0"/>
          </a:p>
        </p:txBody>
      </p:sp>
      <p:sp>
        <p:nvSpPr>
          <p:cNvPr id="9" name="Slide Number Placeholder 8"/>
          <p:cNvSpPr>
            <a:spLocks noGrp="1"/>
          </p:cNvSpPr>
          <p:nvPr>
            <p:ph type="sldNum" sz="quarter" idx="12"/>
          </p:nvPr>
        </p:nvSpPr>
        <p:spPr/>
        <p:txBody>
          <a:bodyPr/>
          <a:lstStyle/>
          <a:p>
            <a:fld id="{4A822907-8A9D-4F6B-98F6-913902AD56B5}" type="slidenum">
              <a:rPr lang="en-US" smtClean="0"/>
              <a:pPr/>
              <a:t>25</a:t>
            </a:fld>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8911" y="1603661"/>
            <a:ext cx="8791577" cy="343824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4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135140"/>
            <a:ext cx="8913813" cy="636385"/>
          </a:xfrm>
        </p:spPr>
        <p:txBody>
          <a:bodyPr>
            <a:normAutofit fontScale="90000"/>
          </a:bodyPr>
          <a:lstStyle/>
          <a:p>
            <a:r>
              <a:rPr lang="en-US" dirty="0" smtClean="0">
                <a:latin typeface="Arial"/>
                <a:cs typeface="Arial"/>
              </a:rPr>
              <a:t>                </a:t>
            </a:r>
            <a:r>
              <a:rPr lang="en-US" b="1" dirty="0" smtClean="0">
                <a:latin typeface="Arial"/>
                <a:cs typeface="Arial"/>
              </a:rPr>
              <a:t>Resources</a:t>
            </a:r>
            <a:endParaRPr lang="en-US" b="1" dirty="0">
              <a:latin typeface="Arial"/>
              <a:cs typeface="Arial"/>
            </a:endParaRPr>
          </a:p>
        </p:txBody>
      </p:sp>
      <p:sp>
        <p:nvSpPr>
          <p:cNvPr id="3" name="Slide Number Placeholder 2"/>
          <p:cNvSpPr>
            <a:spLocks noGrp="1"/>
          </p:cNvSpPr>
          <p:nvPr>
            <p:ph type="sldNum" sz="quarter" idx="12"/>
          </p:nvPr>
        </p:nvSpPr>
        <p:spPr/>
        <p:txBody>
          <a:bodyPr/>
          <a:lstStyle/>
          <a:p>
            <a:fld id="{4A822907-8A9D-4F6B-98F6-913902AD56B5}" type="slidenum">
              <a:rPr lang="en-US" smtClean="0"/>
              <a:pPr/>
              <a:t>26</a:t>
            </a:fld>
            <a:endParaRPr lang="en-US"/>
          </a:p>
        </p:txBody>
      </p:sp>
      <p:graphicFrame>
        <p:nvGraphicFramePr>
          <p:cNvPr id="5" name="Content Placeholder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55148008"/>
              </p:ext>
            </p:extLst>
          </p:nvPr>
        </p:nvGraphicFramePr>
        <p:xfrm>
          <a:off x="114300" y="771525"/>
          <a:ext cx="8931275" cy="6024552"/>
        </p:xfrm>
        <a:graphic>
          <a:graphicData uri="http://schemas.openxmlformats.org/drawingml/2006/table">
            <a:tbl>
              <a:tblPr/>
              <a:tblGrid>
                <a:gridCol w="4637087"/>
                <a:gridCol w="4294188"/>
              </a:tblGrid>
              <a:tr h="318145">
                <a:tc gridSpan="2">
                  <a:txBody>
                    <a:bodyPr/>
                    <a:lstStyle>
                      <a:lvl1pPr eaLnBrk="0" hangingPunct="0">
                        <a:spcBef>
                          <a:spcPts val="2000"/>
                        </a:spcBef>
                        <a:buClr>
                          <a:schemeClr val="accent1"/>
                        </a:buClr>
                        <a:buFont typeface="Wingdings 2" charset="2"/>
                        <a:defRPr>
                          <a:solidFill>
                            <a:srgbClr val="595959"/>
                          </a:solidFill>
                          <a:latin typeface="Century Gothic" charset="0"/>
                          <a:ea typeface="ＭＳ Ｐゴシック" charset="-128"/>
                        </a:defRPr>
                      </a:lvl1pPr>
                      <a:lvl2pPr marL="37931725" indent="-37474525" eaLnBrk="0" hangingPunct="0">
                        <a:spcBef>
                          <a:spcPts val="600"/>
                        </a:spcBef>
                        <a:buClr>
                          <a:srgbClr val="51640B"/>
                        </a:buClr>
                        <a:buFont typeface="Wingdings 2" charset="2"/>
                        <a:defRPr sz="1600">
                          <a:solidFill>
                            <a:srgbClr val="595959"/>
                          </a:solidFill>
                          <a:latin typeface="Century Gothic" charset="0"/>
                          <a:ea typeface="ＭＳ Ｐゴシック" charset="-128"/>
                        </a:defRPr>
                      </a:lvl2pPr>
                      <a:lvl3pPr eaLnBrk="0" hangingPunct="0">
                        <a:spcBef>
                          <a:spcPts val="600"/>
                        </a:spcBef>
                        <a:defRPr sz="1600">
                          <a:solidFill>
                            <a:srgbClr val="595959"/>
                          </a:solidFill>
                          <a:latin typeface="Century Gothic" charset="0"/>
                          <a:ea typeface="ＭＳ Ｐゴシック" charset="-128"/>
                        </a:defRPr>
                      </a:lvl3pPr>
                      <a:lvl4pPr eaLnBrk="0" hangingPunct="0">
                        <a:spcBef>
                          <a:spcPts val="600"/>
                        </a:spcBef>
                        <a:defRPr sz="1600">
                          <a:solidFill>
                            <a:srgbClr val="595959"/>
                          </a:solidFill>
                          <a:latin typeface="Century Gothic" charset="0"/>
                          <a:ea typeface="ＭＳ Ｐゴシック" charset="-128"/>
                        </a:defRPr>
                      </a:lvl4pPr>
                      <a:lvl5pPr eaLnBrk="0" hangingPunct="0">
                        <a:spcBef>
                          <a:spcPts val="600"/>
                        </a:spcBef>
                        <a:defRPr sz="1600">
                          <a:solidFill>
                            <a:srgbClr val="595959"/>
                          </a:solidFill>
                          <a:latin typeface="Century Gothic" charset="0"/>
                          <a:ea typeface="ＭＳ Ｐゴシック" charset="-128"/>
                        </a:defRPr>
                      </a:lvl5pPr>
                      <a:lvl6pPr marL="457200" eaLnBrk="0" fontAlgn="base" hangingPunct="0">
                        <a:spcBef>
                          <a:spcPts val="600"/>
                        </a:spcBef>
                        <a:spcAft>
                          <a:spcPct val="0"/>
                        </a:spcAft>
                        <a:defRPr sz="1600">
                          <a:solidFill>
                            <a:srgbClr val="595959"/>
                          </a:solidFill>
                          <a:latin typeface="Century Gothic" charset="0"/>
                          <a:ea typeface="ＭＳ Ｐゴシック" charset="-128"/>
                        </a:defRPr>
                      </a:lvl6pPr>
                      <a:lvl7pPr marL="914400" eaLnBrk="0" fontAlgn="base" hangingPunct="0">
                        <a:spcBef>
                          <a:spcPts val="600"/>
                        </a:spcBef>
                        <a:spcAft>
                          <a:spcPct val="0"/>
                        </a:spcAft>
                        <a:defRPr sz="1600">
                          <a:solidFill>
                            <a:srgbClr val="595959"/>
                          </a:solidFill>
                          <a:latin typeface="Century Gothic" charset="0"/>
                          <a:ea typeface="ＭＳ Ｐゴシック" charset="-128"/>
                        </a:defRPr>
                      </a:lvl7pPr>
                      <a:lvl8pPr marL="1371600" eaLnBrk="0" fontAlgn="base" hangingPunct="0">
                        <a:spcBef>
                          <a:spcPts val="600"/>
                        </a:spcBef>
                        <a:spcAft>
                          <a:spcPct val="0"/>
                        </a:spcAft>
                        <a:defRPr sz="1600">
                          <a:solidFill>
                            <a:srgbClr val="595959"/>
                          </a:solidFill>
                          <a:latin typeface="Century Gothic" charset="0"/>
                          <a:ea typeface="ＭＳ Ｐゴシック" charset="-128"/>
                        </a:defRPr>
                      </a:lvl8pPr>
                      <a:lvl9pPr marL="1828800" eaLnBrk="0" fontAlgn="base" hangingPunct="0">
                        <a:spcBef>
                          <a:spcPts val="600"/>
                        </a:spcBef>
                        <a:spcAft>
                          <a:spcPct val="0"/>
                        </a:spcAft>
                        <a:defRPr sz="1600">
                          <a:solidFill>
                            <a:srgbClr val="595959"/>
                          </a:solidFill>
                          <a:latin typeface="Century Gothic"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charset="0"/>
                          <a:ea typeface="ＭＳ Ｐゴシック" charset="-128"/>
                          <a:cs typeface="Calibri" charset="0"/>
                        </a:rPr>
                        <a:t>TK Online Resources</a:t>
                      </a:r>
                      <a:endParaRPr kumimoji="0" lang="en-US" altLang="en-US" sz="1800" b="0" i="0" u="none" strike="noStrike" cap="none" normalizeH="0" baseline="0" dirty="0" smtClean="0">
                        <a:ln>
                          <a:noFill/>
                        </a:ln>
                        <a:solidFill>
                          <a:srgbClr val="000000"/>
                        </a:solidFill>
                        <a:effectLst/>
                        <a:latin typeface="Calibri" charset="0"/>
                        <a:ea typeface="ＭＳ Ｐゴシック" charset="-128"/>
                        <a:cs typeface="Calibri" charset="0"/>
                      </a:endParaRPr>
                    </a:p>
                  </a:txBody>
                  <a:tcPr marT="45725" marB="45725" horzOverflow="overflow">
                    <a:lnL>
                      <a:noFill/>
                    </a:lnL>
                    <a:lnR>
                      <a:noFill/>
                    </a:lnR>
                    <a:lnT>
                      <a:noFill/>
                    </a:lnT>
                    <a:lnB>
                      <a:noFill/>
                    </a:lnB>
                    <a:lnTlToBr>
                      <a:noFill/>
                    </a:lnTlToBr>
                    <a:lnBlToTr>
                      <a:noFill/>
                    </a:lnBlToTr>
                    <a:solidFill>
                      <a:srgbClr val="F79646"/>
                    </a:solidFill>
                  </a:tcPr>
                </a:tc>
                <a:tc hMerge="1">
                  <a:txBody>
                    <a:bodyPr/>
                    <a:lstStyle/>
                    <a:p>
                      <a:endParaRPr lang="en-US"/>
                    </a:p>
                  </a:txBody>
                  <a:tcPr/>
                </a:tc>
              </a:tr>
              <a:tr h="605780">
                <a:tc>
                  <a:txBody>
                    <a:bodyPr/>
                    <a:lstStyle>
                      <a:lvl1pPr eaLnBrk="0" hangingPunct="0">
                        <a:spcBef>
                          <a:spcPts val="2000"/>
                        </a:spcBef>
                        <a:buClr>
                          <a:schemeClr val="accent1"/>
                        </a:buClr>
                        <a:buFont typeface="Wingdings 2" charset="2"/>
                        <a:defRPr>
                          <a:solidFill>
                            <a:srgbClr val="595959"/>
                          </a:solidFill>
                          <a:latin typeface="Century Gothic" charset="0"/>
                          <a:ea typeface="ＭＳ Ｐゴシック" charset="-128"/>
                        </a:defRPr>
                      </a:lvl1pPr>
                      <a:lvl2pPr marL="37931725" indent="-37474525" eaLnBrk="0" hangingPunct="0">
                        <a:spcBef>
                          <a:spcPts val="600"/>
                        </a:spcBef>
                        <a:buClr>
                          <a:srgbClr val="51640B"/>
                        </a:buClr>
                        <a:buFont typeface="Wingdings 2" charset="2"/>
                        <a:defRPr sz="1600">
                          <a:solidFill>
                            <a:srgbClr val="595959"/>
                          </a:solidFill>
                          <a:latin typeface="Century Gothic" charset="0"/>
                          <a:ea typeface="ＭＳ Ｐゴシック" charset="-128"/>
                        </a:defRPr>
                      </a:lvl2pPr>
                      <a:lvl3pPr eaLnBrk="0" hangingPunct="0">
                        <a:spcBef>
                          <a:spcPts val="600"/>
                        </a:spcBef>
                        <a:defRPr sz="1600">
                          <a:solidFill>
                            <a:srgbClr val="595959"/>
                          </a:solidFill>
                          <a:latin typeface="Century Gothic" charset="0"/>
                          <a:ea typeface="ＭＳ Ｐゴシック" charset="-128"/>
                        </a:defRPr>
                      </a:lvl3pPr>
                      <a:lvl4pPr eaLnBrk="0" hangingPunct="0">
                        <a:spcBef>
                          <a:spcPts val="600"/>
                        </a:spcBef>
                        <a:defRPr sz="1600">
                          <a:solidFill>
                            <a:srgbClr val="595959"/>
                          </a:solidFill>
                          <a:latin typeface="Century Gothic" charset="0"/>
                          <a:ea typeface="ＭＳ Ｐゴシック" charset="-128"/>
                        </a:defRPr>
                      </a:lvl4pPr>
                      <a:lvl5pPr eaLnBrk="0" hangingPunct="0">
                        <a:spcBef>
                          <a:spcPts val="600"/>
                        </a:spcBef>
                        <a:defRPr sz="1600">
                          <a:solidFill>
                            <a:srgbClr val="595959"/>
                          </a:solidFill>
                          <a:latin typeface="Century Gothic" charset="0"/>
                          <a:ea typeface="ＭＳ Ｐゴシック" charset="-128"/>
                        </a:defRPr>
                      </a:lvl5pPr>
                      <a:lvl6pPr marL="457200" eaLnBrk="0" fontAlgn="base" hangingPunct="0">
                        <a:spcBef>
                          <a:spcPts val="600"/>
                        </a:spcBef>
                        <a:spcAft>
                          <a:spcPct val="0"/>
                        </a:spcAft>
                        <a:defRPr sz="1600">
                          <a:solidFill>
                            <a:srgbClr val="595959"/>
                          </a:solidFill>
                          <a:latin typeface="Century Gothic" charset="0"/>
                          <a:ea typeface="ＭＳ Ｐゴシック" charset="-128"/>
                        </a:defRPr>
                      </a:lvl6pPr>
                      <a:lvl7pPr marL="914400" eaLnBrk="0" fontAlgn="base" hangingPunct="0">
                        <a:spcBef>
                          <a:spcPts val="600"/>
                        </a:spcBef>
                        <a:spcAft>
                          <a:spcPct val="0"/>
                        </a:spcAft>
                        <a:defRPr sz="1600">
                          <a:solidFill>
                            <a:srgbClr val="595959"/>
                          </a:solidFill>
                          <a:latin typeface="Century Gothic" charset="0"/>
                          <a:ea typeface="ＭＳ Ｐゴシック" charset="-128"/>
                        </a:defRPr>
                      </a:lvl7pPr>
                      <a:lvl8pPr marL="1371600" eaLnBrk="0" fontAlgn="base" hangingPunct="0">
                        <a:spcBef>
                          <a:spcPts val="600"/>
                        </a:spcBef>
                        <a:spcAft>
                          <a:spcPct val="0"/>
                        </a:spcAft>
                        <a:defRPr sz="1600">
                          <a:solidFill>
                            <a:srgbClr val="595959"/>
                          </a:solidFill>
                          <a:latin typeface="Century Gothic" charset="0"/>
                          <a:ea typeface="ＭＳ Ｐゴシック" charset="-128"/>
                        </a:defRPr>
                      </a:lvl8pPr>
                      <a:lvl9pPr marL="1828800" eaLnBrk="0" fontAlgn="base" hangingPunct="0">
                        <a:spcBef>
                          <a:spcPts val="600"/>
                        </a:spcBef>
                        <a:spcAft>
                          <a:spcPct val="0"/>
                        </a:spcAft>
                        <a:defRPr sz="1600">
                          <a:solidFill>
                            <a:srgbClr val="595959"/>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1" u="none" strike="noStrike" cap="none" normalizeH="0" baseline="0" dirty="0" smtClean="0">
                          <a:ln>
                            <a:noFill/>
                          </a:ln>
                          <a:solidFill>
                            <a:srgbClr val="000000"/>
                          </a:solidFill>
                          <a:effectLst/>
                          <a:latin typeface="Calibri" charset="0"/>
                          <a:ea typeface="ＭＳ Ｐゴシック" charset="-128"/>
                          <a:cs typeface="Calibri" charset="0"/>
                        </a:rPr>
                        <a:t>The Alignment of the California Preschool Learning Foundations with Key Early Education Resources</a:t>
                      </a:r>
                    </a:p>
                  </a:txBody>
                  <a:tcPr marL="68580" marR="68580" marT="0" marB="0" anchor="ctr" horzOverflow="overflow">
                    <a:lnL>
                      <a:noFill/>
                    </a:lnL>
                    <a:lnR>
                      <a:noFill/>
                    </a:lnR>
                    <a:lnT>
                      <a:noFill/>
                    </a:lnT>
                    <a:lnB>
                      <a:noFill/>
                    </a:lnB>
                    <a:lnTlToBr>
                      <a:noFill/>
                    </a:lnTlToBr>
                    <a:lnBlToTr>
                      <a:noFill/>
                    </a:lnBlToTr>
                    <a:solidFill>
                      <a:srgbClr val="D0E3EA"/>
                    </a:solidFill>
                  </a:tcPr>
                </a:tc>
                <a:tc>
                  <a:txBody>
                    <a:bodyPr/>
                    <a:lstStyle>
                      <a:lvl1pPr eaLnBrk="0" hangingPunct="0">
                        <a:spcBef>
                          <a:spcPts val="2000"/>
                        </a:spcBef>
                        <a:buClr>
                          <a:schemeClr val="accent1"/>
                        </a:buClr>
                        <a:buFont typeface="Wingdings 2" charset="2"/>
                        <a:defRPr>
                          <a:solidFill>
                            <a:srgbClr val="595959"/>
                          </a:solidFill>
                          <a:latin typeface="Century Gothic" charset="0"/>
                          <a:ea typeface="ＭＳ Ｐゴシック" charset="-128"/>
                        </a:defRPr>
                      </a:lvl1pPr>
                      <a:lvl2pPr marL="37931725" indent="-37474525" eaLnBrk="0" hangingPunct="0">
                        <a:spcBef>
                          <a:spcPts val="600"/>
                        </a:spcBef>
                        <a:buClr>
                          <a:srgbClr val="51640B"/>
                        </a:buClr>
                        <a:buFont typeface="Wingdings 2" charset="2"/>
                        <a:defRPr sz="1600">
                          <a:solidFill>
                            <a:srgbClr val="595959"/>
                          </a:solidFill>
                          <a:latin typeface="Century Gothic" charset="0"/>
                          <a:ea typeface="ＭＳ Ｐゴシック" charset="-128"/>
                        </a:defRPr>
                      </a:lvl2pPr>
                      <a:lvl3pPr eaLnBrk="0" hangingPunct="0">
                        <a:spcBef>
                          <a:spcPts val="600"/>
                        </a:spcBef>
                        <a:defRPr sz="1600">
                          <a:solidFill>
                            <a:srgbClr val="595959"/>
                          </a:solidFill>
                          <a:latin typeface="Century Gothic" charset="0"/>
                          <a:ea typeface="ＭＳ Ｐゴシック" charset="-128"/>
                        </a:defRPr>
                      </a:lvl3pPr>
                      <a:lvl4pPr eaLnBrk="0" hangingPunct="0">
                        <a:spcBef>
                          <a:spcPts val="600"/>
                        </a:spcBef>
                        <a:defRPr sz="1600">
                          <a:solidFill>
                            <a:srgbClr val="595959"/>
                          </a:solidFill>
                          <a:latin typeface="Century Gothic" charset="0"/>
                          <a:ea typeface="ＭＳ Ｐゴシック" charset="-128"/>
                        </a:defRPr>
                      </a:lvl4pPr>
                      <a:lvl5pPr eaLnBrk="0" hangingPunct="0">
                        <a:spcBef>
                          <a:spcPts val="600"/>
                        </a:spcBef>
                        <a:defRPr sz="1600">
                          <a:solidFill>
                            <a:srgbClr val="595959"/>
                          </a:solidFill>
                          <a:latin typeface="Century Gothic" charset="0"/>
                          <a:ea typeface="ＭＳ Ｐゴシック" charset="-128"/>
                        </a:defRPr>
                      </a:lvl5pPr>
                      <a:lvl6pPr marL="457200" eaLnBrk="0" fontAlgn="base" hangingPunct="0">
                        <a:spcBef>
                          <a:spcPts val="600"/>
                        </a:spcBef>
                        <a:spcAft>
                          <a:spcPct val="0"/>
                        </a:spcAft>
                        <a:defRPr sz="1600">
                          <a:solidFill>
                            <a:srgbClr val="595959"/>
                          </a:solidFill>
                          <a:latin typeface="Century Gothic" charset="0"/>
                          <a:ea typeface="ＭＳ Ｐゴシック" charset="-128"/>
                        </a:defRPr>
                      </a:lvl6pPr>
                      <a:lvl7pPr marL="914400" eaLnBrk="0" fontAlgn="base" hangingPunct="0">
                        <a:spcBef>
                          <a:spcPts val="600"/>
                        </a:spcBef>
                        <a:spcAft>
                          <a:spcPct val="0"/>
                        </a:spcAft>
                        <a:defRPr sz="1600">
                          <a:solidFill>
                            <a:srgbClr val="595959"/>
                          </a:solidFill>
                          <a:latin typeface="Century Gothic" charset="0"/>
                          <a:ea typeface="ＭＳ Ｐゴシック" charset="-128"/>
                        </a:defRPr>
                      </a:lvl7pPr>
                      <a:lvl8pPr marL="1371600" eaLnBrk="0" fontAlgn="base" hangingPunct="0">
                        <a:spcBef>
                          <a:spcPts val="600"/>
                        </a:spcBef>
                        <a:spcAft>
                          <a:spcPct val="0"/>
                        </a:spcAft>
                        <a:defRPr sz="1600">
                          <a:solidFill>
                            <a:srgbClr val="595959"/>
                          </a:solidFill>
                          <a:latin typeface="Century Gothic" charset="0"/>
                          <a:ea typeface="ＭＳ Ｐゴシック" charset="-128"/>
                        </a:defRPr>
                      </a:lvl8pPr>
                      <a:lvl9pPr marL="1828800" eaLnBrk="0" fontAlgn="base" hangingPunct="0">
                        <a:spcBef>
                          <a:spcPts val="600"/>
                        </a:spcBef>
                        <a:spcAft>
                          <a:spcPct val="0"/>
                        </a:spcAft>
                        <a:defRPr sz="1600">
                          <a:solidFill>
                            <a:srgbClr val="595959"/>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charset="0"/>
                          <a:ea typeface="ＭＳ Ｐゴシック" charset="-128"/>
                          <a:cs typeface="Calibri" charset="0"/>
                          <a:hlinkClick r:id="rId3"/>
                        </a:rPr>
                        <a:t>http://www.cde.ca.gov/sp/cd/re/documents/psalignment.pdf</a:t>
                      </a:r>
                      <a:endParaRPr kumimoji="0" lang="en-US" altLang="en-US" sz="1300" b="0" i="0" u="none" strike="noStrike" cap="none" normalizeH="0" baseline="0" smtClean="0">
                        <a:ln>
                          <a:noFill/>
                        </a:ln>
                        <a:solidFill>
                          <a:srgbClr val="000000"/>
                        </a:solidFill>
                        <a:effectLst/>
                        <a:latin typeface="Calibri" charset="0"/>
                        <a:ea typeface="ＭＳ Ｐゴシック" charset="-128"/>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r>
              <a:tr h="1727200">
                <a:tc>
                  <a:txBody>
                    <a:bodyPr/>
                    <a:lstStyle>
                      <a:lvl1pPr eaLnBrk="0" hangingPunct="0">
                        <a:spcBef>
                          <a:spcPts val="2000"/>
                        </a:spcBef>
                        <a:buClr>
                          <a:schemeClr val="accent1"/>
                        </a:buClr>
                        <a:buFont typeface="Wingdings 2" charset="2"/>
                        <a:defRPr>
                          <a:solidFill>
                            <a:srgbClr val="595959"/>
                          </a:solidFill>
                          <a:latin typeface="Century Gothic" charset="0"/>
                          <a:ea typeface="ＭＳ Ｐゴシック" charset="-128"/>
                        </a:defRPr>
                      </a:lvl1pPr>
                      <a:lvl2pPr marL="37931725" indent="-37474525" eaLnBrk="0" hangingPunct="0">
                        <a:spcBef>
                          <a:spcPts val="600"/>
                        </a:spcBef>
                        <a:buClr>
                          <a:srgbClr val="51640B"/>
                        </a:buClr>
                        <a:buFont typeface="Wingdings 2" charset="2"/>
                        <a:defRPr sz="1600">
                          <a:solidFill>
                            <a:srgbClr val="595959"/>
                          </a:solidFill>
                          <a:latin typeface="Century Gothic" charset="0"/>
                          <a:ea typeface="ＭＳ Ｐゴシック" charset="-128"/>
                        </a:defRPr>
                      </a:lvl2pPr>
                      <a:lvl3pPr eaLnBrk="0" hangingPunct="0">
                        <a:spcBef>
                          <a:spcPts val="600"/>
                        </a:spcBef>
                        <a:defRPr sz="1600">
                          <a:solidFill>
                            <a:srgbClr val="595959"/>
                          </a:solidFill>
                          <a:latin typeface="Century Gothic" charset="0"/>
                          <a:ea typeface="ＭＳ Ｐゴシック" charset="-128"/>
                        </a:defRPr>
                      </a:lvl3pPr>
                      <a:lvl4pPr eaLnBrk="0" hangingPunct="0">
                        <a:spcBef>
                          <a:spcPts val="600"/>
                        </a:spcBef>
                        <a:defRPr sz="1600">
                          <a:solidFill>
                            <a:srgbClr val="595959"/>
                          </a:solidFill>
                          <a:latin typeface="Century Gothic" charset="0"/>
                          <a:ea typeface="ＭＳ Ｐゴシック" charset="-128"/>
                        </a:defRPr>
                      </a:lvl4pPr>
                      <a:lvl5pPr eaLnBrk="0" hangingPunct="0">
                        <a:spcBef>
                          <a:spcPts val="600"/>
                        </a:spcBef>
                        <a:defRPr sz="1600">
                          <a:solidFill>
                            <a:srgbClr val="595959"/>
                          </a:solidFill>
                          <a:latin typeface="Century Gothic" charset="0"/>
                          <a:ea typeface="ＭＳ Ｐゴシック" charset="-128"/>
                        </a:defRPr>
                      </a:lvl5pPr>
                      <a:lvl6pPr marL="457200" eaLnBrk="0" fontAlgn="base" hangingPunct="0">
                        <a:spcBef>
                          <a:spcPts val="600"/>
                        </a:spcBef>
                        <a:spcAft>
                          <a:spcPct val="0"/>
                        </a:spcAft>
                        <a:defRPr sz="1600">
                          <a:solidFill>
                            <a:srgbClr val="595959"/>
                          </a:solidFill>
                          <a:latin typeface="Century Gothic" charset="0"/>
                          <a:ea typeface="ＭＳ Ｐゴシック" charset="-128"/>
                        </a:defRPr>
                      </a:lvl6pPr>
                      <a:lvl7pPr marL="914400" eaLnBrk="0" fontAlgn="base" hangingPunct="0">
                        <a:spcBef>
                          <a:spcPts val="600"/>
                        </a:spcBef>
                        <a:spcAft>
                          <a:spcPct val="0"/>
                        </a:spcAft>
                        <a:defRPr sz="1600">
                          <a:solidFill>
                            <a:srgbClr val="595959"/>
                          </a:solidFill>
                          <a:latin typeface="Century Gothic" charset="0"/>
                          <a:ea typeface="ＭＳ Ｐゴシック" charset="-128"/>
                        </a:defRPr>
                      </a:lvl7pPr>
                      <a:lvl8pPr marL="1371600" eaLnBrk="0" fontAlgn="base" hangingPunct="0">
                        <a:spcBef>
                          <a:spcPts val="600"/>
                        </a:spcBef>
                        <a:spcAft>
                          <a:spcPct val="0"/>
                        </a:spcAft>
                        <a:defRPr sz="1600">
                          <a:solidFill>
                            <a:srgbClr val="595959"/>
                          </a:solidFill>
                          <a:latin typeface="Century Gothic" charset="0"/>
                          <a:ea typeface="ＭＳ Ｐゴシック" charset="-128"/>
                        </a:defRPr>
                      </a:lvl8pPr>
                      <a:lvl9pPr marL="1828800" eaLnBrk="0" fontAlgn="base" hangingPunct="0">
                        <a:spcBef>
                          <a:spcPts val="600"/>
                        </a:spcBef>
                        <a:spcAft>
                          <a:spcPct val="0"/>
                        </a:spcAft>
                        <a:defRPr sz="1600">
                          <a:solidFill>
                            <a:srgbClr val="595959"/>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Calibri" charset="0"/>
                          <a:ea typeface="ＭＳ Ｐゴシック" charset="-128"/>
                          <a:cs typeface="Calibri" charset="0"/>
                        </a:rPr>
                        <a:t>California County Superintendents Educational Service Association (CCSESA)</a:t>
                      </a:r>
                      <a:endParaRPr kumimoji="0" lang="en-US" altLang="en-US" sz="1300" b="0" i="0" u="none" strike="noStrike" cap="none" normalizeH="0" baseline="0" smtClean="0">
                        <a:ln>
                          <a:noFill/>
                        </a:ln>
                        <a:solidFill>
                          <a:srgbClr val="000000"/>
                        </a:solidFill>
                        <a:effectLst/>
                        <a:latin typeface="Calibri" charset="0"/>
                        <a:ea typeface="ＭＳ Ｐゴシック" charset="-128"/>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charset="0"/>
                          <a:ea typeface="ＭＳ Ｐゴシック" charset="-128"/>
                          <a:cs typeface="Calibri" charset="0"/>
                        </a:rPr>
                        <a:t>Information and resources for early education are posted on the CCSESA Web site under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charset="0"/>
                          <a:ea typeface="ＭＳ Ｐゴシック" charset="-128"/>
                          <a:cs typeface="Calibri" charset="0"/>
                        </a:rPr>
                        <a:t>School Readiness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rgbClr val="000000"/>
                        </a:solidFill>
                        <a:effectLst/>
                        <a:latin typeface="Calibri" charset="0"/>
                        <a:ea typeface="ＭＳ Ｐゴシック" charset="-128"/>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smtClean="0">
                          <a:ln>
                            <a:noFill/>
                          </a:ln>
                          <a:solidFill>
                            <a:srgbClr val="000000"/>
                          </a:solidFill>
                          <a:effectLst/>
                          <a:latin typeface="Calibri" charset="0"/>
                          <a:ea typeface="ＭＳ Ｐゴシック" charset="-128"/>
                          <a:cs typeface="Calibri" charset="0"/>
                        </a:rPr>
                        <a:t>Transitional Kindergarten (TK) Planning Guide – A Resource for Administrators of California Public School Districts</a:t>
                      </a:r>
                    </a:p>
                  </a:txBody>
                  <a:tcPr marL="68580" marR="68580" marT="0" marB="0" anchor="ctr" horzOverflow="overflow">
                    <a:lnL>
                      <a:noFill/>
                    </a:lnL>
                    <a:lnR>
                      <a:noFill/>
                    </a:lnR>
                    <a:lnT>
                      <a:noFill/>
                    </a:lnT>
                    <a:lnB>
                      <a:noFill/>
                    </a:lnB>
                    <a:lnTlToBr>
                      <a:noFill/>
                    </a:lnTlToBr>
                    <a:lnBlToTr>
                      <a:noFill/>
                    </a:lnBlToTr>
                    <a:solidFill>
                      <a:srgbClr val="E9F1F5"/>
                    </a:solidFill>
                  </a:tcPr>
                </a:tc>
                <a:tc>
                  <a:txBody>
                    <a:bodyPr/>
                    <a:lstStyle>
                      <a:lvl1pPr eaLnBrk="0" hangingPunct="0">
                        <a:spcBef>
                          <a:spcPts val="2000"/>
                        </a:spcBef>
                        <a:buClr>
                          <a:schemeClr val="accent1"/>
                        </a:buClr>
                        <a:buFont typeface="Wingdings 2" charset="2"/>
                        <a:defRPr>
                          <a:solidFill>
                            <a:srgbClr val="595959"/>
                          </a:solidFill>
                          <a:latin typeface="Century Gothic" charset="0"/>
                          <a:ea typeface="ＭＳ Ｐゴシック" charset="-128"/>
                        </a:defRPr>
                      </a:lvl1pPr>
                      <a:lvl2pPr marL="37931725" indent="-37474525" eaLnBrk="0" hangingPunct="0">
                        <a:spcBef>
                          <a:spcPts val="600"/>
                        </a:spcBef>
                        <a:buClr>
                          <a:srgbClr val="51640B"/>
                        </a:buClr>
                        <a:buFont typeface="Wingdings 2" charset="2"/>
                        <a:defRPr sz="1600">
                          <a:solidFill>
                            <a:srgbClr val="595959"/>
                          </a:solidFill>
                          <a:latin typeface="Century Gothic" charset="0"/>
                          <a:ea typeface="ＭＳ Ｐゴシック" charset="-128"/>
                        </a:defRPr>
                      </a:lvl2pPr>
                      <a:lvl3pPr eaLnBrk="0" hangingPunct="0">
                        <a:spcBef>
                          <a:spcPts val="600"/>
                        </a:spcBef>
                        <a:defRPr sz="1600">
                          <a:solidFill>
                            <a:srgbClr val="595959"/>
                          </a:solidFill>
                          <a:latin typeface="Century Gothic" charset="0"/>
                          <a:ea typeface="ＭＳ Ｐゴシック" charset="-128"/>
                        </a:defRPr>
                      </a:lvl3pPr>
                      <a:lvl4pPr eaLnBrk="0" hangingPunct="0">
                        <a:spcBef>
                          <a:spcPts val="600"/>
                        </a:spcBef>
                        <a:defRPr sz="1600">
                          <a:solidFill>
                            <a:srgbClr val="595959"/>
                          </a:solidFill>
                          <a:latin typeface="Century Gothic" charset="0"/>
                          <a:ea typeface="ＭＳ Ｐゴシック" charset="-128"/>
                        </a:defRPr>
                      </a:lvl4pPr>
                      <a:lvl5pPr eaLnBrk="0" hangingPunct="0">
                        <a:spcBef>
                          <a:spcPts val="600"/>
                        </a:spcBef>
                        <a:defRPr sz="1600">
                          <a:solidFill>
                            <a:srgbClr val="595959"/>
                          </a:solidFill>
                          <a:latin typeface="Century Gothic" charset="0"/>
                          <a:ea typeface="ＭＳ Ｐゴシック" charset="-128"/>
                        </a:defRPr>
                      </a:lvl5pPr>
                      <a:lvl6pPr marL="457200" eaLnBrk="0" fontAlgn="base" hangingPunct="0">
                        <a:spcBef>
                          <a:spcPts val="600"/>
                        </a:spcBef>
                        <a:spcAft>
                          <a:spcPct val="0"/>
                        </a:spcAft>
                        <a:defRPr sz="1600">
                          <a:solidFill>
                            <a:srgbClr val="595959"/>
                          </a:solidFill>
                          <a:latin typeface="Century Gothic" charset="0"/>
                          <a:ea typeface="ＭＳ Ｐゴシック" charset="-128"/>
                        </a:defRPr>
                      </a:lvl6pPr>
                      <a:lvl7pPr marL="914400" eaLnBrk="0" fontAlgn="base" hangingPunct="0">
                        <a:spcBef>
                          <a:spcPts val="600"/>
                        </a:spcBef>
                        <a:spcAft>
                          <a:spcPct val="0"/>
                        </a:spcAft>
                        <a:defRPr sz="1600">
                          <a:solidFill>
                            <a:srgbClr val="595959"/>
                          </a:solidFill>
                          <a:latin typeface="Century Gothic" charset="0"/>
                          <a:ea typeface="ＭＳ Ｐゴシック" charset="-128"/>
                        </a:defRPr>
                      </a:lvl7pPr>
                      <a:lvl8pPr marL="1371600" eaLnBrk="0" fontAlgn="base" hangingPunct="0">
                        <a:spcBef>
                          <a:spcPts val="600"/>
                        </a:spcBef>
                        <a:spcAft>
                          <a:spcPct val="0"/>
                        </a:spcAft>
                        <a:defRPr sz="1600">
                          <a:solidFill>
                            <a:srgbClr val="595959"/>
                          </a:solidFill>
                          <a:latin typeface="Century Gothic" charset="0"/>
                          <a:ea typeface="ＭＳ Ｐゴシック" charset="-128"/>
                        </a:defRPr>
                      </a:lvl8pPr>
                      <a:lvl9pPr marL="1828800" eaLnBrk="0" fontAlgn="base" hangingPunct="0">
                        <a:spcBef>
                          <a:spcPts val="600"/>
                        </a:spcBef>
                        <a:spcAft>
                          <a:spcPct val="0"/>
                        </a:spcAft>
                        <a:defRPr sz="1600">
                          <a:solidFill>
                            <a:srgbClr val="595959"/>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charset="0"/>
                          <a:ea typeface="ＭＳ Ｐゴシック" charset="-128"/>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charset="0"/>
                          <a:ea typeface="ＭＳ Ｐゴシック" charset="-128"/>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alibri" charset="0"/>
                          <a:ea typeface="ＭＳ Ｐゴシック" charset="-128"/>
                          <a:cs typeface="Calibri" charset="0"/>
                          <a:hlinkClick r:id="rId4"/>
                        </a:rPr>
                        <a:t>http://www.ccsesa.org/index/sp_prek.cfm</a:t>
                      </a:r>
                      <a:endParaRPr kumimoji="0" lang="en-US" altLang="en-US" sz="1300" b="0" i="0" u="none" strike="noStrike" cap="none" normalizeH="0" baseline="0" smtClean="0">
                        <a:ln>
                          <a:noFill/>
                        </a:ln>
                        <a:solidFill>
                          <a:schemeClr val="tx1"/>
                        </a:solidFill>
                        <a:effectLst/>
                        <a:latin typeface="Calibri" charset="0"/>
                        <a:ea typeface="ＭＳ Ｐゴシック" charset="-128"/>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alibri" charset="0"/>
                          <a:ea typeface="ＭＳ Ｐゴシック" charset="-128"/>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alibri" charset="0"/>
                          <a:ea typeface="ＭＳ Ｐゴシック" charset="-128"/>
                          <a:cs typeface="Calibri" charset="0"/>
                        </a:rPr>
                        <a:t> </a:t>
                      </a:r>
                      <a:endParaRPr kumimoji="0" lang="en-US" altLang="en-US" sz="1300" b="0" i="0" u="none" strike="noStrike" cap="none" normalizeH="0" baseline="0" smtClean="0">
                        <a:ln>
                          <a:noFill/>
                        </a:ln>
                        <a:solidFill>
                          <a:schemeClr val="tx1"/>
                        </a:solidFill>
                        <a:effectLst/>
                        <a:latin typeface="Calibri" charset="0"/>
                        <a:ea typeface="ＭＳ Ｐゴシック" charset="-128"/>
                        <a:cs typeface="Calibri" charset="0"/>
                        <a:hlinkClick r:id=""/>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Calibri" charset="0"/>
                          <a:ea typeface="ＭＳ Ｐゴシック" charset="-128"/>
                          <a:cs typeface="Calibri" charset="0"/>
                          <a:hlinkClick r:id=""/>
                        </a:rPr>
                        <a:t>http://www.ccsesa.org/index/documents/TransitionalKindergartenGuide-webversion.pdf</a:t>
                      </a:r>
                      <a:endParaRPr kumimoji="0" lang="en-US" altLang="en-US" sz="1300" b="0" i="0" u="none" strike="noStrike" cap="none" normalizeH="0" baseline="0" smtClean="0">
                        <a:ln>
                          <a:noFill/>
                        </a:ln>
                        <a:solidFill>
                          <a:schemeClr val="tx1"/>
                        </a:solidFill>
                        <a:effectLst/>
                        <a:latin typeface="Calibri" charset="0"/>
                        <a:ea typeface="ＭＳ Ｐゴシック" charset="-128"/>
                        <a:cs typeface="Calibri" charset="0"/>
                      </a:endParaRPr>
                    </a:p>
                  </a:txBody>
                  <a:tcPr marL="68580" marR="68580" marT="0" marB="0" anchor="ctr" horzOverflow="overflow">
                    <a:lnL>
                      <a:noFill/>
                    </a:lnL>
                    <a:lnR>
                      <a:noFill/>
                    </a:lnR>
                    <a:lnT>
                      <a:noFill/>
                    </a:lnT>
                    <a:lnB>
                      <a:noFill/>
                    </a:lnB>
                    <a:lnTlToBr>
                      <a:noFill/>
                    </a:lnTlToBr>
                    <a:lnBlToTr>
                      <a:noFill/>
                    </a:lnBlToTr>
                    <a:solidFill>
                      <a:srgbClr val="E9F1F5"/>
                    </a:solidFill>
                  </a:tcPr>
                </a:tc>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spc="0" normalizeH="0" baseline="0" noProof="0" dirty="0" smtClean="0">
                          <a:ln>
                            <a:noFill/>
                          </a:ln>
                          <a:solidFill>
                            <a:srgbClr val="000000"/>
                          </a:solidFill>
                          <a:effectLst/>
                          <a:uLnTx/>
                          <a:uFillTx/>
                          <a:latin typeface="Calibri" charset="0"/>
                          <a:ea typeface="ＭＳ Ｐゴシック" charset="-128"/>
                          <a:cs typeface="Calibri" charset="0"/>
                        </a:rPr>
                        <a:t>California Department of Education (CDE)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300" b="0" i="0" u="none" strike="noStrike" cap="none" normalizeH="0" baseline="0" dirty="0" smtClean="0">
                          <a:ln>
                            <a:noFill/>
                          </a:ln>
                          <a:solidFill>
                            <a:srgbClr val="000000"/>
                          </a:solidFill>
                          <a:effectLst/>
                          <a:latin typeface="Calibri" charset="0"/>
                          <a:ea typeface="ＭＳ Ｐゴシック" charset="-128"/>
                          <a:cs typeface="Calibri" charset="0"/>
                        </a:rPr>
                        <a:t>Kindergarten in California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en-US" sz="800" b="0" i="0" u="none" strike="noStrike" cap="none" normalizeH="0" baseline="0" dirty="0" smtClean="0">
                        <a:ln>
                          <a:noFill/>
                        </a:ln>
                        <a:solidFill>
                          <a:srgbClr val="000000"/>
                        </a:solidFill>
                        <a:effectLst/>
                        <a:latin typeface="Calibri" charset="0"/>
                        <a:ea typeface="ＭＳ Ｐゴシック" charset="-128"/>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300" b="0" i="0" u="none" strike="noStrike" cap="none" normalizeH="0" baseline="0" dirty="0" smtClean="0">
                          <a:ln>
                            <a:noFill/>
                          </a:ln>
                          <a:solidFill>
                            <a:srgbClr val="000000"/>
                          </a:solidFill>
                          <a:effectLst/>
                          <a:latin typeface="Calibri" charset="0"/>
                          <a:ea typeface="ＭＳ Ｐゴシック" charset="-128"/>
                          <a:cs typeface="Calibri" charset="0"/>
                        </a:rPr>
                        <a:t>Transitional Kindergarten FAQs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en-US" sz="800" b="0" i="0" u="none" strike="noStrike" cap="none" normalizeH="0" baseline="0" dirty="0" smtClean="0">
                        <a:ln>
                          <a:noFill/>
                        </a:ln>
                        <a:solidFill>
                          <a:srgbClr val="000000"/>
                        </a:solidFill>
                        <a:effectLst/>
                        <a:latin typeface="Calibri" charset="0"/>
                        <a:ea typeface="ＭＳ Ｐゴシック" charset="-128"/>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300" b="0" i="0" u="none" strike="noStrike" cap="none" normalizeH="0" baseline="0" dirty="0" smtClean="0">
                          <a:ln>
                            <a:noFill/>
                          </a:ln>
                          <a:solidFill>
                            <a:srgbClr val="000000"/>
                          </a:solidFill>
                          <a:effectLst/>
                          <a:latin typeface="Calibri" charset="0"/>
                          <a:ea typeface="ＭＳ Ｐゴシック" charset="-128"/>
                          <a:cs typeface="Calibri" charset="0"/>
                        </a:rPr>
                        <a:t>Transitional Kindergarten Implementation Guide</a:t>
                      </a:r>
                      <a:endParaRPr kumimoji="0" lang="en-US" altLang="en-US" sz="1000" b="0" i="0" u="none" strike="noStrike" cap="none" normalizeH="0" baseline="0" dirty="0" smtClean="0">
                        <a:ln>
                          <a:noFill/>
                        </a:ln>
                        <a:solidFill>
                          <a:srgbClr val="000000"/>
                        </a:solidFill>
                        <a:effectLst/>
                        <a:latin typeface="Calibri" charset="0"/>
                        <a:ea typeface="ＭＳ Ｐゴシック" charset="-128"/>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smtClean="0">
                          <a:ln>
                            <a:noFill/>
                          </a:ln>
                          <a:solidFill>
                            <a:srgbClr val="0000FF"/>
                          </a:solidFill>
                          <a:effectLst/>
                          <a:uLnTx/>
                          <a:uFillTx/>
                          <a:latin typeface="Calibri" panose="020F0502020204030204" pitchFamily="34" charset="0"/>
                          <a:cs typeface="Calibri" panose="020F0502020204030204" pitchFamily="34" charset="0"/>
                          <a:hlinkClick r:id="rId5"/>
                        </a:rPr>
                        <a:t>http://www.cde.ca.gov/ci/gs/em/</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r>
              <a:tr h="614044">
                <a:tc>
                  <a:txBody>
                    <a:bodyPr/>
                    <a:lstStyle>
                      <a:lvl1pPr eaLnBrk="0" hangingPunct="0">
                        <a:spcBef>
                          <a:spcPts val="2000"/>
                        </a:spcBef>
                        <a:buClr>
                          <a:schemeClr val="accent1"/>
                        </a:buClr>
                        <a:buFont typeface="Wingdings 2" charset="2"/>
                        <a:defRPr>
                          <a:solidFill>
                            <a:srgbClr val="595959"/>
                          </a:solidFill>
                          <a:latin typeface="Century Gothic" charset="0"/>
                          <a:ea typeface="ＭＳ Ｐゴシック" charset="-128"/>
                        </a:defRPr>
                      </a:lvl1pPr>
                      <a:lvl2pPr marL="37931725" indent="-37474525" eaLnBrk="0" hangingPunct="0">
                        <a:spcBef>
                          <a:spcPts val="600"/>
                        </a:spcBef>
                        <a:buClr>
                          <a:srgbClr val="51640B"/>
                        </a:buClr>
                        <a:buFont typeface="Wingdings 2" charset="2"/>
                        <a:defRPr sz="1600">
                          <a:solidFill>
                            <a:srgbClr val="595959"/>
                          </a:solidFill>
                          <a:latin typeface="Century Gothic" charset="0"/>
                          <a:ea typeface="ＭＳ Ｐゴシック" charset="-128"/>
                        </a:defRPr>
                      </a:lvl2pPr>
                      <a:lvl3pPr eaLnBrk="0" hangingPunct="0">
                        <a:spcBef>
                          <a:spcPts val="600"/>
                        </a:spcBef>
                        <a:defRPr sz="1600">
                          <a:solidFill>
                            <a:srgbClr val="595959"/>
                          </a:solidFill>
                          <a:latin typeface="Century Gothic" charset="0"/>
                          <a:ea typeface="ＭＳ Ｐゴシック" charset="-128"/>
                        </a:defRPr>
                      </a:lvl3pPr>
                      <a:lvl4pPr eaLnBrk="0" hangingPunct="0">
                        <a:spcBef>
                          <a:spcPts val="600"/>
                        </a:spcBef>
                        <a:defRPr sz="1600">
                          <a:solidFill>
                            <a:srgbClr val="595959"/>
                          </a:solidFill>
                          <a:latin typeface="Century Gothic" charset="0"/>
                          <a:ea typeface="ＭＳ Ｐゴシック" charset="-128"/>
                        </a:defRPr>
                      </a:lvl4pPr>
                      <a:lvl5pPr eaLnBrk="0" hangingPunct="0">
                        <a:spcBef>
                          <a:spcPts val="600"/>
                        </a:spcBef>
                        <a:defRPr sz="1600">
                          <a:solidFill>
                            <a:srgbClr val="595959"/>
                          </a:solidFill>
                          <a:latin typeface="Century Gothic" charset="0"/>
                          <a:ea typeface="ＭＳ Ｐゴシック" charset="-128"/>
                        </a:defRPr>
                      </a:lvl5pPr>
                      <a:lvl6pPr marL="457200" eaLnBrk="0" fontAlgn="base" hangingPunct="0">
                        <a:spcBef>
                          <a:spcPts val="600"/>
                        </a:spcBef>
                        <a:spcAft>
                          <a:spcPct val="0"/>
                        </a:spcAft>
                        <a:defRPr sz="1600">
                          <a:solidFill>
                            <a:srgbClr val="595959"/>
                          </a:solidFill>
                          <a:latin typeface="Century Gothic" charset="0"/>
                          <a:ea typeface="ＭＳ Ｐゴシック" charset="-128"/>
                        </a:defRPr>
                      </a:lvl6pPr>
                      <a:lvl7pPr marL="914400" eaLnBrk="0" fontAlgn="base" hangingPunct="0">
                        <a:spcBef>
                          <a:spcPts val="600"/>
                        </a:spcBef>
                        <a:spcAft>
                          <a:spcPct val="0"/>
                        </a:spcAft>
                        <a:defRPr sz="1600">
                          <a:solidFill>
                            <a:srgbClr val="595959"/>
                          </a:solidFill>
                          <a:latin typeface="Century Gothic" charset="0"/>
                          <a:ea typeface="ＭＳ Ｐゴシック" charset="-128"/>
                        </a:defRPr>
                      </a:lvl7pPr>
                      <a:lvl8pPr marL="1371600" eaLnBrk="0" fontAlgn="base" hangingPunct="0">
                        <a:spcBef>
                          <a:spcPts val="600"/>
                        </a:spcBef>
                        <a:spcAft>
                          <a:spcPct val="0"/>
                        </a:spcAft>
                        <a:defRPr sz="1600">
                          <a:solidFill>
                            <a:srgbClr val="595959"/>
                          </a:solidFill>
                          <a:latin typeface="Century Gothic" charset="0"/>
                          <a:ea typeface="ＭＳ Ｐゴシック" charset="-128"/>
                        </a:defRPr>
                      </a:lvl8pPr>
                      <a:lvl9pPr marL="1828800" eaLnBrk="0" fontAlgn="base" hangingPunct="0">
                        <a:spcBef>
                          <a:spcPts val="600"/>
                        </a:spcBef>
                        <a:spcAft>
                          <a:spcPct val="0"/>
                        </a:spcAft>
                        <a:defRPr sz="1600">
                          <a:solidFill>
                            <a:srgbClr val="595959"/>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charset="0"/>
                          <a:ea typeface="ＭＳ Ｐゴシック" charset="-128"/>
                          <a:cs typeface="Calibri" charset="0"/>
                        </a:rPr>
                        <a:t>California Kindergarten Association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rPr>
                        <a:t>An association to support kindergarten teachers</a:t>
                      </a:r>
                    </a:p>
                  </a:txBody>
                  <a:tcPr marL="68580" marR="68580" marT="0" marB="0" anchor="ctr" horzOverflow="overflow">
                    <a:lnL>
                      <a:noFill/>
                    </a:lnL>
                    <a:lnR>
                      <a:noFill/>
                    </a:lnR>
                    <a:lnT>
                      <a:noFill/>
                    </a:lnT>
                    <a:lnB>
                      <a:noFill/>
                    </a:lnB>
                    <a:lnTlToBr>
                      <a:noFill/>
                    </a:lnTlToBr>
                    <a:lnBlToTr>
                      <a:noFill/>
                    </a:lnBlToTr>
                    <a:solidFill>
                      <a:srgbClr val="E9F1F5"/>
                    </a:solidFill>
                  </a:tcPr>
                </a:tc>
                <a:tc>
                  <a:txBody>
                    <a:bodyPr/>
                    <a:lstStyle>
                      <a:lvl1pPr eaLnBrk="0" hangingPunct="0">
                        <a:spcBef>
                          <a:spcPts val="2000"/>
                        </a:spcBef>
                        <a:buClr>
                          <a:schemeClr val="accent1"/>
                        </a:buClr>
                        <a:buFont typeface="Wingdings 2" charset="2"/>
                        <a:defRPr>
                          <a:solidFill>
                            <a:srgbClr val="595959"/>
                          </a:solidFill>
                          <a:latin typeface="Century Gothic" charset="0"/>
                          <a:ea typeface="ＭＳ Ｐゴシック" charset="-128"/>
                        </a:defRPr>
                      </a:lvl1pPr>
                      <a:lvl2pPr marL="37931725" indent="-37474525" eaLnBrk="0" hangingPunct="0">
                        <a:spcBef>
                          <a:spcPts val="600"/>
                        </a:spcBef>
                        <a:buClr>
                          <a:srgbClr val="51640B"/>
                        </a:buClr>
                        <a:buFont typeface="Wingdings 2" charset="2"/>
                        <a:defRPr sz="1600">
                          <a:solidFill>
                            <a:srgbClr val="595959"/>
                          </a:solidFill>
                          <a:latin typeface="Century Gothic" charset="0"/>
                          <a:ea typeface="ＭＳ Ｐゴシック" charset="-128"/>
                        </a:defRPr>
                      </a:lvl2pPr>
                      <a:lvl3pPr eaLnBrk="0" hangingPunct="0">
                        <a:spcBef>
                          <a:spcPts val="600"/>
                        </a:spcBef>
                        <a:defRPr sz="1600">
                          <a:solidFill>
                            <a:srgbClr val="595959"/>
                          </a:solidFill>
                          <a:latin typeface="Century Gothic" charset="0"/>
                          <a:ea typeface="ＭＳ Ｐゴシック" charset="-128"/>
                        </a:defRPr>
                      </a:lvl3pPr>
                      <a:lvl4pPr eaLnBrk="0" hangingPunct="0">
                        <a:spcBef>
                          <a:spcPts val="600"/>
                        </a:spcBef>
                        <a:defRPr sz="1600">
                          <a:solidFill>
                            <a:srgbClr val="595959"/>
                          </a:solidFill>
                          <a:latin typeface="Century Gothic" charset="0"/>
                          <a:ea typeface="ＭＳ Ｐゴシック" charset="-128"/>
                        </a:defRPr>
                      </a:lvl4pPr>
                      <a:lvl5pPr eaLnBrk="0" hangingPunct="0">
                        <a:spcBef>
                          <a:spcPts val="600"/>
                        </a:spcBef>
                        <a:defRPr sz="1600">
                          <a:solidFill>
                            <a:srgbClr val="595959"/>
                          </a:solidFill>
                          <a:latin typeface="Century Gothic" charset="0"/>
                          <a:ea typeface="ＭＳ Ｐゴシック" charset="-128"/>
                        </a:defRPr>
                      </a:lvl5pPr>
                      <a:lvl6pPr marL="457200" eaLnBrk="0" fontAlgn="base" hangingPunct="0">
                        <a:spcBef>
                          <a:spcPts val="600"/>
                        </a:spcBef>
                        <a:spcAft>
                          <a:spcPct val="0"/>
                        </a:spcAft>
                        <a:defRPr sz="1600">
                          <a:solidFill>
                            <a:srgbClr val="595959"/>
                          </a:solidFill>
                          <a:latin typeface="Century Gothic" charset="0"/>
                          <a:ea typeface="ＭＳ Ｐゴシック" charset="-128"/>
                        </a:defRPr>
                      </a:lvl6pPr>
                      <a:lvl7pPr marL="914400" eaLnBrk="0" fontAlgn="base" hangingPunct="0">
                        <a:spcBef>
                          <a:spcPts val="600"/>
                        </a:spcBef>
                        <a:spcAft>
                          <a:spcPct val="0"/>
                        </a:spcAft>
                        <a:defRPr sz="1600">
                          <a:solidFill>
                            <a:srgbClr val="595959"/>
                          </a:solidFill>
                          <a:latin typeface="Century Gothic" charset="0"/>
                          <a:ea typeface="ＭＳ Ｐゴシック" charset="-128"/>
                        </a:defRPr>
                      </a:lvl7pPr>
                      <a:lvl8pPr marL="1371600" eaLnBrk="0" fontAlgn="base" hangingPunct="0">
                        <a:spcBef>
                          <a:spcPts val="600"/>
                        </a:spcBef>
                        <a:spcAft>
                          <a:spcPct val="0"/>
                        </a:spcAft>
                        <a:defRPr sz="1600">
                          <a:solidFill>
                            <a:srgbClr val="595959"/>
                          </a:solidFill>
                          <a:latin typeface="Century Gothic" charset="0"/>
                          <a:ea typeface="ＭＳ Ｐゴシック" charset="-128"/>
                        </a:defRPr>
                      </a:lvl8pPr>
                      <a:lvl9pPr marL="1828800" eaLnBrk="0" fontAlgn="base" hangingPunct="0">
                        <a:spcBef>
                          <a:spcPts val="600"/>
                        </a:spcBef>
                        <a:spcAft>
                          <a:spcPct val="0"/>
                        </a:spcAft>
                        <a:defRPr sz="1600">
                          <a:solidFill>
                            <a:srgbClr val="595959"/>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hlinkClick r:id="rId6"/>
                        </a:rPr>
                        <a:t>http://www.californiakindergartenassociation.org/transitional-kindergarten/</a:t>
                      </a:r>
                      <a:endPar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endParaRPr>
                    </a:p>
                  </a:txBody>
                  <a:tcPr marL="68580" marR="68580" marT="0" marB="0" anchor="ctr" horzOverflow="overflow">
                    <a:lnL>
                      <a:noFill/>
                    </a:lnL>
                    <a:lnR>
                      <a:noFill/>
                    </a:lnR>
                    <a:lnT>
                      <a:noFill/>
                    </a:lnT>
                    <a:lnB>
                      <a:noFill/>
                    </a:lnB>
                    <a:lnTlToBr>
                      <a:noFill/>
                    </a:lnTlToBr>
                    <a:lnBlToTr>
                      <a:noFill/>
                    </a:lnBlToTr>
                    <a:solidFill>
                      <a:srgbClr val="E9F1F5"/>
                    </a:solidFill>
                  </a:tcPr>
                </a:tc>
              </a:tr>
              <a:tr h="990600">
                <a:tc>
                  <a:txBody>
                    <a:bodyPr/>
                    <a:lstStyle>
                      <a:lvl1pPr eaLnBrk="0" hangingPunct="0">
                        <a:spcBef>
                          <a:spcPts val="2000"/>
                        </a:spcBef>
                        <a:buClr>
                          <a:schemeClr val="accent1"/>
                        </a:buClr>
                        <a:buFont typeface="Wingdings 2" charset="2"/>
                        <a:defRPr>
                          <a:solidFill>
                            <a:srgbClr val="595959"/>
                          </a:solidFill>
                          <a:latin typeface="Century Gothic" charset="0"/>
                          <a:ea typeface="ＭＳ Ｐゴシック" charset="-128"/>
                        </a:defRPr>
                      </a:lvl1pPr>
                      <a:lvl2pPr marL="37931725" indent="-37474525" eaLnBrk="0" hangingPunct="0">
                        <a:spcBef>
                          <a:spcPts val="600"/>
                        </a:spcBef>
                        <a:buClr>
                          <a:srgbClr val="51640B"/>
                        </a:buClr>
                        <a:buFont typeface="Wingdings 2" charset="2"/>
                        <a:defRPr sz="1600">
                          <a:solidFill>
                            <a:srgbClr val="595959"/>
                          </a:solidFill>
                          <a:latin typeface="Century Gothic" charset="0"/>
                          <a:ea typeface="ＭＳ Ｐゴシック" charset="-128"/>
                        </a:defRPr>
                      </a:lvl2pPr>
                      <a:lvl3pPr eaLnBrk="0" hangingPunct="0">
                        <a:spcBef>
                          <a:spcPts val="600"/>
                        </a:spcBef>
                        <a:defRPr sz="1600">
                          <a:solidFill>
                            <a:srgbClr val="595959"/>
                          </a:solidFill>
                          <a:latin typeface="Century Gothic" charset="0"/>
                          <a:ea typeface="ＭＳ Ｐゴシック" charset="-128"/>
                        </a:defRPr>
                      </a:lvl3pPr>
                      <a:lvl4pPr eaLnBrk="0" hangingPunct="0">
                        <a:spcBef>
                          <a:spcPts val="600"/>
                        </a:spcBef>
                        <a:defRPr sz="1600">
                          <a:solidFill>
                            <a:srgbClr val="595959"/>
                          </a:solidFill>
                          <a:latin typeface="Century Gothic" charset="0"/>
                          <a:ea typeface="ＭＳ Ｐゴシック" charset="-128"/>
                        </a:defRPr>
                      </a:lvl4pPr>
                      <a:lvl5pPr eaLnBrk="0" hangingPunct="0">
                        <a:spcBef>
                          <a:spcPts val="600"/>
                        </a:spcBef>
                        <a:defRPr sz="1600">
                          <a:solidFill>
                            <a:srgbClr val="595959"/>
                          </a:solidFill>
                          <a:latin typeface="Century Gothic" charset="0"/>
                          <a:ea typeface="ＭＳ Ｐゴシック" charset="-128"/>
                        </a:defRPr>
                      </a:lvl5pPr>
                      <a:lvl6pPr marL="457200" eaLnBrk="0" fontAlgn="base" hangingPunct="0">
                        <a:spcBef>
                          <a:spcPts val="600"/>
                        </a:spcBef>
                        <a:spcAft>
                          <a:spcPct val="0"/>
                        </a:spcAft>
                        <a:defRPr sz="1600">
                          <a:solidFill>
                            <a:srgbClr val="595959"/>
                          </a:solidFill>
                          <a:latin typeface="Century Gothic" charset="0"/>
                          <a:ea typeface="ＭＳ Ｐゴシック" charset="-128"/>
                        </a:defRPr>
                      </a:lvl6pPr>
                      <a:lvl7pPr marL="914400" eaLnBrk="0" fontAlgn="base" hangingPunct="0">
                        <a:spcBef>
                          <a:spcPts val="600"/>
                        </a:spcBef>
                        <a:spcAft>
                          <a:spcPct val="0"/>
                        </a:spcAft>
                        <a:defRPr sz="1600">
                          <a:solidFill>
                            <a:srgbClr val="595959"/>
                          </a:solidFill>
                          <a:latin typeface="Century Gothic" charset="0"/>
                          <a:ea typeface="ＭＳ Ｐゴシック" charset="-128"/>
                        </a:defRPr>
                      </a:lvl7pPr>
                      <a:lvl8pPr marL="1371600" eaLnBrk="0" fontAlgn="base" hangingPunct="0">
                        <a:spcBef>
                          <a:spcPts val="600"/>
                        </a:spcBef>
                        <a:spcAft>
                          <a:spcPct val="0"/>
                        </a:spcAft>
                        <a:defRPr sz="1600">
                          <a:solidFill>
                            <a:srgbClr val="595959"/>
                          </a:solidFill>
                          <a:latin typeface="Century Gothic" charset="0"/>
                          <a:ea typeface="ＭＳ Ｐゴシック" charset="-128"/>
                        </a:defRPr>
                      </a:lvl8pPr>
                      <a:lvl9pPr marL="1828800" eaLnBrk="0" fontAlgn="base" hangingPunct="0">
                        <a:spcBef>
                          <a:spcPts val="600"/>
                        </a:spcBef>
                        <a:spcAft>
                          <a:spcPct val="0"/>
                        </a:spcAft>
                        <a:defRPr sz="1600">
                          <a:solidFill>
                            <a:srgbClr val="595959"/>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charset="0"/>
                          <a:ea typeface="ＭＳ Ｐゴシック" charset="-128"/>
                          <a:cs typeface="Calibri" charset="0"/>
                        </a:rPr>
                        <a:t>California Preschool Instructional Network (CPIN)</a:t>
                      </a:r>
                      <a:endPar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rPr>
                        <a:t>CPIN, funded by CDE, conducts professional development on CDE publications such as the </a:t>
                      </a:r>
                      <a:r>
                        <a:rPr kumimoji="0" lang="en-US" altLang="en-US" sz="1300" b="0" i="1" u="none" strike="noStrike" cap="none" normalizeH="0" baseline="0" dirty="0" smtClean="0">
                          <a:ln>
                            <a:noFill/>
                          </a:ln>
                          <a:solidFill>
                            <a:srgbClr val="000000"/>
                          </a:solidFill>
                          <a:effectLst/>
                          <a:latin typeface="Calibri" charset="0"/>
                          <a:ea typeface="ＭＳ Ｐゴシック" charset="-128"/>
                          <a:cs typeface="Calibri" charset="0"/>
                        </a:rPr>
                        <a:t>Preschool Learning Foundations</a:t>
                      </a:r>
                      <a:r>
                        <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rPr>
                        <a:t>, </a:t>
                      </a:r>
                      <a:r>
                        <a:rPr kumimoji="0" lang="en-US" altLang="en-US" sz="1300" b="0" i="1" u="none" strike="noStrike" cap="none" normalizeH="0" baseline="0" dirty="0" smtClean="0">
                          <a:ln>
                            <a:noFill/>
                          </a:ln>
                          <a:solidFill>
                            <a:srgbClr val="000000"/>
                          </a:solidFill>
                          <a:effectLst/>
                          <a:latin typeface="Calibri" charset="0"/>
                          <a:ea typeface="ＭＳ Ｐゴシック" charset="-128"/>
                          <a:cs typeface="Calibri" charset="0"/>
                        </a:rPr>
                        <a:t>Preschool Curriculum Framework</a:t>
                      </a:r>
                      <a:r>
                        <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rPr>
                        <a:t> and Preschool English Learners Guide</a:t>
                      </a:r>
                    </a:p>
                  </a:txBody>
                  <a:tcPr marL="68580" marR="68580" marT="0" marB="0" anchor="ctr" horzOverflow="overflow">
                    <a:lnL>
                      <a:noFill/>
                    </a:lnL>
                    <a:lnR>
                      <a:noFill/>
                    </a:lnR>
                    <a:lnT>
                      <a:noFill/>
                    </a:lnT>
                    <a:lnB>
                      <a:noFill/>
                    </a:lnB>
                    <a:lnTlToBr>
                      <a:noFill/>
                    </a:lnTlToBr>
                    <a:lnBlToTr>
                      <a:noFill/>
                    </a:lnBlToTr>
                    <a:solidFill>
                      <a:srgbClr val="D0E3EA"/>
                    </a:solidFill>
                  </a:tcPr>
                </a:tc>
                <a:tc>
                  <a:txBody>
                    <a:bodyPr/>
                    <a:lstStyle>
                      <a:lvl1pPr eaLnBrk="0" hangingPunct="0">
                        <a:spcBef>
                          <a:spcPts val="2000"/>
                        </a:spcBef>
                        <a:buClr>
                          <a:schemeClr val="accent1"/>
                        </a:buClr>
                        <a:buFont typeface="Wingdings 2" charset="2"/>
                        <a:defRPr>
                          <a:solidFill>
                            <a:srgbClr val="595959"/>
                          </a:solidFill>
                          <a:latin typeface="Century Gothic" charset="0"/>
                          <a:ea typeface="ＭＳ Ｐゴシック" charset="-128"/>
                        </a:defRPr>
                      </a:lvl1pPr>
                      <a:lvl2pPr marL="37931725" indent="-37474525" eaLnBrk="0" hangingPunct="0">
                        <a:spcBef>
                          <a:spcPts val="600"/>
                        </a:spcBef>
                        <a:buClr>
                          <a:srgbClr val="51640B"/>
                        </a:buClr>
                        <a:buFont typeface="Wingdings 2" charset="2"/>
                        <a:defRPr sz="1600">
                          <a:solidFill>
                            <a:srgbClr val="595959"/>
                          </a:solidFill>
                          <a:latin typeface="Century Gothic" charset="0"/>
                          <a:ea typeface="ＭＳ Ｐゴシック" charset="-128"/>
                        </a:defRPr>
                      </a:lvl2pPr>
                      <a:lvl3pPr eaLnBrk="0" hangingPunct="0">
                        <a:spcBef>
                          <a:spcPts val="600"/>
                        </a:spcBef>
                        <a:defRPr sz="1600">
                          <a:solidFill>
                            <a:srgbClr val="595959"/>
                          </a:solidFill>
                          <a:latin typeface="Century Gothic" charset="0"/>
                          <a:ea typeface="ＭＳ Ｐゴシック" charset="-128"/>
                        </a:defRPr>
                      </a:lvl3pPr>
                      <a:lvl4pPr eaLnBrk="0" hangingPunct="0">
                        <a:spcBef>
                          <a:spcPts val="600"/>
                        </a:spcBef>
                        <a:defRPr sz="1600">
                          <a:solidFill>
                            <a:srgbClr val="595959"/>
                          </a:solidFill>
                          <a:latin typeface="Century Gothic" charset="0"/>
                          <a:ea typeface="ＭＳ Ｐゴシック" charset="-128"/>
                        </a:defRPr>
                      </a:lvl4pPr>
                      <a:lvl5pPr eaLnBrk="0" hangingPunct="0">
                        <a:spcBef>
                          <a:spcPts val="600"/>
                        </a:spcBef>
                        <a:defRPr sz="1600">
                          <a:solidFill>
                            <a:srgbClr val="595959"/>
                          </a:solidFill>
                          <a:latin typeface="Century Gothic" charset="0"/>
                          <a:ea typeface="ＭＳ Ｐゴシック" charset="-128"/>
                        </a:defRPr>
                      </a:lvl5pPr>
                      <a:lvl6pPr marL="457200" eaLnBrk="0" fontAlgn="base" hangingPunct="0">
                        <a:spcBef>
                          <a:spcPts val="600"/>
                        </a:spcBef>
                        <a:spcAft>
                          <a:spcPct val="0"/>
                        </a:spcAft>
                        <a:defRPr sz="1600">
                          <a:solidFill>
                            <a:srgbClr val="595959"/>
                          </a:solidFill>
                          <a:latin typeface="Century Gothic" charset="0"/>
                          <a:ea typeface="ＭＳ Ｐゴシック" charset="-128"/>
                        </a:defRPr>
                      </a:lvl6pPr>
                      <a:lvl7pPr marL="914400" eaLnBrk="0" fontAlgn="base" hangingPunct="0">
                        <a:spcBef>
                          <a:spcPts val="600"/>
                        </a:spcBef>
                        <a:spcAft>
                          <a:spcPct val="0"/>
                        </a:spcAft>
                        <a:defRPr sz="1600">
                          <a:solidFill>
                            <a:srgbClr val="595959"/>
                          </a:solidFill>
                          <a:latin typeface="Century Gothic" charset="0"/>
                          <a:ea typeface="ＭＳ Ｐゴシック" charset="-128"/>
                        </a:defRPr>
                      </a:lvl7pPr>
                      <a:lvl8pPr marL="1371600" eaLnBrk="0" fontAlgn="base" hangingPunct="0">
                        <a:spcBef>
                          <a:spcPts val="600"/>
                        </a:spcBef>
                        <a:spcAft>
                          <a:spcPct val="0"/>
                        </a:spcAft>
                        <a:defRPr sz="1600">
                          <a:solidFill>
                            <a:srgbClr val="595959"/>
                          </a:solidFill>
                          <a:latin typeface="Century Gothic" charset="0"/>
                          <a:ea typeface="ＭＳ Ｐゴシック" charset="-128"/>
                        </a:defRPr>
                      </a:lvl8pPr>
                      <a:lvl9pPr marL="1828800" eaLnBrk="0" fontAlgn="base" hangingPunct="0">
                        <a:spcBef>
                          <a:spcPts val="600"/>
                        </a:spcBef>
                        <a:spcAft>
                          <a:spcPct val="0"/>
                        </a:spcAft>
                        <a:defRPr sz="1600">
                          <a:solidFill>
                            <a:srgbClr val="595959"/>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hlinkClick r:id="rId7"/>
                        </a:rPr>
                        <a:t>http://www.cpin.us</a:t>
                      </a:r>
                      <a:endPar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r>
              <a:tr h="684839">
                <a:tc>
                  <a:txBody>
                    <a:bodyPr/>
                    <a:lstStyle>
                      <a:lvl1pPr eaLnBrk="0" hangingPunct="0">
                        <a:spcBef>
                          <a:spcPts val="2000"/>
                        </a:spcBef>
                        <a:buClr>
                          <a:schemeClr val="accent1"/>
                        </a:buClr>
                        <a:buFont typeface="Wingdings 2" charset="2"/>
                        <a:defRPr>
                          <a:solidFill>
                            <a:srgbClr val="595959"/>
                          </a:solidFill>
                          <a:latin typeface="Century Gothic" charset="0"/>
                          <a:ea typeface="ＭＳ Ｐゴシック" charset="-128"/>
                        </a:defRPr>
                      </a:lvl1pPr>
                      <a:lvl2pPr marL="37931725" indent="-37474525" eaLnBrk="0" hangingPunct="0">
                        <a:spcBef>
                          <a:spcPts val="600"/>
                        </a:spcBef>
                        <a:buClr>
                          <a:srgbClr val="51640B"/>
                        </a:buClr>
                        <a:buFont typeface="Wingdings 2" charset="2"/>
                        <a:defRPr sz="1600">
                          <a:solidFill>
                            <a:srgbClr val="595959"/>
                          </a:solidFill>
                          <a:latin typeface="Century Gothic" charset="0"/>
                          <a:ea typeface="ＭＳ Ｐゴシック" charset="-128"/>
                        </a:defRPr>
                      </a:lvl2pPr>
                      <a:lvl3pPr eaLnBrk="0" hangingPunct="0">
                        <a:spcBef>
                          <a:spcPts val="600"/>
                        </a:spcBef>
                        <a:defRPr sz="1600">
                          <a:solidFill>
                            <a:srgbClr val="595959"/>
                          </a:solidFill>
                          <a:latin typeface="Century Gothic" charset="0"/>
                          <a:ea typeface="ＭＳ Ｐゴシック" charset="-128"/>
                        </a:defRPr>
                      </a:lvl3pPr>
                      <a:lvl4pPr eaLnBrk="0" hangingPunct="0">
                        <a:spcBef>
                          <a:spcPts val="600"/>
                        </a:spcBef>
                        <a:defRPr sz="1600">
                          <a:solidFill>
                            <a:srgbClr val="595959"/>
                          </a:solidFill>
                          <a:latin typeface="Century Gothic" charset="0"/>
                          <a:ea typeface="ＭＳ Ｐゴシック" charset="-128"/>
                        </a:defRPr>
                      </a:lvl4pPr>
                      <a:lvl5pPr eaLnBrk="0" hangingPunct="0">
                        <a:spcBef>
                          <a:spcPts val="600"/>
                        </a:spcBef>
                        <a:defRPr sz="1600">
                          <a:solidFill>
                            <a:srgbClr val="595959"/>
                          </a:solidFill>
                          <a:latin typeface="Century Gothic" charset="0"/>
                          <a:ea typeface="ＭＳ Ｐゴシック" charset="-128"/>
                        </a:defRPr>
                      </a:lvl5pPr>
                      <a:lvl6pPr marL="457200" eaLnBrk="0" fontAlgn="base" hangingPunct="0">
                        <a:spcBef>
                          <a:spcPts val="600"/>
                        </a:spcBef>
                        <a:spcAft>
                          <a:spcPct val="0"/>
                        </a:spcAft>
                        <a:defRPr sz="1600">
                          <a:solidFill>
                            <a:srgbClr val="595959"/>
                          </a:solidFill>
                          <a:latin typeface="Century Gothic" charset="0"/>
                          <a:ea typeface="ＭＳ Ｐゴシック" charset="-128"/>
                        </a:defRPr>
                      </a:lvl6pPr>
                      <a:lvl7pPr marL="914400" eaLnBrk="0" fontAlgn="base" hangingPunct="0">
                        <a:spcBef>
                          <a:spcPts val="600"/>
                        </a:spcBef>
                        <a:spcAft>
                          <a:spcPct val="0"/>
                        </a:spcAft>
                        <a:defRPr sz="1600">
                          <a:solidFill>
                            <a:srgbClr val="595959"/>
                          </a:solidFill>
                          <a:latin typeface="Century Gothic" charset="0"/>
                          <a:ea typeface="ＭＳ Ｐゴシック" charset="-128"/>
                        </a:defRPr>
                      </a:lvl7pPr>
                      <a:lvl8pPr marL="1371600" eaLnBrk="0" fontAlgn="base" hangingPunct="0">
                        <a:spcBef>
                          <a:spcPts val="600"/>
                        </a:spcBef>
                        <a:spcAft>
                          <a:spcPct val="0"/>
                        </a:spcAft>
                        <a:defRPr sz="1600">
                          <a:solidFill>
                            <a:srgbClr val="595959"/>
                          </a:solidFill>
                          <a:latin typeface="Century Gothic" charset="0"/>
                          <a:ea typeface="ＭＳ Ｐゴシック" charset="-128"/>
                        </a:defRPr>
                      </a:lvl8pPr>
                      <a:lvl9pPr marL="1828800" eaLnBrk="0" fontAlgn="base" hangingPunct="0">
                        <a:spcBef>
                          <a:spcPts val="600"/>
                        </a:spcBef>
                        <a:spcAft>
                          <a:spcPct val="0"/>
                        </a:spcAft>
                        <a:defRPr sz="1600">
                          <a:solidFill>
                            <a:srgbClr val="595959"/>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1" i="0" u="none" strike="noStrike" cap="none" normalizeH="0" baseline="0" dirty="0" smtClean="0">
                        <a:ln>
                          <a:noFill/>
                        </a:ln>
                        <a:solidFill>
                          <a:srgbClr val="000000"/>
                        </a:solidFill>
                        <a:effectLst/>
                        <a:latin typeface="Calibri" charset="0"/>
                        <a:ea typeface="ＭＳ Ｐゴシック" charset="-128"/>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charset="0"/>
                          <a:ea typeface="ＭＳ Ｐゴシック" charset="-128"/>
                          <a:cs typeface="Calibri" charset="0"/>
                        </a:rPr>
                        <a:t>Changing the Kindergarten Cutoff Date: Effects on California Students and Schools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rPr>
                        <a:t>Cannon, J. S. and Lipscomb, S.</a:t>
                      </a:r>
                    </a:p>
                  </a:txBody>
                  <a:tcPr marL="68580" marR="68580" marT="0" marB="0" anchor="ctr" horzOverflow="overflow">
                    <a:lnL>
                      <a:noFill/>
                    </a:lnL>
                    <a:lnR>
                      <a:noFill/>
                    </a:lnR>
                    <a:lnT>
                      <a:noFill/>
                    </a:lnT>
                    <a:lnB>
                      <a:noFill/>
                    </a:lnB>
                    <a:lnTlToBr>
                      <a:noFill/>
                    </a:lnTlToBr>
                    <a:lnBlToTr>
                      <a:noFill/>
                    </a:lnBlToTr>
                    <a:solidFill>
                      <a:srgbClr val="E9F1F5"/>
                    </a:solidFill>
                  </a:tcPr>
                </a:tc>
                <a:tc>
                  <a:txBody>
                    <a:bodyPr/>
                    <a:lstStyle>
                      <a:lvl1pPr eaLnBrk="0" hangingPunct="0">
                        <a:spcBef>
                          <a:spcPts val="2000"/>
                        </a:spcBef>
                        <a:buClr>
                          <a:schemeClr val="accent1"/>
                        </a:buClr>
                        <a:buFont typeface="Wingdings 2" charset="2"/>
                        <a:defRPr>
                          <a:solidFill>
                            <a:srgbClr val="595959"/>
                          </a:solidFill>
                          <a:latin typeface="Century Gothic" charset="0"/>
                          <a:ea typeface="ＭＳ Ｐゴシック" charset="-128"/>
                        </a:defRPr>
                      </a:lvl1pPr>
                      <a:lvl2pPr marL="37931725" indent="-37474525" eaLnBrk="0" hangingPunct="0">
                        <a:spcBef>
                          <a:spcPts val="600"/>
                        </a:spcBef>
                        <a:buClr>
                          <a:srgbClr val="51640B"/>
                        </a:buClr>
                        <a:buFont typeface="Wingdings 2" charset="2"/>
                        <a:defRPr sz="1600">
                          <a:solidFill>
                            <a:srgbClr val="595959"/>
                          </a:solidFill>
                          <a:latin typeface="Century Gothic" charset="0"/>
                          <a:ea typeface="ＭＳ Ｐゴシック" charset="-128"/>
                        </a:defRPr>
                      </a:lvl2pPr>
                      <a:lvl3pPr eaLnBrk="0" hangingPunct="0">
                        <a:spcBef>
                          <a:spcPts val="600"/>
                        </a:spcBef>
                        <a:defRPr sz="1600">
                          <a:solidFill>
                            <a:srgbClr val="595959"/>
                          </a:solidFill>
                          <a:latin typeface="Century Gothic" charset="0"/>
                          <a:ea typeface="ＭＳ Ｐゴシック" charset="-128"/>
                        </a:defRPr>
                      </a:lvl3pPr>
                      <a:lvl4pPr eaLnBrk="0" hangingPunct="0">
                        <a:spcBef>
                          <a:spcPts val="600"/>
                        </a:spcBef>
                        <a:defRPr sz="1600">
                          <a:solidFill>
                            <a:srgbClr val="595959"/>
                          </a:solidFill>
                          <a:latin typeface="Century Gothic" charset="0"/>
                          <a:ea typeface="ＭＳ Ｐゴシック" charset="-128"/>
                        </a:defRPr>
                      </a:lvl4pPr>
                      <a:lvl5pPr eaLnBrk="0" hangingPunct="0">
                        <a:spcBef>
                          <a:spcPts val="600"/>
                        </a:spcBef>
                        <a:defRPr sz="1600">
                          <a:solidFill>
                            <a:srgbClr val="595959"/>
                          </a:solidFill>
                          <a:latin typeface="Century Gothic" charset="0"/>
                          <a:ea typeface="ＭＳ Ｐゴシック" charset="-128"/>
                        </a:defRPr>
                      </a:lvl5pPr>
                      <a:lvl6pPr marL="457200" eaLnBrk="0" fontAlgn="base" hangingPunct="0">
                        <a:spcBef>
                          <a:spcPts val="600"/>
                        </a:spcBef>
                        <a:spcAft>
                          <a:spcPct val="0"/>
                        </a:spcAft>
                        <a:defRPr sz="1600">
                          <a:solidFill>
                            <a:srgbClr val="595959"/>
                          </a:solidFill>
                          <a:latin typeface="Century Gothic" charset="0"/>
                          <a:ea typeface="ＭＳ Ｐゴシック" charset="-128"/>
                        </a:defRPr>
                      </a:lvl6pPr>
                      <a:lvl7pPr marL="914400" eaLnBrk="0" fontAlgn="base" hangingPunct="0">
                        <a:spcBef>
                          <a:spcPts val="600"/>
                        </a:spcBef>
                        <a:spcAft>
                          <a:spcPct val="0"/>
                        </a:spcAft>
                        <a:defRPr sz="1600">
                          <a:solidFill>
                            <a:srgbClr val="595959"/>
                          </a:solidFill>
                          <a:latin typeface="Century Gothic" charset="0"/>
                          <a:ea typeface="ＭＳ Ｐゴシック" charset="-128"/>
                        </a:defRPr>
                      </a:lvl7pPr>
                      <a:lvl8pPr marL="1371600" eaLnBrk="0" fontAlgn="base" hangingPunct="0">
                        <a:spcBef>
                          <a:spcPts val="600"/>
                        </a:spcBef>
                        <a:spcAft>
                          <a:spcPct val="0"/>
                        </a:spcAft>
                        <a:defRPr sz="1600">
                          <a:solidFill>
                            <a:srgbClr val="595959"/>
                          </a:solidFill>
                          <a:latin typeface="Century Gothic" charset="0"/>
                          <a:ea typeface="ＭＳ Ｐゴシック" charset="-128"/>
                        </a:defRPr>
                      </a:lvl8pPr>
                      <a:lvl9pPr marL="1828800" eaLnBrk="0" fontAlgn="base" hangingPunct="0">
                        <a:spcBef>
                          <a:spcPts val="600"/>
                        </a:spcBef>
                        <a:spcAft>
                          <a:spcPct val="0"/>
                        </a:spcAft>
                        <a:defRPr sz="1600">
                          <a:solidFill>
                            <a:srgbClr val="595959"/>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hlinkClick r:id="rId8"/>
                        </a:rPr>
                        <a:t>www.ppic.org/content/pubs/op/OP_508JCOP.pdf</a:t>
                      </a:r>
                      <a:endPar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smtClean="0">
                        <a:ln>
                          <a:noFill/>
                        </a:ln>
                        <a:solidFill>
                          <a:srgbClr val="000000"/>
                        </a:solidFill>
                        <a:effectLst/>
                        <a:latin typeface="Calibri" charset="0"/>
                        <a:ea typeface="ＭＳ Ｐゴシック" charset="-128"/>
                        <a:cs typeface="Calibri" charset="0"/>
                      </a:endParaRPr>
                    </a:p>
                  </a:txBody>
                  <a:tcPr marL="68580" marR="68580" marT="0" marB="0" anchor="ctr" horzOverflow="overflow">
                    <a:lnL>
                      <a:noFill/>
                    </a:lnL>
                    <a:lnR>
                      <a:noFill/>
                    </a:lnR>
                    <a:lnT>
                      <a:noFill/>
                    </a:lnT>
                    <a:lnB>
                      <a:noFill/>
                    </a:lnB>
                    <a:lnTlToBr>
                      <a:noFill/>
                    </a:lnTlToBr>
                    <a:lnBlToTr>
                      <a:noFill/>
                    </a:lnBlToTr>
                    <a:solidFill>
                      <a:srgbClr val="E9F1F5"/>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3836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408" y="277120"/>
            <a:ext cx="8913813" cy="914400"/>
          </a:xfrm>
        </p:spPr>
        <p:txBody>
          <a:bodyPr/>
          <a:lstStyle/>
          <a:p>
            <a:r>
              <a:rPr lang="en-US" dirty="0" smtClean="0">
                <a:latin typeface="Arial"/>
                <a:cs typeface="Arial"/>
              </a:rPr>
              <a:t>                </a:t>
            </a:r>
            <a:r>
              <a:rPr lang="en-US" b="1" dirty="0" smtClean="0">
                <a:latin typeface="Arial"/>
                <a:cs typeface="Arial"/>
              </a:rPr>
              <a:t>Resources</a:t>
            </a:r>
            <a:endParaRPr lang="en-US" b="1" dirty="0">
              <a:latin typeface="Arial"/>
              <a:cs typeface="Arial"/>
            </a:endParaRPr>
          </a:p>
        </p:txBody>
      </p:sp>
      <p:graphicFrame>
        <p:nvGraphicFramePr>
          <p:cNvPr id="6" name="Content Placeholder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44503450"/>
              </p:ext>
            </p:extLst>
          </p:nvPr>
        </p:nvGraphicFramePr>
        <p:xfrm>
          <a:off x="122408" y="1191520"/>
          <a:ext cx="8899184" cy="5506459"/>
        </p:xfrm>
        <a:graphic>
          <a:graphicData uri="http://schemas.openxmlformats.org/drawingml/2006/table">
            <a:tbl>
              <a:tblPr firstRow="1" bandRow="1">
                <a:tableStyleId>{46F890A9-2807-4EBB-B81D-B2AA78EC7F39}</a:tableStyleId>
              </a:tblPr>
              <a:tblGrid>
                <a:gridCol w="4611517"/>
                <a:gridCol w="4287667"/>
              </a:tblGrid>
              <a:tr h="351159">
                <a:tc gridSpan="2">
                  <a:txBody>
                    <a:bodyPr/>
                    <a:lstStyle/>
                    <a:p>
                      <a:pPr algn="ctr"/>
                      <a:r>
                        <a:rPr lang="en-US" dirty="0" smtClean="0">
                          <a:solidFill>
                            <a:srgbClr val="000000"/>
                          </a:solidFill>
                          <a:latin typeface="Calibri"/>
                          <a:cs typeface="Calibri"/>
                        </a:rPr>
                        <a:t>TK Online Resources</a:t>
                      </a:r>
                      <a:endParaRPr lang="en-US" b="0" dirty="0">
                        <a:solidFill>
                          <a:srgbClr val="000000"/>
                        </a:solidFill>
                        <a:latin typeface="Calibri"/>
                        <a:cs typeface="Calibri"/>
                      </a:endParaRPr>
                    </a:p>
                  </a:txBody>
                  <a:tcPr/>
                </a:tc>
                <a:tc hMerge="1">
                  <a:txBody>
                    <a:bodyPr/>
                    <a:lstStyle/>
                    <a:p>
                      <a:endParaRPr lang="en-US" dirty="0"/>
                    </a:p>
                  </a:txBody>
                  <a:tcPr/>
                </a:tc>
              </a:tr>
              <a:tr h="833495">
                <a:tc>
                  <a:txBody>
                    <a:bodyPr/>
                    <a:lstStyle/>
                    <a:p>
                      <a:pPr marL="0" marR="0" algn="l">
                        <a:lnSpc>
                          <a:spcPct val="100000"/>
                        </a:lnSpc>
                        <a:spcBef>
                          <a:spcPts val="0"/>
                        </a:spcBef>
                        <a:spcAft>
                          <a:spcPts val="0"/>
                        </a:spcAft>
                      </a:pPr>
                      <a:r>
                        <a:rPr lang="en-US" sz="1300" b="1" i="0" kern="1200" dirty="0" smtClean="0">
                          <a:solidFill>
                            <a:schemeClr val="dk1"/>
                          </a:solidFill>
                          <a:latin typeface="Calibri"/>
                          <a:ea typeface="+mn-ea"/>
                          <a:cs typeface="Calibri"/>
                        </a:rPr>
                        <a:t>National Association for the Education of Young Children</a:t>
                      </a:r>
                    </a:p>
                    <a:p>
                      <a:pPr marL="0" marR="0" algn="l">
                        <a:lnSpc>
                          <a:spcPct val="100000"/>
                        </a:lnSpc>
                        <a:spcBef>
                          <a:spcPts val="0"/>
                        </a:spcBef>
                        <a:spcAft>
                          <a:spcPts val="0"/>
                        </a:spcAft>
                      </a:pPr>
                      <a:r>
                        <a:rPr lang="en-US" sz="1300" b="0" i="0" kern="1200" baseline="0" dirty="0" smtClean="0">
                          <a:solidFill>
                            <a:schemeClr val="dk1"/>
                          </a:solidFill>
                          <a:latin typeface="Calibri"/>
                          <a:ea typeface="+mn-ea"/>
                          <a:cs typeface="Calibri"/>
                        </a:rPr>
                        <a:t>R</a:t>
                      </a:r>
                      <a:r>
                        <a:rPr lang="en-US" sz="1300" dirty="0" smtClean="0">
                          <a:latin typeface="Calibri"/>
                          <a:cs typeface="Calibri"/>
                        </a:rPr>
                        <a:t>esources to promote </a:t>
                      </a:r>
                      <a:r>
                        <a:rPr lang="en-US" sz="1300" b="0" i="0" kern="1200" dirty="0" smtClean="0">
                          <a:solidFill>
                            <a:schemeClr val="dk1"/>
                          </a:solidFill>
                          <a:latin typeface="Calibri"/>
                          <a:ea typeface="+mn-ea"/>
                          <a:cs typeface="Calibri"/>
                        </a:rPr>
                        <a:t>Developmentally Appropriate</a:t>
                      </a:r>
                      <a:r>
                        <a:rPr lang="en-US" sz="1300" b="0" i="0" kern="1200" baseline="0" dirty="0" smtClean="0">
                          <a:solidFill>
                            <a:schemeClr val="dk1"/>
                          </a:solidFill>
                          <a:latin typeface="Calibri"/>
                          <a:ea typeface="+mn-ea"/>
                          <a:cs typeface="Calibri"/>
                        </a:rPr>
                        <a:t> Practice (</a:t>
                      </a:r>
                      <a:r>
                        <a:rPr lang="en-US" sz="1300" b="0" i="0" kern="1200" baseline="0" smtClean="0">
                          <a:solidFill>
                            <a:schemeClr val="dk1"/>
                          </a:solidFill>
                          <a:latin typeface="Calibri"/>
                          <a:ea typeface="+mn-ea"/>
                          <a:cs typeface="Calibri"/>
                        </a:rPr>
                        <a:t>DAP) </a:t>
                      </a:r>
                      <a:r>
                        <a:rPr lang="en-US" sz="1300" b="0" i="0" kern="1200" smtClean="0">
                          <a:solidFill>
                            <a:schemeClr val="dk1"/>
                          </a:solidFill>
                          <a:latin typeface="Calibri"/>
                          <a:ea typeface="+mn-ea"/>
                          <a:cs typeface="Calibri"/>
                        </a:rPr>
                        <a:t> </a:t>
                      </a:r>
                      <a:r>
                        <a:rPr lang="en-US" sz="1300" kern="1200" dirty="0" smtClean="0">
                          <a:solidFill>
                            <a:schemeClr val="dk1"/>
                          </a:solidFill>
                          <a:latin typeface="Calibri"/>
                          <a:ea typeface="+mn-ea"/>
                          <a:cs typeface="Calibri"/>
                        </a:rPr>
                        <a:t>  </a:t>
                      </a:r>
                      <a:r>
                        <a:rPr lang="en-US" sz="1300" kern="1200" dirty="0" smtClean="0">
                          <a:solidFill>
                            <a:schemeClr val="dk1"/>
                          </a:solidFill>
                          <a:latin typeface="+mn-lt"/>
                          <a:ea typeface="+mn-ea"/>
                          <a:cs typeface="+mn-cs"/>
                        </a:rPr>
                        <a:t>             </a:t>
                      </a:r>
                      <a:endParaRPr lang="en-US" sz="1300" dirty="0">
                        <a:effectLst/>
                        <a:latin typeface="Calibri"/>
                        <a:ea typeface="Calibri"/>
                        <a:cs typeface="Calibri"/>
                      </a:endParaRPr>
                    </a:p>
                  </a:txBody>
                  <a:tcPr marL="68580" marR="68580" marT="0" marB="0" anchor="ctr"/>
                </a:tc>
                <a:tc>
                  <a:txBody>
                    <a:bodyPr/>
                    <a:lstStyle/>
                    <a:p>
                      <a:pPr marL="0" marR="0" algn="l">
                        <a:lnSpc>
                          <a:spcPct val="100000"/>
                        </a:lnSpc>
                        <a:spcBef>
                          <a:spcPts val="0"/>
                        </a:spcBef>
                        <a:spcAft>
                          <a:spcPts val="0"/>
                        </a:spcAft>
                      </a:pPr>
                      <a:r>
                        <a:rPr lang="en-US" sz="1300" u="sng" kern="1200" dirty="0" smtClean="0">
                          <a:solidFill>
                            <a:schemeClr val="dk1"/>
                          </a:solidFill>
                          <a:latin typeface="Calibri"/>
                          <a:ea typeface="+mn-ea"/>
                          <a:cs typeface="Calibri"/>
                          <a:hlinkClick r:id="rId3"/>
                        </a:rPr>
                        <a:t>www.naeyc.org/DAP</a:t>
                      </a:r>
                      <a:endParaRPr lang="en-US" sz="1300" dirty="0">
                        <a:effectLst/>
                        <a:latin typeface="Calibri"/>
                        <a:ea typeface="Calibri"/>
                        <a:cs typeface="Calibri"/>
                      </a:endParaRPr>
                    </a:p>
                  </a:txBody>
                  <a:tcPr marL="68580" marR="68580" marT="0" marB="0" anchor="ctr"/>
                </a:tc>
              </a:tr>
              <a:tr h="1111543">
                <a:tc>
                  <a:txBody>
                    <a:bodyPr/>
                    <a:lstStyle/>
                    <a:p>
                      <a:pPr marL="0" marR="0" algn="l">
                        <a:lnSpc>
                          <a:spcPct val="100000"/>
                        </a:lnSpc>
                        <a:spcBef>
                          <a:spcPts val="0"/>
                        </a:spcBef>
                        <a:spcAft>
                          <a:spcPts val="0"/>
                        </a:spcAft>
                      </a:pPr>
                      <a:r>
                        <a:rPr lang="en-US" sz="1300" b="1" i="1" dirty="0">
                          <a:effectLst/>
                          <a:latin typeface="Calibri"/>
                          <a:cs typeface="Calibri"/>
                        </a:rPr>
                        <a:t>Preschool Curriculum Framework</a:t>
                      </a:r>
                      <a:r>
                        <a:rPr lang="en-US" sz="1300" b="1" dirty="0">
                          <a:effectLst/>
                          <a:latin typeface="Calibri"/>
                          <a:cs typeface="Calibri"/>
                        </a:rPr>
                        <a:t>, Volume</a:t>
                      </a:r>
                      <a:r>
                        <a:rPr lang="en-US" sz="1300" b="1" dirty="0" smtClean="0">
                          <a:effectLst/>
                          <a:latin typeface="Calibri"/>
                          <a:cs typeface="Calibri"/>
                        </a:rPr>
                        <a:t> 1, 2, and 3</a:t>
                      </a:r>
                    </a:p>
                    <a:p>
                      <a:pPr marL="0" marR="0" algn="l">
                        <a:lnSpc>
                          <a:spcPct val="100000"/>
                        </a:lnSpc>
                        <a:spcBef>
                          <a:spcPts val="0"/>
                        </a:spcBef>
                        <a:spcAft>
                          <a:spcPts val="0"/>
                        </a:spcAft>
                      </a:pPr>
                      <a:r>
                        <a:rPr lang="en-US" sz="1300" dirty="0">
                          <a:effectLst/>
                          <a:latin typeface="Calibri"/>
                          <a:cs typeface="Calibri"/>
                        </a:rPr>
                        <a:t>Aligned with the foundations, the curriculum framework provides guidance on planning learning environments and experiences for young children</a:t>
                      </a:r>
                      <a:endParaRPr lang="en-US" sz="1300" dirty="0">
                        <a:effectLst/>
                        <a:latin typeface="Calibri"/>
                        <a:ea typeface="Calibri"/>
                        <a:cs typeface="Calibri"/>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4"/>
                        </a:rPr>
                        <a:t>http://www.cde.ca.gov/sp/cd/re/documents/psframeworkkvol1.pdf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5"/>
                        </a:rPr>
                        <a:t>http://www.cde.ca.gov/sp/cd/re/documents/psframeworkvol2.pdf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6"/>
                        </a:rPr>
                        <a:t>http://www.cde.ca.gov/sp/cd/re/documents/preschoolframeworkvol3.pdf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txBody>
                  <a:tcPr marL="68580" marR="68580" marT="0" marB="0" anchor="ctr"/>
                </a:tc>
              </a:tr>
              <a:tr h="834390">
                <a:tc>
                  <a:txBody>
                    <a:bodyPr/>
                    <a:lstStyle/>
                    <a:p>
                      <a:pPr marL="0" marR="0" algn="l">
                        <a:lnSpc>
                          <a:spcPct val="100000"/>
                        </a:lnSpc>
                        <a:spcBef>
                          <a:spcPts val="0"/>
                        </a:spcBef>
                        <a:spcAft>
                          <a:spcPts val="0"/>
                        </a:spcAft>
                      </a:pPr>
                      <a:r>
                        <a:rPr lang="en-US" sz="1300" b="1" i="1" dirty="0">
                          <a:effectLst/>
                          <a:latin typeface="Calibri"/>
                          <a:ea typeface="Calibri"/>
                          <a:cs typeface="Calibri"/>
                        </a:rPr>
                        <a:t>Preschool English Learners: Principles and Practices to Promote Language, Literacy, and Learning</a:t>
                      </a:r>
                      <a:endParaRPr lang="en-US" sz="1300" i="1" dirty="0">
                        <a:effectLst/>
                        <a:latin typeface="Calibri"/>
                        <a:ea typeface="Calibri"/>
                        <a:cs typeface="Calibri"/>
                      </a:endParaRPr>
                    </a:p>
                    <a:p>
                      <a:pPr marL="0" marR="0" algn="l">
                        <a:lnSpc>
                          <a:spcPct val="100000"/>
                        </a:lnSpc>
                        <a:spcBef>
                          <a:spcPts val="0"/>
                        </a:spcBef>
                        <a:spcAft>
                          <a:spcPts val="0"/>
                        </a:spcAft>
                      </a:pPr>
                      <a:r>
                        <a:rPr lang="en-US" sz="1300" dirty="0">
                          <a:effectLst/>
                          <a:latin typeface="Calibri"/>
                          <a:ea typeface="Calibri"/>
                          <a:cs typeface="Calibri"/>
                        </a:rPr>
                        <a:t>A resource guide to educate preschool English </a:t>
                      </a:r>
                      <a:r>
                        <a:rPr lang="en-US" sz="1300" dirty="0" smtClean="0">
                          <a:effectLst/>
                          <a:latin typeface="Calibri"/>
                          <a:ea typeface="Calibri"/>
                          <a:cs typeface="Calibri"/>
                        </a:rPr>
                        <a:t>learners</a:t>
                      </a:r>
                    </a:p>
                  </a:txBody>
                  <a:tcPr marL="68580" marR="68580" marT="0" marB="0" anchor="ctr"/>
                </a:tc>
                <a:tc>
                  <a:txBody>
                    <a:bodyPr/>
                    <a:lstStyle/>
                    <a:p>
                      <a:pPr marL="0" marR="0" algn="l">
                        <a:lnSpc>
                          <a:spcPct val="100000"/>
                        </a:lnSpc>
                        <a:spcBef>
                          <a:spcPts val="0"/>
                        </a:spcBef>
                        <a:spcAft>
                          <a:spcPts val="0"/>
                        </a:spcAft>
                      </a:pPr>
                      <a:r>
                        <a:rPr lang="en-US" sz="1300" dirty="0">
                          <a:effectLst/>
                          <a:latin typeface="Calibri"/>
                          <a:ea typeface="Calibri"/>
                          <a:cs typeface="Calibri"/>
                          <a:hlinkClick r:id="rId7"/>
                        </a:rPr>
                        <a:t>http://www.cde.ca.gov/sp/cd/re/documents/psenglearnersed2.</a:t>
                      </a:r>
                      <a:r>
                        <a:rPr lang="en-US" sz="1300" dirty="0" smtClean="0">
                          <a:effectLst/>
                          <a:latin typeface="Calibri"/>
                          <a:ea typeface="Calibri"/>
                          <a:cs typeface="Calibri"/>
                          <a:hlinkClick r:id="rId7"/>
                        </a:rPr>
                        <a:t>pdf</a:t>
                      </a:r>
                      <a:endParaRPr lang="en-US" sz="1300" dirty="0" smtClean="0">
                        <a:effectLst/>
                        <a:latin typeface="Calibri"/>
                        <a:ea typeface="Calibri"/>
                        <a:cs typeface="Calibri"/>
                      </a:endParaRPr>
                    </a:p>
                    <a:p>
                      <a:pPr marL="0" marR="0" algn="l">
                        <a:lnSpc>
                          <a:spcPct val="100000"/>
                        </a:lnSpc>
                        <a:spcBef>
                          <a:spcPts val="0"/>
                        </a:spcBef>
                        <a:spcAft>
                          <a:spcPts val="0"/>
                        </a:spcAft>
                      </a:pPr>
                      <a:endParaRPr lang="en-US" sz="1300" dirty="0">
                        <a:effectLst/>
                        <a:latin typeface="Calibri"/>
                        <a:ea typeface="Calibri"/>
                        <a:cs typeface="Calibri"/>
                      </a:endParaRPr>
                    </a:p>
                  </a:txBody>
                  <a:tcPr marL="68580" marR="68580" marT="0" marB="0" anchor="ctr"/>
                </a:tc>
              </a:tr>
              <a:tr h="1060743">
                <a:tc>
                  <a:txBody>
                    <a:bodyPr/>
                    <a:lstStyle/>
                    <a:p>
                      <a:pPr marL="0" marR="0" algn="l">
                        <a:lnSpc>
                          <a:spcPct val="100000"/>
                        </a:lnSpc>
                        <a:spcBef>
                          <a:spcPts val="0"/>
                        </a:spcBef>
                        <a:spcAft>
                          <a:spcPts val="0"/>
                        </a:spcAft>
                      </a:pPr>
                      <a:r>
                        <a:rPr lang="en-US" sz="1300" b="1" i="1" dirty="0">
                          <a:effectLst/>
                          <a:latin typeface="Calibri"/>
                          <a:cs typeface="Calibri"/>
                        </a:rPr>
                        <a:t>Preschool Learning Foundations</a:t>
                      </a:r>
                      <a:r>
                        <a:rPr lang="en-US" sz="1300" b="1" dirty="0">
                          <a:effectLst/>
                          <a:latin typeface="Calibri"/>
                          <a:cs typeface="Calibri"/>
                        </a:rPr>
                        <a:t>, Volume </a:t>
                      </a:r>
                      <a:r>
                        <a:rPr lang="en-US" sz="1300" b="1" dirty="0" smtClean="0">
                          <a:effectLst/>
                          <a:latin typeface="Calibri"/>
                          <a:cs typeface="Calibri"/>
                        </a:rPr>
                        <a:t>1,</a:t>
                      </a:r>
                      <a:r>
                        <a:rPr lang="en-US" sz="1300" b="1" baseline="0" dirty="0" smtClean="0">
                          <a:effectLst/>
                          <a:latin typeface="Calibri"/>
                          <a:cs typeface="Calibri"/>
                        </a:rPr>
                        <a:t> </a:t>
                      </a:r>
                      <a:r>
                        <a:rPr lang="en-US" sz="1300" b="1" dirty="0" smtClean="0">
                          <a:effectLst/>
                          <a:latin typeface="Calibri"/>
                          <a:cs typeface="Calibri"/>
                        </a:rPr>
                        <a:t>2, and 3</a:t>
                      </a:r>
                    </a:p>
                    <a:p>
                      <a:pPr marL="0" marR="0" algn="l">
                        <a:lnSpc>
                          <a:spcPct val="100000"/>
                        </a:lnSpc>
                        <a:spcBef>
                          <a:spcPts val="0"/>
                        </a:spcBef>
                        <a:spcAft>
                          <a:spcPts val="0"/>
                        </a:spcAft>
                      </a:pPr>
                      <a:r>
                        <a:rPr lang="en-US" sz="1300" dirty="0">
                          <a:effectLst/>
                          <a:latin typeface="Calibri"/>
                          <a:cs typeface="Calibri"/>
                        </a:rPr>
                        <a:t>The foundations for preschool-age children identify key domains of learning and guide instructional practice</a:t>
                      </a:r>
                      <a:endParaRPr lang="en-US" sz="1300" dirty="0">
                        <a:effectLst/>
                        <a:latin typeface="Calibri"/>
                        <a:ea typeface="Calibri"/>
                        <a:cs typeface="Calibri"/>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sng"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8"/>
                        </a:rPr>
                        <a:t>http://www.cde.ca.gov/sp/cd/re/documents/preschoollf.pdf</a:t>
                      </a:r>
                      <a:endParaRPr kumimoji="0" lang="en-US" altLang="en-US" sz="1300" b="0" i="0" u="sng"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9"/>
                        </a:rPr>
                        <a:t>http://www.cde.ca.gov/sp/cd/re/documents/psfoundationsvol2.pdf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10"/>
                        </a:rPr>
                        <a:t>http://www.cde.ca.gov/sp/cd/re/documents/preschoolfoundationsvol3.pdf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txBody>
                  <a:tcPr marL="68580" marR="68580" marT="0" marB="0" anchor="ctr"/>
                </a:tc>
              </a:tr>
              <a:tr h="805815">
                <a:tc>
                  <a:txBody>
                    <a:bodyPr/>
                    <a:lstStyle/>
                    <a:p>
                      <a:pPr marL="0" marR="0" algn="l">
                        <a:lnSpc>
                          <a:spcPct val="100000"/>
                        </a:lnSpc>
                        <a:spcBef>
                          <a:spcPts val="0"/>
                        </a:spcBef>
                        <a:spcAft>
                          <a:spcPts val="0"/>
                        </a:spcAft>
                      </a:pPr>
                      <a:r>
                        <a:rPr lang="en-US" sz="1300" b="1" dirty="0" smtClean="0">
                          <a:effectLst/>
                          <a:latin typeface="Calibri"/>
                          <a:cs typeface="Calibri"/>
                        </a:rPr>
                        <a:t>Transitional </a:t>
                      </a:r>
                      <a:r>
                        <a:rPr lang="en-US" sz="1300" b="1" dirty="0">
                          <a:effectLst/>
                          <a:latin typeface="Calibri"/>
                          <a:cs typeface="Calibri"/>
                        </a:rPr>
                        <a:t>Kindergarten (TK) California</a:t>
                      </a:r>
                    </a:p>
                    <a:p>
                      <a:pPr marL="0" marR="0" algn="l">
                        <a:lnSpc>
                          <a:spcPct val="100000"/>
                        </a:lnSpc>
                        <a:spcBef>
                          <a:spcPts val="0"/>
                        </a:spcBef>
                        <a:spcAft>
                          <a:spcPts val="0"/>
                        </a:spcAft>
                      </a:pPr>
                      <a:r>
                        <a:rPr lang="en-US" sz="1300" dirty="0">
                          <a:effectLst/>
                          <a:latin typeface="Calibri"/>
                          <a:cs typeface="Calibri"/>
                        </a:rPr>
                        <a:t>Online resources to support the successful implementation of transitional kindergarten </a:t>
                      </a:r>
                      <a:endParaRPr lang="en-US" sz="1300" dirty="0">
                        <a:effectLst/>
                        <a:latin typeface="Calibri"/>
                        <a:ea typeface="Calibri"/>
                        <a:cs typeface="Calibri"/>
                      </a:endParaRPr>
                    </a:p>
                  </a:txBody>
                  <a:tcPr marL="68580" marR="68580" marT="0" marB="0" anchor="ctr"/>
                </a:tc>
                <a:tc>
                  <a:txBody>
                    <a:bodyPr/>
                    <a:lstStyle/>
                    <a:p>
                      <a:pPr marL="0" marR="0" algn="l">
                        <a:lnSpc>
                          <a:spcPct val="100000"/>
                        </a:lnSpc>
                        <a:spcBef>
                          <a:spcPts val="0"/>
                        </a:spcBef>
                        <a:spcAft>
                          <a:spcPts val="0"/>
                        </a:spcAft>
                      </a:pPr>
                      <a:r>
                        <a:rPr lang="en-US" sz="1300" dirty="0">
                          <a:effectLst/>
                          <a:latin typeface="Calibri"/>
                          <a:cs typeface="Calibri"/>
                          <a:hlinkClick r:id="rId11"/>
                        </a:rPr>
                        <a:t>http://www.tkcalifornia.org</a:t>
                      </a:r>
                      <a:r>
                        <a:rPr lang="en-US" sz="1300" dirty="0" smtClean="0">
                          <a:effectLst/>
                          <a:latin typeface="Calibri"/>
                          <a:cs typeface="Calibri"/>
                          <a:hlinkClick r:id="rId11"/>
                        </a:rPr>
                        <a:t>/</a:t>
                      </a:r>
                      <a:endParaRPr lang="en-US" sz="1300" dirty="0" smtClean="0">
                        <a:effectLst/>
                        <a:latin typeface="Calibri"/>
                        <a:cs typeface="Calibri"/>
                      </a:endParaRPr>
                    </a:p>
                    <a:p>
                      <a:pPr marL="0" marR="0" algn="l">
                        <a:lnSpc>
                          <a:spcPct val="100000"/>
                        </a:lnSpc>
                        <a:spcBef>
                          <a:spcPts val="0"/>
                        </a:spcBef>
                        <a:spcAft>
                          <a:spcPts val="0"/>
                        </a:spcAft>
                      </a:pPr>
                      <a:endParaRPr lang="en-US" sz="1300" dirty="0">
                        <a:effectLst/>
                        <a:latin typeface="Calibri"/>
                        <a:ea typeface="Calibri"/>
                        <a:cs typeface="Calibri"/>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fld id="{4A822907-8A9D-4F6B-98F6-913902AD56B5}"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3836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77120"/>
            <a:ext cx="8913813" cy="914400"/>
          </a:xfrm>
        </p:spPr>
        <p:txBody>
          <a:bodyPr/>
          <a:lstStyle/>
          <a:p>
            <a:r>
              <a:rPr lang="en-US" b="1" dirty="0" smtClean="0">
                <a:latin typeface="Arial"/>
                <a:cs typeface="Arial"/>
              </a:rPr>
              <a:t>                 Resources</a:t>
            </a:r>
            <a:endParaRPr lang="en-US" b="1" dirty="0">
              <a:latin typeface="Arial"/>
              <a:cs typeface="Arial"/>
            </a:endParaRPr>
          </a:p>
        </p:txBody>
      </p:sp>
      <p:graphicFrame>
        <p:nvGraphicFramePr>
          <p:cNvPr id="6" name="Content Placeholder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87385554"/>
              </p:ext>
            </p:extLst>
          </p:nvPr>
        </p:nvGraphicFramePr>
        <p:xfrm>
          <a:off x="303213" y="1453662"/>
          <a:ext cx="8534400" cy="5094589"/>
        </p:xfrm>
        <a:graphic>
          <a:graphicData uri="http://schemas.openxmlformats.org/drawingml/2006/table">
            <a:tbl>
              <a:tblPr firstRow="1" bandRow="1">
                <a:tableStyleId>{46F890A9-2807-4EBB-B81D-B2AA78EC7F39}</a:tableStyleId>
              </a:tblPr>
              <a:tblGrid>
                <a:gridCol w="3574893"/>
                <a:gridCol w="4959507"/>
              </a:tblGrid>
              <a:tr h="434984">
                <a:tc gridSpan="2">
                  <a:txBody>
                    <a:bodyPr/>
                    <a:lstStyle/>
                    <a:p>
                      <a:pPr algn="ctr"/>
                      <a:r>
                        <a:rPr lang="en-US" dirty="0" smtClean="0">
                          <a:solidFill>
                            <a:srgbClr val="000000"/>
                          </a:solidFill>
                          <a:latin typeface="Calibri"/>
                          <a:cs typeface="Calibri"/>
                        </a:rPr>
                        <a:t>TK Online Early Mathematics Resources</a:t>
                      </a:r>
                      <a:endParaRPr lang="en-US" b="0" dirty="0">
                        <a:solidFill>
                          <a:srgbClr val="000000"/>
                        </a:solidFill>
                        <a:latin typeface="Calibri"/>
                        <a:cs typeface="Calibri"/>
                      </a:endParaRPr>
                    </a:p>
                  </a:txBody>
                  <a:tcPr/>
                </a:tc>
                <a:tc hMerge="1">
                  <a:txBody>
                    <a:bodyPr/>
                    <a:lstStyle/>
                    <a:p>
                      <a:endParaRPr lang="en-US" dirty="0"/>
                    </a:p>
                  </a:txBody>
                  <a:tcPr/>
                </a:tc>
              </a:tr>
              <a:tr h="3439096">
                <a:tc>
                  <a:txBody>
                    <a:bodyPr/>
                    <a:lstStyle/>
                    <a:p>
                      <a:pPr marL="0" marR="0" algn="l">
                        <a:lnSpc>
                          <a:spcPct val="115000"/>
                        </a:lnSpc>
                        <a:spcBef>
                          <a:spcPts val="0"/>
                        </a:spcBef>
                        <a:spcAft>
                          <a:spcPts val="0"/>
                        </a:spcAft>
                      </a:pPr>
                      <a:r>
                        <a:rPr lang="en-US" sz="1300" b="1" i="0" dirty="0" smtClean="0">
                          <a:effectLst/>
                          <a:latin typeface="Calibri"/>
                          <a:ea typeface="Calibri"/>
                          <a:cs typeface="Calibri"/>
                        </a:rPr>
                        <a:t>National Association for the Education of Young Children (NAEYC)</a:t>
                      </a:r>
                    </a:p>
                    <a:p>
                      <a:pPr marL="0" marR="0" algn="l">
                        <a:lnSpc>
                          <a:spcPct val="115000"/>
                        </a:lnSpc>
                        <a:spcBef>
                          <a:spcPts val="0"/>
                        </a:spcBef>
                        <a:spcAft>
                          <a:spcPts val="0"/>
                        </a:spcAft>
                      </a:pPr>
                      <a:r>
                        <a:rPr lang="en-US" sz="1300" i="1" dirty="0" smtClean="0">
                          <a:effectLst/>
                          <a:latin typeface="Calibri"/>
                          <a:ea typeface="Calibri"/>
                          <a:cs typeface="Calibri"/>
                        </a:rPr>
                        <a:t>Early Childhood Mathematics:  Promoting Good Beginnings</a:t>
                      </a:r>
                      <a:r>
                        <a:rPr lang="en-US" sz="1300" dirty="0" smtClean="0">
                          <a:effectLst/>
                          <a:latin typeface="Calibri"/>
                          <a:ea typeface="Calibri"/>
                          <a:cs typeface="Calibri"/>
                        </a:rPr>
                        <a:t>, </a:t>
                      </a:r>
                      <a:r>
                        <a:rPr lang="en-US" sz="1300" baseline="0" dirty="0" smtClean="0">
                          <a:effectLst/>
                          <a:latin typeface="Calibri"/>
                          <a:ea typeface="Calibri"/>
                          <a:cs typeface="Calibri"/>
                        </a:rPr>
                        <a:t>(NAEYC) with the National Council of Teachers of Mathematics (NCTM)</a:t>
                      </a:r>
                    </a:p>
                    <a:p>
                      <a:pPr marL="0" marR="0" algn="l">
                        <a:lnSpc>
                          <a:spcPct val="115000"/>
                        </a:lnSpc>
                        <a:spcBef>
                          <a:spcPts val="0"/>
                        </a:spcBef>
                        <a:spcAft>
                          <a:spcPts val="0"/>
                        </a:spcAft>
                      </a:pPr>
                      <a:r>
                        <a:rPr lang="en-US" sz="1300" dirty="0" smtClean="0">
                          <a:effectLst/>
                          <a:latin typeface="Calibri"/>
                          <a:cs typeface="Calibri"/>
                        </a:rPr>
                        <a:t>An association</a:t>
                      </a:r>
                      <a:r>
                        <a:rPr lang="en-US" sz="1300" baseline="0" dirty="0" smtClean="0">
                          <a:effectLst/>
                          <a:latin typeface="Calibri"/>
                          <a:cs typeface="Calibri"/>
                        </a:rPr>
                        <a:t> </a:t>
                      </a:r>
                      <a:r>
                        <a:rPr lang="en-US" sz="1300" dirty="0" smtClean="0">
                          <a:effectLst/>
                          <a:latin typeface="Calibri"/>
                          <a:cs typeface="Calibri"/>
                        </a:rPr>
                        <a:t>publishing</a:t>
                      </a:r>
                      <a:r>
                        <a:rPr lang="en-US" sz="1300" baseline="0" dirty="0" smtClean="0">
                          <a:effectLst/>
                          <a:latin typeface="Calibri"/>
                          <a:cs typeface="Calibri"/>
                        </a:rPr>
                        <a:t> </a:t>
                      </a:r>
                      <a:r>
                        <a:rPr lang="en-US" sz="1300" dirty="0" smtClean="0">
                          <a:effectLst/>
                          <a:latin typeface="Calibri"/>
                          <a:cs typeface="Calibri"/>
                        </a:rPr>
                        <a:t>periodicals, books, professional development materials, and resources, all of which relate to the education of young children </a:t>
                      </a:r>
                    </a:p>
                    <a:p>
                      <a:pPr marL="0" marR="0" algn="l">
                        <a:lnSpc>
                          <a:spcPct val="115000"/>
                        </a:lnSpc>
                        <a:spcBef>
                          <a:spcPts val="0"/>
                        </a:spcBef>
                        <a:spcAft>
                          <a:spcPts val="0"/>
                        </a:spcAft>
                      </a:pPr>
                      <a:endParaRPr lang="en-US" sz="1300" dirty="0" smtClean="0">
                        <a:effectLst/>
                        <a:latin typeface="Calibri"/>
                        <a:ea typeface="Calibri"/>
                        <a:cs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prstClr val="black"/>
                          </a:solidFill>
                          <a:effectLst/>
                          <a:uLnTx/>
                          <a:uFillTx/>
                          <a:latin typeface="Calibri"/>
                          <a:ea typeface="+mn-ea"/>
                          <a:cs typeface="Calibri"/>
                        </a:rPr>
                        <a:t>Principles of Child Development and Learning – Developmentally Appropriate Practice in Early Childhood Programs Serving Children Birth Through Age 8, </a:t>
                      </a:r>
                      <a:r>
                        <a:rPr kumimoji="0" lang="en-US" sz="1300" b="0" i="0" u="none" strike="noStrike" kern="1200" cap="none" spc="0" normalizeH="0" baseline="0" noProof="0" dirty="0" smtClean="0">
                          <a:ln>
                            <a:noFill/>
                          </a:ln>
                          <a:solidFill>
                            <a:prstClr val="black"/>
                          </a:solidFill>
                          <a:effectLst/>
                          <a:uLnTx/>
                          <a:uFillTx/>
                          <a:latin typeface="Calibri"/>
                          <a:ea typeface="+mn-ea"/>
                          <a:cs typeface="Calibri"/>
                        </a:rPr>
                        <a:t>3</a:t>
                      </a:r>
                      <a:r>
                        <a:rPr kumimoji="0" lang="en-US" sz="1300" b="0" i="0" u="none" strike="noStrike" kern="1200" cap="none" spc="0" normalizeH="0" baseline="30000" noProof="0" dirty="0" smtClean="0">
                          <a:ln>
                            <a:noFill/>
                          </a:ln>
                          <a:solidFill>
                            <a:prstClr val="black"/>
                          </a:solidFill>
                          <a:effectLst/>
                          <a:uLnTx/>
                          <a:uFillTx/>
                          <a:latin typeface="Calibri"/>
                          <a:ea typeface="+mn-ea"/>
                          <a:cs typeface="Calibri"/>
                        </a:rPr>
                        <a:t>rd</a:t>
                      </a:r>
                      <a:r>
                        <a:rPr kumimoji="0" lang="en-US" sz="1300" b="0" i="0" u="none" strike="noStrike" kern="1200" cap="none" spc="0" normalizeH="0" baseline="0" noProof="0" dirty="0" smtClean="0">
                          <a:ln>
                            <a:noFill/>
                          </a:ln>
                          <a:solidFill>
                            <a:prstClr val="black"/>
                          </a:solidFill>
                          <a:effectLst/>
                          <a:uLnTx/>
                          <a:uFillTx/>
                          <a:latin typeface="Calibri"/>
                          <a:ea typeface="+mn-ea"/>
                          <a:cs typeface="Calibri"/>
                        </a:rPr>
                        <a:t> Edition  (NAEYC, 2009, p. 10-15)</a:t>
                      </a:r>
                      <a:endParaRPr kumimoji="0" lang="en-US" sz="1300" b="0" i="0" u="none" strike="noStrike" kern="1200" cap="none" spc="0" normalizeH="0" baseline="0" noProof="0" dirty="0" smtClean="0">
                        <a:ln>
                          <a:noFill/>
                        </a:ln>
                        <a:solidFill>
                          <a:schemeClr val="dk1"/>
                        </a:solidFill>
                        <a:effectLst/>
                        <a:uLnTx/>
                        <a:uFillTx/>
                        <a:latin typeface="Calibri"/>
                        <a:ea typeface="+mn-ea"/>
                        <a:cs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Calibri"/>
                        <a:ea typeface="Calibri"/>
                        <a:cs typeface="Calibri"/>
                      </a:endParaRPr>
                    </a:p>
                  </a:txBody>
                  <a:tcPr marL="68580" marR="68580" marT="0" marB="0" anchor="ctr"/>
                </a:tc>
                <a:tc>
                  <a:txBody>
                    <a:bodyPr/>
                    <a:lstStyle/>
                    <a:p>
                      <a:pPr marL="0" marR="0" algn="l">
                        <a:lnSpc>
                          <a:spcPct val="115000"/>
                        </a:lnSpc>
                        <a:spcBef>
                          <a:spcPts val="0"/>
                        </a:spcBef>
                        <a:spcAft>
                          <a:spcPts val="0"/>
                        </a:spcAft>
                      </a:pPr>
                      <a:r>
                        <a:rPr lang="en-US" sz="1300" dirty="0" smtClean="0">
                          <a:effectLst/>
                          <a:latin typeface="Calibri"/>
                          <a:ea typeface="Calibri"/>
                          <a:cs typeface="Calibri"/>
                          <a:hlinkClick r:id="rId3"/>
                        </a:rPr>
                        <a:t>http://www.naeyc.org/files/naeyc/file/positions/psmath.pdf</a:t>
                      </a:r>
                      <a:endParaRPr lang="en-US" sz="1300" dirty="0" smtClean="0">
                        <a:effectLst/>
                        <a:latin typeface="Calibri"/>
                        <a:ea typeface="Calibri"/>
                        <a:cs typeface="Calibri"/>
                      </a:endParaRPr>
                    </a:p>
                    <a:p>
                      <a:pPr marL="0" marR="0" algn="l">
                        <a:lnSpc>
                          <a:spcPct val="115000"/>
                        </a:lnSpc>
                        <a:spcBef>
                          <a:spcPts val="0"/>
                        </a:spcBef>
                        <a:spcAft>
                          <a:spcPts val="0"/>
                        </a:spcAft>
                      </a:pPr>
                      <a:endParaRPr lang="en-US" sz="1300" dirty="0" smtClean="0">
                        <a:effectLst/>
                        <a:latin typeface="Calibri"/>
                        <a:ea typeface="Calibri"/>
                        <a:cs typeface="Calibri"/>
                      </a:endParaRPr>
                    </a:p>
                    <a:p>
                      <a:pPr marL="0" marR="0" algn="l">
                        <a:lnSpc>
                          <a:spcPct val="115000"/>
                        </a:lnSpc>
                        <a:spcBef>
                          <a:spcPts val="0"/>
                        </a:spcBef>
                        <a:spcAft>
                          <a:spcPts val="0"/>
                        </a:spcAft>
                      </a:pPr>
                      <a:endParaRPr lang="en-US" sz="1300" dirty="0" smtClean="0">
                        <a:effectLst/>
                        <a:latin typeface="Calibri"/>
                        <a:ea typeface="Calibri"/>
                        <a:cs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Calibri"/>
                        <a:ea typeface="Calibri"/>
                        <a:cs typeface="Calibri"/>
                        <a:hlinkClick r:id="rId4"/>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Calibri"/>
                        <a:ea typeface="Calibri"/>
                        <a:cs typeface="Calibri"/>
                        <a:hlinkClick r:id="rId4"/>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Calibri"/>
                        <a:ea typeface="Calibri"/>
                        <a:cs typeface="Calibri"/>
                        <a:hlinkClick r:id="rId4"/>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Calibri"/>
                        <a:ea typeface="Calibri"/>
                        <a:cs typeface="Calibri"/>
                        <a:hlinkClick r:id="rId4"/>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Calibri"/>
                          <a:ea typeface="Calibri"/>
                          <a:cs typeface="Calibri"/>
                          <a:hlinkClick r:id="rId4"/>
                        </a:rPr>
                        <a:t>http://www.naeyc.org/dap/12-principles-of-child-development</a:t>
                      </a:r>
                      <a:endParaRPr kumimoji="0" lang="en-US" sz="1300" b="0" i="0" u="none" strike="noStrike" kern="1200" cap="none" spc="0" normalizeH="0" baseline="0" noProof="0" dirty="0" smtClean="0">
                        <a:ln>
                          <a:noFill/>
                        </a:ln>
                        <a:solidFill>
                          <a:prstClr val="black"/>
                        </a:solidFill>
                        <a:effectLst/>
                        <a:uLnTx/>
                        <a:uFillTx/>
                        <a:latin typeface="Calibri"/>
                        <a:ea typeface="Calibri"/>
                        <a:cs typeface="Calibri"/>
                      </a:endParaRPr>
                    </a:p>
                    <a:p>
                      <a:pPr marL="0" marR="0" algn="l">
                        <a:lnSpc>
                          <a:spcPct val="115000"/>
                        </a:lnSpc>
                        <a:spcBef>
                          <a:spcPts val="0"/>
                        </a:spcBef>
                        <a:spcAft>
                          <a:spcPts val="0"/>
                        </a:spcAft>
                      </a:pPr>
                      <a:endParaRPr lang="en-US" sz="1300" dirty="0">
                        <a:effectLst/>
                        <a:latin typeface="Calibri"/>
                        <a:ea typeface="Calibri"/>
                        <a:cs typeface="Calibri"/>
                      </a:endParaRPr>
                    </a:p>
                  </a:txBody>
                  <a:tcPr marL="68580" marR="68580" marT="0" marB="0" anchor="ctr"/>
                </a:tc>
              </a:tr>
              <a:tr h="122050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Calibri"/>
                          <a:ea typeface="Calibri"/>
                          <a:cs typeface="Calibri"/>
                        </a:rPr>
                        <a:t>National Council of Teachers of Mathematics  (NCTM)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Calibri"/>
                          <a:ea typeface="Calibri"/>
                          <a:cs typeface="Calibri"/>
                        </a:rPr>
                        <a:t>An organization supporting math educators and administrators by providing math resources and professional development opportunities</a:t>
                      </a:r>
                    </a:p>
                  </a:txBody>
                  <a:tcPr marL="68580" marR="68580" marT="0" marB="0"/>
                </a:tc>
                <a:tc>
                  <a:txBody>
                    <a:bodyPr/>
                    <a:lstStyle/>
                    <a:p>
                      <a:pPr marL="0" marR="0" algn="l">
                        <a:lnSpc>
                          <a:spcPct val="115000"/>
                        </a:lnSpc>
                        <a:spcBef>
                          <a:spcPts val="0"/>
                        </a:spcBef>
                        <a:spcAft>
                          <a:spcPts val="0"/>
                        </a:spcAft>
                      </a:pPr>
                      <a:endParaRPr lang="en-US" sz="1300" dirty="0" smtClean="0">
                        <a:effectLst/>
                        <a:latin typeface="Calibri"/>
                        <a:ea typeface="Calibri"/>
                        <a:cs typeface="Calibri"/>
                      </a:endParaRPr>
                    </a:p>
                    <a:p>
                      <a:pPr marL="0" marR="0" algn="l">
                        <a:lnSpc>
                          <a:spcPct val="115000"/>
                        </a:lnSpc>
                        <a:spcBef>
                          <a:spcPts val="0"/>
                        </a:spcBef>
                        <a:spcAft>
                          <a:spcPts val="0"/>
                        </a:spcAft>
                      </a:pPr>
                      <a:endParaRPr lang="en-US" sz="1300" dirty="0" smtClean="0">
                        <a:effectLst/>
                        <a:latin typeface="Calibri"/>
                        <a:ea typeface="Calibri"/>
                        <a:cs typeface="Calibri"/>
                        <a:hlinkClick r:id="rId4"/>
                      </a:endParaRPr>
                    </a:p>
                    <a:p>
                      <a:pPr marL="0" marR="0" algn="l">
                        <a:lnSpc>
                          <a:spcPct val="115000"/>
                        </a:lnSpc>
                        <a:spcBef>
                          <a:spcPts val="0"/>
                        </a:spcBef>
                        <a:spcAft>
                          <a:spcPts val="0"/>
                        </a:spcAft>
                      </a:pPr>
                      <a:r>
                        <a:rPr lang="en-US" sz="1300" i="0" dirty="0" smtClean="0">
                          <a:effectLst/>
                          <a:latin typeface="Calibri"/>
                          <a:ea typeface="Calibri"/>
                          <a:cs typeface="Calibri"/>
                        </a:rPr>
                        <a:t> </a:t>
                      </a:r>
                      <a:r>
                        <a:rPr lang="en-US" sz="1300" b="0" i="0" dirty="0" smtClean="0">
                          <a:solidFill>
                            <a:srgbClr val="222222"/>
                          </a:solidFill>
                          <a:effectLst/>
                          <a:latin typeface="Calibri"/>
                          <a:cs typeface="Calibri"/>
                          <a:hlinkClick r:id="rId5"/>
                        </a:rPr>
                        <a:t>www.nctm.org/</a:t>
                      </a:r>
                      <a:endParaRPr lang="en-US" sz="1300" b="0" i="0" dirty="0" smtClean="0">
                        <a:solidFill>
                          <a:srgbClr val="222222"/>
                        </a:solidFill>
                        <a:effectLst/>
                        <a:latin typeface="Calibri"/>
                        <a:cs typeface="Calibri"/>
                      </a:endParaRPr>
                    </a:p>
                    <a:p>
                      <a:pPr marL="0" marR="0" algn="l">
                        <a:lnSpc>
                          <a:spcPct val="115000"/>
                        </a:lnSpc>
                        <a:spcBef>
                          <a:spcPts val="0"/>
                        </a:spcBef>
                        <a:spcAft>
                          <a:spcPts val="0"/>
                        </a:spcAft>
                      </a:pPr>
                      <a:endParaRPr lang="en-US" sz="1300" i="0" dirty="0" smtClean="0">
                        <a:effectLst/>
                        <a:latin typeface="Calibri"/>
                        <a:ea typeface="Calibri"/>
                        <a:cs typeface="Calibri"/>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4A822907-8A9D-4F6B-98F6-913902AD56B5}" type="slidenum">
              <a:rPr lang="en-US" smtClean="0"/>
              <a:pPr/>
              <a:t>28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400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77120"/>
            <a:ext cx="8913813" cy="914400"/>
          </a:xfrm>
        </p:spPr>
        <p:txBody>
          <a:bodyPr/>
          <a:lstStyle/>
          <a:p>
            <a:r>
              <a:rPr lang="en-US" b="1" dirty="0" smtClean="0">
                <a:latin typeface="Arial"/>
                <a:cs typeface="Arial"/>
              </a:rPr>
              <a:t>                 Resources</a:t>
            </a:r>
            <a:endParaRPr lang="en-US" b="1" dirty="0">
              <a:latin typeface="Arial"/>
              <a:cs typeface="Arial"/>
            </a:endParaRPr>
          </a:p>
        </p:txBody>
      </p:sp>
      <p:graphicFrame>
        <p:nvGraphicFramePr>
          <p:cNvPr id="6" name="Content Placeholder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37717969"/>
              </p:ext>
            </p:extLst>
          </p:nvPr>
        </p:nvGraphicFramePr>
        <p:xfrm>
          <a:off x="246185" y="1467258"/>
          <a:ext cx="8667628" cy="4899023"/>
        </p:xfrm>
        <a:graphic>
          <a:graphicData uri="http://schemas.openxmlformats.org/drawingml/2006/table">
            <a:tbl>
              <a:tblPr firstRow="1" bandRow="1">
                <a:tableStyleId>{46F890A9-2807-4EBB-B81D-B2AA78EC7F39}</a:tableStyleId>
              </a:tblPr>
              <a:tblGrid>
                <a:gridCol w="8667628"/>
              </a:tblGrid>
              <a:tr h="355999">
                <a:tc>
                  <a:txBody>
                    <a:bodyPr/>
                    <a:lstStyle/>
                    <a:p>
                      <a:pPr algn="ctr"/>
                      <a:r>
                        <a:rPr lang="en-US" dirty="0" smtClean="0">
                          <a:solidFill>
                            <a:srgbClr val="000000"/>
                          </a:solidFill>
                          <a:latin typeface="Calibri"/>
                          <a:cs typeface="Calibri"/>
                        </a:rPr>
                        <a:t>Books</a:t>
                      </a:r>
                      <a:endParaRPr lang="en-US" b="0" dirty="0">
                        <a:solidFill>
                          <a:srgbClr val="000000"/>
                        </a:solidFill>
                        <a:latin typeface="Calibri"/>
                        <a:cs typeface="Calibri"/>
                      </a:endParaRPr>
                    </a:p>
                  </a:txBody>
                  <a:tcPr/>
                </a:tc>
              </a:tr>
              <a:tr h="798037">
                <a:tc>
                  <a:txBody>
                    <a:bodyPr/>
                    <a:lstStyle/>
                    <a:p>
                      <a:pPr marL="0" marR="0" algn="l">
                        <a:lnSpc>
                          <a:spcPct val="115000"/>
                        </a:lnSpc>
                        <a:spcBef>
                          <a:spcPts val="0"/>
                        </a:spcBef>
                        <a:spcAft>
                          <a:spcPts val="0"/>
                        </a:spcAft>
                      </a:pPr>
                      <a:r>
                        <a:rPr lang="en-US" sz="1400" b="1" dirty="0" smtClean="0">
                          <a:effectLst/>
                          <a:latin typeface="Calibri"/>
                          <a:ea typeface="Calibri"/>
                          <a:cs typeface="Calibri"/>
                        </a:rPr>
                        <a:t> </a:t>
                      </a:r>
                    </a:p>
                    <a:p>
                      <a:pPr marL="0" marR="0" algn="l">
                        <a:lnSpc>
                          <a:spcPct val="115000"/>
                        </a:lnSpc>
                        <a:spcBef>
                          <a:spcPts val="0"/>
                        </a:spcBef>
                        <a:spcAft>
                          <a:spcPts val="0"/>
                        </a:spcAft>
                      </a:pPr>
                      <a:r>
                        <a:rPr lang="en-US" sz="1400" b="1" i="1" dirty="0" smtClean="0">
                          <a:effectLst/>
                          <a:latin typeface="Calibri"/>
                          <a:ea typeface="Calibri"/>
                          <a:cs typeface="Calibri"/>
                        </a:rPr>
                        <a:t>Developing Number Concepts, Book 1: Counting, Comparing, and Pattern </a:t>
                      </a:r>
                      <a:r>
                        <a:rPr lang="en-US" sz="1400" b="1" dirty="0" smtClean="0">
                          <a:effectLst/>
                          <a:latin typeface="Calibri"/>
                          <a:ea typeface="Calibri"/>
                          <a:cs typeface="Calibri"/>
                        </a:rPr>
                        <a:t>by Kathy Richardson(Apr 16, 1998) </a:t>
                      </a:r>
                      <a:endParaRPr lang="en-US" sz="1400" i="0" dirty="0">
                        <a:effectLst/>
                        <a:latin typeface="Calibri"/>
                        <a:ea typeface="Calibri"/>
                        <a:cs typeface="Calibri"/>
                      </a:endParaRPr>
                    </a:p>
                    <a:p>
                      <a:pPr marL="0" marR="0" algn="l">
                        <a:lnSpc>
                          <a:spcPct val="115000"/>
                        </a:lnSpc>
                        <a:spcBef>
                          <a:spcPts val="0"/>
                        </a:spcBef>
                        <a:spcAft>
                          <a:spcPts val="0"/>
                        </a:spcAft>
                      </a:pPr>
                      <a:r>
                        <a:rPr lang="en-US" sz="1400" dirty="0" smtClean="0">
                          <a:effectLst/>
                          <a:latin typeface="Calibri"/>
                          <a:ea typeface="Calibri"/>
                          <a:cs typeface="Calibri"/>
                        </a:rPr>
                        <a:t> </a:t>
                      </a:r>
                    </a:p>
                    <a:p>
                      <a:pPr marL="0" marR="0" algn="l">
                        <a:lnSpc>
                          <a:spcPct val="115000"/>
                        </a:lnSpc>
                        <a:spcBef>
                          <a:spcPts val="0"/>
                        </a:spcBef>
                        <a:spcAft>
                          <a:spcPts val="0"/>
                        </a:spcAft>
                      </a:pPr>
                      <a:r>
                        <a:rPr lang="en-US" sz="1400" b="1" i="1" dirty="0" smtClean="0">
                          <a:effectLst/>
                          <a:latin typeface="Calibri"/>
                          <a:ea typeface="Calibri"/>
                          <a:cs typeface="Calibri"/>
                        </a:rPr>
                        <a:t>How Children Learn Number Concepts: A Guide to the Critical Learning Phases </a:t>
                      </a:r>
                      <a:r>
                        <a:rPr lang="en-US" sz="1400" b="1" dirty="0" smtClean="0">
                          <a:effectLst/>
                          <a:latin typeface="Calibri"/>
                          <a:ea typeface="Calibri"/>
                          <a:cs typeface="Calibri"/>
                        </a:rPr>
                        <a:t>by Kathy Richardson (Feb 23, 2012) </a:t>
                      </a:r>
                    </a:p>
                    <a:p>
                      <a:pPr marL="0" marR="0" algn="l">
                        <a:lnSpc>
                          <a:spcPct val="115000"/>
                        </a:lnSpc>
                        <a:spcBef>
                          <a:spcPts val="0"/>
                        </a:spcBef>
                        <a:spcAft>
                          <a:spcPts val="0"/>
                        </a:spcAft>
                      </a:pPr>
                      <a:endParaRPr lang="en-US" sz="1400" b="1" dirty="0" smtClean="0">
                        <a:effectLst/>
                        <a:latin typeface="Calibri"/>
                        <a:ea typeface="Calibri"/>
                        <a:cs typeface="Calibri"/>
                      </a:endParaRPr>
                    </a:p>
                    <a:p>
                      <a:pPr marL="0" marR="0" algn="l">
                        <a:lnSpc>
                          <a:spcPct val="115000"/>
                        </a:lnSpc>
                        <a:spcBef>
                          <a:spcPts val="0"/>
                        </a:spcBef>
                        <a:spcAft>
                          <a:spcPts val="0"/>
                        </a:spcAft>
                      </a:pPr>
                      <a:r>
                        <a:rPr lang="en-US" sz="1400" b="1" i="1" dirty="0" smtClean="0">
                          <a:effectLst/>
                          <a:latin typeface="Calibri"/>
                          <a:ea typeface="Calibri"/>
                          <a:cs typeface="Calibri"/>
                        </a:rPr>
                        <a:t>Math Work Stations </a:t>
                      </a:r>
                      <a:r>
                        <a:rPr lang="en-US" sz="1400" b="1" dirty="0" smtClean="0">
                          <a:effectLst/>
                          <a:latin typeface="Calibri"/>
                          <a:ea typeface="Calibri"/>
                          <a:cs typeface="Calibri"/>
                        </a:rPr>
                        <a:t>by Debbie Diller (2011)</a:t>
                      </a:r>
                    </a:p>
                    <a:p>
                      <a:pPr marL="0" marR="0" algn="l">
                        <a:lnSpc>
                          <a:spcPct val="115000"/>
                        </a:lnSpc>
                        <a:spcBef>
                          <a:spcPts val="0"/>
                        </a:spcBef>
                        <a:spcAft>
                          <a:spcPts val="0"/>
                        </a:spcAft>
                      </a:pPr>
                      <a:endParaRPr lang="en-US" sz="1400" b="1" dirty="0" smtClean="0">
                        <a:effectLst/>
                        <a:latin typeface="Calibri"/>
                        <a:ea typeface="Calibri"/>
                        <a:cs typeface="Calibri"/>
                      </a:endParaRPr>
                    </a:p>
                    <a:p>
                      <a:pPr marL="0" marR="0" algn="l">
                        <a:lnSpc>
                          <a:spcPct val="115000"/>
                        </a:lnSpc>
                        <a:spcBef>
                          <a:spcPts val="0"/>
                        </a:spcBef>
                        <a:spcAft>
                          <a:spcPts val="0"/>
                        </a:spcAft>
                      </a:pPr>
                      <a:r>
                        <a:rPr lang="en-US" sz="1400" b="1" i="1" dirty="0" smtClean="0">
                          <a:effectLst/>
                          <a:latin typeface="Calibri"/>
                          <a:ea typeface="Calibri"/>
                          <a:cs typeface="Calibri"/>
                        </a:rPr>
                        <a:t>Learning and Teaching Early Math: The Learning Trajectories Approach (Studies in Mathematical Thinking and Learning) </a:t>
                      </a:r>
                      <a:r>
                        <a:rPr lang="en-US" sz="1400" b="1" i="0" dirty="0" smtClean="0">
                          <a:effectLst/>
                          <a:latin typeface="Calibri"/>
                          <a:ea typeface="Calibri"/>
                          <a:cs typeface="Calibri"/>
                        </a:rPr>
                        <a:t>by Douglas H. Clements and Julie A</a:t>
                      </a:r>
                      <a:r>
                        <a:rPr lang="en-US" sz="1400" b="1" i="1" dirty="0" smtClean="0">
                          <a:effectLst/>
                          <a:latin typeface="Calibri"/>
                          <a:ea typeface="Calibri"/>
                          <a:cs typeface="Calibri"/>
                        </a:rPr>
                        <a:t>. </a:t>
                      </a:r>
                      <a:r>
                        <a:rPr lang="en-US" sz="1400" b="1" i="0" dirty="0" smtClean="0">
                          <a:effectLst/>
                          <a:latin typeface="Calibri"/>
                          <a:ea typeface="Calibri"/>
                          <a:cs typeface="Calibri"/>
                        </a:rPr>
                        <a:t>Sarama (Mar 14</a:t>
                      </a:r>
                      <a:r>
                        <a:rPr lang="en-US" sz="1400" b="1" i="1" dirty="0" smtClean="0">
                          <a:effectLst/>
                          <a:latin typeface="Calibri"/>
                          <a:ea typeface="Calibri"/>
                          <a:cs typeface="Calibri"/>
                        </a:rPr>
                        <a:t>, </a:t>
                      </a:r>
                      <a:r>
                        <a:rPr lang="en-US" sz="1400" b="1" i="0" dirty="0" smtClean="0">
                          <a:effectLst/>
                          <a:latin typeface="Calibri"/>
                          <a:ea typeface="Calibri"/>
                          <a:cs typeface="Calibri"/>
                        </a:rPr>
                        <a:t>2009) </a:t>
                      </a:r>
                    </a:p>
                    <a:p>
                      <a:pPr marL="0" marR="0" algn="l">
                        <a:lnSpc>
                          <a:spcPct val="115000"/>
                        </a:lnSpc>
                        <a:spcBef>
                          <a:spcPts val="0"/>
                        </a:spcBef>
                        <a:spcAft>
                          <a:spcPts val="0"/>
                        </a:spcAft>
                      </a:pPr>
                      <a:r>
                        <a:rPr lang="en-US" sz="1400" b="1" dirty="0" smtClean="0">
                          <a:effectLst/>
                          <a:latin typeface="Calibri"/>
                          <a:ea typeface="Calibri"/>
                          <a:cs typeface="Calibri"/>
                        </a:rPr>
                        <a:t>  </a:t>
                      </a:r>
                    </a:p>
                    <a:p>
                      <a:pPr marL="0" marR="0" algn="l">
                        <a:lnSpc>
                          <a:spcPct val="115000"/>
                        </a:lnSpc>
                        <a:spcBef>
                          <a:spcPts val="0"/>
                        </a:spcBef>
                        <a:spcAft>
                          <a:spcPts val="0"/>
                        </a:spcAft>
                      </a:pPr>
                      <a:r>
                        <a:rPr lang="en-US" sz="1400" b="1" i="1" dirty="0" smtClean="0">
                          <a:effectLst/>
                          <a:latin typeface="Calibri"/>
                          <a:ea typeface="Calibri"/>
                          <a:cs typeface="Calibri"/>
                        </a:rPr>
                        <a:t>Active Experiences for Active Children: Mathematics (2nd Edition).</a:t>
                      </a:r>
                      <a:r>
                        <a:rPr lang="en-US" sz="1400" b="1" i="0" dirty="0" smtClean="0">
                          <a:effectLst/>
                          <a:latin typeface="Calibri"/>
                          <a:ea typeface="Calibri"/>
                          <a:cs typeface="Calibri"/>
                        </a:rPr>
                        <a:t>Carol Seefeldt and Alice Galper, (2008).</a:t>
                      </a:r>
                    </a:p>
                    <a:p>
                      <a:pPr marL="0" marR="0" algn="l">
                        <a:lnSpc>
                          <a:spcPct val="115000"/>
                        </a:lnSpc>
                        <a:spcBef>
                          <a:spcPts val="0"/>
                        </a:spcBef>
                        <a:spcAft>
                          <a:spcPts val="0"/>
                        </a:spcAft>
                      </a:pPr>
                      <a:endParaRPr lang="en-US" sz="1400" dirty="0">
                        <a:effectLst/>
                        <a:latin typeface="Calibri"/>
                        <a:ea typeface="Calibri"/>
                        <a:cs typeface="Calibri"/>
                      </a:endParaRPr>
                    </a:p>
                  </a:txBody>
                  <a:tcPr marL="68580" marR="68580" marT="0" marB="0"/>
                </a:tc>
              </a:tr>
              <a:tr h="1588895">
                <a:tc>
                  <a:txBody>
                    <a:bodyPr/>
                    <a:lstStyle/>
                    <a:p>
                      <a:pPr marL="0" marR="0" algn="l">
                        <a:lnSpc>
                          <a:spcPct val="115000"/>
                        </a:lnSpc>
                        <a:spcBef>
                          <a:spcPts val="0"/>
                        </a:spcBef>
                        <a:spcAft>
                          <a:spcPts val="0"/>
                        </a:spcAft>
                      </a:pPr>
                      <a:r>
                        <a:rPr lang="en-US" sz="1400" b="1" i="1" dirty="0" smtClean="0">
                          <a:effectLst/>
                          <a:latin typeface="Calibri"/>
                          <a:ea typeface="Calibri"/>
                          <a:cs typeface="Calibri"/>
                        </a:rPr>
                        <a:t>Engaging Young Children in Mathematics </a:t>
                      </a:r>
                      <a:r>
                        <a:rPr lang="en-US" sz="1400" b="1" i="0" dirty="0" smtClean="0">
                          <a:effectLst/>
                          <a:latin typeface="Calibri"/>
                          <a:ea typeface="Calibri"/>
                          <a:cs typeface="Calibri"/>
                        </a:rPr>
                        <a:t>Edited by Douglas H. Clements and Julie </a:t>
                      </a:r>
                      <a:r>
                        <a:rPr lang="en-US" sz="1400" b="1" i="0" dirty="0" err="1" smtClean="0">
                          <a:effectLst/>
                          <a:latin typeface="Calibri"/>
                          <a:ea typeface="Calibri"/>
                          <a:cs typeface="Calibri"/>
                        </a:rPr>
                        <a:t>Sarama</a:t>
                      </a:r>
                      <a:r>
                        <a:rPr lang="en-US" sz="1400" b="1" i="0" dirty="0" smtClean="0">
                          <a:effectLst/>
                          <a:latin typeface="Calibri"/>
                          <a:ea typeface="Calibri"/>
                          <a:cs typeface="Calibri"/>
                        </a:rPr>
                        <a:t> (2004)</a:t>
                      </a:r>
                    </a:p>
                    <a:p>
                      <a:pPr marL="0" marR="0" algn="l">
                        <a:lnSpc>
                          <a:spcPct val="115000"/>
                        </a:lnSpc>
                        <a:spcBef>
                          <a:spcPts val="0"/>
                        </a:spcBef>
                        <a:spcAft>
                          <a:spcPts val="0"/>
                        </a:spcAft>
                      </a:pPr>
                      <a:endParaRPr lang="en-US" sz="1400" b="1" dirty="0" smtClean="0">
                        <a:effectLst/>
                        <a:latin typeface="Calibri"/>
                        <a:ea typeface="Calibri"/>
                        <a:cs typeface="Calibri"/>
                      </a:endParaRPr>
                    </a:p>
                    <a:p>
                      <a:pPr marL="0" marR="0" algn="l">
                        <a:lnSpc>
                          <a:spcPct val="115000"/>
                        </a:lnSpc>
                        <a:spcBef>
                          <a:spcPts val="0"/>
                        </a:spcBef>
                        <a:spcAft>
                          <a:spcPts val="0"/>
                        </a:spcAft>
                      </a:pPr>
                      <a:r>
                        <a:rPr lang="en-US" sz="1400" b="1" i="1" dirty="0" smtClean="0">
                          <a:effectLst/>
                          <a:latin typeface="Calibri"/>
                          <a:ea typeface="Calibri"/>
                          <a:cs typeface="Calibri"/>
                        </a:rPr>
                        <a:t>How to Differentiate Instruction in Mixed Ability Classrooms </a:t>
                      </a:r>
                      <a:r>
                        <a:rPr lang="en-US" sz="1400" b="1" dirty="0" smtClean="0">
                          <a:effectLst/>
                          <a:latin typeface="Calibri"/>
                          <a:ea typeface="Calibri"/>
                          <a:cs typeface="Calibri"/>
                        </a:rPr>
                        <a:t>by Carol Ann Tomlinson (2001)</a:t>
                      </a:r>
                    </a:p>
                    <a:p>
                      <a:pPr marL="0" marR="0" algn="l">
                        <a:lnSpc>
                          <a:spcPct val="115000"/>
                        </a:lnSpc>
                        <a:spcBef>
                          <a:spcPts val="0"/>
                        </a:spcBef>
                        <a:spcAft>
                          <a:spcPts val="0"/>
                        </a:spcAft>
                      </a:pPr>
                      <a:endParaRPr lang="en-US" sz="1400" b="1" dirty="0" smtClean="0">
                        <a:effectLst/>
                        <a:latin typeface="Calibri"/>
                        <a:ea typeface="Calibri"/>
                        <a:cs typeface="Calibri"/>
                      </a:endParaRPr>
                    </a:p>
                    <a:p>
                      <a:pPr marL="0" marR="0" algn="l">
                        <a:lnSpc>
                          <a:spcPct val="115000"/>
                        </a:lnSpc>
                        <a:spcBef>
                          <a:spcPts val="0"/>
                        </a:spcBef>
                        <a:spcAft>
                          <a:spcPts val="0"/>
                        </a:spcAft>
                      </a:pPr>
                      <a:endParaRPr lang="en-US" sz="1400" b="1" dirty="0">
                        <a:effectLst/>
                        <a:latin typeface="Calibri"/>
                        <a:ea typeface="Calibri"/>
                        <a:cs typeface="Calibri"/>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4A822907-8A9D-4F6B-98F6-913902AD56B5}" type="slidenum">
              <a:rPr lang="en-US" smtClean="0"/>
              <a:pPr/>
              <a:t>29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7045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43833" y="1727538"/>
            <a:ext cx="4976812" cy="4976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a:xfrm>
            <a:off x="114300" y="408094"/>
            <a:ext cx="8913813" cy="963506"/>
          </a:xfrm>
        </p:spPr>
        <p:txBody>
          <a:bodyPr/>
          <a:lstStyle/>
          <a:p>
            <a:r>
              <a:rPr lang="en-US" b="1" dirty="0" smtClean="0">
                <a:latin typeface="Arial"/>
                <a:cs typeface="Arial"/>
              </a:rPr>
              <a:t>                WELCOME</a:t>
            </a:r>
            <a:endParaRPr lang="en-US" b="1" dirty="0">
              <a:latin typeface="Arial"/>
              <a:cs typeface="Arial"/>
            </a:endParaRPr>
          </a:p>
        </p:txBody>
      </p:sp>
      <p:sp>
        <p:nvSpPr>
          <p:cNvPr id="3" name="Content Placeholder 2"/>
          <p:cNvSpPr>
            <a:spLocks noGrp="1"/>
          </p:cNvSpPr>
          <p:nvPr>
            <p:ph idx="1"/>
          </p:nvPr>
        </p:nvSpPr>
        <p:spPr>
          <a:xfrm>
            <a:off x="1921538" y="2553184"/>
            <a:ext cx="5870607" cy="3325519"/>
          </a:xfrm>
        </p:spPr>
        <p:txBody>
          <a:bodyPr anchor="ctr" anchorCtr="0">
            <a:normAutofit/>
            <a:scene3d>
              <a:camera prst="orthographicFront">
                <a:rot lat="0" lon="0" rev="0"/>
              </a:camera>
              <a:lightRig rig="sunset" dir="t"/>
            </a:scene3d>
            <a:sp3d>
              <a:bevelB w="38100" h="38100" prst="relaxedInset"/>
            </a:sp3d>
          </a:bodyPr>
          <a:lstStyle/>
          <a:p>
            <a:pPr marL="0" indent="0" algn="ctr">
              <a:buNone/>
            </a:pPr>
            <a:r>
              <a:rPr lang="en-US" sz="3200" b="1" cap="all" dirty="0" smtClean="0">
                <a:ln w="28575"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ea typeface="Times New Roman"/>
                <a:cs typeface="Calibri"/>
              </a:rPr>
              <a:t>Mathematics IN A TRANSITIONAL KINDERGARTEN (TK) CLASSROOM </a:t>
            </a:r>
          </a:p>
        </p:txBody>
      </p:sp>
      <p:sp>
        <p:nvSpPr>
          <p:cNvPr id="5" name="Slide Number Placeholder 4"/>
          <p:cNvSpPr>
            <a:spLocks noGrp="1"/>
          </p:cNvSpPr>
          <p:nvPr>
            <p:ph type="sldNum" sz="quarter" idx="12"/>
          </p:nvPr>
        </p:nvSpPr>
        <p:spPr/>
        <p:txBody>
          <a:bodyPr/>
          <a:lstStyle/>
          <a:p>
            <a:fld id="{4A822907-8A9D-4F6B-98F6-913902AD56B5}"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6625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290712" y="450288"/>
            <a:ext cx="8624688" cy="1143000"/>
          </a:xfrm>
        </p:spPr>
        <p:txBody>
          <a:bodyPr/>
          <a:lstStyle/>
          <a:p>
            <a:pPr eaLnBrk="1" hangingPunct="1"/>
            <a:r>
              <a:rPr lang="en-US" dirty="0" smtClean="0">
                <a:latin typeface="Arial"/>
                <a:cs typeface="Arial"/>
              </a:rPr>
              <a:t>               </a:t>
            </a:r>
            <a:r>
              <a:rPr lang="en-US" b="1" dirty="0" smtClean="0">
                <a:latin typeface="Arial"/>
                <a:cs typeface="Arial"/>
              </a:rPr>
              <a:t>Questions?</a:t>
            </a:r>
          </a:p>
        </p:txBody>
      </p:sp>
      <p:pic>
        <p:nvPicPr>
          <p:cNvPr id="28675" name="Picture 5" descr="https://www.pre-school.org.uk/images/jpg/kid-asking-question.jpg"/>
          <p:cNvPicPr>
            <a:picLocks noChangeAspect="1" noChangeArrowheads="1"/>
          </p:cNvPicPr>
          <p:nvPr/>
        </p:nvPicPr>
        <p:blipFill>
          <a:blip r:embed="rId3" cstate="print"/>
          <a:srcRect/>
          <a:stretch>
            <a:fillRect/>
          </a:stretch>
        </p:blipFill>
        <p:spPr bwMode="auto">
          <a:xfrm>
            <a:off x="2616200" y="2187576"/>
            <a:ext cx="3937000" cy="3660774"/>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822907-8A9D-4F6B-98F6-913902AD56B5}" type="slidenum">
              <a:rPr lang="en-US" smtClean="0"/>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546100"/>
            <a:ext cx="8913813" cy="1181099"/>
          </a:xfrm>
        </p:spPr>
        <p:txBody>
          <a:bodyPr/>
          <a:lstStyle/>
          <a:p>
            <a:r>
              <a:rPr lang="en-US" b="1" dirty="0" smtClean="0">
                <a:latin typeface="Arial"/>
                <a:cs typeface="Arial"/>
              </a:rPr>
              <a:t>                Thank You</a:t>
            </a:r>
            <a:endParaRPr lang="en-US" b="1" dirty="0">
              <a:latin typeface="Arial"/>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18066" y="2450552"/>
            <a:ext cx="4824208" cy="32102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A822907-8A9D-4F6B-98F6-913902AD56B5}" type="slidenum">
              <a:rPr lang="en-US" smtClean="0"/>
              <a:pPr/>
              <a:t>31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3541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7000" y="450850"/>
            <a:ext cx="8902700" cy="996950"/>
          </a:xfrm>
        </p:spPr>
        <p:txBody>
          <a:bodyPr/>
          <a:lstStyle/>
          <a:p>
            <a:r>
              <a:rPr lang="en-US" b="1" dirty="0" smtClean="0">
                <a:latin typeface="Arial"/>
                <a:ea typeface="ＭＳ Ｐゴシック" charset="-128"/>
                <a:cs typeface="Arial"/>
              </a:rPr>
              <a:t>         Session </a:t>
            </a:r>
            <a:r>
              <a:rPr lang="en-US" b="1" dirty="0">
                <a:latin typeface="Arial"/>
                <a:ea typeface="ＭＳ Ｐゴシック" charset="-128"/>
                <a:cs typeface="Arial"/>
              </a:rPr>
              <a:t>Outcomes</a:t>
            </a:r>
          </a:p>
        </p:txBody>
      </p:sp>
      <p:sp>
        <p:nvSpPr>
          <p:cNvPr id="27651" name="Content Placeholder 2"/>
          <p:cNvSpPr>
            <a:spLocks noGrp="1"/>
          </p:cNvSpPr>
          <p:nvPr>
            <p:ph idx="1"/>
          </p:nvPr>
        </p:nvSpPr>
        <p:spPr>
          <a:xfrm>
            <a:off x="819150" y="1966913"/>
            <a:ext cx="7610475" cy="4167187"/>
          </a:xfrm>
        </p:spPr>
        <p:txBody>
          <a:bodyPr>
            <a:normAutofit/>
          </a:bodyPr>
          <a:lstStyle/>
          <a:p>
            <a:r>
              <a:rPr lang="en-US" sz="2400" dirty="0" smtClean="0">
                <a:solidFill>
                  <a:srgbClr val="000000"/>
                </a:solidFill>
                <a:latin typeface="Calibri"/>
                <a:cs typeface="Calibri"/>
              </a:rPr>
              <a:t>Examine the alignment between the </a:t>
            </a:r>
            <a:r>
              <a:rPr lang="en-US" sz="2400" i="1" dirty="0" smtClean="0">
                <a:solidFill>
                  <a:srgbClr val="000000"/>
                </a:solidFill>
                <a:latin typeface="Calibri"/>
                <a:cs typeface="Calibri"/>
              </a:rPr>
              <a:t>Preschool Learning Foundations</a:t>
            </a:r>
            <a:r>
              <a:rPr lang="en-US" sz="2400" dirty="0" smtClean="0">
                <a:solidFill>
                  <a:srgbClr val="000000"/>
                </a:solidFill>
                <a:latin typeface="Calibri"/>
                <a:cs typeface="Calibri"/>
              </a:rPr>
              <a:t> and the kindergarten </a:t>
            </a:r>
            <a:r>
              <a:rPr lang="en-US" sz="2400" dirty="0" smtClean="0">
                <a:solidFill>
                  <a:srgbClr val="000000"/>
                </a:solidFill>
                <a:latin typeface="Calibri"/>
                <a:ea typeface="ＭＳ Ｐゴシック" charset="-128"/>
                <a:cs typeface="Calibri"/>
              </a:rPr>
              <a:t>California Kindergarten Common Core Standards for Mathematics</a:t>
            </a:r>
          </a:p>
          <a:p>
            <a:pPr>
              <a:buNone/>
            </a:pPr>
            <a:endParaRPr lang="en-US" sz="2400" dirty="0" smtClean="0">
              <a:solidFill>
                <a:srgbClr val="000000"/>
              </a:solidFill>
              <a:latin typeface="Calibri"/>
              <a:ea typeface="ＭＳ Ｐゴシック" charset="-128"/>
              <a:cs typeface="Calibri"/>
            </a:endParaRPr>
          </a:p>
          <a:p>
            <a:r>
              <a:rPr lang="en-US" sz="2400" dirty="0" smtClean="0">
                <a:solidFill>
                  <a:srgbClr val="000000"/>
                </a:solidFill>
                <a:latin typeface="Calibri"/>
                <a:ea typeface="ＭＳ Ｐゴシック" charset="-128"/>
                <a:cs typeface="Calibri"/>
              </a:rPr>
              <a:t>Identify strategies </a:t>
            </a:r>
            <a:r>
              <a:rPr lang="en-US" sz="2400" dirty="0">
                <a:solidFill>
                  <a:srgbClr val="000000"/>
                </a:solidFill>
                <a:latin typeface="Calibri"/>
                <a:ea typeface="ＭＳ Ｐゴシック" charset="-128"/>
                <a:cs typeface="Calibri"/>
              </a:rPr>
              <a:t>for transitional kindergarten (TK) to support a modified kindergarten curriculum that is age and developmentally </a:t>
            </a:r>
            <a:r>
              <a:rPr lang="en-US" sz="2400" dirty="0" smtClean="0">
                <a:solidFill>
                  <a:srgbClr val="000000"/>
                </a:solidFill>
                <a:latin typeface="Calibri"/>
                <a:ea typeface="ＭＳ Ｐゴシック" charset="-128"/>
                <a:cs typeface="Calibri"/>
              </a:rPr>
              <a:t>appropriate</a:t>
            </a:r>
            <a:endParaRPr lang="en-US" sz="2400" dirty="0">
              <a:solidFill>
                <a:srgbClr val="000000"/>
              </a:solidFill>
              <a:latin typeface="Calibri"/>
              <a:ea typeface="ＭＳ Ｐゴシック" charset="-128"/>
              <a:cs typeface="Calibri"/>
            </a:endParaRPr>
          </a:p>
        </p:txBody>
      </p:sp>
      <p:sp>
        <p:nvSpPr>
          <p:cNvPr id="27652" name="Slide Number Placeholder 3"/>
          <p:cNvSpPr>
            <a:spLocks noGrp="1"/>
          </p:cNvSpPr>
          <p:nvPr>
            <p:ph type="sldNum" sz="quarter" idx="12"/>
          </p:nvPr>
        </p:nvSpPr>
        <p:spPr bwMode="auto">
          <a:noFill/>
          <a:ln>
            <a:miter lim="800000"/>
            <a:headEnd/>
            <a:tailEnd/>
          </a:ln>
        </p:spPr>
        <p:txBody>
          <a:bodyPr/>
          <a:lstStyle/>
          <a:p>
            <a:fld id="{D765D188-4A3A-EE4F-999F-02D2CFDF27AD}" type="slidenum">
              <a:rPr lang="en-US" smtClean="0"/>
              <a:pPr/>
              <a:t>4</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450756"/>
            <a:ext cx="8913813" cy="997044"/>
          </a:xfrm>
        </p:spPr>
        <p:txBody>
          <a:bodyPr/>
          <a:lstStyle/>
          <a:p>
            <a:r>
              <a:rPr lang="en-US" b="1" dirty="0" smtClean="0">
                <a:latin typeface="Arial"/>
                <a:cs typeface="Arial"/>
              </a:rPr>
              <a:t>                    Norms</a:t>
            </a:r>
            <a:endParaRPr lang="en-US" b="1" dirty="0">
              <a:latin typeface="Arial"/>
              <a:cs typeface="Arial"/>
            </a:endParaRPr>
          </a:p>
        </p:txBody>
      </p:sp>
      <p:sp>
        <p:nvSpPr>
          <p:cNvPr id="3" name="Content Placeholder 2"/>
          <p:cNvSpPr>
            <a:spLocks noGrp="1"/>
          </p:cNvSpPr>
          <p:nvPr>
            <p:ph idx="1"/>
          </p:nvPr>
        </p:nvSpPr>
        <p:spPr>
          <a:xfrm>
            <a:off x="1431848" y="2562347"/>
            <a:ext cx="7610476" cy="3670767"/>
          </a:xfrm>
        </p:spPr>
        <p:txBody>
          <a:bodyPr/>
          <a:lstStyle/>
          <a:p>
            <a:pPr>
              <a:lnSpc>
                <a:spcPct val="80000"/>
              </a:lnSpc>
            </a:pPr>
            <a:r>
              <a:rPr lang="en-US" sz="2400" dirty="0">
                <a:solidFill>
                  <a:srgbClr val="000000"/>
                </a:solidFill>
                <a:latin typeface="Calibri"/>
                <a:ea typeface="ＭＳ Ｐゴシック" charset="0"/>
                <a:cs typeface="Calibri"/>
              </a:rPr>
              <a:t>Start a</a:t>
            </a:r>
            <a:r>
              <a:rPr lang="en-US" sz="2400" dirty="0" smtClean="0">
                <a:solidFill>
                  <a:srgbClr val="000000"/>
                </a:solidFill>
                <a:latin typeface="Calibri"/>
                <a:ea typeface="ＭＳ Ｐゴシック" charset="0"/>
                <a:cs typeface="Calibri"/>
              </a:rPr>
              <a:t>nd </a:t>
            </a:r>
            <a:r>
              <a:rPr lang="en-US" sz="2400" dirty="0">
                <a:solidFill>
                  <a:srgbClr val="000000"/>
                </a:solidFill>
                <a:latin typeface="Calibri"/>
                <a:ea typeface="ＭＳ Ｐゴシック" charset="0"/>
                <a:cs typeface="Calibri"/>
              </a:rPr>
              <a:t>end on </a:t>
            </a:r>
            <a:r>
              <a:rPr lang="en-US" sz="2400" dirty="0" smtClean="0">
                <a:solidFill>
                  <a:srgbClr val="000000"/>
                </a:solidFill>
                <a:latin typeface="Calibri"/>
                <a:ea typeface="ＭＳ Ｐゴシック" charset="0"/>
                <a:cs typeface="Calibri"/>
              </a:rPr>
              <a:t>time</a:t>
            </a:r>
          </a:p>
          <a:p>
            <a:pPr>
              <a:lnSpc>
                <a:spcPct val="80000"/>
              </a:lnSpc>
            </a:pPr>
            <a:r>
              <a:rPr lang="en-US" sz="2400" dirty="0" smtClean="0">
                <a:solidFill>
                  <a:srgbClr val="000000"/>
                </a:solidFill>
                <a:latin typeface="Calibri"/>
                <a:ea typeface="ＭＳ Ｐゴシック" charset="0"/>
                <a:cs typeface="Calibri"/>
              </a:rPr>
              <a:t>Silence </a:t>
            </a:r>
            <a:r>
              <a:rPr lang="en-US" sz="2400" dirty="0">
                <a:solidFill>
                  <a:srgbClr val="000000"/>
                </a:solidFill>
                <a:latin typeface="Calibri"/>
                <a:ea typeface="ＭＳ Ｐゴシック" charset="0"/>
                <a:cs typeface="Calibri"/>
              </a:rPr>
              <a:t>cell </a:t>
            </a:r>
            <a:r>
              <a:rPr lang="en-US" sz="2400" dirty="0" smtClean="0">
                <a:solidFill>
                  <a:srgbClr val="000000"/>
                </a:solidFill>
                <a:latin typeface="Calibri"/>
                <a:ea typeface="ＭＳ Ｐゴシック" charset="0"/>
                <a:cs typeface="Calibri"/>
              </a:rPr>
              <a:t>phones</a:t>
            </a:r>
          </a:p>
          <a:p>
            <a:pPr>
              <a:lnSpc>
                <a:spcPct val="80000"/>
              </a:lnSpc>
            </a:pPr>
            <a:r>
              <a:rPr lang="en-US" sz="2400" dirty="0" smtClean="0">
                <a:solidFill>
                  <a:srgbClr val="000000"/>
                </a:solidFill>
                <a:latin typeface="Calibri"/>
                <a:ea typeface="ＭＳ Ｐゴシック" charset="0"/>
                <a:cs typeface="Calibri"/>
              </a:rPr>
              <a:t>Listen </a:t>
            </a:r>
            <a:r>
              <a:rPr lang="en-US" sz="2400" dirty="0">
                <a:solidFill>
                  <a:srgbClr val="000000"/>
                </a:solidFill>
                <a:latin typeface="Calibri"/>
                <a:ea typeface="ＭＳ Ｐゴシック" charset="0"/>
                <a:cs typeface="Calibri"/>
              </a:rPr>
              <a:t>to </a:t>
            </a:r>
            <a:r>
              <a:rPr lang="en-US" sz="2400" dirty="0" smtClean="0">
                <a:solidFill>
                  <a:srgbClr val="000000"/>
                </a:solidFill>
                <a:latin typeface="Calibri"/>
                <a:ea typeface="ＭＳ Ｐゴシック" charset="0"/>
                <a:cs typeface="Calibri"/>
              </a:rPr>
              <a:t>and contribute thoughts and ideas</a:t>
            </a:r>
          </a:p>
          <a:p>
            <a:pPr marL="0" indent="0">
              <a:buNone/>
            </a:pPr>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rightnessContrast bright="59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40350" y="4290134"/>
            <a:ext cx="2317072" cy="231707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A822907-8A9D-4F6B-98F6-913902AD56B5}"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247637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450756"/>
            <a:ext cx="8724900" cy="1149444"/>
          </a:xfrm>
        </p:spPr>
        <p:txBody>
          <a:bodyPr>
            <a:normAutofit fontScale="90000"/>
          </a:bodyPr>
          <a:lstStyle/>
          <a:p>
            <a:r>
              <a:rPr lang="en-US" b="1" dirty="0" smtClean="0">
                <a:latin typeface="Arial"/>
                <a:cs typeface="Arial"/>
              </a:rPr>
              <a:t>                Background on </a:t>
            </a:r>
            <a:br>
              <a:rPr lang="en-US" b="1" dirty="0" smtClean="0">
                <a:latin typeface="Arial"/>
                <a:cs typeface="Arial"/>
              </a:rPr>
            </a:br>
            <a:r>
              <a:rPr lang="en-US" b="1" dirty="0" smtClean="0">
                <a:latin typeface="Arial"/>
                <a:cs typeface="Arial"/>
              </a:rPr>
              <a:t>       Transitional Kindergarten</a:t>
            </a:r>
            <a:endParaRPr lang="en-US" b="1" dirty="0">
              <a:latin typeface="Arial"/>
              <a:cs typeface="Arial"/>
            </a:endParaRPr>
          </a:p>
        </p:txBody>
      </p:sp>
      <p:sp>
        <p:nvSpPr>
          <p:cNvPr id="3" name="Content Placeholder 2"/>
          <p:cNvSpPr>
            <a:spLocks noGrp="1"/>
          </p:cNvSpPr>
          <p:nvPr>
            <p:ph idx="1"/>
          </p:nvPr>
        </p:nvSpPr>
        <p:spPr>
          <a:xfrm>
            <a:off x="949324" y="1930400"/>
            <a:ext cx="7610476" cy="3670767"/>
          </a:xfrm>
        </p:spPr>
        <p:txBody>
          <a:bodyPr>
            <a:normAutofit/>
          </a:bodyPr>
          <a:lstStyle/>
          <a:p>
            <a:pPr>
              <a:lnSpc>
                <a:spcPct val="110000"/>
              </a:lnSpc>
            </a:pPr>
            <a:r>
              <a:rPr lang="en-US" sz="2400" dirty="0">
                <a:solidFill>
                  <a:srgbClr val="000000"/>
                </a:solidFill>
                <a:latin typeface="Calibri"/>
                <a:ea typeface="ＭＳ Ｐゴシック" charset="-128"/>
                <a:cs typeface="Calibri"/>
              </a:rPr>
              <a:t>California was one of just four states (along with Connecticut, Michigan, and Vermont) with a cut-off date later than December 1. In most states, children must turn five by September 1 in order to start </a:t>
            </a:r>
            <a:r>
              <a:rPr lang="en-US" sz="2400" dirty="0" smtClean="0">
                <a:solidFill>
                  <a:srgbClr val="000000"/>
                </a:solidFill>
                <a:latin typeface="Calibri"/>
                <a:ea typeface="ＭＳ Ｐゴシック" charset="-128"/>
                <a:cs typeface="Calibri"/>
              </a:rPr>
              <a:t>kindergarten</a:t>
            </a:r>
          </a:p>
          <a:p>
            <a:pPr>
              <a:lnSpc>
                <a:spcPct val="110000"/>
              </a:lnSpc>
            </a:pPr>
            <a:r>
              <a:rPr lang="en-US" sz="2400" dirty="0">
                <a:solidFill>
                  <a:srgbClr val="000000"/>
                </a:solidFill>
                <a:latin typeface="Calibri"/>
                <a:ea typeface="ＭＳ Ｐゴシック" charset="-128"/>
                <a:cs typeface="Calibri"/>
              </a:rPr>
              <a:t>Research indicates that beginning kindergarten at an older age improves children’s social and academic </a:t>
            </a:r>
            <a:r>
              <a:rPr lang="en-US" sz="2400" dirty="0" smtClean="0">
                <a:solidFill>
                  <a:srgbClr val="000000"/>
                </a:solidFill>
                <a:latin typeface="Calibri"/>
                <a:ea typeface="ＭＳ Ｐゴシック" charset="-128"/>
                <a:cs typeface="Calibri"/>
              </a:rPr>
              <a:t>development</a:t>
            </a:r>
          </a:p>
          <a:p>
            <a:pPr algn="r">
              <a:buNone/>
            </a:pPr>
            <a:r>
              <a:rPr lang="en-US" sz="1400" dirty="0" smtClean="0"/>
              <a:t>(Cannon, J.S. &amp; Lipscomb, S., 2008)</a:t>
            </a:r>
            <a:endParaRPr lang="en-US" sz="1400" dirty="0"/>
          </a:p>
        </p:txBody>
      </p:sp>
      <p:sp>
        <p:nvSpPr>
          <p:cNvPr id="4" name="Slide Number Placeholder 3"/>
          <p:cNvSpPr>
            <a:spLocks noGrp="1"/>
          </p:cNvSpPr>
          <p:nvPr>
            <p:ph type="sldNum" sz="quarter" idx="12"/>
          </p:nvPr>
        </p:nvSpPr>
        <p:spPr/>
        <p:txBody>
          <a:bodyPr/>
          <a:lstStyle/>
          <a:p>
            <a:fld id="{4A822907-8A9D-4F6B-98F6-913902AD56B5}" type="slidenum">
              <a:rPr lang="en-US" smtClean="0"/>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6267725"/>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404813"/>
            <a:ext cx="8801100" cy="1014412"/>
          </a:xfrm>
        </p:spPr>
        <p:txBody>
          <a:bodyPr>
            <a:normAutofit/>
          </a:bodyPr>
          <a:lstStyle/>
          <a:p>
            <a:r>
              <a:rPr lang="en-US" sz="2000" b="1" dirty="0">
                <a:latin typeface="Arial"/>
                <a:cs typeface="Arial"/>
              </a:rPr>
              <a:t>Senate Bill 1381 (</a:t>
            </a:r>
            <a:r>
              <a:rPr lang="en-US" sz="2000" b="1" dirty="0" err="1">
                <a:latin typeface="Arial"/>
                <a:cs typeface="Arial"/>
              </a:rPr>
              <a:t>Simitian</a:t>
            </a:r>
            <a:r>
              <a:rPr lang="en-US" sz="2000" b="1" dirty="0">
                <a:latin typeface="Arial"/>
                <a:cs typeface="Arial"/>
              </a:rPr>
              <a:t>) </a:t>
            </a:r>
            <a:r>
              <a:rPr lang="en-US" b="1" dirty="0">
                <a:latin typeface="Arial"/>
                <a:cs typeface="Arial"/>
              </a:rPr>
              <a:t/>
            </a:r>
            <a:br>
              <a:rPr lang="en-US" b="1" dirty="0">
                <a:latin typeface="Arial"/>
                <a:cs typeface="Arial"/>
              </a:rPr>
            </a:br>
            <a:r>
              <a:rPr lang="en-US" sz="3000" b="1" dirty="0">
                <a:latin typeface="Arial"/>
                <a:cs typeface="Arial"/>
              </a:rPr>
              <a:t>The Kindergarten Readiness Act of 2010</a:t>
            </a:r>
          </a:p>
        </p:txBody>
      </p:sp>
      <p:sp>
        <p:nvSpPr>
          <p:cNvPr id="3" name="Content Placeholder 2"/>
          <p:cNvSpPr>
            <a:spLocks noGrp="1"/>
          </p:cNvSpPr>
          <p:nvPr>
            <p:ph idx="1"/>
          </p:nvPr>
        </p:nvSpPr>
        <p:spPr/>
        <p:txBody>
          <a:bodyPr/>
          <a:lstStyle/>
          <a:p>
            <a:pPr marL="0" indent="0">
              <a:buNone/>
              <a:defRPr/>
            </a:pPr>
            <a:r>
              <a:rPr lang="en-US" dirty="0"/>
              <a:t>The bill changes the required birthday for admission to kindergarten:</a:t>
            </a:r>
          </a:p>
          <a:p>
            <a:pPr>
              <a:buFont typeface="Arial"/>
              <a:buChar char="•"/>
              <a:defRPr/>
            </a:pPr>
            <a:r>
              <a:rPr lang="en-US" b="1" dirty="0">
                <a:solidFill>
                  <a:srgbClr val="630019"/>
                </a:solidFill>
              </a:rPr>
              <a:t>December 2 </a:t>
            </a:r>
            <a:r>
              <a:rPr lang="en-US" dirty="0"/>
              <a:t>of the 2011-12 school year</a:t>
            </a:r>
          </a:p>
          <a:p>
            <a:pPr>
              <a:buFont typeface="Arial"/>
              <a:buChar char="•"/>
              <a:defRPr/>
            </a:pPr>
            <a:r>
              <a:rPr lang="en-US" b="1" dirty="0">
                <a:solidFill>
                  <a:srgbClr val="630019"/>
                </a:solidFill>
              </a:rPr>
              <a:t>November 1 </a:t>
            </a:r>
            <a:r>
              <a:rPr lang="en-US" dirty="0"/>
              <a:t>of the 2012-13 school year</a:t>
            </a:r>
          </a:p>
          <a:p>
            <a:pPr>
              <a:buFont typeface="Arial"/>
              <a:buChar char="•"/>
              <a:defRPr/>
            </a:pPr>
            <a:r>
              <a:rPr lang="en-US" b="1" dirty="0">
                <a:solidFill>
                  <a:srgbClr val="630019"/>
                </a:solidFill>
              </a:rPr>
              <a:t>October 1 </a:t>
            </a:r>
            <a:r>
              <a:rPr lang="en-US" dirty="0"/>
              <a:t>of the 2013-14 school year</a:t>
            </a:r>
          </a:p>
          <a:p>
            <a:pPr>
              <a:buFont typeface="Arial"/>
              <a:buChar char="•"/>
              <a:defRPr/>
            </a:pPr>
            <a:r>
              <a:rPr lang="en-US" b="1" dirty="0">
                <a:solidFill>
                  <a:srgbClr val="630019"/>
                </a:solidFill>
              </a:rPr>
              <a:t>September 1 </a:t>
            </a:r>
            <a:r>
              <a:rPr lang="en-US" dirty="0"/>
              <a:t>of the 2014-15 school year </a:t>
            </a:r>
            <a:br>
              <a:rPr lang="en-US" dirty="0"/>
            </a:br>
            <a:r>
              <a:rPr lang="en-US" dirty="0"/>
              <a:t>and each year thereafter</a:t>
            </a:r>
          </a:p>
          <a:p>
            <a:pPr marL="0" indent="0">
              <a:buNone/>
            </a:pP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571625"/>
            <a:ext cx="9144000" cy="49006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TextBox 4"/>
          <p:cNvSpPr txBox="1"/>
          <p:nvPr/>
        </p:nvSpPr>
        <p:spPr>
          <a:xfrm>
            <a:off x="0" y="6583362"/>
            <a:ext cx="1972265" cy="246221"/>
          </a:xfrm>
          <a:prstGeom prst="rect">
            <a:avLst/>
          </a:prstGeom>
          <a:noFill/>
        </p:spPr>
        <p:txBody>
          <a:bodyPr wrap="none">
            <a:spAutoFit/>
          </a:bodyPr>
          <a:lstStyle/>
          <a:p>
            <a:pPr>
              <a:defRPr/>
            </a:pPr>
            <a:r>
              <a:rPr lang="en-US" sz="1000" dirty="0">
                <a:latin typeface="+mn-lt"/>
                <a:cs typeface="Arial" charset="0"/>
              </a:rPr>
              <a:t>Source:</a:t>
            </a:r>
            <a:r>
              <a:rPr lang="en-US" sz="1000" dirty="0" smtClean="0">
                <a:latin typeface="+mn-lt"/>
                <a:cs typeface="Arial" charset="0"/>
              </a:rPr>
              <a:t> </a:t>
            </a:r>
            <a:r>
              <a:rPr lang="en-US" sz="1000" smtClean="0">
                <a:latin typeface="+mn-lt"/>
                <a:cs typeface="Arial" charset="0"/>
              </a:rPr>
              <a:t>Early Edge California</a:t>
            </a:r>
            <a:endParaRPr lang="en-US" sz="1000" dirty="0">
              <a:latin typeface="+mn-lt"/>
              <a:cs typeface="Arial" charset="0"/>
            </a:endParaRPr>
          </a:p>
        </p:txBody>
      </p:sp>
      <p:sp>
        <p:nvSpPr>
          <p:cNvPr id="4" name="Slide Number Placeholder 3"/>
          <p:cNvSpPr>
            <a:spLocks noGrp="1"/>
          </p:cNvSpPr>
          <p:nvPr>
            <p:ph type="sldNum" sz="quarter" idx="12"/>
          </p:nvPr>
        </p:nvSpPr>
        <p:spPr/>
        <p:txBody>
          <a:bodyPr/>
          <a:lstStyle/>
          <a:p>
            <a:fld id="{4A822907-8A9D-4F6B-98F6-913902AD56B5}"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22457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81000"/>
            <a:ext cx="8685212" cy="1447800"/>
          </a:xfrm>
        </p:spPr>
        <p:txBody>
          <a:bodyPr>
            <a:noAutofit/>
          </a:bodyPr>
          <a:lstStyle/>
          <a:p>
            <a:r>
              <a:rPr lang="en-US" sz="2800" b="1" dirty="0" smtClean="0">
                <a:latin typeface="Arial"/>
                <a:cs typeface="Arial"/>
              </a:rPr>
              <a:t>                    Principles of </a:t>
            </a:r>
            <a:br>
              <a:rPr lang="en-US" sz="2800" b="1" dirty="0" smtClean="0">
                <a:latin typeface="Arial"/>
                <a:cs typeface="Arial"/>
              </a:rPr>
            </a:br>
            <a:r>
              <a:rPr lang="en-US" sz="2800" b="1" dirty="0" smtClean="0">
                <a:latin typeface="Arial"/>
                <a:cs typeface="Arial"/>
              </a:rPr>
              <a:t>    Child Development and Learning Developmentally Appropriate Practice</a:t>
            </a:r>
            <a:endParaRPr lang="en-US" sz="2800" b="1" dirty="0">
              <a:latin typeface="Arial"/>
              <a:cs typeface="Arial"/>
            </a:endParaRPr>
          </a:p>
        </p:txBody>
      </p:sp>
      <p:sp>
        <p:nvSpPr>
          <p:cNvPr id="3" name="Content Placeholder 2"/>
          <p:cNvSpPr>
            <a:spLocks noGrp="1"/>
          </p:cNvSpPr>
          <p:nvPr>
            <p:ph sz="half" idx="1"/>
          </p:nvPr>
        </p:nvSpPr>
        <p:spPr>
          <a:xfrm>
            <a:off x="228601" y="1886860"/>
            <a:ext cx="9251349" cy="3865744"/>
          </a:xfrm>
        </p:spPr>
        <p:txBody>
          <a:bodyPr>
            <a:noAutofit/>
          </a:bodyPr>
          <a:lstStyle/>
          <a:p>
            <a:pPr>
              <a:spcBef>
                <a:spcPts val="600"/>
              </a:spcBef>
            </a:pPr>
            <a:r>
              <a:rPr lang="en-US" sz="2200" dirty="0" smtClean="0">
                <a:solidFill>
                  <a:srgbClr val="000000"/>
                </a:solidFill>
                <a:latin typeface="Calibri"/>
                <a:cs typeface="Calibri"/>
              </a:rPr>
              <a:t>All the domains of development and learning are interrelated</a:t>
            </a:r>
          </a:p>
          <a:p>
            <a:pPr>
              <a:spcBef>
                <a:spcPts val="600"/>
              </a:spcBef>
            </a:pPr>
            <a:endParaRPr lang="en-US" sz="2000" dirty="0" smtClean="0">
              <a:solidFill>
                <a:srgbClr val="000000"/>
              </a:solidFill>
              <a:latin typeface="Calibri"/>
              <a:cs typeface="Calibri"/>
            </a:endParaRPr>
          </a:p>
          <a:p>
            <a:pPr>
              <a:spcBef>
                <a:spcPts val="600"/>
              </a:spcBef>
            </a:pPr>
            <a:r>
              <a:rPr lang="en-US" sz="2200" dirty="0" smtClean="0">
                <a:solidFill>
                  <a:srgbClr val="000000"/>
                </a:solidFill>
                <a:latin typeface="Calibri"/>
                <a:cs typeface="Calibri"/>
              </a:rPr>
              <a:t>Learning follows a sequence and builds on previously acquired skills</a:t>
            </a:r>
          </a:p>
          <a:p>
            <a:pPr>
              <a:spcBef>
                <a:spcPts val="600"/>
              </a:spcBef>
            </a:pPr>
            <a:endParaRPr lang="en-US" sz="2000" dirty="0" smtClean="0">
              <a:solidFill>
                <a:srgbClr val="000000"/>
              </a:solidFill>
              <a:latin typeface="Calibri"/>
              <a:cs typeface="Calibri"/>
            </a:endParaRPr>
          </a:p>
          <a:p>
            <a:pPr>
              <a:spcBef>
                <a:spcPts val="600"/>
              </a:spcBef>
            </a:pPr>
            <a:r>
              <a:rPr lang="en-US" sz="2200" dirty="0" smtClean="0">
                <a:solidFill>
                  <a:srgbClr val="000000"/>
                </a:solidFill>
                <a:latin typeface="Calibri"/>
                <a:cs typeface="Calibri"/>
              </a:rPr>
              <a:t>Early experiences impact development</a:t>
            </a:r>
          </a:p>
          <a:p>
            <a:pPr>
              <a:spcBef>
                <a:spcPts val="600"/>
              </a:spcBef>
            </a:pPr>
            <a:endParaRPr lang="en-US" sz="2000" dirty="0" smtClean="0">
              <a:solidFill>
                <a:srgbClr val="000000"/>
              </a:solidFill>
              <a:latin typeface="Calibri"/>
              <a:cs typeface="Calibri"/>
            </a:endParaRPr>
          </a:p>
          <a:p>
            <a:pPr>
              <a:spcBef>
                <a:spcPts val="600"/>
              </a:spcBef>
            </a:pPr>
            <a:r>
              <a:rPr lang="en-US" sz="2200" dirty="0" smtClean="0">
                <a:solidFill>
                  <a:srgbClr val="000000"/>
                </a:solidFill>
                <a:latin typeface="Calibri"/>
                <a:cs typeface="Calibri"/>
              </a:rPr>
              <a:t>Social and cultural contexts influence learning</a:t>
            </a:r>
          </a:p>
          <a:p>
            <a:pPr>
              <a:spcBef>
                <a:spcPts val="600"/>
              </a:spcBef>
            </a:pPr>
            <a:endParaRPr lang="en-US" sz="2000" dirty="0" smtClean="0">
              <a:solidFill>
                <a:srgbClr val="000000"/>
              </a:solidFill>
              <a:latin typeface="Calibri"/>
              <a:cs typeface="Calibri"/>
            </a:endParaRPr>
          </a:p>
          <a:p>
            <a:pPr>
              <a:spcBef>
                <a:spcPts val="600"/>
              </a:spcBef>
            </a:pPr>
            <a:r>
              <a:rPr lang="en-US" sz="2200" dirty="0" smtClean="0">
                <a:solidFill>
                  <a:srgbClr val="000000"/>
                </a:solidFill>
                <a:latin typeface="Calibri"/>
                <a:cs typeface="Calibri"/>
              </a:rPr>
              <a:t>Secure, consistent relationships are critical to healthy development</a:t>
            </a:r>
            <a:endParaRPr lang="en-US" sz="2200" dirty="0">
              <a:solidFill>
                <a:srgbClr val="000000"/>
              </a:solidFill>
              <a:latin typeface="Calibri"/>
              <a:cs typeface="Calibri"/>
            </a:endParaRPr>
          </a:p>
        </p:txBody>
      </p:sp>
      <p:sp>
        <p:nvSpPr>
          <p:cNvPr id="59393" name="Rectangle 1"/>
          <p:cNvSpPr>
            <a:spLocks noChangeArrowheads="1"/>
          </p:cNvSpPr>
          <p:nvPr/>
        </p:nvSpPr>
        <p:spPr bwMode="auto">
          <a:xfrm>
            <a:off x="0" y="6276975"/>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a:ea typeface="MS Mincho" pitchFamily="49" charset="-128"/>
                <a:cs typeface="Calibri"/>
              </a:rPr>
              <a:t>Copple</a:t>
            </a:r>
            <a:r>
              <a:rPr kumimoji="0" lang="en-US" sz="1200" b="0" i="0" u="none" strike="noStrike" cap="none" normalizeH="0" baseline="0" dirty="0" smtClean="0">
                <a:ln>
                  <a:noFill/>
                </a:ln>
                <a:solidFill>
                  <a:schemeClr val="tx1"/>
                </a:solidFill>
                <a:effectLst/>
                <a:latin typeface="Calibri"/>
                <a:ea typeface="MS Mincho" pitchFamily="49" charset="-128"/>
                <a:cs typeface="Calibri"/>
              </a:rPr>
              <a:t>, C., &amp; S. </a:t>
            </a:r>
            <a:r>
              <a:rPr kumimoji="0" lang="en-US" sz="1200" b="0" i="0" u="none" strike="noStrike" cap="none" normalizeH="0" baseline="0" dirty="0" err="1" smtClean="0">
                <a:ln>
                  <a:noFill/>
                </a:ln>
                <a:solidFill>
                  <a:schemeClr val="tx1"/>
                </a:solidFill>
                <a:effectLst/>
                <a:latin typeface="Calibri"/>
                <a:ea typeface="MS Mincho" pitchFamily="49" charset="-128"/>
                <a:cs typeface="Calibri"/>
              </a:rPr>
              <a:t>Bredekamp</a:t>
            </a:r>
            <a:r>
              <a:rPr kumimoji="0" lang="en-US" sz="1200" b="0" i="0" u="none" strike="noStrike" cap="none" normalizeH="0" baseline="0" dirty="0" smtClean="0">
                <a:ln>
                  <a:noFill/>
                </a:ln>
                <a:solidFill>
                  <a:schemeClr val="tx1"/>
                </a:solidFill>
                <a:effectLst/>
                <a:latin typeface="Calibri"/>
                <a:ea typeface="MS Mincho" pitchFamily="49" charset="-128"/>
                <a:cs typeface="Calibri"/>
              </a:rPr>
              <a:t>. (Eds.). (2009). </a:t>
            </a:r>
            <a:r>
              <a:rPr kumimoji="0" lang="en-US" sz="1200" b="0" u="none" strike="noStrike" cap="none" normalizeH="0" baseline="0" dirty="0" smtClean="0">
                <a:ln>
                  <a:noFill/>
                </a:ln>
                <a:solidFill>
                  <a:schemeClr val="tx1"/>
                </a:solidFill>
                <a:effectLst/>
                <a:latin typeface="Calibri"/>
                <a:ea typeface="MS Mincho" pitchFamily="49" charset="-128"/>
                <a:cs typeface="Calibri"/>
              </a:rPr>
              <a:t>Developmentally Appropriate Practice in Early Childhood Programs Serving Children from Birth Through Age 8</a:t>
            </a:r>
            <a:r>
              <a:rPr kumimoji="0" lang="en-US" sz="1200" b="0" i="1" u="none" strike="noStrike" cap="none" normalizeH="0" baseline="0" dirty="0" smtClean="0">
                <a:ln>
                  <a:noFill/>
                </a:ln>
                <a:solidFill>
                  <a:schemeClr val="tx1"/>
                </a:solidFill>
                <a:effectLst/>
                <a:latin typeface="Calibri"/>
                <a:ea typeface="MS Mincho" pitchFamily="49" charset="-128"/>
                <a:cs typeface="Calibri"/>
              </a:rPr>
              <a:t>.</a:t>
            </a:r>
            <a:r>
              <a:rPr kumimoji="0" lang="en-US" sz="1200" b="0" i="0" u="none" strike="noStrike" cap="none" normalizeH="0" baseline="0" dirty="0" smtClean="0">
                <a:ln>
                  <a:noFill/>
                </a:ln>
                <a:solidFill>
                  <a:schemeClr val="tx1"/>
                </a:solidFill>
                <a:effectLst/>
                <a:latin typeface="Calibri"/>
                <a:ea typeface="MS Mincho" pitchFamily="49" charset="-128"/>
                <a:cs typeface="Calibri"/>
              </a:rPr>
              <a:t> 3d ed. Washington, DC: National Association for the Education of Young Children p</a:t>
            </a:r>
            <a:r>
              <a:rPr lang="en-US" sz="1200" dirty="0" smtClean="0">
                <a:latin typeface="Calibri"/>
                <a:ea typeface="MS Mincho" pitchFamily="49" charset="-128"/>
                <a:cs typeface="Calibri"/>
              </a:rPr>
              <a:t>. 10-15</a:t>
            </a:r>
            <a:r>
              <a:rPr kumimoji="0" lang="en-US" sz="1200" b="0" i="0" u="none" strike="noStrike" cap="none" normalizeH="0" baseline="0" dirty="0" smtClean="0">
                <a:ln>
                  <a:noFill/>
                </a:ln>
                <a:solidFill>
                  <a:schemeClr val="tx1"/>
                </a:solidFill>
                <a:effectLst/>
                <a:latin typeface="Calibri"/>
                <a:ea typeface="MS Mincho" pitchFamily="49" charset="-128"/>
                <a:cs typeface="Calibri"/>
              </a:rPr>
              <a:t>.</a:t>
            </a:r>
            <a:endParaRPr kumimoji="0" lang="en-US" sz="1200" b="0" i="0" u="none" strike="noStrike" cap="none" normalizeH="0" baseline="0" dirty="0" smtClean="0">
              <a:ln>
                <a:noFill/>
              </a:ln>
              <a:solidFill>
                <a:schemeClr val="tx1"/>
              </a:solidFill>
              <a:effectLst/>
              <a:latin typeface="Calibri"/>
              <a:cs typeface="Calibri"/>
            </a:endParaRPr>
          </a:p>
        </p:txBody>
      </p:sp>
      <p:sp>
        <p:nvSpPr>
          <p:cNvPr id="4" name="Slide Number Placeholder 3"/>
          <p:cNvSpPr>
            <a:spLocks noGrp="1"/>
          </p:cNvSpPr>
          <p:nvPr>
            <p:ph type="sldNum" sz="quarter" idx="12"/>
          </p:nvPr>
        </p:nvSpPr>
        <p:spPr/>
        <p:txBody>
          <a:bodyPr/>
          <a:lstStyle/>
          <a:p>
            <a:fld id="{4A822907-8A9D-4F6B-98F6-913902AD56B5}"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2183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4300" y="368300"/>
            <a:ext cx="8913813" cy="1531938"/>
          </a:xfrm>
        </p:spPr>
        <p:txBody>
          <a:bodyPr>
            <a:noAutofit/>
          </a:bodyPr>
          <a:lstStyle/>
          <a:p>
            <a:r>
              <a:rPr lang="en-US" sz="2800" b="1" dirty="0" smtClean="0">
                <a:latin typeface="Arial"/>
                <a:cs typeface="Arial"/>
              </a:rPr>
              <a:t>    The Alignment of the California</a:t>
            </a:r>
            <a:br>
              <a:rPr lang="en-US" sz="2800" b="1" dirty="0" smtClean="0">
                <a:latin typeface="Arial"/>
                <a:cs typeface="Arial"/>
              </a:rPr>
            </a:br>
            <a:r>
              <a:rPr lang="en-US" sz="2800" b="1" dirty="0" smtClean="0">
                <a:latin typeface="Arial"/>
                <a:cs typeface="Arial"/>
              </a:rPr>
              <a:t>    Preschool Learning Foundations </a:t>
            </a:r>
            <a:br>
              <a:rPr lang="en-US" sz="2800" b="1" dirty="0" smtClean="0">
                <a:latin typeface="Arial"/>
                <a:cs typeface="Arial"/>
              </a:rPr>
            </a:br>
            <a:r>
              <a:rPr lang="en-US" sz="2800" b="1" dirty="0" smtClean="0">
                <a:latin typeface="Arial"/>
                <a:cs typeface="Arial"/>
              </a:rPr>
              <a:t>  with Key Early Education Resources</a:t>
            </a:r>
            <a:endParaRPr lang="en-US" sz="2800" dirty="0" smtClean="0">
              <a:latin typeface="Arial" pitchFamily="34" charset="0"/>
              <a:ea typeface="ＭＳ Ｐゴシック" pitchFamily="34" charset="-128"/>
              <a:cs typeface="Arial" pitchFamily="34" charset="0"/>
            </a:endParaRPr>
          </a:p>
        </p:txBody>
      </p:sp>
      <p:sp>
        <p:nvSpPr>
          <p:cNvPr id="41987" name="Content Placeholder 2"/>
          <p:cNvSpPr>
            <a:spLocks noGrp="1"/>
          </p:cNvSpPr>
          <p:nvPr>
            <p:ph idx="1"/>
          </p:nvPr>
        </p:nvSpPr>
        <p:spPr>
          <a:xfrm>
            <a:off x="596900" y="2266950"/>
            <a:ext cx="8039100" cy="4168775"/>
          </a:xfrm>
        </p:spPr>
        <p:txBody>
          <a:bodyPr/>
          <a:lstStyle/>
          <a:p>
            <a:r>
              <a:rPr lang="en-US" dirty="0" smtClean="0">
                <a:solidFill>
                  <a:srgbClr val="000000"/>
                </a:solidFill>
                <a:latin typeface="Calibri" pitchFamily="-110" charset="0"/>
                <a:ea typeface="ＭＳ Ｐゴシック" pitchFamily="-110" charset="-128"/>
                <a:cs typeface="ＭＳ Ｐゴシック" pitchFamily="-110" charset="-128"/>
              </a:rPr>
              <a:t>All domains of the </a:t>
            </a:r>
            <a:r>
              <a:rPr lang="en-US" i="1" dirty="0" smtClean="0">
                <a:solidFill>
                  <a:srgbClr val="000000"/>
                </a:solidFill>
                <a:latin typeface="Calibri" pitchFamily="-110" charset="0"/>
                <a:ea typeface="ＭＳ Ｐゴシック" pitchFamily="-110" charset="-128"/>
                <a:cs typeface="ＭＳ Ｐゴシック" pitchFamily="-110" charset="-128"/>
              </a:rPr>
              <a:t>Preschool Learning Foundations </a:t>
            </a:r>
            <a:r>
              <a:rPr lang="en-US" dirty="0" smtClean="0">
                <a:solidFill>
                  <a:srgbClr val="000000"/>
                </a:solidFill>
                <a:latin typeface="Calibri" pitchFamily="-110" charset="0"/>
                <a:ea typeface="ＭＳ Ｐゴシック" pitchFamily="-110" charset="-128"/>
                <a:cs typeface="ＭＳ Ｐゴシック" pitchFamily="-110" charset="-128"/>
              </a:rPr>
              <a:t>correspond to the California Kindergarten Content Standards</a:t>
            </a:r>
          </a:p>
          <a:p>
            <a:r>
              <a:rPr lang="en-US" i="1" dirty="0" smtClean="0">
                <a:solidFill>
                  <a:srgbClr val="000000"/>
                </a:solidFill>
                <a:latin typeface="Calibri" pitchFamily="-110" charset="0"/>
                <a:ea typeface="ＭＳ Ｐゴシック" pitchFamily="-110" charset="-128"/>
                <a:cs typeface="ＭＳ Ｐゴシック" pitchFamily="-110" charset="-128"/>
              </a:rPr>
              <a:t>Preschool Learning Foundations </a:t>
            </a:r>
            <a:r>
              <a:rPr lang="en-US" dirty="0" smtClean="0">
                <a:solidFill>
                  <a:srgbClr val="000000"/>
                </a:solidFill>
                <a:latin typeface="Calibri" pitchFamily="-110" charset="0"/>
                <a:ea typeface="ＭＳ Ｐゴシック" pitchFamily="-110" charset="-128"/>
                <a:cs typeface="ＭＳ Ｐゴシック" pitchFamily="-110" charset="-128"/>
              </a:rPr>
              <a:t>Language and Literacy domain aligns with the California Common Core State Standards (CCSS) for English Language Arts</a:t>
            </a:r>
          </a:p>
          <a:p>
            <a:r>
              <a:rPr lang="en-US" i="1" dirty="0" smtClean="0">
                <a:solidFill>
                  <a:srgbClr val="000000"/>
                </a:solidFill>
                <a:latin typeface="Calibri" pitchFamily="-110" charset="0"/>
                <a:ea typeface="ＭＳ Ｐゴシック" pitchFamily="-110" charset="-128"/>
                <a:cs typeface="ＭＳ Ｐゴシック" pitchFamily="-110" charset="-128"/>
              </a:rPr>
              <a:t>Preschool Learning Foundations </a:t>
            </a:r>
            <a:r>
              <a:rPr lang="en-US" dirty="0" smtClean="0">
                <a:solidFill>
                  <a:srgbClr val="000000"/>
                </a:solidFill>
                <a:latin typeface="Calibri" pitchFamily="-110" charset="0"/>
                <a:ea typeface="ＭＳ Ｐゴシック" pitchFamily="-110" charset="-128"/>
                <a:cs typeface="ＭＳ Ｐゴシック" pitchFamily="-110" charset="-128"/>
              </a:rPr>
              <a:t>Mathematics </a:t>
            </a:r>
          </a:p>
          <a:p>
            <a:pPr>
              <a:spcBef>
                <a:spcPct val="0"/>
              </a:spcBef>
              <a:buNone/>
            </a:pPr>
            <a:r>
              <a:rPr lang="en-US" dirty="0" smtClean="0">
                <a:solidFill>
                  <a:srgbClr val="000000"/>
                </a:solidFill>
                <a:latin typeface="Calibri" pitchFamily="-110" charset="0"/>
                <a:ea typeface="ＭＳ Ｐゴシック" pitchFamily="-110" charset="-128"/>
                <a:cs typeface="ＭＳ Ｐゴシック" pitchFamily="-110" charset="-128"/>
              </a:rPr>
              <a:t>      domain aligns with the California Common </a:t>
            </a:r>
            <a:br>
              <a:rPr lang="en-US" dirty="0" smtClean="0">
                <a:solidFill>
                  <a:srgbClr val="000000"/>
                </a:solidFill>
                <a:latin typeface="Calibri" pitchFamily="-110" charset="0"/>
                <a:ea typeface="ＭＳ Ｐゴシック" pitchFamily="-110" charset="-128"/>
                <a:cs typeface="ＭＳ Ｐゴシック" pitchFamily="-110" charset="-128"/>
              </a:rPr>
            </a:br>
            <a:r>
              <a:rPr lang="en-US" dirty="0" smtClean="0">
                <a:solidFill>
                  <a:srgbClr val="000000"/>
                </a:solidFill>
                <a:latin typeface="Calibri" pitchFamily="-110" charset="0"/>
                <a:ea typeface="ＭＳ Ｐゴシック" pitchFamily="-110" charset="-128"/>
                <a:cs typeface="ＭＳ Ｐゴシック" pitchFamily="-110" charset="-128"/>
              </a:rPr>
              <a:t>Core State Standards</a:t>
            </a:r>
            <a:r>
              <a:rPr lang="en-US" i="1" dirty="0" smtClean="0">
                <a:solidFill>
                  <a:srgbClr val="000000"/>
                </a:solidFill>
                <a:latin typeface="Calibri" pitchFamily="-110" charset="0"/>
                <a:ea typeface="ＭＳ Ｐゴシック" pitchFamily="-110" charset="-128"/>
                <a:cs typeface="ＭＳ Ｐゴシック" pitchFamily="-110" charset="-128"/>
              </a:rPr>
              <a:t> </a:t>
            </a:r>
            <a:r>
              <a:rPr lang="en-US" dirty="0" smtClean="0">
                <a:solidFill>
                  <a:srgbClr val="000000"/>
                </a:solidFill>
                <a:latin typeface="Calibri" pitchFamily="-110" charset="0"/>
                <a:ea typeface="ＭＳ Ｐゴシック" pitchFamily="-110" charset="-128"/>
                <a:cs typeface="ＭＳ Ｐゴシック" pitchFamily="-110" charset="-128"/>
              </a:rPr>
              <a:t>for Mathematics</a:t>
            </a:r>
          </a:p>
          <a:p>
            <a:pPr eaLnBrk="1" hangingPunct="1"/>
            <a:endParaRPr lang="en-US" dirty="0" smtClean="0">
              <a:ea typeface="ＭＳ Ｐゴシック" pitchFamily="34" charset="-128"/>
            </a:endParaRPr>
          </a:p>
        </p:txBody>
      </p:sp>
      <p:pic>
        <p:nvPicPr>
          <p:cNvPr id="41988" name="Picture 5" descr="cover"/>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32550" y="3921125"/>
            <a:ext cx="1825625" cy="2362200"/>
          </a:xfrm>
          <a:prstGeom prst="rect">
            <a:avLst/>
          </a:prstGeom>
          <a:noFill/>
          <a:ln w="2857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989" name="Slide Number Placeholder 4"/>
          <p:cNvSpPr>
            <a:spLocks noGrp="1"/>
          </p:cNvSpPr>
          <p:nvPr>
            <p:ph type="sldNum" sz="quarter" idx="12"/>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450C829-5144-444E-96F3-B28DFF02FAE0}" type="slidenum">
              <a:rPr lang="en-US" sz="800">
                <a:solidFill>
                  <a:srgbClr val="595959"/>
                </a:solidFill>
                <a:latin typeface="Century Gothic" pitchFamily="34" charset="0"/>
              </a:rPr>
              <a:pPr eaLnBrk="1" hangingPunct="1"/>
              <a:t>9</a:t>
            </a:fld>
            <a:endParaRPr lang="en-US" sz="800">
              <a:solidFill>
                <a:srgbClr val="595959"/>
              </a:solidFill>
              <a:latin typeface="Century Gothic"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7712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Custom 1">
      <a:dk1>
        <a:sysClr val="windowText" lastClr="000000"/>
      </a:dk1>
      <a:lt1>
        <a:sysClr val="window" lastClr="FFFFFF"/>
      </a:lt1>
      <a:dk2>
        <a:srgbClr val="1F497D"/>
      </a:dk2>
      <a:lt2>
        <a:srgbClr val="F0FBB5"/>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5327</TotalTime>
  <Words>6520</Words>
  <Application>Microsoft Macintosh PowerPoint</Application>
  <PresentationFormat>On-screen Show (4:3)</PresentationFormat>
  <Paragraphs>578</Paragraphs>
  <Slides>31</Slides>
  <Notes>31</Notes>
  <HiddenSlides>2</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Perception</vt:lpstr>
      <vt:lpstr>              Mathematics</vt:lpstr>
      <vt:lpstr>    Acknowledgements</vt:lpstr>
      <vt:lpstr>                WELCOME</vt:lpstr>
      <vt:lpstr>         Session Outcomes</vt:lpstr>
      <vt:lpstr>                    Norms</vt:lpstr>
      <vt:lpstr>                Background on         Transitional Kindergarten</vt:lpstr>
      <vt:lpstr>Senate Bill 1381 (Simitian)  The Kindergarten Readiness Act of 2010</vt:lpstr>
      <vt:lpstr>                    Principles of      Child Development and Learning Developmentally Appropriate Practice</vt:lpstr>
      <vt:lpstr>    The Alignment of the California     Preschool Learning Foundations    with Key Early Education Resources</vt:lpstr>
      <vt:lpstr>      Overview of Alignment</vt:lpstr>
      <vt:lpstr>    Overview of Mathematics</vt:lpstr>
      <vt:lpstr>     Overview of Mathematics</vt:lpstr>
      <vt:lpstr>    Overview of Mathematics</vt:lpstr>
      <vt:lpstr>Alignment between Preschool Learning       Foundations and CCSS for Mathematics</vt:lpstr>
      <vt:lpstr>Alignment between Preschool Learning Foundations and CCSS for Mathematics</vt:lpstr>
      <vt:lpstr>Alignment between Preschool Learning Foundations and CCSS for Mathematics</vt:lpstr>
      <vt:lpstr>     From Content to Practice</vt:lpstr>
      <vt:lpstr>   Integration of  Science, English    Language Arts, and Mathematics</vt:lpstr>
      <vt:lpstr>       Differentiating Instruction</vt:lpstr>
      <vt:lpstr>    TK Learning Environment                                                </vt:lpstr>
      <vt:lpstr>Strategies for English Learners</vt:lpstr>
      <vt:lpstr>Strategies for Children with Disabilities</vt:lpstr>
      <vt:lpstr>     Assessment Approaches</vt:lpstr>
      <vt:lpstr>              Let’s Practice</vt:lpstr>
      <vt:lpstr>                Let’s Practice</vt:lpstr>
      <vt:lpstr>                Resources</vt:lpstr>
      <vt:lpstr>                Resources</vt:lpstr>
      <vt:lpstr>                 Resources</vt:lpstr>
      <vt:lpstr>                 Resources</vt:lpstr>
      <vt:lpstr>               Questions?</vt:lpstr>
      <vt:lpstr>                Thank You</vt:lpstr>
    </vt:vector>
  </TitlesOfParts>
  <Company>SCOE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Literacy</dc:title>
  <dc:creator>Consuelo Villalobos</dc:creator>
  <cp:lastModifiedBy>Natalie Woods Andrews</cp:lastModifiedBy>
  <cp:revision>354</cp:revision>
  <cp:lastPrinted>2013-09-30T22:05:26Z</cp:lastPrinted>
  <dcterms:created xsi:type="dcterms:W3CDTF">2013-11-01T20:01:10Z</dcterms:created>
  <dcterms:modified xsi:type="dcterms:W3CDTF">2013-11-01T20:19:41Z</dcterms:modified>
</cp:coreProperties>
</file>