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notesSlides/notesSlide43.xml" ContentType="application/vnd.openxmlformats-officedocument.presentationml.notes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bookmarkIdSeed="2">
  <p:sldMasterIdLst>
    <p:sldMasterId id="2147483660" r:id="rId1"/>
  </p:sldMasterIdLst>
  <p:notesMasterIdLst>
    <p:notesMasterId r:id="rId49"/>
  </p:notesMasterIdLst>
  <p:handoutMasterIdLst>
    <p:handoutMasterId r:id="rId50"/>
  </p:handoutMasterIdLst>
  <p:sldIdLst>
    <p:sldId id="365" r:id="rId2"/>
    <p:sldId id="371" r:id="rId3"/>
    <p:sldId id="364" r:id="rId4"/>
    <p:sldId id="290" r:id="rId5"/>
    <p:sldId id="324" r:id="rId6"/>
    <p:sldId id="325" r:id="rId7"/>
    <p:sldId id="341" r:id="rId8"/>
    <p:sldId id="372" r:id="rId9"/>
    <p:sldId id="310" r:id="rId10"/>
    <p:sldId id="369" r:id="rId11"/>
    <p:sldId id="289" r:id="rId12"/>
    <p:sldId id="291" r:id="rId13"/>
    <p:sldId id="292" r:id="rId14"/>
    <p:sldId id="373" r:id="rId15"/>
    <p:sldId id="374" r:id="rId16"/>
    <p:sldId id="350" r:id="rId17"/>
    <p:sldId id="352" r:id="rId18"/>
    <p:sldId id="376" r:id="rId19"/>
    <p:sldId id="353" r:id="rId20"/>
    <p:sldId id="330" r:id="rId21"/>
    <p:sldId id="331" r:id="rId22"/>
    <p:sldId id="293" r:id="rId23"/>
    <p:sldId id="319" r:id="rId24"/>
    <p:sldId id="287" r:id="rId25"/>
    <p:sldId id="354" r:id="rId26"/>
    <p:sldId id="295" r:id="rId27"/>
    <p:sldId id="370" r:id="rId28"/>
    <p:sldId id="321" r:id="rId29"/>
    <p:sldId id="368" r:id="rId30"/>
    <p:sldId id="322" r:id="rId31"/>
    <p:sldId id="347" r:id="rId32"/>
    <p:sldId id="348" r:id="rId33"/>
    <p:sldId id="297" r:id="rId34"/>
    <p:sldId id="334" r:id="rId35"/>
    <p:sldId id="317" r:id="rId36"/>
    <p:sldId id="299" r:id="rId37"/>
    <p:sldId id="298" r:id="rId38"/>
    <p:sldId id="343" r:id="rId39"/>
    <p:sldId id="300" r:id="rId40"/>
    <p:sldId id="346" r:id="rId41"/>
    <p:sldId id="301" r:id="rId42"/>
    <p:sldId id="302" r:id="rId43"/>
    <p:sldId id="359" r:id="rId44"/>
    <p:sldId id="360" r:id="rId45"/>
    <p:sldId id="283" r:id="rId46"/>
    <p:sldId id="306" r:id="rId47"/>
    <p:sldId id="367" r:id="rId48"/>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Lisa Kaufman" initials="LK" lastIdx="6"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08000"/>
    <a:srgbClr val="669900"/>
    <a:srgbClr val="009900"/>
    <a:srgbClr val="F4ABB1"/>
    <a:srgbClr val="D67F7F"/>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717" autoAdjust="0"/>
    <p:restoredTop sz="61481" autoAdjust="0"/>
  </p:normalViewPr>
  <p:slideViewPr>
    <p:cSldViewPr snapToGrid="0" snapToObjects="1">
      <p:cViewPr>
        <p:scale>
          <a:sx n="100" d="100"/>
          <a:sy n="100" d="100"/>
        </p:scale>
        <p:origin x="-2424" y="-8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6" d="100"/>
        <a:sy n="106" d="100"/>
      </p:scale>
      <p:origin x="0" y="0"/>
    </p:cViewPr>
  </p:sorterViewPr>
  <p:notesViewPr>
    <p:cSldViewPr snapToGrid="0" snapToObjects="1">
      <p:cViewPr>
        <p:scale>
          <a:sx n="150" d="100"/>
          <a:sy n="150" d="100"/>
        </p:scale>
        <p:origin x="-3360" y="2400"/>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3177" tIns="46589" rIns="93177" bIns="46589" rtlCol="0"/>
          <a:lstStyle>
            <a:lvl1pPr algn="r">
              <a:defRPr sz="1200"/>
            </a:lvl1pPr>
          </a:lstStyle>
          <a:p>
            <a:fld id="{8BBA243C-2373-AC4A-B962-5F5754D324C1}" type="datetime1">
              <a:rPr lang="en-US" smtClean="0"/>
              <a:pPr/>
              <a:t>11/1/13</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3177" tIns="46589" rIns="93177" bIns="46589" rtlCol="0" anchor="b"/>
          <a:lstStyle>
            <a:lvl1pPr algn="r">
              <a:defRPr sz="1200"/>
            </a:lvl1pPr>
          </a:lstStyle>
          <a:p>
            <a:fld id="{CC1CBAAB-774A-0346-ABB8-FBF1CE1AF6A3}"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598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3177" tIns="46589" rIns="93177" bIns="46589" rtlCol="0"/>
          <a:lstStyle>
            <a:lvl1pPr algn="r">
              <a:defRPr sz="1200"/>
            </a:lvl1pPr>
          </a:lstStyle>
          <a:p>
            <a:fld id="{6B6A3DB5-78A3-0B46-98B8-65B9336BCA64}" type="datetime1">
              <a:rPr lang="en-US" smtClean="0"/>
              <a:pPr/>
              <a:t>11/1/13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3177" tIns="46589" rIns="93177" bIns="46589" rtlCol="0" anchor="b"/>
          <a:lstStyle>
            <a:lvl1pPr algn="r">
              <a:defRPr sz="1200">
                <a:latin typeface="+mn-lt"/>
              </a:defRPr>
            </a:lvl1pPr>
          </a:lstStyle>
          <a:p>
            <a:fld id="{83903985-EF24-4915-A570-EC2C7FF28D3D}"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99313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1" Type="http://schemas.openxmlformats.org/officeDocument/2006/relationships/hyperlink" Target="http://www2scholastic.com/browse/article.jsp?id=541" TargetMode="External"/><Relationship Id="rId12" Type="http://schemas.openxmlformats.org/officeDocument/2006/relationships/hyperlink" Target="http://www.vanderbilt.edu/csefel/modules/module1/handout5.html" TargetMode="External"/><Relationship Id="rId13" Type="http://schemas.openxmlformats.org/officeDocument/2006/relationships/hyperlink" Target="http://www.mennoniteeducation.org/MEAPortal/Portals/57ad7180-c5e7-49f5-b282-c6475cdb7ee7/MECN%20documents/LammReprint061203.pdf" TargetMode="External"/><Relationship Id="rId14" Type="http://schemas.openxmlformats.org/officeDocument/2006/relationships/hyperlink" Target="http://main.zerotothree.org/site/DocServer/help_yng_child_succeed.pdf?docID=621" TargetMode="External"/><Relationship Id="rId15" Type="http://schemas.openxmlformats.org/officeDocument/2006/relationships/hyperlink" Target="http://www.adl.org/education/miller/respect_diversity_nysaeyc.asp" TargetMode="External"/><Relationship Id="rId16" Type="http://schemas.openxmlformats.org/officeDocument/2006/relationships/hyperlink" Target="htto://www.ounceofprevention.org/research/pdfs/Towards_the_ABCs.pdf" TargetMode="External"/><Relationship Id="rId17" Type="http://schemas.openxmlformats.org/officeDocument/2006/relationships/hyperlink" Target="http://www2.scholastic.com/browse/article.jsp?id=3747174" TargetMode="External"/><Relationship Id="rId18" Type="http://schemas.openxmlformats.org/officeDocument/2006/relationships/hyperlink" Target="htto://www.2scholarstic.com/browse/article.jsp?id=3745685" TargetMode="External"/><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csefel.vanderbilt.edu/" TargetMode="External"/><Relationship Id="rId4" Type="http://schemas.openxmlformats.org/officeDocument/2006/relationships/hyperlink" Target="http://www.challengingbehavior.org/" TargetMode="External"/><Relationship Id="rId5" Type="http://schemas.openxmlformats.org/officeDocument/2006/relationships/hyperlink" Target="http://www.challengingbehavior.org/do/resources/documents/rph_preventing_challenging_behavior.pdf" TargetMode="External"/><Relationship Id="rId6" Type="http://schemas.openxmlformats.org/officeDocument/2006/relationships/hyperlink" Target="http://www.vanderbilt.edu/csefel/resources/states/ca_vision.pdf" TargetMode="External"/><Relationship Id="rId7" Type="http://schemas.openxmlformats.org/officeDocument/2006/relationships/hyperlink" Target="http://www.education.wisc.edu/ccbc/books/detaillistbooks.asp?idbooklists=42" TargetMode="External"/><Relationship Id="rId8" Type="http://schemas.openxmlformats.org/officeDocument/2006/relationships/hyperlink" Target="http://www.vanderbilt.edu/csefel/resources/strategies.html" TargetMode="External"/><Relationship Id="rId9" Type="http://schemas.openxmlformats.org/officeDocument/2006/relationships/hyperlink" Target="http://www.vanderbilt.edu/csefel/modules-archive/module1/handouts/3.pdf" TargetMode="External"/><Relationship Id="rId10" Type="http://schemas.openxmlformats.org/officeDocument/2006/relationships/hyperlink" Target="http://www.naeyc.org/files/yc/file/200611/BTJFoxSupplementalActivities.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sefel.vanderbilt.edu/" TargetMode="External"/><Relationship Id="rId4" Type="http://schemas.openxmlformats.org/officeDocument/2006/relationships/hyperlink" Target="http://www.challengingbehavior.org/" TargetMode="External"/><Relationship Id="rId5" Type="http://schemas.openxmlformats.org/officeDocument/2006/relationships/hyperlink" Target="http://www.tkcalifornia.org/teaching-tools/social-emotional/"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latin typeface="Calibri"/>
                <a:cs typeface="Calibri"/>
              </a:rPr>
              <a:t>Approximate duration of the presentation: 3 hours</a:t>
            </a:r>
          </a:p>
          <a:p>
            <a:r>
              <a:rPr lang="en-US" baseline="0" dirty="0" smtClean="0">
                <a:latin typeface="Calibri"/>
                <a:cs typeface="Calibri"/>
              </a:rPr>
              <a:t>Target Audience: Primarily TK teachers</a:t>
            </a: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97A89C70-E097-4C1A-885F-5C331FEB430D}" type="slidenum">
              <a:rPr lang="en-US" smtClean="0"/>
              <a:pPr>
                <a:defRPr/>
              </a:pPr>
              <a:t>10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xfrm>
            <a:off x="698500" y="4217960"/>
            <a:ext cx="5588000" cy="4171950"/>
          </a:xfrm>
          <a:noFill/>
          <a:ln/>
        </p:spPr>
        <p:txBody>
          <a:bodyPr>
            <a:normAutofit/>
          </a:bodyPr>
          <a:lstStyle/>
          <a:p>
            <a:pPr eaLnBrk="1" hangingPunct="1"/>
            <a:r>
              <a:rPr lang="en-US" sz="800" dirty="0" smtClean="0">
                <a:latin typeface="Calibri"/>
                <a:ea typeface="ＭＳ Ｐゴシック" pitchFamily="-111" charset="-128"/>
                <a:cs typeface="Calibri"/>
              </a:rPr>
              <a:t>Source:  </a:t>
            </a:r>
            <a:r>
              <a:rPr lang="en-US" sz="800" b="1" i="1" dirty="0" smtClean="0">
                <a:latin typeface="Calibri"/>
                <a:ea typeface="ＭＳ Ｐゴシック" pitchFamily="-111" charset="-128"/>
                <a:cs typeface="Calibri"/>
              </a:rPr>
              <a:t>California Preschool Learning</a:t>
            </a:r>
            <a:r>
              <a:rPr lang="en-US" sz="800" b="1" i="1" baseline="0" dirty="0" smtClean="0">
                <a:latin typeface="Calibri"/>
                <a:ea typeface="ＭＳ Ｐゴシック" pitchFamily="-111" charset="-128"/>
                <a:cs typeface="Calibri"/>
              </a:rPr>
              <a:t> </a:t>
            </a:r>
            <a:r>
              <a:rPr lang="en-US" sz="800" b="1" i="1" dirty="0" smtClean="0">
                <a:latin typeface="Calibri"/>
                <a:ea typeface="ＭＳ Ｐゴシック" pitchFamily="-111" charset="-128"/>
                <a:cs typeface="Calibri"/>
              </a:rPr>
              <a:t>Foundations, 2008</a:t>
            </a:r>
          </a:p>
          <a:p>
            <a:pPr eaLnBrk="1" hangingPunct="1"/>
            <a:endParaRPr lang="en-US" sz="800" i="1" dirty="0" smtClean="0">
              <a:latin typeface="Calibri"/>
              <a:ea typeface="ＭＳ Ｐゴシック" pitchFamily="-111" charset="-128"/>
              <a:cs typeface="Calibri"/>
            </a:endParaRPr>
          </a:p>
          <a:p>
            <a:pPr eaLnBrk="1" hangingPunct="1"/>
            <a:r>
              <a:rPr lang="en-US" sz="1200" dirty="0" smtClean="0">
                <a:solidFill>
                  <a:srgbClr val="000000"/>
                </a:solidFill>
                <a:latin typeface="Calibri"/>
                <a:cs typeface="Calibri"/>
              </a:rPr>
              <a:t>These competencies are predictive of</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children’s adaptation to school and their academic success (</a:t>
            </a:r>
            <a:r>
              <a:rPr lang="en-US" sz="1200" i="1" dirty="0" smtClean="0">
                <a:solidFill>
                  <a:srgbClr val="000000"/>
                </a:solidFill>
                <a:latin typeface="Calibri"/>
                <a:cs typeface="Calibri"/>
              </a:rPr>
              <a:t>PLF</a:t>
            </a:r>
            <a:r>
              <a:rPr lang="en-US" sz="1200" dirty="0" smtClean="0">
                <a:solidFill>
                  <a:srgbClr val="000000"/>
                </a:solidFill>
                <a:latin typeface="Calibri"/>
                <a:cs typeface="Calibri"/>
              </a:rPr>
              <a:t>, 2008, pg.</a:t>
            </a:r>
            <a:r>
              <a:rPr lang="en-US" sz="1200" baseline="0" dirty="0" smtClean="0">
                <a:solidFill>
                  <a:srgbClr val="000000"/>
                </a:solidFill>
                <a:latin typeface="Calibri"/>
                <a:cs typeface="Calibri"/>
              </a:rPr>
              <a:t> 1).</a:t>
            </a:r>
            <a:endParaRPr lang="en-US" dirty="0" smtClean="0">
              <a:latin typeface="Calibri"/>
              <a:ea typeface="ＭＳ Ｐゴシック" pitchFamily="-111" charset="-128"/>
              <a:cs typeface="Calibri"/>
            </a:endParaRPr>
          </a:p>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xfrm>
            <a:off x="0" y="4404362"/>
            <a:ext cx="6985000" cy="4866642"/>
          </a:xfrm>
          <a:noFill/>
          <a:ln/>
        </p:spPr>
        <p:txBody>
          <a:bodyPr/>
          <a:lstStyle/>
          <a:p>
            <a:r>
              <a:rPr lang="en-US" b="1" u="sng" dirty="0" smtClean="0">
                <a:latin typeface="Calibri"/>
                <a:cs typeface="Calibri"/>
              </a:rPr>
              <a:t>Content Information:</a:t>
            </a:r>
            <a:endParaRPr lang="en-US" dirty="0" smtClean="0">
              <a:latin typeface="Calibri"/>
              <a:cs typeface="Calibri"/>
            </a:endParaRPr>
          </a:p>
          <a:p>
            <a:r>
              <a:rPr lang="en-US" dirty="0" smtClean="0">
                <a:latin typeface="Calibri"/>
                <a:cs typeface="Calibri"/>
              </a:rPr>
              <a:t>Source: </a:t>
            </a:r>
            <a:r>
              <a:rPr lang="en-US" i="1" dirty="0" smtClean="0">
                <a:latin typeface="Calibri"/>
                <a:cs typeface="Calibri"/>
              </a:rPr>
              <a:t>Neurons to Neighborhoods</a:t>
            </a:r>
          </a:p>
          <a:p>
            <a:endParaRPr lang="en-US" i="1" dirty="0" smtClean="0">
              <a:latin typeface="Calibri"/>
              <a:cs typeface="Calibri"/>
            </a:endParaRPr>
          </a:p>
          <a:p>
            <a:r>
              <a:rPr lang="en-US" dirty="0" smtClean="0">
                <a:latin typeface="Calibri"/>
                <a:cs typeface="Calibri"/>
              </a:rPr>
              <a:t>Bullet 1: Positive healthy experiences also have the potential to impact the neurological pathway development: </a:t>
            </a:r>
          </a:p>
          <a:p>
            <a:pPr marL="914400" marR="0" lvl="2" indent="0" algn="l" defTabSz="914400" rtl="0" eaLnBrk="1" fontAlgn="auto" latinLnBrk="0" hangingPunct="1">
              <a:lnSpc>
                <a:spcPct val="100000"/>
              </a:lnSpc>
              <a:spcBef>
                <a:spcPts val="0"/>
              </a:spcBef>
              <a:spcAft>
                <a:spcPts val="0"/>
              </a:spcAft>
              <a:buClrTx/>
              <a:buSzTx/>
              <a:buFontTx/>
              <a:buChar char="•"/>
              <a:tabLst/>
              <a:defRPr/>
            </a:pPr>
            <a:r>
              <a:rPr lang="en-US" dirty="0" smtClean="0">
                <a:latin typeface="Calibri"/>
                <a:cs typeface="Calibri"/>
              </a:rPr>
              <a:t> attachment bonds with caregivers</a:t>
            </a:r>
            <a:br>
              <a:rPr lang="en-US" dirty="0" smtClean="0">
                <a:latin typeface="Calibri"/>
                <a:cs typeface="Calibri"/>
              </a:rPr>
            </a:br>
            <a:r>
              <a:rPr lang="en-US" dirty="0" smtClean="0">
                <a:latin typeface="Calibri"/>
                <a:cs typeface="Calibri"/>
              </a:rPr>
              <a:t>• healthy relationships with caregivers</a:t>
            </a:r>
            <a:br>
              <a:rPr lang="en-US" dirty="0" smtClean="0">
                <a:latin typeface="Calibri"/>
                <a:cs typeface="Calibri"/>
              </a:rPr>
            </a:br>
            <a:r>
              <a:rPr lang="en-US" dirty="0" smtClean="0">
                <a:latin typeface="Calibri"/>
                <a:cs typeface="Calibri"/>
              </a:rPr>
              <a:t>• healthy parent-child and teacher-child interactions and conversations </a:t>
            </a:r>
            <a:br>
              <a:rPr lang="en-US" dirty="0" smtClean="0">
                <a:latin typeface="Calibri"/>
                <a:cs typeface="Calibri"/>
              </a:rPr>
            </a:br>
            <a:r>
              <a:rPr lang="en-US" dirty="0" smtClean="0">
                <a:latin typeface="Calibri"/>
                <a:cs typeface="Calibri"/>
              </a:rPr>
              <a:t>•</a:t>
            </a:r>
            <a:r>
              <a:rPr lang="en-US" baseline="0" dirty="0" smtClean="0">
                <a:latin typeface="Calibri"/>
                <a:cs typeface="Calibri"/>
              </a:rPr>
              <a:t> </a:t>
            </a:r>
            <a:r>
              <a:rPr lang="en-US" dirty="0" smtClean="0">
                <a:latin typeface="Calibri"/>
                <a:cs typeface="Calibri"/>
              </a:rPr>
              <a:t>stimulating environment SUPPORT THE DEVELOPMENT OF A YOUNG CHILD</a:t>
            </a:r>
          </a:p>
          <a:p>
            <a:endParaRPr lang="en-US" dirty="0" smtClean="0">
              <a:latin typeface="Calibri"/>
              <a:cs typeface="Calibri"/>
            </a:endParaRPr>
          </a:p>
          <a:p>
            <a:r>
              <a:rPr lang="en-US" dirty="0" smtClean="0">
                <a:latin typeface="Calibri"/>
                <a:cs typeface="Calibri"/>
              </a:rPr>
              <a:t>Bullet 2: Brain development is dependent on experience, both positive and negative. Unhealthy experiences such as: </a:t>
            </a:r>
          </a:p>
          <a:p>
            <a:pPr lvl="2">
              <a:buFontTx/>
              <a:buChar char="•"/>
            </a:pPr>
            <a:r>
              <a:rPr lang="en-US" dirty="0" smtClean="0">
                <a:latin typeface="Calibri"/>
                <a:cs typeface="Calibri"/>
              </a:rPr>
              <a:t> chronic stress - absent or neglectful parent/caregiver</a:t>
            </a:r>
          </a:p>
          <a:p>
            <a:pPr lvl="2">
              <a:buFontTx/>
              <a:buChar char="•"/>
            </a:pPr>
            <a:r>
              <a:rPr lang="en-US" dirty="0" smtClean="0">
                <a:latin typeface="Calibri"/>
                <a:cs typeface="Calibri"/>
              </a:rPr>
              <a:t> violence </a:t>
            </a:r>
          </a:p>
          <a:p>
            <a:pPr lvl="2">
              <a:buFontTx/>
              <a:buChar char="•"/>
            </a:pPr>
            <a:r>
              <a:rPr lang="en-US" dirty="0" smtClean="0">
                <a:latin typeface="Calibri"/>
                <a:cs typeface="Calibri"/>
              </a:rPr>
              <a:t> impoverished environments impact neurological pathways</a:t>
            </a:r>
          </a:p>
          <a:p>
            <a:pPr lvl="2"/>
            <a:r>
              <a:rPr lang="en-US" dirty="0" smtClean="0">
                <a:latin typeface="Calibri"/>
                <a:cs typeface="Calibri"/>
              </a:rPr>
              <a:t> </a:t>
            </a:r>
          </a:p>
          <a:p>
            <a:r>
              <a:rPr lang="en-US" dirty="0" smtClean="0">
                <a:latin typeface="Calibri"/>
                <a:cs typeface="Calibri"/>
              </a:rPr>
              <a:t>Bullet 3: Experiences in early childhood are integral to brain development. As you will see in the video clip, our brains develop and synapses increase at a rapid pace during infancy. Synapse growth has</a:t>
            </a:r>
            <a:r>
              <a:rPr lang="en-US" baseline="0" dirty="0" smtClean="0">
                <a:latin typeface="Calibri"/>
                <a:cs typeface="Calibri"/>
              </a:rPr>
              <a:t> </a:t>
            </a:r>
            <a:r>
              <a:rPr lang="en-US" dirty="0" smtClean="0">
                <a:latin typeface="Calibri"/>
                <a:cs typeface="Calibri"/>
              </a:rPr>
              <a:t>been correlated with learning. We continue to learn and develop synapses until the day we die. We are life-long learners. </a:t>
            </a:r>
            <a:endParaRPr lang="en-US" i="1" dirty="0" smtClean="0">
              <a:latin typeface="Calibri"/>
              <a:cs typeface="Calibri"/>
            </a:endParaRPr>
          </a:p>
          <a:p>
            <a:r>
              <a:rPr lang="en-US" i="1" dirty="0" smtClean="0">
                <a:latin typeface="Calibri"/>
                <a:cs typeface="Calibri"/>
              </a:rPr>
              <a:t> </a:t>
            </a:r>
          </a:p>
          <a:p>
            <a:endParaRPr lang="en-US" i="1" dirty="0" smtClean="0">
              <a:latin typeface="Calibri"/>
              <a:cs typeface="Calibri"/>
            </a:endParaRPr>
          </a:p>
        </p:txBody>
      </p:sp>
      <p:sp>
        <p:nvSpPr>
          <p:cNvPr id="79876" name="Slide Number Placeholder 3"/>
          <p:cNvSpPr>
            <a:spLocks noGrp="1"/>
          </p:cNvSpPr>
          <p:nvPr>
            <p:ph type="sldNum" sz="quarter" idx="5"/>
          </p:nvPr>
        </p:nvSpPr>
        <p:spPr/>
        <p:txBody>
          <a:bodyPr/>
          <a:lstStyle/>
          <a:p>
            <a:pPr>
              <a:defRPr/>
            </a:pPr>
            <a:fld id="{EBFE5461-4A93-413A-81A6-C1CD7CCDD40A}" type="slidenum">
              <a:rPr lang="en-US" smtClean="0"/>
              <a:pPr>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85863" y="822325"/>
            <a:ext cx="4635500" cy="3476625"/>
          </a:xfrm>
          <a:ln/>
        </p:spPr>
      </p:sp>
      <p:sp>
        <p:nvSpPr>
          <p:cNvPr id="34819" name="Notes Placeholder 2"/>
          <p:cNvSpPr>
            <a:spLocks noGrp="1"/>
          </p:cNvSpPr>
          <p:nvPr>
            <p:ph type="body" idx="1"/>
          </p:nvPr>
        </p:nvSpPr>
        <p:spPr>
          <a:xfrm>
            <a:off x="303696" y="4404361"/>
            <a:ext cx="6681304" cy="4171634"/>
          </a:xfrm>
          <a:noFill/>
          <a:ln/>
        </p:spPr>
        <p:txBody>
          <a:bodyPr/>
          <a:lstStyle/>
          <a:p>
            <a:r>
              <a:rPr lang="en-US" dirty="0" smtClean="0">
                <a:latin typeface="Calibri"/>
                <a:ea typeface="MS PGothic" pitchFamily="34" charset="-128"/>
                <a:cs typeface="Calibri"/>
              </a:rPr>
              <a:t>http://</a:t>
            </a:r>
            <a:r>
              <a:rPr lang="en-US" dirty="0" err="1" smtClean="0">
                <a:latin typeface="Calibri"/>
                <a:ea typeface="MS PGothic" pitchFamily="34" charset="-128"/>
                <a:cs typeface="Calibri"/>
              </a:rPr>
              <a:t>www.tkcalifornia.org</a:t>
            </a:r>
            <a:r>
              <a:rPr lang="en-US" dirty="0" smtClean="0">
                <a:latin typeface="Calibri"/>
                <a:ea typeface="MS PGothic" pitchFamily="34" charset="-128"/>
                <a:cs typeface="Calibri"/>
              </a:rPr>
              <a:t>/teaching-tools/social-emotional/ </a:t>
            </a:r>
          </a:p>
          <a:p>
            <a:endParaRPr lang="en-US" dirty="0" smtClean="0">
              <a:latin typeface="Calibri"/>
              <a:ea typeface="MS PGothic" pitchFamily="34" charset="-128"/>
              <a:cs typeface="Calibri"/>
            </a:endParaRPr>
          </a:p>
          <a:p>
            <a:pPr eaLnBrk="1" hangingPunct="1"/>
            <a:r>
              <a:rPr lang="en-US" dirty="0" smtClean="0">
                <a:latin typeface="Calibri"/>
                <a:cs typeface="Calibri"/>
              </a:rPr>
              <a:t>Brain architecture has great plasticity and continues to change throughout life.</a:t>
            </a:r>
          </a:p>
          <a:p>
            <a:pPr eaLnBrk="1" hangingPunct="1"/>
            <a:endParaRPr lang="en-US" dirty="0" smtClean="0">
              <a:latin typeface="Calibri"/>
              <a:cs typeface="Calibri"/>
            </a:endParaRPr>
          </a:p>
          <a:p>
            <a:pPr eaLnBrk="1" hangingPunct="1"/>
            <a:r>
              <a:rPr lang="en-US" dirty="0" smtClean="0">
                <a:latin typeface="Calibri"/>
                <a:cs typeface="Calibri"/>
              </a:rPr>
              <a:t>Emotional competencies that may not have been developed naturally can be taught through purposeful teaching and strategic planning.</a:t>
            </a:r>
          </a:p>
          <a:p>
            <a:r>
              <a:rPr lang="en-US" dirty="0" smtClean="0">
                <a:latin typeface="Calibri"/>
                <a:cs typeface="Calibri"/>
              </a:rPr>
              <a:t>Some children do not develop the emotional competencies such as self-regulation as quickly or naturally as other children. This does not mean they are incapable of developing these competencies. Teachers must observe and plan strategies to teach children these competencies. Intentional teaching of these skills are critical</a:t>
            </a:r>
            <a:r>
              <a:rPr lang="en-US" baseline="0" dirty="0" smtClean="0">
                <a:latin typeface="Calibri"/>
                <a:cs typeface="Calibri"/>
              </a:rPr>
              <a:t> to the healthy development of each child.</a:t>
            </a:r>
            <a:endParaRPr lang="en-US" dirty="0" smtClean="0">
              <a:latin typeface="Calibri"/>
              <a:cs typeface="Calibri"/>
            </a:endParaRPr>
          </a:p>
          <a:p>
            <a:endParaRPr lang="en-US" dirty="0" smtClean="0">
              <a:latin typeface="Calibri"/>
              <a:cs typeface="Calibri"/>
            </a:endParaRPr>
          </a:p>
          <a:p>
            <a:r>
              <a:rPr lang="en-US" dirty="0" smtClean="0">
                <a:latin typeface="Calibri"/>
                <a:cs typeface="Calibri"/>
              </a:rPr>
              <a:t>As you have seen, we continue to develop synapses until the day we die. This demonstrates the plasticity of the brain and the ability to continue developing and learning throughout life.  </a:t>
            </a:r>
          </a:p>
          <a:p>
            <a:endParaRPr lang="en-US" dirty="0" smtClean="0">
              <a:latin typeface="Calibri"/>
              <a:cs typeface="Calibri"/>
            </a:endParaRPr>
          </a:p>
          <a:p>
            <a:endParaRPr lang="en-US" dirty="0" smtClean="0">
              <a:latin typeface="Calibri"/>
              <a:ea typeface="MS PGothic" pitchFamily="34" charset="-128"/>
              <a:cs typeface="Calibri"/>
            </a:endParaRPr>
          </a:p>
          <a:p>
            <a:endParaRPr lang="en-US" dirty="0" smtClean="0">
              <a:latin typeface="Arial" pitchFamily="34" charset="0"/>
              <a:ea typeface="MS PGothic" pitchFamily="34" charset="-128"/>
            </a:endParaRPr>
          </a:p>
        </p:txBody>
      </p:sp>
      <p:sp>
        <p:nvSpPr>
          <p:cNvPr id="34820" name="Slide Number Placeholder 3"/>
          <p:cNvSpPr>
            <a:spLocks noGrp="1"/>
          </p:cNvSpPr>
          <p:nvPr>
            <p:ph type="sldNum" sz="quarter" idx="5"/>
          </p:nvPr>
        </p:nvSpPr>
        <p:spPr>
          <a:noFill/>
        </p:spPr>
        <p:txBody>
          <a:bodyPr/>
          <a:lstStyle/>
          <a:p>
            <a:fld id="{97A58D7C-D0F6-4F9D-B312-48F63FB73C0F}" type="slidenum">
              <a:rPr lang="en-US" smtClean="0">
                <a:latin typeface="Times New Roman" pitchFamily="18" charset="0"/>
                <a:cs typeface="Arial" pitchFamily="34" charset="0"/>
              </a:rPr>
              <a:pPr/>
              <a:t>13</a:t>
            </a:fld>
            <a:endParaRPr lang="en-US" dirty="0" smtClean="0">
              <a:latin typeface="Times New Roman" pitchFamily="18"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698501" y="4311650"/>
            <a:ext cx="5734050" cy="4240213"/>
          </a:xfrm>
          <a:noFill/>
        </p:spPr>
        <p:txBody>
          <a:bodyPr/>
          <a:lstStyle/>
          <a:p>
            <a:r>
              <a:rPr lang="en-US" sz="1000" dirty="0">
                <a:latin typeface="Calibri" pitchFamily="25" charset="0"/>
                <a:ea typeface="Calibri" pitchFamily="25" charset="0"/>
                <a:cs typeface="Calibri" pitchFamily="25" charset="0"/>
              </a:rPr>
              <a:t>Alignment Document includes key early education resources:</a:t>
            </a:r>
          </a:p>
          <a:p>
            <a:pPr>
              <a:buFontTx/>
              <a:buChar char="•"/>
            </a:pPr>
            <a:r>
              <a:rPr lang="en-US" sz="1000" dirty="0">
                <a:latin typeface="Calibri" pitchFamily="25" charset="0"/>
                <a:ea typeface="Calibri" pitchFamily="25" charset="0"/>
                <a:cs typeface="Calibri" pitchFamily="25" charset="0"/>
              </a:rPr>
              <a:t> CA Infant/Toddler Learning and Development Foundations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CA Content Standards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Common Core State Standards</a:t>
            </a:r>
            <a:br>
              <a:rPr lang="en-US" sz="1000" dirty="0">
                <a:latin typeface="Calibri" pitchFamily="25" charset="0"/>
                <a:ea typeface="Calibri" pitchFamily="25" charset="0"/>
                <a:cs typeface="Calibri" pitchFamily="25" charset="0"/>
              </a:rPr>
            </a:br>
            <a:r>
              <a:rPr lang="en-US" sz="1000" dirty="0">
                <a:latin typeface="Calibri" pitchFamily="25" charset="0"/>
                <a:ea typeface="Calibri" pitchFamily="25" charset="0"/>
                <a:cs typeface="Calibri" pitchFamily="25" charset="0"/>
              </a:rPr>
              <a:t>• Head Start Child Development Early Learning Framework</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b="1" dirty="0">
                <a:latin typeface="Calibri" pitchFamily="25" charset="0"/>
                <a:ea typeface="Calibri" pitchFamily="25" charset="0"/>
                <a:cs typeface="Calibri" pitchFamily="25" charset="0"/>
              </a:rPr>
              <a:t>Optional:</a:t>
            </a:r>
          </a:p>
          <a:p>
            <a:pPr>
              <a:spcBef>
                <a:spcPct val="0"/>
              </a:spcBef>
            </a:pPr>
            <a:r>
              <a:rPr lang="en-US" sz="1000" dirty="0">
                <a:latin typeface="Calibri" pitchFamily="25" charset="0"/>
                <a:ea typeface="Calibri" pitchFamily="25" charset="0"/>
                <a:cs typeface="Calibri" pitchFamily="25" charset="0"/>
              </a:rPr>
              <a:t>Provide copies of the </a:t>
            </a:r>
            <a:r>
              <a:rPr lang="en-US" sz="1000" i="1" dirty="0">
                <a:latin typeface="Calibri" pitchFamily="25" charset="0"/>
                <a:ea typeface="Calibri" pitchFamily="25" charset="0"/>
                <a:cs typeface="Calibri" pitchFamily="25" charset="0"/>
              </a:rPr>
              <a:t>CA Preschool Learning Foundations</a:t>
            </a:r>
            <a:r>
              <a:rPr lang="en-US" sz="1000" dirty="0">
                <a:latin typeface="Calibri" pitchFamily="25" charset="0"/>
                <a:ea typeface="Calibri" pitchFamily="25" charset="0"/>
                <a:cs typeface="Calibri" pitchFamily="25" charset="0"/>
              </a:rPr>
              <a:t>, and the Common Core State Standards for each table; give each participant a copy of the Alignment Document.</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dirty="0">
                <a:latin typeface="Calibri" pitchFamily="25" charset="0"/>
                <a:ea typeface="Calibri" pitchFamily="25" charset="0"/>
                <a:cs typeface="Calibri" pitchFamily="25" charset="0"/>
              </a:rPr>
              <a:t>Highlight (if needed, browse through the document with participants):</a:t>
            </a:r>
          </a:p>
          <a:p>
            <a:pPr>
              <a:spcBef>
                <a:spcPct val="0"/>
              </a:spcBef>
            </a:pPr>
            <a:r>
              <a:rPr lang="en-US" sz="1000" b="1" i="1" dirty="0">
                <a:latin typeface="Calibri" pitchFamily="25" charset="0"/>
                <a:ea typeface="Calibri" pitchFamily="25" charset="0"/>
                <a:cs typeface="Calibri" pitchFamily="25" charset="0"/>
              </a:rPr>
              <a:t>The Preschool Learning Foundations </a:t>
            </a:r>
            <a:r>
              <a:rPr lang="en-US" sz="1000" dirty="0">
                <a:latin typeface="Calibri" pitchFamily="25" charset="0"/>
                <a:ea typeface="Calibri" pitchFamily="25" charset="0"/>
                <a:cs typeface="Calibri" pitchFamily="25" charset="0"/>
              </a:rPr>
              <a:t>are a critical step in the California Department of Education’s efforts to strengthen preschool education and school readiness and to close the achievement gap in California. The </a:t>
            </a:r>
            <a:r>
              <a:rPr lang="en-US" sz="1000" i="1" dirty="0">
                <a:latin typeface="Calibri" pitchFamily="25" charset="0"/>
                <a:ea typeface="Calibri" pitchFamily="25" charset="0"/>
                <a:cs typeface="Calibri" pitchFamily="25" charset="0"/>
              </a:rPr>
              <a:t>Foundations</a:t>
            </a:r>
            <a:r>
              <a:rPr lang="en-US" sz="1000" dirty="0">
                <a:latin typeface="Calibri" pitchFamily="25" charset="0"/>
                <a:ea typeface="Calibri" pitchFamily="25" charset="0"/>
                <a:cs typeface="Calibri" pitchFamily="25" charset="0"/>
              </a:rPr>
              <a:t> cover the following domains:</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Social</a:t>
            </a:r>
            <a:r>
              <a:rPr lang="en-US" sz="1000" dirty="0">
                <a:latin typeface="Calibri" pitchFamily="25" charset="0"/>
                <a:ea typeface="Calibri" pitchFamily="25" charset="0"/>
                <a:cs typeface="Calibri" pitchFamily="25" charset="0"/>
              </a:rPr>
              <a:t>-Emotional Development</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Language </a:t>
            </a:r>
            <a:r>
              <a:rPr lang="en-US" sz="1000" dirty="0">
                <a:latin typeface="Calibri" pitchFamily="25" charset="0"/>
                <a:ea typeface="Calibri" pitchFamily="25" charset="0"/>
                <a:cs typeface="Calibri" pitchFamily="25" charset="0"/>
              </a:rPr>
              <a:t>and Literacy</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English</a:t>
            </a:r>
            <a:r>
              <a:rPr lang="en-US" sz="1000" dirty="0">
                <a:latin typeface="Calibri" pitchFamily="25" charset="0"/>
                <a:ea typeface="Calibri" pitchFamily="25" charset="0"/>
                <a:cs typeface="Calibri" pitchFamily="25" charset="0"/>
              </a:rPr>
              <a:t>-Language Development (for English learners)</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Mathematics</a:t>
            </a:r>
          </a:p>
          <a:p>
            <a:pPr>
              <a:spcBef>
                <a:spcPct val="0"/>
              </a:spcBef>
              <a:buFontTx/>
              <a:buChar char="•"/>
            </a:pPr>
            <a:r>
              <a:rPr lang="en-US" sz="1000" dirty="0" smtClean="0">
                <a:latin typeface="Calibri" pitchFamily="25" charset="0"/>
                <a:ea typeface="Calibri" pitchFamily="25" charset="0"/>
                <a:cs typeface="Calibri" pitchFamily="25" charset="0"/>
              </a:rPr>
              <a:t> Visual </a:t>
            </a:r>
            <a:r>
              <a:rPr lang="en-US" sz="1000" dirty="0">
                <a:latin typeface="Calibri" pitchFamily="25" charset="0"/>
                <a:ea typeface="Calibri" pitchFamily="25" charset="0"/>
                <a:cs typeface="Calibri" pitchFamily="25" charset="0"/>
              </a:rPr>
              <a:t>and Performing Arts</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Physical </a:t>
            </a:r>
            <a:r>
              <a:rPr lang="en-US" sz="1000" dirty="0">
                <a:latin typeface="Calibri" pitchFamily="25" charset="0"/>
                <a:ea typeface="Calibri" pitchFamily="25" charset="0"/>
                <a:cs typeface="Calibri" pitchFamily="25" charset="0"/>
              </a:rPr>
              <a:t>Development</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History</a:t>
            </a:r>
            <a:r>
              <a:rPr lang="en-US" sz="1000" dirty="0">
                <a:latin typeface="Calibri" pitchFamily="25" charset="0"/>
                <a:ea typeface="Calibri" pitchFamily="25" charset="0"/>
                <a:cs typeface="Calibri" pitchFamily="25" charset="0"/>
              </a:rPr>
              <a:t>-Social Science</a:t>
            </a:r>
            <a:endParaRPr lang="en-US" sz="1000" dirty="0" smtClean="0">
              <a:latin typeface="Calibri" pitchFamily="25" charset="0"/>
              <a:ea typeface="Calibri" pitchFamily="25" charset="0"/>
              <a:cs typeface="Calibri" pitchFamily="25" charset="0"/>
            </a:endParaRPr>
          </a:p>
          <a:p>
            <a:pPr>
              <a:spcBef>
                <a:spcPct val="0"/>
              </a:spcBef>
              <a:buFontTx/>
              <a:buChar char="•"/>
            </a:pPr>
            <a:r>
              <a:rPr lang="en-US" sz="1000" dirty="0" smtClean="0">
                <a:latin typeface="Calibri" pitchFamily="25" charset="0"/>
                <a:ea typeface="Calibri" pitchFamily="25" charset="0"/>
                <a:cs typeface="Calibri" pitchFamily="25" charset="0"/>
              </a:rPr>
              <a:t> Science</a:t>
            </a:r>
            <a:endParaRPr lang="en-US" sz="1000" dirty="0">
              <a:latin typeface="Calibri" pitchFamily="25" charset="0"/>
              <a:ea typeface="Calibri" pitchFamily="25" charset="0"/>
              <a:cs typeface="Calibri" pitchFamily="25" charset="0"/>
            </a:endParaRP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1000" dirty="0">
                <a:latin typeface="Calibri" pitchFamily="25" charset="0"/>
                <a:ea typeface="Calibri" pitchFamily="25" charset="0"/>
                <a:cs typeface="Calibri" pitchFamily="25" charset="0"/>
              </a:rPr>
              <a:t>Together, these domains represent crucial areas of learning and development for young children. </a:t>
            </a:r>
          </a:p>
          <a:p>
            <a:pPr>
              <a:spcBef>
                <a:spcPct val="0"/>
              </a:spcBef>
            </a:pPr>
            <a:r>
              <a:rPr lang="en-US" sz="1000" dirty="0">
                <a:latin typeface="Calibri" pitchFamily="25" charset="0"/>
                <a:ea typeface="Calibri" pitchFamily="25" charset="0"/>
                <a:cs typeface="Calibri" pitchFamily="25" charset="0"/>
              </a:rPr>
              <a:t>Competencies are included as foundations for children “at around 48 months of age” and “at around 60 months of age.”</a:t>
            </a:r>
          </a:p>
          <a:p>
            <a:pPr>
              <a:spcBef>
                <a:spcPct val="0"/>
              </a:spcBef>
            </a:pPr>
            <a:endParaRPr lang="en-US" sz="400" dirty="0">
              <a:latin typeface="Calibri" pitchFamily="25" charset="0"/>
              <a:ea typeface="Calibri" pitchFamily="25" charset="0"/>
              <a:cs typeface="Calibri" pitchFamily="25" charset="0"/>
            </a:endParaRPr>
          </a:p>
          <a:p>
            <a:pPr>
              <a:spcBef>
                <a:spcPct val="0"/>
              </a:spcBef>
            </a:pPr>
            <a:r>
              <a:rPr lang="en-US" sz="800" dirty="0">
                <a:latin typeface="Calibri" pitchFamily="25" charset="0"/>
                <a:ea typeface="Calibri" pitchFamily="25" charset="0"/>
                <a:cs typeface="Calibri" pitchFamily="25" charset="0"/>
              </a:rPr>
              <a:t>Source: </a:t>
            </a:r>
            <a:r>
              <a:rPr lang="en-US" sz="800" u="sng" dirty="0">
                <a:latin typeface="Calibri" pitchFamily="25" charset="0"/>
                <a:ea typeface="Calibri" pitchFamily="25" charset="0"/>
                <a:cs typeface="Calibri" pitchFamily="25" charset="0"/>
              </a:rPr>
              <a:t>Expanding Access to High Quality Preschool Programs</a:t>
            </a:r>
            <a:r>
              <a:rPr lang="en-US" sz="800" dirty="0">
                <a:latin typeface="Calibri" pitchFamily="25" charset="0"/>
                <a:ea typeface="Calibri" pitchFamily="25" charset="0"/>
                <a:cs typeface="Calibri" pitchFamily="25" charset="0"/>
              </a:rPr>
              <a:t>, 2003 California School Boards Association</a:t>
            </a:r>
          </a:p>
          <a:p>
            <a:endParaRPr lang="en-US" sz="1000" dirty="0">
              <a:latin typeface="Calibri" pitchFamily="25" charset="0"/>
              <a:ea typeface="Calibri" pitchFamily="25" charset="0"/>
              <a:cs typeface="Calibri" pitchFamily="25" charset="0"/>
            </a:endParaRPr>
          </a:p>
          <a:p>
            <a:endParaRPr lang="en-US" sz="1000" dirty="0">
              <a:latin typeface="Calibri" pitchFamily="25" charset="0"/>
              <a:ea typeface="Calibri" pitchFamily="25" charset="0"/>
              <a:cs typeface="Calibri" pitchFamily="25" charset="0"/>
            </a:endParaRPr>
          </a:p>
        </p:txBody>
      </p:sp>
      <p:sp>
        <p:nvSpPr>
          <p:cNvPr id="43012" name="Rectangle 3"/>
          <p:cNvSpPr>
            <a:spLocks noChangeArrowheads="1"/>
          </p:cNvSpPr>
          <p:nvPr/>
        </p:nvSpPr>
        <p:spPr bwMode="auto">
          <a:xfrm>
            <a:off x="6600825" y="8961440"/>
            <a:ext cx="346966" cy="276242"/>
          </a:xfrm>
          <a:prstGeom prst="rect">
            <a:avLst/>
          </a:prstGeom>
          <a:noFill/>
          <a:ln w="9525">
            <a:noFill/>
            <a:miter lim="800000"/>
            <a:headEnd/>
            <a:tailEnd/>
          </a:ln>
        </p:spPr>
        <p:txBody>
          <a:bodyPr wrap="none">
            <a:prstTxWarp prst="textNoShape">
              <a:avLst/>
            </a:prstTxWarp>
            <a:spAutoFit/>
          </a:bodyPr>
          <a:lstStyle/>
          <a:p>
            <a:fld id="{FC3D4484-8B09-3D49-A2A8-143E26A964CE}"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r>
              <a:rPr lang="en-US" sz="1000" dirty="0" smtClean="0">
                <a:latin typeface="Calibri" pitchFamily="25" charset="0"/>
                <a:ea typeface="ＭＳ Ｐゴシック" pitchFamily="25" charset="-128"/>
                <a:cs typeface="ＭＳ Ｐゴシック" pitchFamily="25" charset="-128"/>
              </a:rPr>
              <a:t>This table represents an overview of the alignment among the </a:t>
            </a:r>
            <a:r>
              <a:rPr lang="en-US" sz="1000" b="1" dirty="0" smtClean="0">
                <a:latin typeface="Calibri" pitchFamily="25" charset="0"/>
                <a:ea typeface="ＭＳ Ｐゴシック" pitchFamily="25" charset="-128"/>
                <a:cs typeface="ＭＳ Ｐゴシック" pitchFamily="25" charset="-128"/>
              </a:rPr>
              <a:t>nine domains </a:t>
            </a:r>
            <a:r>
              <a:rPr lang="en-US" sz="1000" dirty="0" smtClean="0">
                <a:latin typeface="Calibri" pitchFamily="25" charset="0"/>
                <a:ea typeface="ＭＳ Ｐゴシック" pitchFamily="25" charset="-128"/>
                <a:cs typeface="ＭＳ Ｐゴシック" pitchFamily="25" charset="-128"/>
              </a:rPr>
              <a:t>of the </a:t>
            </a:r>
            <a:r>
              <a:rPr lang="en-US" sz="1000" b="1" i="1" dirty="0" smtClean="0">
                <a:latin typeface="Calibri" pitchFamily="25" charset="0"/>
                <a:ea typeface="ＭＳ Ｐゴシック" pitchFamily="25" charset="-128"/>
                <a:cs typeface="ＭＳ Ｐゴシック" pitchFamily="25" charset="-128"/>
              </a:rPr>
              <a:t>Preschool Learning Foundations</a:t>
            </a:r>
            <a:r>
              <a:rPr lang="en-US" sz="1000" b="1" i="1" baseline="0" dirty="0" smtClean="0">
                <a:latin typeface="Calibri" pitchFamily="25" charset="0"/>
                <a:ea typeface="ＭＳ Ｐゴシック" pitchFamily="25" charset="-128"/>
                <a:cs typeface="ＭＳ Ｐゴシック" pitchFamily="25" charset="-128"/>
              </a:rPr>
              <a:t> </a:t>
            </a:r>
            <a:r>
              <a:rPr lang="en-US" sz="1000" dirty="0" smtClean="0">
                <a:latin typeface="Calibri" pitchFamily="25" charset="0"/>
                <a:ea typeface="ＭＳ Ｐゴシック" pitchFamily="25" charset="-128"/>
                <a:cs typeface="ＭＳ Ｐゴシック" pitchFamily="25" charset="-128"/>
              </a:rPr>
              <a:t>with the content of the </a:t>
            </a:r>
            <a:r>
              <a:rPr lang="en-US" sz="1000" b="1" dirty="0" smtClean="0">
                <a:latin typeface="Calibri" pitchFamily="25" charset="0"/>
                <a:ea typeface="ＭＳ Ｐゴシック" pitchFamily="25" charset="-128"/>
                <a:cs typeface="ＭＳ Ｐゴシック" pitchFamily="25" charset="-128"/>
              </a:rPr>
              <a:t>CA Kindergarten Content Standards and the Common Core State Standards (CCSS).</a:t>
            </a:r>
          </a:p>
          <a:p>
            <a:endParaRPr lang="en-US" sz="1000" b="1"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The </a:t>
            </a:r>
            <a:r>
              <a:rPr lang="en-US" sz="1000" b="1" dirty="0" smtClean="0">
                <a:latin typeface="Calibri" pitchFamily="25" charset="0"/>
                <a:ea typeface="ＭＳ Ｐゴシック" pitchFamily="25" charset="-128"/>
                <a:cs typeface="ＭＳ Ｐゴシック" pitchFamily="25" charset="-128"/>
              </a:rPr>
              <a:t>alignment demonstrates </a:t>
            </a:r>
            <a:r>
              <a:rPr lang="en-US" sz="1000" dirty="0" smtClean="0">
                <a:latin typeface="Calibri" pitchFamily="25" charset="0"/>
                <a:ea typeface="ＭＳ Ｐゴシック" pitchFamily="25" charset="-128"/>
                <a:cs typeface="ＭＳ Ｐゴシック" pitchFamily="25" charset="-128"/>
              </a:rPr>
              <a:t>that </a:t>
            </a:r>
            <a:r>
              <a:rPr lang="en-US" sz="1000" b="1" dirty="0" smtClean="0">
                <a:latin typeface="Calibri" pitchFamily="25" charset="0"/>
                <a:ea typeface="ＭＳ Ｐゴシック" pitchFamily="25" charset="-128"/>
                <a:cs typeface="ＭＳ Ｐゴシック" pitchFamily="25" charset="-128"/>
              </a:rPr>
              <a:t>early learning </a:t>
            </a:r>
            <a:r>
              <a:rPr lang="en-US" sz="1000" dirty="0" smtClean="0">
                <a:latin typeface="Calibri" pitchFamily="25" charset="0"/>
                <a:ea typeface="ＭＳ Ｐゴシック" pitchFamily="25" charset="-128"/>
                <a:cs typeface="ＭＳ Ｐゴシック" pitchFamily="25" charset="-128"/>
              </a:rPr>
              <a:t>is a </a:t>
            </a:r>
            <a:r>
              <a:rPr lang="en-US" sz="1000" u="sng" dirty="0" smtClean="0">
                <a:latin typeface="Calibri" pitchFamily="25" charset="0"/>
                <a:ea typeface="ＭＳ Ｐゴシック" pitchFamily="25" charset="-128"/>
                <a:cs typeface="ＭＳ Ｐゴシック" pitchFamily="25" charset="-128"/>
              </a:rPr>
              <a:t>significant part</a:t>
            </a:r>
            <a:r>
              <a:rPr lang="en-US" sz="1000" dirty="0" smtClean="0">
                <a:latin typeface="Calibri" pitchFamily="25" charset="0"/>
                <a:ea typeface="ＭＳ Ｐゴシック" pitchFamily="25" charset="-128"/>
                <a:cs typeface="ＭＳ Ｐゴシック" pitchFamily="25" charset="-128"/>
              </a:rPr>
              <a:t> of the </a:t>
            </a:r>
            <a:r>
              <a:rPr lang="en-US" sz="1000" b="1" dirty="0" smtClean="0">
                <a:latin typeface="Calibri" pitchFamily="25" charset="0"/>
                <a:ea typeface="ＭＳ Ｐゴシック" pitchFamily="25" charset="-128"/>
                <a:cs typeface="ＭＳ Ｐゴシック" pitchFamily="25" charset="-128"/>
              </a:rPr>
              <a:t>educational system </a:t>
            </a:r>
            <a:r>
              <a:rPr lang="en-US" sz="1000" dirty="0" smtClean="0">
                <a:latin typeface="Calibri" pitchFamily="25" charset="0"/>
                <a:ea typeface="ＭＳ Ｐゴシック" pitchFamily="25" charset="-128"/>
                <a:cs typeface="ＭＳ Ｐゴシック" pitchFamily="25" charset="-128"/>
              </a:rPr>
              <a:t>and that the </a:t>
            </a:r>
            <a:r>
              <a:rPr lang="en-US" sz="1000" u="sng" dirty="0" smtClean="0">
                <a:latin typeface="Calibri" pitchFamily="25" charset="0"/>
                <a:ea typeface="ＭＳ Ｐゴシック" pitchFamily="25" charset="-128"/>
                <a:cs typeface="ＭＳ Ｐゴシック" pitchFamily="25" charset="-128"/>
              </a:rPr>
              <a:t>knowledge and skills</a:t>
            </a:r>
            <a:r>
              <a:rPr lang="en-US" sz="1000" dirty="0" smtClean="0">
                <a:latin typeface="Calibri" pitchFamily="25" charset="0"/>
                <a:ea typeface="ＭＳ Ｐゴシック" pitchFamily="25" charset="-128"/>
                <a:cs typeface="ＭＳ Ｐゴシック" pitchFamily="25" charset="-128"/>
              </a:rPr>
              <a:t> of young children are foundational to future learning.</a:t>
            </a:r>
          </a:p>
          <a:p>
            <a:endParaRPr lang="en-US" sz="1000"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Understanding the </a:t>
            </a:r>
            <a:r>
              <a:rPr lang="en-US" sz="1000" u="sng" dirty="0" smtClean="0">
                <a:latin typeface="Calibri" pitchFamily="25" charset="0"/>
                <a:ea typeface="ＭＳ Ｐゴシック" pitchFamily="25" charset="-128"/>
                <a:cs typeface="ＭＳ Ｐゴシック" pitchFamily="25" charset="-128"/>
              </a:rPr>
              <a:t>links between</a:t>
            </a:r>
            <a:r>
              <a:rPr lang="en-US" sz="1000" dirty="0" smtClean="0">
                <a:latin typeface="Calibri" pitchFamily="25" charset="0"/>
                <a:ea typeface="ＭＳ Ｐゴシック" pitchFamily="25" charset="-128"/>
                <a:cs typeface="ＭＳ Ｐゴシック" pitchFamily="25" charset="-128"/>
              </a:rPr>
              <a:t> the </a:t>
            </a:r>
            <a:r>
              <a:rPr lang="en-US" sz="1000" b="1" dirty="0" smtClean="0">
                <a:latin typeface="Calibri" pitchFamily="25" charset="0"/>
                <a:ea typeface="ＭＳ Ｐゴシック" pitchFamily="25" charset="-128"/>
                <a:cs typeface="ＭＳ Ｐゴシック" pitchFamily="25" charset="-128"/>
              </a:rPr>
              <a:t>different ages </a:t>
            </a:r>
            <a:r>
              <a:rPr lang="en-US" sz="1000" dirty="0" smtClean="0">
                <a:latin typeface="Calibri" pitchFamily="25" charset="0"/>
                <a:ea typeface="ＭＳ Ｐゴシック" pitchFamily="25" charset="-128"/>
                <a:cs typeface="ＭＳ Ｐゴシック" pitchFamily="25" charset="-128"/>
              </a:rPr>
              <a:t>and </a:t>
            </a:r>
            <a:r>
              <a:rPr lang="en-US" sz="1000" b="1" dirty="0" smtClean="0">
                <a:latin typeface="Calibri" pitchFamily="25" charset="0"/>
                <a:ea typeface="ＭＳ Ｐゴシック" pitchFamily="25" charset="-128"/>
                <a:cs typeface="ＭＳ Ｐゴシック" pitchFamily="25" charset="-128"/>
              </a:rPr>
              <a:t>different early childhood services </a:t>
            </a:r>
            <a:r>
              <a:rPr lang="en-US" sz="1000" dirty="0" smtClean="0">
                <a:latin typeface="Calibri" pitchFamily="25" charset="0"/>
                <a:ea typeface="ＭＳ Ｐゴシック" pitchFamily="25" charset="-128"/>
                <a:cs typeface="ＭＳ Ｐゴシック" pitchFamily="25" charset="-128"/>
              </a:rPr>
              <a:t>allows educators to build on children’s earlier learning and prepare them for the next educational challenge.</a:t>
            </a:r>
          </a:p>
          <a:p>
            <a:endParaRPr lang="en-US" sz="1000" dirty="0" smtClean="0">
              <a:latin typeface="Calibri" pitchFamily="25" charset="0"/>
              <a:ea typeface="ＭＳ Ｐゴシック" pitchFamily="25" charset="-128"/>
              <a:cs typeface="ＭＳ Ｐゴシック" pitchFamily="25" charset="-128"/>
            </a:endParaRPr>
          </a:p>
          <a:p>
            <a:r>
              <a:rPr lang="en-US" sz="1000" dirty="0" smtClean="0">
                <a:latin typeface="Calibri" pitchFamily="25" charset="0"/>
                <a:ea typeface="ＭＳ Ｐゴシック" pitchFamily="25" charset="-128"/>
                <a:cs typeface="ＭＳ Ｐゴシック" pitchFamily="25" charset="-128"/>
              </a:rPr>
              <a:t>Visual and Performing Arts, Physical Development, Health, History-Social Science, and Science are all separate domains in the </a:t>
            </a:r>
            <a:r>
              <a:rPr lang="en-US" sz="1000" i="1" dirty="0" smtClean="0">
                <a:latin typeface="Calibri" pitchFamily="25" charset="0"/>
                <a:ea typeface="ＭＳ Ｐゴシック" pitchFamily="25" charset="-128"/>
                <a:cs typeface="ＭＳ Ｐゴシック" pitchFamily="25" charset="-128"/>
              </a:rPr>
              <a:t>Preschool Learning Foundations</a:t>
            </a:r>
            <a:r>
              <a:rPr lang="en-US" sz="1000" dirty="0" smtClean="0">
                <a:latin typeface="Calibri" pitchFamily="25" charset="0"/>
                <a:ea typeface="ＭＳ Ｐゴシック" pitchFamily="25" charset="-128"/>
                <a:cs typeface="ＭＳ Ｐゴシック" pitchFamily="25" charset="-128"/>
              </a:rPr>
              <a:t>. The Common Core includes English Language Arts &amp; Literacy in History/Social Studies, Science, and Technical Subjects. </a:t>
            </a:r>
          </a:p>
          <a:p>
            <a:endParaRPr lang="en-US" sz="1000" dirty="0" smtClean="0">
              <a:latin typeface="Calibri" pitchFamily="25" charset="0"/>
              <a:ea typeface="ＭＳ Ｐゴシック" pitchFamily="25" charset="-128"/>
              <a:cs typeface="ＭＳ Ｐゴシック" pitchFamily="25" charset="-128"/>
            </a:endParaRPr>
          </a:p>
          <a:p>
            <a:endParaRPr lang="en-US" sz="1000" dirty="0" smtClean="0">
              <a:solidFill>
                <a:srgbClr val="FF0000"/>
              </a:solidFill>
              <a:latin typeface="Calibri" pitchFamily="25" charset="0"/>
              <a:ea typeface="ＭＳ Ｐゴシック" pitchFamily="25" charset="-128"/>
              <a:cs typeface="ＭＳ Ｐゴシック" pitchFamily="25" charset="-128"/>
            </a:endParaRPr>
          </a:p>
        </p:txBody>
      </p:sp>
      <p:sp>
        <p:nvSpPr>
          <p:cNvPr id="45060" name="Rectangle 3"/>
          <p:cNvSpPr>
            <a:spLocks noChangeArrowheads="1"/>
          </p:cNvSpPr>
          <p:nvPr/>
        </p:nvSpPr>
        <p:spPr bwMode="auto">
          <a:xfrm>
            <a:off x="6600825" y="8961440"/>
            <a:ext cx="346966" cy="276242"/>
          </a:xfrm>
          <a:prstGeom prst="rect">
            <a:avLst/>
          </a:prstGeom>
          <a:noFill/>
          <a:ln w="9525">
            <a:noFill/>
            <a:miter lim="800000"/>
            <a:headEnd/>
            <a:tailEnd/>
          </a:ln>
        </p:spPr>
        <p:txBody>
          <a:bodyPr wrap="none">
            <a:prstTxWarp prst="textNoShape">
              <a:avLst/>
            </a:prstTxWarp>
            <a:spAutoFit/>
          </a:bodyPr>
          <a:lstStyle/>
          <a:p>
            <a:fld id="{A283166B-5B50-C94F-A010-399DCD1D228B}"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Review page 25 in the </a:t>
            </a:r>
            <a:r>
              <a:rPr lang="en-US" baseline="0" dirty="0" smtClean="0">
                <a:latin typeface="Calibri"/>
                <a:cs typeface="Calibri"/>
              </a:rPr>
              <a:t>Alignment Document  or use the handout provided.</a:t>
            </a:r>
            <a:endParaRPr lang="en-US" dirty="0" smtClean="0">
              <a:latin typeface="Calibri"/>
              <a:cs typeface="Calibri"/>
            </a:endParaRPr>
          </a:p>
          <a:p>
            <a:endParaRPr lang="en-US" dirty="0" smtClean="0">
              <a:latin typeface="Calibri"/>
              <a:cs typeface="Calibri"/>
            </a:endParaRPr>
          </a:p>
          <a:p>
            <a:r>
              <a:rPr lang="en-US" baseline="0" dirty="0" smtClean="0">
                <a:latin typeface="Calibri"/>
                <a:cs typeface="Calibri"/>
              </a:rPr>
              <a:t>Give the participants a few minutes to look at the Alignment Document at their tables.  Ask them, “What do you notice about the document?”  Have a few participants share out loud, to begin the discussion.</a:t>
            </a:r>
          </a:p>
          <a:p>
            <a:endParaRPr lang="en-US"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Remind</a:t>
            </a:r>
            <a:r>
              <a:rPr lang="en-US" baseline="0" dirty="0" smtClean="0">
                <a:latin typeface="Calibri"/>
                <a:cs typeface="Calibri"/>
              </a:rPr>
              <a:t> them that the</a:t>
            </a:r>
            <a:r>
              <a:rPr lang="en-US" dirty="0" smtClean="0">
                <a:latin typeface="Calibri"/>
                <a:cs typeface="Calibri"/>
              </a:rPr>
              <a:t> table represents the </a:t>
            </a:r>
            <a:r>
              <a:rPr lang="en-US" b="1" u="sng" dirty="0" smtClean="0">
                <a:latin typeface="Calibri"/>
                <a:cs typeface="Calibri"/>
              </a:rPr>
              <a:t>developmental continuum of learning</a:t>
            </a:r>
            <a:r>
              <a:rPr lang="en-US" b="1" u="none" dirty="0" smtClean="0">
                <a:latin typeface="Calibri"/>
                <a:cs typeface="Calibri"/>
              </a:rPr>
              <a:t> </a:t>
            </a:r>
            <a:r>
              <a:rPr lang="en-US" dirty="0" smtClean="0">
                <a:latin typeface="Calibri"/>
                <a:cs typeface="Calibri"/>
              </a:rPr>
              <a:t>for children from </a:t>
            </a:r>
            <a:r>
              <a:rPr lang="en-US" b="1" dirty="0" smtClean="0">
                <a:latin typeface="Calibri"/>
                <a:cs typeface="Calibri"/>
              </a:rPr>
              <a:t>three</a:t>
            </a:r>
            <a:r>
              <a:rPr lang="en-US" dirty="0" smtClean="0">
                <a:latin typeface="Calibri"/>
                <a:cs typeface="Calibri"/>
              </a:rPr>
              <a:t> years old </a:t>
            </a:r>
            <a:r>
              <a:rPr lang="en-US" b="1" dirty="0" smtClean="0">
                <a:latin typeface="Calibri"/>
                <a:cs typeface="Calibri"/>
              </a:rPr>
              <a:t>to kindergarten</a:t>
            </a:r>
            <a:r>
              <a:rPr lang="en-US" dirty="0" smtClean="0">
                <a:latin typeface="Calibri"/>
                <a:cs typeface="Calibri"/>
              </a:rPr>
              <a:t>. </a:t>
            </a:r>
          </a:p>
          <a:p>
            <a:endParaRPr lang="en-US" dirty="0" smtClean="0">
              <a:latin typeface="Calibri"/>
              <a:cs typeface="Calibri"/>
            </a:endParaRPr>
          </a:p>
          <a:p>
            <a:r>
              <a:rPr lang="en-US" b="1" baseline="0" dirty="0" smtClean="0">
                <a:latin typeface="Calibri"/>
                <a:cs typeface="Calibri"/>
              </a:rPr>
              <a:t>Explain the age break down from preschool to kindergarten:</a:t>
            </a:r>
            <a:endParaRPr lang="en-US" b="1" dirty="0" smtClean="0">
              <a:latin typeface="Calibri"/>
              <a:cs typeface="Calibri"/>
            </a:endParaRPr>
          </a:p>
          <a:p>
            <a:pPr marL="171450" indent="-171450">
              <a:buFont typeface="Wingdings" pitchFamily="2" charset="2"/>
              <a:buChar char="§"/>
            </a:pPr>
            <a:r>
              <a:rPr lang="en-US" dirty="0" smtClean="0">
                <a:latin typeface="Calibri"/>
                <a:cs typeface="Calibri"/>
              </a:rPr>
              <a:t>Infant/Toddler</a:t>
            </a:r>
            <a:r>
              <a:rPr lang="en-US" baseline="0" dirty="0" smtClean="0">
                <a:latin typeface="Calibri"/>
                <a:cs typeface="Calibri"/>
              </a:rPr>
              <a:t>s represent students who are </a:t>
            </a:r>
            <a:r>
              <a:rPr lang="en-US" dirty="0" smtClean="0">
                <a:latin typeface="Calibri"/>
                <a:cs typeface="Calibri"/>
              </a:rPr>
              <a:t>3-4 years</a:t>
            </a:r>
            <a:r>
              <a:rPr lang="en-US" baseline="0" dirty="0" smtClean="0">
                <a:latin typeface="Calibri"/>
                <a:cs typeface="Calibri"/>
              </a:rPr>
              <a:t> of age</a:t>
            </a:r>
            <a:endParaRPr lang="en-US" dirty="0" smtClean="0">
              <a:latin typeface="Calibri"/>
              <a:cs typeface="Calibri"/>
            </a:endParaRPr>
          </a:p>
          <a:p>
            <a:pPr marL="171450" indent="-171450">
              <a:buFont typeface="Wingdings" pitchFamily="2" charset="2"/>
              <a:buChar char="§"/>
            </a:pPr>
            <a:r>
              <a:rPr lang="en-US" dirty="0" smtClean="0">
                <a:latin typeface="Calibri"/>
                <a:cs typeface="Calibri"/>
              </a:rPr>
              <a:t>Preschool represents students</a:t>
            </a:r>
            <a:r>
              <a:rPr lang="en-US" baseline="0" dirty="0" smtClean="0">
                <a:latin typeface="Calibri"/>
                <a:cs typeface="Calibri"/>
              </a:rPr>
              <a:t> who are</a:t>
            </a:r>
            <a:r>
              <a:rPr lang="en-US" dirty="0" smtClean="0">
                <a:latin typeface="Calibri"/>
                <a:cs typeface="Calibri"/>
              </a:rPr>
              <a:t> 4-5 year of</a:t>
            </a:r>
            <a:r>
              <a:rPr lang="en-US" baseline="0" dirty="0" smtClean="0">
                <a:latin typeface="Calibri"/>
                <a:cs typeface="Calibri"/>
              </a:rPr>
              <a:t> age</a:t>
            </a:r>
            <a:endParaRPr lang="en-US" dirty="0" smtClean="0">
              <a:latin typeface="Calibri"/>
              <a:cs typeface="Calibri"/>
            </a:endParaRPr>
          </a:p>
          <a:p>
            <a:pPr marL="171450" indent="-171450">
              <a:buFont typeface="Wingdings" pitchFamily="2" charset="2"/>
              <a:buChar char="§"/>
            </a:pPr>
            <a:r>
              <a:rPr lang="en-US" dirty="0" smtClean="0">
                <a:latin typeface="Calibri"/>
                <a:cs typeface="Calibri"/>
              </a:rPr>
              <a:t>Kindergarten represents </a:t>
            </a:r>
            <a:r>
              <a:rPr lang="en-US" baseline="0" dirty="0" smtClean="0">
                <a:latin typeface="Calibri"/>
                <a:cs typeface="Calibri"/>
              </a:rPr>
              <a:t>students from </a:t>
            </a:r>
            <a:r>
              <a:rPr lang="en-US" dirty="0" smtClean="0">
                <a:latin typeface="Calibri"/>
                <a:cs typeface="Calibri"/>
              </a:rPr>
              <a:t>5-6 years</a:t>
            </a:r>
            <a:r>
              <a:rPr lang="en-US" baseline="0" dirty="0" smtClean="0">
                <a:latin typeface="Calibri"/>
                <a:cs typeface="Calibri"/>
              </a:rPr>
              <a:t> of age</a:t>
            </a:r>
            <a:endParaRPr lang="en-US" dirty="0" smtClean="0">
              <a:latin typeface="Calibri"/>
              <a:cs typeface="Calibri"/>
            </a:endParaRPr>
          </a:p>
          <a:p>
            <a:endParaRPr lang="en-US" dirty="0" smtClean="0">
              <a:latin typeface="Calibri"/>
              <a:cs typeface="Calibri"/>
            </a:endParaRPr>
          </a:p>
          <a:p>
            <a:r>
              <a:rPr lang="en-US" dirty="0" smtClean="0">
                <a:latin typeface="Calibri"/>
                <a:cs typeface="Calibri"/>
              </a:rPr>
              <a:t>Ask</a:t>
            </a:r>
            <a:r>
              <a:rPr lang="en-US" baseline="0" dirty="0" smtClean="0">
                <a:latin typeface="Calibri"/>
                <a:cs typeface="Calibri"/>
              </a:rPr>
              <a:t> the participants to look at how </a:t>
            </a:r>
            <a:r>
              <a:rPr lang="en-US" b="1" baseline="0" dirty="0" smtClean="0">
                <a:latin typeface="Calibri"/>
                <a:cs typeface="Calibri"/>
              </a:rPr>
              <a:t>Self-Regulation </a:t>
            </a:r>
            <a:r>
              <a:rPr lang="en-US" baseline="0" dirty="0" smtClean="0">
                <a:latin typeface="Calibri"/>
                <a:cs typeface="Calibri"/>
              </a:rPr>
              <a:t>is represented in the </a:t>
            </a:r>
            <a:r>
              <a:rPr lang="en-US" b="1" i="0" baseline="0" dirty="0" smtClean="0">
                <a:latin typeface="Calibri"/>
                <a:cs typeface="Calibri"/>
              </a:rPr>
              <a:t>California Infant/Toddler Learning and Development Foundations</a:t>
            </a:r>
            <a:r>
              <a:rPr lang="en-US" b="1" baseline="0" dirty="0" smtClean="0">
                <a:latin typeface="Calibri"/>
                <a:cs typeface="Calibri"/>
              </a:rPr>
              <a:t>,</a:t>
            </a:r>
            <a:r>
              <a:rPr lang="en-US" baseline="0" dirty="0" smtClean="0">
                <a:latin typeface="Calibri"/>
                <a:cs typeface="Calibri"/>
              </a:rPr>
              <a:t> the </a:t>
            </a:r>
            <a:r>
              <a:rPr lang="en-US" b="1" i="1" baseline="0" dirty="0" smtClean="0">
                <a:latin typeface="Calibri"/>
                <a:cs typeface="Calibri"/>
              </a:rPr>
              <a:t>California Preschool Learning Foundations </a:t>
            </a:r>
            <a:r>
              <a:rPr lang="en-US" baseline="0" dirty="0" smtClean="0">
                <a:latin typeface="Calibri"/>
                <a:cs typeface="Calibri"/>
              </a:rPr>
              <a:t>and in the </a:t>
            </a:r>
            <a:r>
              <a:rPr lang="en-US" b="1" i="0" baseline="0" dirty="0" smtClean="0">
                <a:latin typeface="Calibri"/>
                <a:cs typeface="Calibri"/>
              </a:rPr>
              <a:t>California Content Standards Kindergarten</a:t>
            </a:r>
            <a:r>
              <a:rPr lang="en-US" b="1" baseline="0" dirty="0" smtClean="0">
                <a:latin typeface="Calibri"/>
                <a:cs typeface="Calibri"/>
              </a:rPr>
              <a:t>. </a:t>
            </a:r>
            <a:r>
              <a:rPr lang="en-US" baseline="0" dirty="0" smtClean="0">
                <a:latin typeface="Calibri"/>
                <a:cs typeface="Calibri"/>
              </a:rPr>
              <a:t>Have a few participants share out loud, to continue the discussion.</a:t>
            </a:r>
            <a:endParaRPr lang="en-US" b="1" baseline="0" dirty="0" smtClean="0">
              <a:latin typeface="Calibri"/>
              <a:cs typeface="Calibri"/>
            </a:endParaRPr>
          </a:p>
          <a:p>
            <a:endParaRPr lang="en-US" dirty="0" smtClean="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Calibri"/>
              </a:rPr>
              <a:t>Review page 26 in the </a:t>
            </a:r>
            <a:r>
              <a:rPr lang="en-US" baseline="0" dirty="0" smtClean="0">
                <a:latin typeface="+mn-lt"/>
                <a:cs typeface="Calibri"/>
              </a:rPr>
              <a:t>Alignment Document  or use the handout provided.</a:t>
            </a:r>
            <a:endParaRPr lang="en-US" dirty="0" smtClean="0">
              <a:latin typeface="+mn-lt"/>
              <a:cs typeface="Calibri"/>
            </a:endParaRPr>
          </a:p>
          <a:p>
            <a:endParaRPr lang="en-US" dirty="0" smtClean="0">
              <a:latin typeface="Calibri"/>
              <a:cs typeface="Calibri"/>
            </a:endParaRPr>
          </a:p>
          <a:p>
            <a:r>
              <a:rPr lang="en-US" baseline="0" dirty="0" smtClean="0">
                <a:latin typeface="Calibri"/>
                <a:cs typeface="Calibri"/>
              </a:rPr>
              <a:t>Give the participants a few minutes to look at the Alignment Document at their tables.  Ask them, “What do you notice about the document?”  Have a few participants share out loud, to begin the discussion.</a:t>
            </a:r>
          </a:p>
          <a:p>
            <a:endParaRPr lang="en-US" dirty="0" smtClean="0">
              <a:latin typeface="Calibri"/>
              <a:cs typeface="Calibri"/>
            </a:endParaRPr>
          </a:p>
          <a:p>
            <a:r>
              <a:rPr lang="en-US" dirty="0" smtClean="0">
                <a:latin typeface="Calibri"/>
                <a:cs typeface="Calibri"/>
              </a:rPr>
              <a:t>Ask</a:t>
            </a:r>
            <a:r>
              <a:rPr lang="en-US" baseline="0" dirty="0" smtClean="0">
                <a:latin typeface="Calibri"/>
                <a:cs typeface="Calibri"/>
              </a:rPr>
              <a:t> the participants to look at how </a:t>
            </a:r>
            <a:r>
              <a:rPr lang="en-US" b="1" baseline="0" dirty="0" smtClean="0">
                <a:latin typeface="Calibri"/>
                <a:cs typeface="Calibri"/>
              </a:rPr>
              <a:t>Interactions with Peers </a:t>
            </a:r>
            <a:r>
              <a:rPr lang="en-US" baseline="0" dirty="0" smtClean="0">
                <a:latin typeface="Calibri"/>
                <a:cs typeface="Calibri"/>
              </a:rPr>
              <a:t>is represented in the </a:t>
            </a:r>
            <a:r>
              <a:rPr lang="en-US" b="1" i="0" baseline="0" dirty="0" smtClean="0">
                <a:latin typeface="Calibri"/>
                <a:cs typeface="Calibri"/>
              </a:rPr>
              <a:t>California Infant/Toddler Learning and Development Foundations</a:t>
            </a:r>
            <a:r>
              <a:rPr lang="en-US" b="1" baseline="0" dirty="0" smtClean="0">
                <a:latin typeface="Calibri"/>
                <a:cs typeface="Calibri"/>
              </a:rPr>
              <a:t>,</a:t>
            </a:r>
            <a:r>
              <a:rPr lang="en-US" baseline="0" dirty="0" smtClean="0">
                <a:latin typeface="Calibri"/>
                <a:cs typeface="Calibri"/>
              </a:rPr>
              <a:t> the </a:t>
            </a:r>
            <a:r>
              <a:rPr lang="en-US" b="1" i="1" baseline="0" dirty="0" smtClean="0">
                <a:latin typeface="Calibri"/>
                <a:cs typeface="Calibri"/>
              </a:rPr>
              <a:t>California Preschool Learning Foundations </a:t>
            </a:r>
            <a:r>
              <a:rPr lang="en-US" i="0" baseline="0" dirty="0" smtClean="0">
                <a:latin typeface="Calibri"/>
                <a:cs typeface="Calibri"/>
              </a:rPr>
              <a:t>and in the </a:t>
            </a:r>
            <a:r>
              <a:rPr lang="en-US" b="1" i="0" baseline="0" dirty="0" smtClean="0">
                <a:latin typeface="Calibri"/>
                <a:cs typeface="Calibri"/>
              </a:rPr>
              <a:t>California Content Standards Kindergarten</a:t>
            </a:r>
            <a:r>
              <a:rPr lang="en-US" b="1" i="1" baseline="0" dirty="0" smtClean="0">
                <a:latin typeface="Calibri"/>
                <a:cs typeface="Calibri"/>
              </a:rPr>
              <a:t>. </a:t>
            </a:r>
            <a:r>
              <a:rPr lang="en-US" i="0" baseline="0" dirty="0" smtClean="0">
                <a:latin typeface="Calibri"/>
                <a:cs typeface="Calibri"/>
              </a:rPr>
              <a:t>Have a few participants share out loud, to continue the discussion.</a:t>
            </a:r>
            <a:endParaRPr lang="en-US" i="0" dirty="0" smtClean="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cs typeface="Calibri"/>
              </a:rPr>
              <a:t>Review page 28 in the </a:t>
            </a:r>
            <a:r>
              <a:rPr lang="en-US" baseline="0" dirty="0" smtClean="0">
                <a:latin typeface="+mn-lt"/>
                <a:cs typeface="Calibri"/>
              </a:rPr>
              <a:t>Alignment Document  or use the handout provided.</a:t>
            </a:r>
            <a:endParaRPr lang="en-US" dirty="0" smtClean="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Give the participants a few minutes to look at the </a:t>
            </a:r>
            <a:r>
              <a:rPr kumimoji="0" lang="en-US" sz="1200" b="1" i="0" u="none" strike="noStrike" kern="1200" cap="none" spc="0" normalizeH="0" baseline="0" noProof="0" dirty="0" smtClean="0">
                <a:ln>
                  <a:noFill/>
                </a:ln>
                <a:solidFill>
                  <a:prstClr val="black"/>
                </a:solidFill>
                <a:effectLst/>
                <a:uLnTx/>
                <a:uFillTx/>
                <a:latin typeface="+mn-lt"/>
                <a:cs typeface="Calibri"/>
              </a:rPr>
              <a:t>Self-Regulation </a:t>
            </a:r>
            <a:r>
              <a:rPr kumimoji="0" lang="en-US" sz="1200" b="0" i="0" u="none" strike="noStrike" kern="1200" cap="none" spc="0" normalizeH="0" baseline="0" noProof="0" dirty="0" smtClean="0">
                <a:ln>
                  <a:noFill/>
                </a:ln>
                <a:solidFill>
                  <a:prstClr val="black"/>
                </a:solidFill>
                <a:effectLst/>
                <a:uLnTx/>
                <a:uFillTx/>
                <a:latin typeface="+mn-lt"/>
                <a:cs typeface="Calibri"/>
              </a:rPr>
              <a:t>column, in the Alignment Document.  Ask them, “What do you notice in the continuum?”  Have a few participants share out loud, to begin the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Let them know that the continuum displays what is expected of students at the end of school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cs typeface="Calibri"/>
              </a:rPr>
              <a:t>For 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At the end of the 1</a:t>
            </a:r>
            <a:r>
              <a:rPr kumimoji="0" lang="en-US" sz="1200" b="0" i="0" u="none" strike="noStrike" kern="1200" cap="none" spc="0" normalizeH="0" baseline="30000" noProof="0" dirty="0" smtClean="0">
                <a:ln>
                  <a:noFill/>
                </a:ln>
                <a:solidFill>
                  <a:prstClr val="black"/>
                </a:solidFill>
                <a:effectLst/>
                <a:uLnTx/>
                <a:uFillTx/>
                <a:latin typeface="+mn-lt"/>
                <a:cs typeface="Calibri"/>
              </a:rPr>
              <a:t>st</a:t>
            </a:r>
            <a:r>
              <a:rPr kumimoji="0" lang="en-US" sz="1200" b="0" i="0" u="none" strike="noStrike" kern="1200" cap="none" spc="0" normalizeH="0" baseline="0" noProof="0" dirty="0" smtClean="0">
                <a:ln>
                  <a:noFill/>
                </a:ln>
                <a:solidFill>
                  <a:prstClr val="black"/>
                </a:solidFill>
                <a:effectLst/>
                <a:uLnTx/>
                <a:uFillTx/>
                <a:latin typeface="+mn-lt"/>
                <a:cs typeface="Calibri"/>
              </a:rPr>
              <a:t> year of preschool (when students turn 4 years old) students will be expected to be able to do the following: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2.1 Need adult guidance in managing their attention, feelings, and impulses and show some effort at self-control.</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Ask the participants, “Where do Transitional Kindergarten (TK) students fit in the continuum?”  They should begin to understand that TK students overlap between the 2</a:t>
            </a:r>
            <a:r>
              <a:rPr kumimoji="0" lang="en-US" sz="1200" b="0" i="0" u="none" strike="noStrike" kern="1200" cap="none" spc="0" normalizeH="0" baseline="30000" noProof="0" dirty="0" smtClean="0">
                <a:ln>
                  <a:noFill/>
                </a:ln>
                <a:solidFill>
                  <a:prstClr val="black"/>
                </a:solidFill>
                <a:effectLst/>
                <a:uLnTx/>
                <a:uFillTx/>
                <a:latin typeface="+mn-lt"/>
                <a:cs typeface="Calibri"/>
              </a:rPr>
              <a:t>nd</a:t>
            </a:r>
            <a:r>
              <a:rPr kumimoji="0" lang="en-US" sz="1200" b="0" i="0" u="none" strike="noStrike" kern="1200" cap="none" spc="0" normalizeH="0" baseline="0" noProof="0" dirty="0" smtClean="0">
                <a:ln>
                  <a:noFill/>
                </a:ln>
                <a:solidFill>
                  <a:prstClr val="black"/>
                </a:solidFill>
                <a:effectLst/>
                <a:uLnTx/>
                <a:uFillTx/>
                <a:latin typeface="+mn-lt"/>
                <a:cs typeface="Calibri"/>
              </a:rPr>
              <a:t> year of preschool and kindergarten.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cs typeface="Calibri"/>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cs typeface="Calibri"/>
              </a:rPr>
              <a:t>Ask the participants to brainstorm activities that teach self-regulation skills.  Have a few people share their ideas out loud. </a:t>
            </a:r>
          </a:p>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7244623"/>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cs typeface="Calibri"/>
              </a:rPr>
              <a:t>Review page 29 in the </a:t>
            </a:r>
            <a:r>
              <a:rPr lang="en-US" baseline="0" dirty="0" smtClean="0">
                <a:latin typeface="+mn-lt"/>
                <a:cs typeface="Calibri"/>
              </a:rPr>
              <a:t>Alignment Document  or use the handout provided.</a:t>
            </a:r>
            <a:endParaRPr lang="en-US" dirty="0" smtClean="0">
              <a:latin typeface="+mn-lt"/>
              <a:cs typeface="Calibri"/>
            </a:endParaRPr>
          </a:p>
          <a:p>
            <a:endParaRPr lang="en-US"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a:cs typeface="Calibri"/>
              </a:rPr>
              <a:t>Give the participants a few minutes to look at the </a:t>
            </a:r>
            <a:r>
              <a:rPr lang="en-US" b="1" baseline="0" dirty="0" smtClean="0">
                <a:latin typeface="Calibri"/>
                <a:cs typeface="Calibri"/>
              </a:rPr>
              <a:t>Interaction with Peers </a:t>
            </a:r>
            <a:r>
              <a:rPr lang="en-US" baseline="0" dirty="0" smtClean="0">
                <a:latin typeface="Calibri"/>
                <a:cs typeface="Calibri"/>
              </a:rPr>
              <a:t>column, in the Alignment Document.  Ask them, “What do you notice in the continuum?”  Have a few participants share out loud, to begin the discussion.</a:t>
            </a:r>
          </a:p>
          <a:p>
            <a:pPr marL="0" indent="0">
              <a:buFont typeface="Arial" pitchFamily="34" charset="0"/>
              <a:buNone/>
            </a:pPr>
            <a:endParaRPr lang="en-US" baseline="0" dirty="0" smtClean="0">
              <a:latin typeface="Calibri"/>
              <a:cs typeface="Calibri"/>
            </a:endParaRPr>
          </a:p>
          <a:p>
            <a:pPr marL="0" indent="0">
              <a:buFont typeface="Arial" pitchFamily="34" charset="0"/>
              <a:buNone/>
            </a:pPr>
            <a:r>
              <a:rPr lang="en-US" dirty="0" smtClean="0">
                <a:latin typeface="Calibri"/>
                <a:cs typeface="Calibri"/>
              </a:rPr>
              <a:t>Ask</a:t>
            </a:r>
            <a:r>
              <a:rPr lang="en-US" baseline="0" dirty="0" smtClean="0">
                <a:latin typeface="Calibri"/>
                <a:cs typeface="Calibri"/>
              </a:rPr>
              <a:t> the participants, “Where do Transitional Kindergarten (TK) students fit in the continuum?”  They should begin to understand that TK students overlap between the 2</a:t>
            </a:r>
            <a:r>
              <a:rPr lang="en-US" baseline="30000" dirty="0" smtClean="0">
                <a:latin typeface="Calibri"/>
                <a:cs typeface="Calibri"/>
              </a:rPr>
              <a:t>nd</a:t>
            </a:r>
            <a:r>
              <a:rPr lang="en-US" baseline="0" dirty="0" smtClean="0">
                <a:latin typeface="Calibri"/>
                <a:cs typeface="Calibri"/>
              </a:rPr>
              <a:t> year of preschool and kindergarten.</a:t>
            </a:r>
          </a:p>
          <a:p>
            <a:pPr marL="0" indent="0">
              <a:buFont typeface="Arial" pitchFamily="34" charset="0"/>
              <a:buNone/>
            </a:pPr>
            <a:endParaRPr lang="en-US" baseline="0" dirty="0" smtClean="0">
              <a:latin typeface="Calibri"/>
              <a:cs typeface="Calibri"/>
            </a:endParaRPr>
          </a:p>
          <a:p>
            <a:pPr marL="0" indent="0">
              <a:buFont typeface="Arial" pitchFamily="34" charset="0"/>
              <a:buNone/>
            </a:pPr>
            <a:r>
              <a:rPr lang="en-US" baseline="0" dirty="0" smtClean="0">
                <a:latin typeface="Calibri"/>
                <a:cs typeface="Calibri"/>
              </a:rPr>
              <a:t>Ask the participants to brainstorm activities that teach students how to interact with their peers in a pro-social manner.  Have a few participants share their ideas out loud. </a:t>
            </a:r>
            <a:endParaRPr lang="en-US" dirty="0" smtClean="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85908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12119CCE-EBE4-C64D-9443-4973C6C8EF94}" type="slidenum">
              <a:rPr lang="en-US"/>
              <a:pPr/>
              <a:t>2</a:t>
            </a:fld>
            <a:endParaRPr lang="en-US"/>
          </a:p>
        </p:txBody>
      </p:sp>
      <p:sp>
        <p:nvSpPr>
          <p:cNvPr id="22531" name="Rectangle 7"/>
          <p:cNvSpPr txBox="1">
            <a:spLocks noGrp="1" noChangeArrowheads="1"/>
          </p:cNvSpPr>
          <p:nvPr/>
        </p:nvSpPr>
        <p:spPr bwMode="auto">
          <a:xfrm>
            <a:off x="3956050" y="8805863"/>
            <a:ext cx="3027363" cy="463550"/>
          </a:xfrm>
          <a:prstGeom prst="rect">
            <a:avLst/>
          </a:prstGeom>
          <a:noFill/>
          <a:ln w="9525">
            <a:noFill/>
            <a:miter lim="800000"/>
            <a:headEnd/>
            <a:tailEnd/>
          </a:ln>
        </p:spPr>
        <p:txBody>
          <a:bodyPr lIns="93098" tIns="46549" rIns="93098" bIns="46549" anchor="b">
            <a:prstTxWarp prst="textNoShape">
              <a:avLst/>
            </a:prstTxWarp>
          </a:bodyPr>
          <a:lstStyle/>
          <a:p>
            <a:pPr algn="r" eaLnBrk="0" hangingPunct="0"/>
            <a:fld id="{B00AF539-36E4-0441-815D-71832A734429}" type="slidenum">
              <a:rPr lang="en-US" sz="1200"/>
              <a:pPr algn="r" eaLnBrk="0" hangingPunct="0"/>
              <a:t>2</a:t>
            </a:fld>
            <a:endParaRPr 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p:spPr>
        <p:txBody>
          <a:bodyPr/>
          <a:lstStyle/>
          <a:p>
            <a:pPr defTabSz="912813" eaLnBrk="1" hangingPunct="1">
              <a:spcBef>
                <a:spcPct val="0"/>
              </a:spcBef>
            </a:pPr>
            <a:endParaRPr lang="en-US">
              <a:latin typeface="Arial" pitchFamily="25" charset="0"/>
              <a:ea typeface="Arial" pitchFamily="25" charset="0"/>
              <a:cs typeface="Arial" pitchFamily="25" charset="0"/>
            </a:endParaRPr>
          </a:p>
          <a:p>
            <a:pPr defTabSz="912813" eaLnBrk="1" hangingPunct="1">
              <a:spcBef>
                <a:spcPct val="0"/>
              </a:spcBef>
            </a:pPr>
            <a:r>
              <a:rPr lang="en-US">
                <a:latin typeface="Calibri" pitchFamily="25" charset="0"/>
                <a:ea typeface="Arial" pitchFamily="25" charset="0"/>
                <a:cs typeface="Arial" pitchFamily="25" charset="0"/>
              </a:rPr>
              <a:t>Several county offices of education contributed to the development of the TK professional development modules… either by developing the content and/or by conducting a pilot session with school district teachers and administrators.</a:t>
            </a:r>
          </a:p>
          <a:p>
            <a:pPr defTabSz="912813" eaLnBrk="1" hangingPunct="1">
              <a:spcBef>
                <a:spcPct val="0"/>
              </a:spcBef>
            </a:pPr>
            <a:endParaRPr lang="en-US">
              <a:latin typeface="Calibri" pitchFamily="25" charset="0"/>
              <a:ea typeface="Arial" pitchFamily="25" charset="0"/>
              <a:cs typeface="Arial" pitchFamily="25" charset="0"/>
            </a:endParaRPr>
          </a:p>
          <a:p>
            <a:pPr defTabSz="912813" eaLnBrk="1" hangingPunct="1">
              <a:spcBef>
                <a:spcPct val="0"/>
              </a:spcBef>
            </a:pPr>
            <a:r>
              <a:rPr lang="en-US">
                <a:latin typeface="Calibri" pitchFamily="25" charset="0"/>
                <a:ea typeface="Arial" pitchFamily="25" charset="0"/>
                <a:cs typeface="Arial" pitchFamily="25" charset="0"/>
              </a:rPr>
              <a:t>This project was coordinated by the Sacramento County Office of Education through funding from the David and Lucile Packard Foundation.</a:t>
            </a:r>
          </a:p>
          <a:p>
            <a:pPr defTabSz="912813" eaLnBrk="1" hangingPunct="1">
              <a:spcBef>
                <a:spcPct val="0"/>
              </a:spcBef>
            </a:pPr>
            <a:endParaRPr lang="en-US">
              <a:latin typeface="Calibri" pitchFamily="25" charset="0"/>
              <a:ea typeface="Arial" pitchFamily="25" charset="0"/>
              <a:cs typeface="Arial" pitchFamily="2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dirty="0" smtClean="0">
              <a:latin typeface="Arial" pitchFamily="34" charset="0"/>
            </a:endParaRPr>
          </a:p>
        </p:txBody>
      </p:sp>
      <p:sp>
        <p:nvSpPr>
          <p:cNvPr id="4" name="Rectangle 3"/>
          <p:cNvSpPr/>
          <p:nvPr/>
        </p:nvSpPr>
        <p:spPr>
          <a:xfrm>
            <a:off x="6647117" y="8977252"/>
            <a:ext cx="344824" cy="276242"/>
          </a:xfrm>
          <a:prstGeom prst="rect">
            <a:avLst/>
          </a:prstGeom>
        </p:spPr>
        <p:txBody>
          <a:bodyPr wrap="none">
            <a:spAutoFit/>
          </a:bodyPr>
          <a:lstStyle/>
          <a:p>
            <a:fld id="{D563F9FB-B22F-BD4F-BA8C-4D6563936BD8}" type="slidenum">
              <a:rPr lang="en-US" sz="1200" smtClean="0">
                <a:latin typeface="Times New Roman"/>
                <a:ea typeface="ＭＳ Ｐゴシック" pitchFamily="1" charset="-128"/>
                <a:cs typeface="Times New Roman"/>
              </a:rPr>
              <a:pPr/>
              <a:t>20</a:t>
            </a:fld>
            <a:endParaRPr lang="en-US" sz="1200" dirty="0">
              <a:latin typeface="Times New Roman"/>
              <a:cs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n-US" dirty="0" smtClean="0">
              <a:latin typeface="Arial" pitchFamily="34" charset="0"/>
            </a:endParaRPr>
          </a:p>
          <a:p>
            <a:pPr marL="0">
              <a:buFontTx/>
              <a:buChar char="•"/>
            </a:pPr>
            <a:r>
              <a:rPr lang="en-US" dirty="0" smtClean="0">
                <a:latin typeface="Calibri"/>
                <a:cs typeface="Calibri"/>
              </a:rPr>
              <a:t> TK students are at the early phases of developing self-regulation</a:t>
            </a:r>
            <a:r>
              <a:rPr lang="en-US" baseline="0" dirty="0" smtClean="0">
                <a:latin typeface="Calibri"/>
                <a:cs typeface="Calibri"/>
              </a:rPr>
              <a:t> and </a:t>
            </a:r>
            <a:r>
              <a:rPr lang="en-US" dirty="0" smtClean="0">
                <a:latin typeface="Calibri"/>
                <a:cs typeface="Calibri"/>
              </a:rPr>
              <a:t>often need the support and guidance of adults.</a:t>
            </a:r>
          </a:p>
          <a:p>
            <a:pPr marL="0">
              <a:buFontTx/>
              <a:buChar char="•"/>
            </a:pPr>
            <a:r>
              <a:rPr lang="en-US" dirty="0" smtClean="0">
                <a:latin typeface="Calibri"/>
                <a:cs typeface="Calibri"/>
              </a:rPr>
              <a:t> TK teachers can incorporate a number of strategies to help young children develop the self-regulation skills they will need to succeed</a:t>
            </a:r>
            <a:r>
              <a:rPr lang="en-US" baseline="0" dirty="0" smtClean="0">
                <a:latin typeface="Calibri"/>
                <a:cs typeface="Calibri"/>
              </a:rPr>
              <a:t> in traditional kindergarten.</a:t>
            </a:r>
            <a:endParaRPr lang="en-US" dirty="0" smtClean="0">
              <a:latin typeface="Calibri"/>
              <a:cs typeface="Calibri"/>
            </a:endParaRPr>
          </a:p>
          <a:p>
            <a:endParaRPr lang="en-US" dirty="0" smtClean="0">
              <a:latin typeface="Calibri"/>
              <a:cs typeface="Calibri"/>
            </a:endParaRPr>
          </a:p>
          <a:p>
            <a:pPr eaLnBrk="1" hangingPunct="1">
              <a:lnSpc>
                <a:spcPct val="90000"/>
              </a:lnSpc>
            </a:pPr>
            <a:r>
              <a:rPr lang="en-US" sz="1200" dirty="0" smtClean="0">
                <a:solidFill>
                  <a:srgbClr val="000000"/>
                </a:solidFill>
                <a:latin typeface="Calibri"/>
                <a:cs typeface="Calibri"/>
              </a:rPr>
              <a:t>Share things and space</a:t>
            </a:r>
          </a:p>
          <a:p>
            <a:pPr eaLnBrk="1" hangingPunct="1">
              <a:lnSpc>
                <a:spcPct val="90000"/>
              </a:lnSpc>
            </a:pPr>
            <a:r>
              <a:rPr lang="en-US" sz="1200" dirty="0" smtClean="0">
                <a:solidFill>
                  <a:srgbClr val="000000"/>
                </a:solidFill>
                <a:latin typeface="Calibri"/>
                <a:cs typeface="Calibri"/>
              </a:rPr>
              <a:t>Wait and take turns</a:t>
            </a:r>
          </a:p>
          <a:p>
            <a:endParaRPr lang="en-US" dirty="0" smtClean="0">
              <a:latin typeface="Calibri"/>
              <a:cs typeface="Calibri"/>
            </a:endParaRPr>
          </a:p>
        </p:txBody>
      </p:sp>
      <p:sp>
        <p:nvSpPr>
          <p:cNvPr id="4" name="Rectangle 3"/>
          <p:cNvSpPr/>
          <p:nvPr/>
        </p:nvSpPr>
        <p:spPr>
          <a:xfrm>
            <a:off x="6647117" y="8977252"/>
            <a:ext cx="344824" cy="276242"/>
          </a:xfrm>
          <a:prstGeom prst="rect">
            <a:avLst/>
          </a:prstGeom>
        </p:spPr>
        <p:txBody>
          <a:bodyPr wrap="none">
            <a:spAutoFit/>
          </a:bodyPr>
          <a:lstStyle/>
          <a:p>
            <a:fld id="{D563F9FB-B22F-BD4F-BA8C-4D6563936BD8}" type="slidenum">
              <a:rPr lang="en-US" sz="1200" smtClean="0">
                <a:latin typeface="Times New Roman"/>
                <a:ea typeface="ＭＳ Ｐゴシック" pitchFamily="1" charset="-128"/>
                <a:cs typeface="Times New Roman"/>
              </a:rPr>
              <a:pPr/>
              <a:t>21</a:t>
            </a:fld>
            <a:endParaRPr lang="en-US" sz="1200" dirty="0">
              <a:latin typeface="Times New Roman"/>
              <a:cs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0BD2E84C-A812-4814-939B-06BED2A80FF2}" type="slidenum">
              <a:rPr lang="en-US" smtClean="0"/>
              <a:pPr>
                <a:defRPr/>
              </a:pPr>
              <a:t>22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698500" y="4403725"/>
            <a:ext cx="5588000" cy="4335332"/>
          </a:xfrm>
          <a:noFill/>
          <a:ln/>
        </p:spPr>
        <p:txBody>
          <a:bodyPr>
            <a:normAutofit/>
          </a:bodyPr>
          <a:lstStyle/>
          <a:p>
            <a:pPr eaLnBrk="1" hangingPunct="1"/>
            <a:r>
              <a:rPr lang="en-US" dirty="0" smtClean="0">
                <a:latin typeface="Arial" pitchFamily="34" charset="0"/>
              </a:rPr>
              <a:t> </a:t>
            </a:r>
            <a:endParaRPr lang="en-US" dirty="0" smtClean="0">
              <a:latin typeface="Calibri"/>
              <a:cs typeface="Calibri"/>
            </a:endParaRPr>
          </a:p>
          <a:p>
            <a:pPr eaLnBrk="1" hangingPunct="1">
              <a:lnSpc>
                <a:spcPct val="80000"/>
              </a:lnSpc>
            </a:pPr>
            <a:r>
              <a:rPr lang="en-US" sz="1200" dirty="0" smtClean="0">
                <a:latin typeface="Calibri"/>
                <a:cs typeface="Calibri"/>
              </a:rPr>
              <a:t>Building positive relationships with children is an essential task and a foundational component of good teaching.</a:t>
            </a:r>
          </a:p>
          <a:p>
            <a:pPr eaLnBrk="1" hangingPunct="1"/>
            <a:r>
              <a:rPr lang="en-US" sz="1200" dirty="0" smtClean="0">
                <a:latin typeface="Calibri"/>
                <a:cs typeface="Calibri"/>
              </a:rPr>
              <a:t>Children </a:t>
            </a:r>
            <a:r>
              <a:rPr lang="en-US" sz="1200" dirty="0">
                <a:latin typeface="Calibri"/>
                <a:cs typeface="Calibri"/>
              </a:rPr>
              <a:t>respond in the presence of sincere and caring adults</a:t>
            </a:r>
            <a:r>
              <a:rPr lang="en-US" sz="1200" dirty="0" smtClean="0">
                <a:latin typeface="Calibri"/>
                <a:cs typeface="Calibri"/>
              </a:rPr>
              <a:t>….</a:t>
            </a:r>
          </a:p>
          <a:p>
            <a:pPr eaLnBrk="1" hangingPunct="1"/>
            <a:endParaRPr lang="en-US" sz="1200" dirty="0" smtClean="0">
              <a:latin typeface="Calibri"/>
              <a:cs typeface="Calibri"/>
            </a:endParaRPr>
          </a:p>
          <a:p>
            <a:pPr eaLnBrk="1" hangingPunct="1"/>
            <a:r>
              <a:rPr lang="en-US" sz="1200" dirty="0" smtClean="0">
                <a:latin typeface="Calibri"/>
                <a:cs typeface="Calibri"/>
              </a:rPr>
              <a:t>Adults</a:t>
            </a:r>
            <a:r>
              <a:rPr lang="en-US" sz="1200" baseline="0" dirty="0" smtClean="0">
                <a:latin typeface="Calibri"/>
                <a:cs typeface="Calibri"/>
              </a:rPr>
              <a:t> need to create a nurturing classroom environment to support healthy social-emotional development. </a:t>
            </a:r>
            <a:r>
              <a:rPr lang="en-US" sz="1200" dirty="0" smtClean="0">
                <a:latin typeface="Calibri"/>
                <a:cs typeface="Calibri"/>
              </a:rPr>
              <a:t>There is no universal panacea for preventing challenging behavior. Researchers suggest using broad-based early intervention strategies as a way to prevent such behaviors. There are several social-emotional teaching strategies that are on the Early Edge California TK website (</a:t>
            </a:r>
            <a:r>
              <a:rPr lang="en-US" sz="1200" dirty="0" err="1" smtClean="0">
                <a:latin typeface="Calibri"/>
                <a:cs typeface="Calibri"/>
              </a:rPr>
              <a:t>www.tkcalifornia.org</a:t>
            </a:r>
            <a:r>
              <a:rPr lang="en-US" sz="1200" dirty="0" smtClean="0">
                <a:latin typeface="Calibri"/>
                <a:cs typeface="Calibri"/>
              </a:rPr>
              <a:t>).   </a:t>
            </a:r>
          </a:p>
          <a:p>
            <a:endParaRPr lang="en-US" sz="1200" dirty="0" smtClean="0">
              <a:latin typeface="Calibri"/>
              <a:cs typeface="Calibri"/>
            </a:endParaRPr>
          </a:p>
          <a:p>
            <a:r>
              <a:rPr lang="en-US" sz="1200" dirty="0" smtClean="0">
                <a:latin typeface="Calibri"/>
                <a:cs typeface="Calibri"/>
              </a:rPr>
              <a:t>TK teachers should</a:t>
            </a:r>
            <a:r>
              <a:rPr lang="en-US" sz="1200" baseline="0" dirty="0" smtClean="0">
                <a:latin typeface="Calibri"/>
                <a:cs typeface="Calibri"/>
              </a:rPr>
              <a:t> establish a predictable daily schedule. T</a:t>
            </a:r>
            <a:r>
              <a:rPr lang="en-US" sz="1200" dirty="0" smtClean="0">
                <a:latin typeface="Calibri"/>
                <a:cs typeface="Calibri"/>
              </a:rPr>
              <a:t>his helps children predict what will happen next, gain a sense of order and time – a visual or physical happening (eating, sleeping, circle time, outdoor time etc. — important to have consistency and predictability).</a:t>
            </a:r>
          </a:p>
          <a:p>
            <a:r>
              <a:rPr lang="en-US" sz="1200" dirty="0" smtClean="0">
                <a:latin typeface="Calibri"/>
                <a:cs typeface="Calibri"/>
              </a:rPr>
              <a:t> </a:t>
            </a:r>
          </a:p>
          <a:p>
            <a:r>
              <a:rPr lang="en-US" sz="1200" dirty="0" smtClean="0">
                <a:latin typeface="Calibri"/>
                <a:cs typeface="Calibri"/>
              </a:rPr>
              <a:t>Rituals and routines are social-emotional interactions that are unique to culture, family, and/or school. Examples would be: goodbyes, nap/bedtime stories, holidays, rites of passage, birthday parties, cultural celebrations.</a:t>
            </a:r>
          </a:p>
          <a:p>
            <a:pPr eaLnBrk="1" hangingPunct="1"/>
            <a:endParaRPr lang="en-US" sz="1200" dirty="0" smtClean="0">
              <a:latin typeface="Calibri"/>
              <a:cs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dirty="0" smtClean="0">
              <a:latin typeface="Arial" pitchFamily="34" charset="0"/>
            </a:endParaRPr>
          </a:p>
        </p:txBody>
      </p:sp>
      <p:sp>
        <p:nvSpPr>
          <p:cNvPr id="4" name="Rectangle 3"/>
          <p:cNvSpPr/>
          <p:nvPr/>
        </p:nvSpPr>
        <p:spPr>
          <a:xfrm>
            <a:off x="6647117" y="8977252"/>
            <a:ext cx="344824" cy="276242"/>
          </a:xfrm>
          <a:prstGeom prst="rect">
            <a:avLst/>
          </a:prstGeom>
        </p:spPr>
        <p:txBody>
          <a:bodyPr wrap="none">
            <a:spAutoFit/>
          </a:bodyPr>
          <a:lstStyle/>
          <a:p>
            <a:fld id="{D563F9FB-B22F-BD4F-BA8C-4D6563936BD8}" type="slidenum">
              <a:rPr lang="en-US" sz="1200" smtClean="0">
                <a:latin typeface="Times New Roman"/>
                <a:ea typeface="ＭＳ Ｐゴシック" pitchFamily="1" charset="-128"/>
                <a:cs typeface="Times New Roman"/>
              </a:rPr>
              <a:pPr/>
              <a:t>23</a:t>
            </a:fld>
            <a:endParaRPr lang="en-US" sz="1200" dirty="0">
              <a:latin typeface="Times New Roman"/>
              <a:cs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186" y="4403725"/>
            <a:ext cx="6827198" cy="4171950"/>
          </a:xfrm>
        </p:spPr>
        <p:txBody>
          <a:bodyPr>
            <a:normAutofit fontScale="85000" lnSpcReduction="20000"/>
          </a:bodyPr>
          <a:lstStyle/>
          <a:p>
            <a:r>
              <a:rPr lang="en-US" b="1" dirty="0" smtClean="0">
                <a:latin typeface="Calibri"/>
                <a:cs typeface="Calibri"/>
              </a:rPr>
              <a:t>Websites</a:t>
            </a:r>
          </a:p>
          <a:p>
            <a:r>
              <a:rPr lang="en-US" dirty="0" smtClean="0">
                <a:latin typeface="Calibri"/>
                <a:cs typeface="Calibri"/>
              </a:rPr>
              <a:t>The </a:t>
            </a:r>
            <a:r>
              <a:rPr lang="en-US" dirty="0" smtClean="0">
                <a:latin typeface="Calibri"/>
                <a:cs typeface="Calibri"/>
                <a:hlinkClick r:id="rId3"/>
              </a:rPr>
              <a:t>Center on the Social and Emotional Foundations for Early Learning (CSEFEL) </a:t>
            </a:r>
            <a:r>
              <a:rPr lang="en-US" dirty="0" smtClean="0">
                <a:latin typeface="Calibri"/>
                <a:cs typeface="Calibri"/>
              </a:rPr>
              <a:t>is focused on promoting the social-emotional development and school readiness of young children birth to age 5. CSEFEL is a national resource center funded by the Office of Head Start and Child Care Bureau for disseminating research and evidence-based practices to early childhood programs across the country. On this website, you will find user-friendly training materials, videos, and print resources available for download.</a:t>
            </a:r>
          </a:p>
          <a:p>
            <a:r>
              <a:rPr lang="en-US" dirty="0" smtClean="0">
                <a:latin typeface="Calibri"/>
                <a:cs typeface="Calibri"/>
                <a:hlinkClick r:id="rId4"/>
              </a:rPr>
              <a:t>Technical Assistance Center on Social Emotional Intervention</a:t>
            </a:r>
            <a:r>
              <a:rPr lang="en-US" dirty="0" smtClean="0">
                <a:latin typeface="Calibri"/>
                <a:cs typeface="Calibri"/>
              </a:rPr>
              <a:t> (TACSEI) The </a:t>
            </a:r>
            <a:r>
              <a:rPr lang="en-US" b="1" dirty="0" smtClean="0">
                <a:latin typeface="Calibri"/>
                <a:cs typeface="Calibri"/>
              </a:rPr>
              <a:t>Technical Assistance Center on Social Emotional Intervention for </a:t>
            </a:r>
            <a:r>
              <a:rPr lang="en-US" dirty="0" smtClean="0">
                <a:latin typeface="Calibri"/>
                <a:cs typeface="Calibri"/>
              </a:rPr>
              <a:t>Young Children, also known as TACSEI, is a five-year grant made possible by the U.S. Department of Education, Office of Special Education Programs. TACSEI takes the research that shows which practices improve the social-emotional outcomes for young children with, or at risk for, delays or disabilities and creates free products and resources to help decision-makers, caregivers, and service providers apply these best practices in the work they do every day. Most of these free products are on the website for download. </a:t>
            </a:r>
          </a:p>
          <a:p>
            <a:r>
              <a:rPr lang="en-US" b="1" dirty="0" smtClean="0">
                <a:latin typeface="Calibri"/>
                <a:cs typeface="Calibri"/>
              </a:rPr>
              <a:t>Other Resources</a:t>
            </a:r>
          </a:p>
          <a:p>
            <a:r>
              <a:rPr lang="en-US" dirty="0" smtClean="0">
                <a:latin typeface="Calibri"/>
                <a:cs typeface="Calibri"/>
              </a:rPr>
              <a:t>Alter, P. J. &amp; Conroy, M. A. “</a:t>
            </a:r>
            <a:r>
              <a:rPr lang="en-US" b="1" i="0" dirty="0" smtClean="0">
                <a:solidFill>
                  <a:srgbClr val="0000FF"/>
                </a:solidFill>
                <a:latin typeface="Calibri"/>
                <a:cs typeface="Calibri"/>
                <a:hlinkClick r:id="rId5"/>
              </a:rPr>
              <a:t>Preventing Challenging Behavior in Young Children: </a:t>
            </a:r>
            <a:r>
              <a:rPr lang="en-US" b="1" i="0" u="sng" dirty="0" smtClean="0">
                <a:solidFill>
                  <a:srgbClr val="0000FF"/>
                </a:solidFill>
                <a:latin typeface="Calibri"/>
                <a:cs typeface="Calibri"/>
                <a:hlinkClick r:id="rId5"/>
              </a:rPr>
              <a:t>Effective</a:t>
            </a:r>
            <a:r>
              <a:rPr lang="en-US" b="1" i="0" u="sng" dirty="0" smtClean="0">
                <a:solidFill>
                  <a:srgbClr val="0000FF"/>
                </a:solidFill>
                <a:latin typeface="Calibri"/>
                <a:cs typeface="Calibri"/>
              </a:rPr>
              <a:t> Practices</a:t>
            </a:r>
            <a:r>
              <a:rPr lang="en-US" dirty="0" smtClean="0">
                <a:latin typeface="Calibri"/>
                <a:cs typeface="Calibri"/>
              </a:rPr>
              <a:t>” Center for Evidence-Based Practice: Young Children with Challenging Behavior</a:t>
            </a:r>
          </a:p>
          <a:p>
            <a:r>
              <a:rPr lang="en-US" dirty="0" smtClean="0">
                <a:latin typeface="Calibri"/>
                <a:cs typeface="Calibri"/>
                <a:hlinkClick r:id="rId6"/>
              </a:rPr>
              <a:t>California’s Vision for Supporting Early Childhood Social-Emotional Competence</a:t>
            </a:r>
            <a:endParaRPr lang="en-US" dirty="0" smtClean="0">
              <a:latin typeface="Calibri"/>
              <a:cs typeface="Calibri"/>
            </a:endParaRPr>
          </a:p>
          <a:p>
            <a:r>
              <a:rPr lang="en-US" dirty="0" smtClean="0">
                <a:latin typeface="Calibri"/>
                <a:cs typeface="Calibri"/>
              </a:rPr>
              <a:t>Cooperative Children’s Book Center </a:t>
            </a:r>
            <a:r>
              <a:rPr lang="en-US" dirty="0" smtClean="0">
                <a:latin typeface="Calibri"/>
                <a:cs typeface="Calibri"/>
                <a:hlinkClick r:id="rId7"/>
              </a:rPr>
              <a:t>50 Multicultural Books Every Child Should Know</a:t>
            </a:r>
            <a:endParaRPr lang="en-US" dirty="0" smtClean="0">
              <a:latin typeface="Calibri"/>
              <a:cs typeface="Calibri"/>
            </a:endParaRPr>
          </a:p>
          <a:p>
            <a:r>
              <a:rPr lang="en-US" dirty="0" smtClean="0">
                <a:latin typeface="Calibri"/>
                <a:cs typeface="Calibri"/>
              </a:rPr>
              <a:t>CSEFEL </a:t>
            </a:r>
            <a:r>
              <a:rPr lang="en-US" dirty="0" smtClean="0">
                <a:latin typeface="Calibri"/>
                <a:cs typeface="Calibri"/>
                <a:hlinkClick r:id="rId8"/>
              </a:rPr>
              <a:t>Children's Book List</a:t>
            </a:r>
            <a:endParaRPr lang="en-US" dirty="0" smtClean="0">
              <a:latin typeface="Calibri"/>
              <a:cs typeface="Calibri"/>
            </a:endParaRPr>
          </a:p>
          <a:p>
            <a:r>
              <a:rPr lang="en-US" dirty="0" smtClean="0">
                <a:latin typeface="Calibri"/>
                <a:cs typeface="Calibri"/>
              </a:rPr>
              <a:t>CSEFEL </a:t>
            </a:r>
            <a:r>
              <a:rPr lang="en-US" dirty="0" smtClean="0">
                <a:latin typeface="Calibri"/>
                <a:cs typeface="Calibri"/>
                <a:hlinkClick r:id="rId9"/>
              </a:rPr>
              <a:t>Some Starters for Giving Positive Feedback</a:t>
            </a:r>
            <a:endParaRPr lang="en-US" dirty="0" smtClean="0">
              <a:latin typeface="Calibri"/>
              <a:cs typeface="Calibri"/>
            </a:endParaRPr>
          </a:p>
          <a:p>
            <a:r>
              <a:rPr lang="en-US" dirty="0" smtClean="0">
                <a:latin typeface="Calibri"/>
                <a:cs typeface="Calibri"/>
              </a:rPr>
              <a:t>Fox, L. &amp; </a:t>
            </a:r>
            <a:r>
              <a:rPr lang="en-US" dirty="0" err="1" smtClean="0">
                <a:latin typeface="Calibri"/>
                <a:cs typeface="Calibri"/>
              </a:rPr>
              <a:t>Lentini</a:t>
            </a:r>
            <a:r>
              <a:rPr lang="en-US" dirty="0" smtClean="0">
                <a:latin typeface="Calibri"/>
                <a:cs typeface="Calibri"/>
              </a:rPr>
              <a:t>, R. H. (2006) “</a:t>
            </a:r>
            <a:r>
              <a:rPr lang="en-US" dirty="0" smtClean="0">
                <a:latin typeface="Calibri"/>
                <a:cs typeface="Calibri"/>
                <a:hlinkClick r:id="rId10"/>
              </a:rPr>
              <a:t>Child-Friendly Ideas for Teaching Problem Solving</a:t>
            </a:r>
            <a:r>
              <a:rPr lang="en-US" dirty="0" smtClean="0">
                <a:latin typeface="Calibri"/>
                <a:cs typeface="Calibri"/>
              </a:rPr>
              <a:t>” </a:t>
            </a:r>
            <a:r>
              <a:rPr lang="en-US" i="1" dirty="0" smtClean="0">
                <a:latin typeface="Calibri"/>
                <a:cs typeface="Calibri"/>
              </a:rPr>
              <a:t>Beyond the Journal. </a:t>
            </a:r>
            <a:r>
              <a:rPr lang="en-US" dirty="0" smtClean="0">
                <a:latin typeface="Calibri"/>
                <a:cs typeface="Calibri"/>
              </a:rPr>
              <a:t>November, 2006</a:t>
            </a:r>
          </a:p>
          <a:p>
            <a:r>
              <a:rPr lang="en-US" dirty="0" smtClean="0">
                <a:latin typeface="Calibri"/>
                <a:cs typeface="Calibri"/>
              </a:rPr>
              <a:t>Fox, L. &amp; </a:t>
            </a:r>
            <a:r>
              <a:rPr lang="en-US" dirty="0" err="1" smtClean="0">
                <a:latin typeface="Calibri"/>
                <a:cs typeface="Calibri"/>
              </a:rPr>
              <a:t>Lentini</a:t>
            </a:r>
            <a:r>
              <a:rPr lang="en-US" dirty="0" smtClean="0">
                <a:latin typeface="Calibri"/>
                <a:cs typeface="Calibri"/>
              </a:rPr>
              <a:t>, R. H. (2006) “</a:t>
            </a:r>
            <a:r>
              <a:rPr lang="en-US" dirty="0" smtClean="0">
                <a:latin typeface="Calibri"/>
                <a:cs typeface="Calibri"/>
                <a:hlinkClick r:id="rId10"/>
              </a:rPr>
              <a:t>Teaching Children a Vocabulary for Emotions</a:t>
            </a:r>
            <a:r>
              <a:rPr lang="en-US" dirty="0" smtClean="0">
                <a:latin typeface="Calibri"/>
                <a:cs typeface="Calibri"/>
              </a:rPr>
              <a:t>” </a:t>
            </a:r>
            <a:r>
              <a:rPr lang="en-US" i="1" dirty="0" smtClean="0">
                <a:latin typeface="Calibri"/>
                <a:cs typeface="Calibri"/>
              </a:rPr>
              <a:t>Beyond the Journal</a:t>
            </a:r>
            <a:r>
              <a:rPr lang="en-US" dirty="0" smtClean="0">
                <a:latin typeface="Calibri"/>
                <a:cs typeface="Calibri"/>
              </a:rPr>
              <a:t>. November, 2006</a:t>
            </a:r>
          </a:p>
          <a:p>
            <a:r>
              <a:rPr lang="en-US" dirty="0" smtClean="0">
                <a:latin typeface="Calibri"/>
                <a:cs typeface="Calibri"/>
              </a:rPr>
              <a:t>Greenspan, S. </a:t>
            </a:r>
            <a:r>
              <a:rPr lang="en-US" dirty="0" smtClean="0">
                <a:latin typeface="Calibri"/>
                <a:cs typeface="Calibri"/>
                <a:hlinkClick r:id="rId11"/>
              </a:rPr>
              <a:t>Six Stages to a Strong Self-Image</a:t>
            </a:r>
            <a:endParaRPr lang="en-US" dirty="0" smtClean="0">
              <a:latin typeface="Calibri"/>
              <a:cs typeface="Calibri"/>
            </a:endParaRPr>
          </a:p>
          <a:p>
            <a:r>
              <a:rPr lang="en-US" dirty="0" smtClean="0">
                <a:latin typeface="Calibri"/>
                <a:cs typeface="Calibri"/>
              </a:rPr>
              <a:t>Joseph, G. E. &amp; Strain, P. S. </a:t>
            </a:r>
            <a:r>
              <a:rPr lang="en-US" dirty="0" smtClean="0">
                <a:latin typeface="Calibri"/>
                <a:cs typeface="Calibri"/>
                <a:hlinkClick r:id="rId12"/>
              </a:rPr>
              <a:t>Building Positive Relationships with Young Children</a:t>
            </a:r>
            <a:r>
              <a:rPr lang="en-US" dirty="0" smtClean="0">
                <a:latin typeface="Calibri"/>
                <a:cs typeface="Calibri"/>
              </a:rPr>
              <a:t> Center on Evidence Based Practices for Early Learning University of Colorado at Denver</a:t>
            </a:r>
          </a:p>
          <a:p>
            <a:r>
              <a:rPr lang="en-US" dirty="0" err="1" smtClean="0">
                <a:latin typeface="Calibri"/>
                <a:cs typeface="Calibri"/>
              </a:rPr>
              <a:t>Lamm</a:t>
            </a:r>
            <a:r>
              <a:rPr lang="en-US" dirty="0" smtClean="0">
                <a:latin typeface="Calibri"/>
                <a:cs typeface="Calibri"/>
              </a:rPr>
              <a:t>, S.; </a:t>
            </a:r>
            <a:r>
              <a:rPr lang="en-US" dirty="0" err="1" smtClean="0">
                <a:latin typeface="Calibri"/>
                <a:cs typeface="Calibri"/>
              </a:rPr>
              <a:t>Groulx</a:t>
            </a:r>
            <a:r>
              <a:rPr lang="en-US" dirty="0" smtClean="0">
                <a:latin typeface="Calibri"/>
                <a:cs typeface="Calibri"/>
              </a:rPr>
              <a:t>, J. G.; Hansen, C.; Patton, M. M.; and Slaton, A. J. </a:t>
            </a:r>
            <a:r>
              <a:rPr lang="en-US" dirty="0" smtClean="0">
                <a:latin typeface="Calibri"/>
                <a:cs typeface="Calibri"/>
                <a:hlinkClick r:id="rId13"/>
              </a:rPr>
              <a:t>Creating Environments for Peaceful Problem Solving</a:t>
            </a:r>
            <a:r>
              <a:rPr lang="en-US" dirty="0" smtClean="0">
                <a:latin typeface="Calibri"/>
                <a:cs typeface="Calibri"/>
              </a:rPr>
              <a:t> </a:t>
            </a:r>
            <a:r>
              <a:rPr lang="en-US" i="1" dirty="0" smtClean="0">
                <a:latin typeface="Calibri"/>
                <a:cs typeface="Calibri"/>
              </a:rPr>
              <a:t>Young Children. </a:t>
            </a:r>
            <a:r>
              <a:rPr lang="en-US" dirty="0" smtClean="0">
                <a:latin typeface="Calibri"/>
                <a:cs typeface="Calibri"/>
              </a:rPr>
              <a:t>November 2006</a:t>
            </a:r>
          </a:p>
          <a:p>
            <a:r>
              <a:rPr lang="en-US" dirty="0" smtClean="0">
                <a:latin typeface="Calibri"/>
                <a:cs typeface="Calibri"/>
              </a:rPr>
              <a:t>National Conference of State Legislators and Zero to Three (2005) </a:t>
            </a:r>
            <a:r>
              <a:rPr lang="en-US" dirty="0" smtClean="0">
                <a:latin typeface="Calibri"/>
                <a:cs typeface="Calibri"/>
                <a:hlinkClick r:id="rId14"/>
              </a:rPr>
              <a:t>Helping Young Children Succeed</a:t>
            </a:r>
            <a:endParaRPr lang="en-US" dirty="0" smtClean="0">
              <a:latin typeface="Calibri"/>
              <a:cs typeface="Calibri"/>
            </a:endParaRPr>
          </a:p>
          <a:p>
            <a:r>
              <a:rPr lang="en-US" dirty="0" smtClean="0">
                <a:latin typeface="Calibri"/>
                <a:cs typeface="Calibri"/>
              </a:rPr>
              <a:t>NYSAEYC (2004) </a:t>
            </a:r>
            <a:r>
              <a:rPr lang="en-US" dirty="0" smtClean="0">
                <a:latin typeface="Calibri"/>
                <a:cs typeface="Calibri"/>
                <a:hlinkClick r:id="rId15"/>
              </a:rPr>
              <a:t>How Can You Create a Learning Environment That Respects Diversity</a:t>
            </a:r>
            <a:endParaRPr lang="en-US" dirty="0" smtClean="0">
              <a:latin typeface="Calibri"/>
              <a:cs typeface="Calibri"/>
            </a:endParaRPr>
          </a:p>
          <a:p>
            <a:r>
              <a:rPr lang="en-US" dirty="0" smtClean="0">
                <a:latin typeface="Calibri"/>
                <a:cs typeface="Calibri"/>
              </a:rPr>
              <a:t>Ounce of Prevention Fund </a:t>
            </a:r>
            <a:r>
              <a:rPr lang="en-US" dirty="0" smtClean="0">
                <a:latin typeface="Calibri"/>
                <a:cs typeface="Calibri"/>
                <a:hlinkClick r:id="rId16"/>
              </a:rPr>
              <a:t>Toward the ABCs: Building a healthy social and emotional foundation for learning and living</a:t>
            </a:r>
            <a:r>
              <a:rPr lang="en-US" dirty="0" smtClean="0">
                <a:latin typeface="Calibri"/>
                <a:cs typeface="Calibri"/>
              </a:rPr>
              <a:t> </a:t>
            </a:r>
          </a:p>
          <a:p>
            <a:r>
              <a:rPr lang="en-US" dirty="0" smtClean="0">
                <a:latin typeface="Calibri"/>
                <a:cs typeface="Calibri"/>
              </a:rPr>
              <a:t>Poole, C., Miller, S. A., &amp; Church, E. B. (2003) </a:t>
            </a:r>
            <a:r>
              <a:rPr lang="en-US" dirty="0" smtClean="0">
                <a:latin typeface="Calibri"/>
                <a:cs typeface="Calibri"/>
                <a:hlinkClick r:id="rId17"/>
              </a:rPr>
              <a:t>Ages &amp; Stages: How Children Build Friendships</a:t>
            </a:r>
            <a:endParaRPr lang="en-US" dirty="0" smtClean="0">
              <a:latin typeface="Calibri"/>
              <a:cs typeface="Calibri"/>
            </a:endParaRPr>
          </a:p>
          <a:p>
            <a:r>
              <a:rPr lang="en-US" dirty="0" smtClean="0">
                <a:latin typeface="Calibri"/>
                <a:cs typeface="Calibri"/>
              </a:rPr>
              <a:t>Poole, C., Miller, S. A., &amp; Church, E. B. (1999). “</a:t>
            </a:r>
            <a:r>
              <a:rPr lang="en-US" dirty="0" smtClean="0">
                <a:latin typeface="Calibri"/>
                <a:cs typeface="Calibri"/>
                <a:hlinkClick r:id="rId18"/>
              </a:rPr>
              <a:t>Ages &amp; Stages: Physical Identity. How children become aware of their bodies and gain a positive sense of self,”</a:t>
            </a:r>
            <a:r>
              <a:rPr lang="en-US" dirty="0" smtClean="0">
                <a:latin typeface="Calibri"/>
                <a:cs typeface="Calibri"/>
              </a:rPr>
              <a:t> Early Childhood Today</a:t>
            </a: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p:spPr>
        <p:txBody>
          <a:bodyPr>
            <a:normAutofit fontScale="92500" lnSpcReduction="10000"/>
          </a:bodyPr>
          <a:lstStyle/>
          <a:p>
            <a:pPr eaLnBrk="1" hangingPunct="1">
              <a:lnSpc>
                <a:spcPct val="90000"/>
              </a:lnSpc>
            </a:pPr>
            <a:r>
              <a:rPr lang="en-US" dirty="0" smtClean="0">
                <a:latin typeface="Calibri"/>
                <a:cs typeface="Calibri"/>
              </a:rPr>
              <a:t>Center on</a:t>
            </a:r>
            <a:r>
              <a:rPr lang="en-US" baseline="0" dirty="0" smtClean="0">
                <a:latin typeface="Calibri"/>
                <a:cs typeface="Calibri"/>
              </a:rPr>
              <a:t> the</a:t>
            </a:r>
            <a:r>
              <a:rPr lang="en-US" dirty="0" smtClean="0">
                <a:latin typeface="Calibri"/>
                <a:cs typeface="Calibri"/>
              </a:rPr>
              <a:t> Social</a:t>
            </a:r>
            <a:r>
              <a:rPr lang="en-US" baseline="0" dirty="0" smtClean="0">
                <a:latin typeface="Calibri"/>
                <a:cs typeface="Calibri"/>
              </a:rPr>
              <a:t> and </a:t>
            </a:r>
            <a:r>
              <a:rPr lang="en-US" dirty="0" smtClean="0">
                <a:latin typeface="Calibri"/>
                <a:cs typeface="Calibri"/>
              </a:rPr>
              <a:t>Emotional Foundations for Early Learning (CSEFEL)—California’s version is the Teaching Pyramid</a:t>
            </a:r>
          </a:p>
          <a:p>
            <a:pPr eaLnBrk="1" hangingPunct="1">
              <a:lnSpc>
                <a:spcPct val="90000"/>
              </a:lnSpc>
            </a:pPr>
            <a:endParaRPr lang="en-US" dirty="0" smtClean="0">
              <a:latin typeface="Calibri"/>
              <a:cs typeface="Calibri"/>
            </a:endParaRPr>
          </a:p>
          <a:p>
            <a:pPr eaLnBrk="1" hangingPunct="1">
              <a:lnSpc>
                <a:spcPct val="100000"/>
              </a:lnSpc>
            </a:pPr>
            <a:r>
              <a:rPr lang="en-US" dirty="0" smtClean="0">
                <a:latin typeface="Calibri"/>
                <a:cs typeface="Calibri"/>
              </a:rPr>
              <a:t>Children often use challenging behavior when they don’t have the social or communication skills they need to engage in more appropriate interactions. </a:t>
            </a:r>
          </a:p>
          <a:p>
            <a:pPr eaLnBrk="1" hangingPunct="1">
              <a:lnSpc>
                <a:spcPct val="100000"/>
              </a:lnSpc>
            </a:pPr>
            <a:r>
              <a:rPr lang="en-US" dirty="0" smtClean="0">
                <a:latin typeface="Calibri"/>
                <a:cs typeface="Calibri"/>
              </a:rPr>
              <a:t>Behavior that persists over time is usually working for the child.</a:t>
            </a:r>
          </a:p>
          <a:p>
            <a:pPr eaLnBrk="1" hangingPunct="1">
              <a:lnSpc>
                <a:spcPct val="100000"/>
              </a:lnSpc>
            </a:pPr>
            <a:r>
              <a:rPr lang="en-US" dirty="0" smtClean="0">
                <a:latin typeface="Calibri"/>
                <a:cs typeface="Calibri"/>
              </a:rPr>
              <a:t>We need to focus on teaching children what to do in place of the challenging behavior.</a:t>
            </a:r>
          </a:p>
          <a:p>
            <a:pPr eaLnBrk="1" hangingPunct="1">
              <a:lnSpc>
                <a:spcPct val="100000"/>
              </a:lnSpc>
            </a:pPr>
            <a:r>
              <a:rPr lang="en-US" dirty="0" smtClean="0">
                <a:latin typeface="Calibri"/>
                <a:cs typeface="Calibri"/>
              </a:rPr>
              <a:t>The teaching pyramid is</a:t>
            </a:r>
            <a:r>
              <a:rPr lang="en-US" baseline="0" dirty="0" smtClean="0">
                <a:latin typeface="Calibri"/>
                <a:cs typeface="Calibri"/>
              </a:rPr>
              <a:t> similar to the </a:t>
            </a:r>
            <a:r>
              <a:rPr lang="en-US" baseline="0" dirty="0" err="1" smtClean="0">
                <a:latin typeface="Calibri"/>
                <a:cs typeface="Calibri"/>
              </a:rPr>
              <a:t>RtI</a:t>
            </a:r>
            <a:r>
              <a:rPr lang="en-US" baseline="0" dirty="0" smtClean="0">
                <a:latin typeface="Calibri"/>
                <a:cs typeface="Calibri"/>
              </a:rPr>
              <a:t> model where most children will learn the concepts with a high-quality, supportive environment and responsive relationships.  </a:t>
            </a:r>
          </a:p>
          <a:p>
            <a:pPr eaLnBrk="1" hangingPunct="1">
              <a:lnSpc>
                <a:spcPct val="100000"/>
              </a:lnSpc>
            </a:pPr>
            <a:r>
              <a:rPr lang="en-US" baseline="0" dirty="0" smtClean="0">
                <a:latin typeface="Calibri"/>
                <a:cs typeface="Calibri"/>
              </a:rPr>
              <a:t>Some children, about 15-18%, will need a more targeted support and teaching in smaller groups as in </a:t>
            </a:r>
            <a:r>
              <a:rPr lang="en-US" baseline="0" dirty="0" err="1" smtClean="0">
                <a:latin typeface="Calibri"/>
                <a:cs typeface="Calibri"/>
              </a:rPr>
              <a:t>RtI</a:t>
            </a:r>
            <a:r>
              <a:rPr lang="en-US" baseline="0" dirty="0" smtClean="0">
                <a:latin typeface="Calibri"/>
                <a:cs typeface="Calibri"/>
              </a:rPr>
              <a:t>.  The top of the pyramid are those children who will need targeted individualized interventions – usually will be only 2-5% of the children in a class.  Just as in </a:t>
            </a:r>
            <a:r>
              <a:rPr lang="en-US" baseline="0" dirty="0" err="1" smtClean="0">
                <a:latin typeface="Calibri"/>
                <a:cs typeface="Calibri"/>
              </a:rPr>
              <a:t>RtI</a:t>
            </a:r>
            <a:r>
              <a:rPr lang="en-US" baseline="0" dirty="0" smtClean="0">
                <a:latin typeface="Calibri"/>
                <a:cs typeface="Calibri"/>
              </a:rPr>
              <a:t> you must have the foundation of a quality environment, teaching and relationships in order for the strategy to be effective.  </a:t>
            </a:r>
            <a:endParaRPr lang="en-US" dirty="0" smtClean="0">
              <a:latin typeface="Calibri"/>
              <a:cs typeface="Calibri"/>
            </a:endParaRPr>
          </a:p>
          <a:p>
            <a:pPr>
              <a:lnSpc>
                <a:spcPct val="100000"/>
              </a:lnSpc>
            </a:pPr>
            <a:endParaRPr lang="en-US" sz="300" dirty="0" smtClean="0">
              <a:latin typeface="Calibri"/>
              <a:ea typeface="MS PGothic" pitchFamily="34" charset="-128"/>
              <a:cs typeface="Calibri"/>
            </a:endParaRPr>
          </a:p>
          <a:p>
            <a:pPr>
              <a:lnSpc>
                <a:spcPct val="100000"/>
              </a:lnSpc>
            </a:pPr>
            <a:r>
              <a:rPr lang="en-US" dirty="0" smtClean="0">
                <a:latin typeface="Calibri"/>
                <a:cs typeface="Calibri"/>
              </a:rPr>
              <a:t>CSEFEL website:      </a:t>
            </a:r>
            <a:r>
              <a:rPr lang="en-US" dirty="0" smtClean="0">
                <a:latin typeface="Calibri"/>
                <a:cs typeface="Calibri"/>
                <a:hlinkClick r:id="rId3"/>
              </a:rPr>
              <a:t>http://csefel.vanderbilt.edu/</a:t>
            </a:r>
            <a:r>
              <a:rPr lang="en-US" dirty="0" smtClean="0">
                <a:latin typeface="Calibri"/>
                <a:cs typeface="Calibri"/>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    	 </a:t>
            </a:r>
            <a:r>
              <a:rPr lang="en-US" dirty="0" err="1" smtClean="0">
                <a:solidFill>
                  <a:prstClr val="black"/>
                </a:solidFill>
                <a:latin typeface="Calibri"/>
                <a:cs typeface="Calibri"/>
              </a:rPr>
              <a:t>www.cainclusion.org/teachingpyramid</a:t>
            </a:r>
            <a:r>
              <a:rPr lang="en-US" dirty="0" smtClean="0">
                <a:solidFill>
                  <a:prstClr val="black"/>
                </a:solidFill>
                <a:latin typeface="Calibri"/>
                <a:cs typeface="Calibri"/>
              </a:rPr>
              <a:t>   </a:t>
            </a:r>
            <a:endParaRPr lang="en-US" dirty="0" smtClean="0">
              <a:latin typeface="Calibri"/>
              <a:cs typeface="Calibri"/>
            </a:endParaRPr>
          </a:p>
          <a:p>
            <a:r>
              <a:rPr lang="en-US" sz="300" dirty="0" smtClean="0">
                <a:latin typeface="Calibri"/>
                <a:cs typeface="Calibri"/>
              </a:rPr>
              <a:t>	</a:t>
            </a:r>
            <a:r>
              <a:rPr lang="en-US" dirty="0" smtClean="0">
                <a:latin typeface="Calibri"/>
                <a:cs typeface="Calibri"/>
              </a:rPr>
              <a:t> </a:t>
            </a:r>
            <a:r>
              <a:rPr lang="en-US" dirty="0" smtClean="0">
                <a:latin typeface="Calibri"/>
                <a:cs typeface="Calibri"/>
                <a:hlinkClick r:id="rId4"/>
              </a:rPr>
              <a:t>http://www.challengingbehavior.org/</a:t>
            </a:r>
            <a:r>
              <a:rPr lang="en-US" dirty="0" smtClean="0">
                <a:latin typeface="Calibri"/>
                <a:cs typeface="Calibri"/>
              </a:rPr>
              <a:t>    </a:t>
            </a:r>
          </a:p>
          <a:p>
            <a:r>
              <a:rPr lang="en-US" dirty="0" smtClean="0">
                <a:latin typeface="Calibri"/>
                <a:cs typeface="Calibri"/>
              </a:rPr>
              <a:t>Technical Assistance Center on Social</a:t>
            </a:r>
            <a:r>
              <a:rPr lang="en-US" baseline="0" dirty="0" smtClean="0">
                <a:latin typeface="Calibri"/>
                <a:cs typeface="Calibri"/>
              </a:rPr>
              <a:t> </a:t>
            </a:r>
            <a:r>
              <a:rPr lang="en-US" dirty="0" smtClean="0">
                <a:latin typeface="Calibri"/>
                <a:cs typeface="Calibri"/>
              </a:rPr>
              <a:t>Emotional Intervention for Young Children </a:t>
            </a:r>
          </a:p>
          <a:p>
            <a:endParaRPr lang="en-US" dirty="0" smtClean="0">
              <a:latin typeface="Calibri"/>
              <a:cs typeface="Calibri"/>
            </a:endParaRPr>
          </a:p>
          <a:p>
            <a:r>
              <a:rPr lang="en-US" dirty="0" smtClean="0">
                <a:latin typeface="Calibri"/>
                <a:cs typeface="Calibri"/>
                <a:hlinkClick r:id="rId5"/>
              </a:rPr>
              <a:t>http://www.tkcalifornia.org/teaching-tools/social-emotional/</a:t>
            </a:r>
            <a:r>
              <a:rPr lang="en-US" dirty="0" smtClean="0">
                <a:latin typeface="Calibri"/>
                <a:cs typeface="Calibri"/>
              </a:rPr>
              <a:t>   </a:t>
            </a:r>
          </a:p>
          <a:p>
            <a:r>
              <a:rPr lang="en-US" dirty="0" smtClean="0">
                <a:latin typeface="Calibri"/>
                <a:cs typeface="Calibri"/>
              </a:rPr>
              <a:t>Show resources on TK web page for CSEFEL</a:t>
            </a:r>
          </a:p>
          <a:p>
            <a:endParaRPr lang="en-US" dirty="0" smtClean="0">
              <a:latin typeface="Calibri"/>
              <a:cs typeface="Calibri"/>
            </a:endParaRPr>
          </a:p>
          <a:p>
            <a:r>
              <a:rPr lang="en-US" dirty="0" smtClean="0">
                <a:latin typeface="Calibri"/>
                <a:cs typeface="Calibri"/>
              </a:rPr>
              <a:t>This pyramid model emulates </a:t>
            </a:r>
            <a:r>
              <a:rPr lang="en-US" b="1" dirty="0" smtClean="0">
                <a:latin typeface="Calibri"/>
                <a:cs typeface="Calibri"/>
              </a:rPr>
              <a:t>Response to Intervention (</a:t>
            </a:r>
            <a:r>
              <a:rPr lang="en-US" b="1" dirty="0" err="1" smtClean="0">
                <a:latin typeface="Calibri"/>
                <a:cs typeface="Calibri"/>
              </a:rPr>
              <a:t>RtI</a:t>
            </a:r>
            <a:r>
              <a:rPr lang="en-US" b="1" dirty="0" smtClean="0">
                <a:latin typeface="Calibri"/>
                <a:cs typeface="Calibri"/>
              </a:rPr>
              <a:t>) which is also a multi-tiered approach to help struggling learners. Students' progress is closely monitored at each stage of intervention to determine the need for further research-based instruction and/or intervention in general education, in special education, or both.</a:t>
            </a:r>
            <a:endParaRPr lang="en-US" dirty="0" smtClean="0">
              <a:latin typeface="Calibri"/>
              <a:cs typeface="Calibri"/>
            </a:endParaRPr>
          </a:p>
          <a:p>
            <a:endParaRPr lang="en-US" dirty="0" smtClean="0">
              <a:latin typeface="Calibri"/>
              <a:ea typeface="MS PGothic" pitchFamily="34" charset="-128"/>
              <a:cs typeface="Calibri"/>
            </a:endParaRPr>
          </a:p>
          <a:p>
            <a:endParaRPr lang="en-US" dirty="0">
              <a:latin typeface="Calibri"/>
              <a:ea typeface="ＭＳ Ｐゴシック" pitchFamily="1" charset="-128"/>
              <a:cs typeface="Calibri"/>
            </a:endParaRPr>
          </a:p>
        </p:txBody>
      </p:sp>
      <p:sp>
        <p:nvSpPr>
          <p:cNvPr id="55300" name="Header Placeholder 3"/>
          <p:cNvSpPr>
            <a:spLocks noGrp="1"/>
          </p:cNvSpPr>
          <p:nvPr>
            <p:ph type="hdr" sz="quarter"/>
          </p:nvPr>
        </p:nvSpPr>
        <p:spPr>
          <a:noFill/>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5301" name="Date Placeholder 4"/>
          <p:cNvSpPr>
            <a:spLocks noGrp="1"/>
          </p:cNvSpPr>
          <p:nvPr>
            <p:ph type="dt" sz="quarter" idx="1"/>
          </p:nvPr>
        </p:nvSpPr>
        <p:spPr>
          <a:noFill/>
        </p:spPr>
        <p:txBody>
          <a:bodyPr/>
          <a:lstStyle/>
          <a:p>
            <a:fld id="{C0ECB8B5-EE1C-D746-B127-2CE08BBA63FF}" type="datetime1">
              <a:rPr lang="en-US" smtClean="0">
                <a:latin typeface="Arial" pitchFamily="1" charset="0"/>
                <a:ea typeface="ＭＳ Ｐゴシック" pitchFamily="1" charset="-128"/>
                <a:cs typeface="ＭＳ Ｐゴシック" pitchFamily="1" charset="-128"/>
              </a:rPr>
              <a:pPr/>
              <a:t>11/1/13</a:t>
            </a:fld>
            <a:endParaRPr lang="en-US" dirty="0" smtClean="0">
              <a:latin typeface="Arial" pitchFamily="1" charset="0"/>
              <a:ea typeface="ＭＳ Ｐゴシック" pitchFamily="1" charset="-128"/>
              <a:cs typeface="ＭＳ Ｐゴシック" pitchFamily="1" charset="-128"/>
            </a:endParaRPr>
          </a:p>
        </p:txBody>
      </p:sp>
      <p:sp>
        <p:nvSpPr>
          <p:cNvPr id="55302" name="Footer Placeholder 5"/>
          <p:cNvSpPr>
            <a:spLocks noGrp="1"/>
          </p:cNvSpPr>
          <p:nvPr>
            <p:ph type="ftr" sz="quarter" idx="4"/>
          </p:nvPr>
        </p:nvSpPr>
        <p:spPr>
          <a:noFill/>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5303" name="Slide Number Placeholder 6"/>
          <p:cNvSpPr>
            <a:spLocks noGrp="1"/>
          </p:cNvSpPr>
          <p:nvPr>
            <p:ph type="sldNum" sz="quarter" idx="5"/>
          </p:nvPr>
        </p:nvSpPr>
        <p:spPr>
          <a:noFill/>
        </p:spPr>
        <p:txBody>
          <a:bodyPr/>
          <a:lstStyle/>
          <a:p>
            <a:fld id="{D563F9FB-B22F-BD4F-BA8C-4D6563936BD8}" type="slidenum">
              <a:rPr lang="en-US" smtClean="0">
                <a:latin typeface="Arial" pitchFamily="1" charset="0"/>
                <a:ea typeface="ＭＳ Ｐゴシック" pitchFamily="1" charset="-128"/>
                <a:cs typeface="ＭＳ Ｐゴシック" pitchFamily="1" charset="-128"/>
              </a:rPr>
              <a:pPr/>
              <a:t>25</a:t>
            </a:fld>
            <a:endParaRPr lang="en-US"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dirty="0" smtClean="0">
                <a:latin typeface="+mn-lt"/>
                <a:ea typeface="MS PGothic" pitchFamily="34" charset="-128"/>
                <a:cs typeface="Calibri"/>
              </a:rPr>
              <a:t>Presenter reads each sentence out loud, ask participants to complete each sentence.</a:t>
            </a:r>
          </a:p>
          <a:p>
            <a:pPr eaLnBrk="1" hangingPunct="1"/>
            <a:r>
              <a:rPr lang="en-US" dirty="0" smtClean="0">
                <a:latin typeface="+mn-lt"/>
                <a:ea typeface="MS PGothic" pitchFamily="34" charset="-128"/>
                <a:cs typeface="Calibri"/>
              </a:rPr>
              <a:t>In small groups, may need a different way, reading one line at a time, reading to them.</a:t>
            </a:r>
          </a:p>
          <a:p>
            <a:pPr eaLnBrk="1" hangingPunct="1"/>
            <a:r>
              <a:rPr lang="en-US" dirty="0" smtClean="0">
                <a:latin typeface="+mn-lt"/>
                <a:ea typeface="MS PGothic" pitchFamily="34" charset="-128"/>
                <a:cs typeface="Calibri"/>
              </a:rPr>
              <a:t>This could also be useful for working with families.</a:t>
            </a:r>
          </a:p>
          <a:p>
            <a:pPr eaLnBrk="1" hangingPunct="1"/>
            <a:r>
              <a:rPr lang="en-US" dirty="0" smtClean="0">
                <a:latin typeface="+mn-lt"/>
                <a:ea typeface="MS PGothic" pitchFamily="34" charset="-128"/>
                <a:cs typeface="Calibri"/>
              </a:rPr>
              <a:t>Just like all of these skills, social-emotional</a:t>
            </a:r>
            <a:r>
              <a:rPr lang="en-US" baseline="0" dirty="0" smtClean="0">
                <a:latin typeface="+mn-lt"/>
                <a:ea typeface="MS PGothic" pitchFamily="34" charset="-128"/>
                <a:cs typeface="Calibri"/>
              </a:rPr>
              <a:t> skills and self-regulation need to be taught. One cannot assume that a child will know what is expected of them unless they are taught…..WE NEED TO TEACH THESE SKILLS!</a:t>
            </a:r>
            <a:endParaRPr lang="en-US" dirty="0" smtClean="0">
              <a:latin typeface="+mn-lt"/>
              <a:ea typeface="MS PGothic" pitchFamily="34" charset="-128"/>
              <a:cs typeface="Calibri"/>
            </a:endParaRPr>
          </a:p>
        </p:txBody>
      </p:sp>
      <p:sp>
        <p:nvSpPr>
          <p:cNvPr id="4" name="Slide Number Placeholder 3"/>
          <p:cNvSpPr>
            <a:spLocks noGrp="1"/>
          </p:cNvSpPr>
          <p:nvPr>
            <p:ph type="sldNum" sz="quarter" idx="5"/>
          </p:nvPr>
        </p:nvSpPr>
        <p:spPr/>
        <p:txBody>
          <a:bodyPr/>
          <a:lstStyle/>
          <a:p>
            <a:pPr>
              <a:defRPr/>
            </a:pPr>
            <a:fld id="{E2A2A5F6-2ED8-463C-8EF7-437C55E36AF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latin typeface="Calibri"/>
                <a:cs typeface="Calibri"/>
              </a:rPr>
              <a:t>If we teach these social skills, children will succeed in school…</a:t>
            </a:r>
            <a:r>
              <a:rPr lang="en-US" baseline="0" dirty="0" smtClean="0">
                <a:latin typeface="Calibri"/>
                <a:cs typeface="Calibri"/>
              </a:rPr>
              <a:t> </a:t>
            </a:r>
            <a:r>
              <a:rPr lang="en-US" dirty="0" smtClean="0">
                <a:latin typeface="Calibri"/>
                <a:cs typeface="Calibri"/>
              </a:rPr>
              <a:t>they will have self-regulation and the ability to get along with their peers and adults with positive relationships and engagement.  </a:t>
            </a:r>
          </a:p>
        </p:txBody>
      </p:sp>
      <p:sp>
        <p:nvSpPr>
          <p:cNvPr id="4" name="Slide Number Placeholder 3"/>
          <p:cNvSpPr>
            <a:spLocks noGrp="1"/>
          </p:cNvSpPr>
          <p:nvPr>
            <p:ph type="sldNum" sz="quarter" idx="5"/>
          </p:nvPr>
        </p:nvSpPr>
        <p:spPr/>
        <p:txBody>
          <a:bodyPr/>
          <a:lstStyle/>
          <a:p>
            <a:pPr>
              <a:defRPr/>
            </a:pPr>
            <a:fld id="{E2A2A5F6-2ED8-463C-8EF7-437C55E36AF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97A89C70-E097-4C1A-885F-5C331FEB430D}" type="slidenum">
              <a:rPr lang="en-US" smtClean="0"/>
              <a:pPr>
                <a:defRPr/>
              </a:pPr>
              <a:t>28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normAutofit fontScale="77500" lnSpcReduction="20000"/>
          </a:bodyPr>
          <a:lstStyle/>
          <a:p>
            <a:pPr eaLnBrk="1" hangingPunct="1"/>
            <a:r>
              <a:rPr lang="en-US" dirty="0" smtClean="0">
                <a:latin typeface="Arial" pitchFamily="34" charset="0"/>
              </a:rPr>
              <a:t> “</a:t>
            </a:r>
            <a:r>
              <a:rPr lang="en-US" b="0" i="0" u="none" dirty="0" smtClean="0">
                <a:latin typeface="Calibri"/>
                <a:cs typeface="Calibri"/>
              </a:rPr>
              <a:t>The</a:t>
            </a:r>
            <a:r>
              <a:rPr lang="en-US" b="0" i="0" u="none" baseline="0" dirty="0" smtClean="0">
                <a:latin typeface="Calibri"/>
                <a:cs typeface="Calibri"/>
              </a:rPr>
              <a:t> TK classroom environment sets the stage for learning and interactions between students and adults. It also establishes the expectations for behavior in the classroom (Thompson &amp; </a:t>
            </a:r>
            <a:r>
              <a:rPr lang="en-US" b="0" i="0" u="none" baseline="0" dirty="0" err="1" smtClean="0">
                <a:latin typeface="Calibri"/>
                <a:cs typeface="Calibri"/>
              </a:rPr>
              <a:t>Twibell</a:t>
            </a:r>
            <a:r>
              <a:rPr lang="en-US" b="0" i="0" u="none" baseline="0" dirty="0" smtClean="0">
                <a:latin typeface="Calibri"/>
                <a:cs typeface="Calibri"/>
              </a:rPr>
              <a:t>, 2009). An attractive, well organized classroom environment invites students to actively explore and engage with the materials and access classroom instruction.” (Transitional Kindergarten Implementation Guide, 2013, </a:t>
            </a:r>
            <a:r>
              <a:rPr lang="en-US" b="0" i="0" u="none" baseline="0" dirty="0" err="1" smtClean="0">
                <a:latin typeface="Calibri"/>
                <a:cs typeface="Calibri"/>
              </a:rPr>
              <a:t>p</a:t>
            </a:r>
            <a:r>
              <a:rPr lang="en-US" b="0" i="0" u="none" baseline="0" dirty="0" smtClean="0">
                <a:latin typeface="Calibri"/>
                <a:cs typeface="Calibri"/>
              </a:rPr>
              <a:t>. 62)</a:t>
            </a:r>
          </a:p>
          <a:p>
            <a:pPr eaLnBrk="1" hangingPunct="1"/>
            <a:endParaRPr lang="en-US" b="0" i="0" u="none" baseline="0" dirty="0" smtClean="0">
              <a:latin typeface="Calibri"/>
              <a:cs typeface="Calibri"/>
            </a:endParaRPr>
          </a:p>
          <a:p>
            <a:pPr eaLnBrk="1" hangingPunct="1"/>
            <a:r>
              <a:rPr lang="en-US" b="0" i="0" u="none" baseline="0" dirty="0" smtClean="0">
                <a:latin typeface="Calibri"/>
                <a:cs typeface="Calibri"/>
              </a:rPr>
              <a:t>“Young students thrive in settings that are predictable and consistent. A student’s ability to engage, focus, and successfully complete tasks is especially contingent on routines and transitions that are consistent and balanced</a:t>
            </a:r>
            <a:r>
              <a:rPr lang="en-US" b="0" i="0" u="none" baseline="0" dirty="0" smtClean="0">
                <a:latin typeface="+mn-lt"/>
                <a:cs typeface="Calibri"/>
              </a:rPr>
              <a:t>.” (Transitional Kindergarten  Implementation Guide, 2013, </a:t>
            </a:r>
            <a:r>
              <a:rPr lang="en-US" b="0" i="0" u="none" baseline="0" dirty="0" err="1" smtClean="0">
                <a:latin typeface="+mn-lt"/>
                <a:cs typeface="Calibri"/>
              </a:rPr>
              <a:t>p</a:t>
            </a:r>
            <a:r>
              <a:rPr lang="en-US" b="0" i="0" u="none" baseline="0" dirty="0" smtClean="0">
                <a:latin typeface="+mn-lt"/>
                <a:cs typeface="Calibri"/>
              </a:rPr>
              <a:t>. 42)</a:t>
            </a:r>
          </a:p>
          <a:p>
            <a:pPr eaLnBrk="1" hangingPunct="1"/>
            <a:endParaRPr lang="en-US" b="0" i="0" u="none" baseline="0" dirty="0" smtClean="0">
              <a:latin typeface="+mn-lt"/>
              <a:cs typeface="Calibri"/>
            </a:endParaRPr>
          </a:p>
          <a:p>
            <a:pPr eaLnBrk="1" hangingPunct="1"/>
            <a:r>
              <a:rPr lang="en-US" b="0" i="0" u="none" baseline="0" dirty="0" smtClean="0">
                <a:latin typeface="+mn-lt"/>
                <a:cs typeface="Calibri"/>
              </a:rPr>
              <a:t>“Expectations for each routine and transition need to be thoughtfully planned and then taught, modeled, practiced, and reviewed as necessary. Instruction should be clear and concise and make use of auditory and visual cues to reinforce verbal prompts” (Transitional Kindergarten  Implementation Guide, 2013, </a:t>
            </a:r>
            <a:r>
              <a:rPr lang="en-US" b="0" i="0" u="none" baseline="0" dirty="0" err="1" smtClean="0">
                <a:latin typeface="+mn-lt"/>
                <a:cs typeface="Calibri"/>
              </a:rPr>
              <a:t>p</a:t>
            </a:r>
            <a:r>
              <a:rPr lang="en-US" b="0" i="0" u="none" baseline="0" dirty="0" smtClean="0">
                <a:latin typeface="+mn-lt"/>
                <a:cs typeface="Calibri"/>
              </a:rPr>
              <a:t>. 43).</a:t>
            </a:r>
          </a:p>
          <a:p>
            <a:pPr eaLnBrk="1" hangingPunct="1"/>
            <a:endParaRPr lang="en-US" b="0" i="0" u="none" baseline="0" dirty="0" smtClean="0">
              <a:latin typeface="Calibri"/>
              <a:cs typeface="Calibri"/>
            </a:endParaRPr>
          </a:p>
          <a:p>
            <a:pPr eaLnBrk="1" hangingPunct="1"/>
            <a:r>
              <a:rPr lang="en-US" b="0" i="0" u="none" baseline="0" dirty="0" smtClean="0">
                <a:latin typeface="Calibri"/>
                <a:cs typeface="Calibri"/>
              </a:rPr>
              <a:t>“ The TK classroom needs designated spaces for large-group instruction as well as areas for small-group learning and exploration</a:t>
            </a:r>
            <a:r>
              <a:rPr lang="en-US" b="0" i="0" u="none" baseline="0" dirty="0" smtClean="0">
                <a:latin typeface="+mn-lt"/>
                <a:cs typeface="Calibri"/>
              </a:rPr>
              <a:t>.” (Transitional Kindergarten Implementation Guide, 2013, </a:t>
            </a:r>
            <a:r>
              <a:rPr lang="en-US" b="0" i="0" u="none" baseline="0" dirty="0" err="1" smtClean="0">
                <a:latin typeface="+mn-lt"/>
                <a:cs typeface="Calibri"/>
              </a:rPr>
              <a:t>p</a:t>
            </a:r>
            <a:r>
              <a:rPr lang="en-US" b="0" i="0" u="none" baseline="0" dirty="0" smtClean="0">
                <a:latin typeface="+mn-lt"/>
                <a:cs typeface="Calibri"/>
              </a:rPr>
              <a:t>. 63)</a:t>
            </a:r>
            <a:endParaRPr lang="en-US" dirty="0" smtClean="0">
              <a:latin typeface="Calibri"/>
              <a:cs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97A89C70-E097-4C1A-885F-5C331FEB430D}" type="slidenum">
              <a:rPr lang="en-US" smtClean="0"/>
              <a:pPr>
                <a:defRPr/>
              </a:pPr>
              <a:t>29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xfrm>
            <a:off x="698500" y="4217960"/>
            <a:ext cx="5588000" cy="4171950"/>
          </a:xfrm>
          <a:noFill/>
          <a:ln/>
        </p:spPr>
        <p:txBody>
          <a:bodyPr>
            <a:normAutofit fontScale="77500" lnSpcReduction="20000"/>
          </a:bodyPr>
          <a:lstStyle/>
          <a:p>
            <a:pPr eaLnBrk="1" hangingPunct="1"/>
            <a:r>
              <a:rPr lang="en-US" dirty="0" smtClean="0">
                <a:latin typeface="Arial" pitchFamily="34" charset="0"/>
              </a:rPr>
              <a:t> </a:t>
            </a:r>
            <a:r>
              <a:rPr lang="en-US" sz="1200" b="1" u="sng" dirty="0" smtClean="0">
                <a:latin typeface="Calibri"/>
                <a:cs typeface="Calibri"/>
              </a:rPr>
              <a:t>Content Information:</a:t>
            </a:r>
            <a:endParaRPr lang="en-US" sz="1200" dirty="0" smtClean="0">
              <a:latin typeface="Calibri"/>
              <a:cs typeface="Calibri"/>
            </a:endParaRPr>
          </a:p>
          <a:p>
            <a:pPr eaLnBrk="1" hangingPunct="1"/>
            <a:r>
              <a:rPr lang="en-US" sz="1200" dirty="0" smtClean="0">
                <a:latin typeface="Calibri"/>
                <a:cs typeface="Calibri"/>
              </a:rPr>
              <a:t>“Effective classroom environments begin with a well-organized and engaging classroom that includes developmentally appropriate practices (DAP)</a:t>
            </a:r>
            <a:r>
              <a:rPr lang="en-US" sz="1200" baseline="0" dirty="0" smtClean="0">
                <a:latin typeface="Calibri"/>
                <a:cs typeface="Calibri"/>
              </a:rPr>
              <a:t> activities and materials.”</a:t>
            </a:r>
            <a:endParaRPr lang="en-US" sz="1200" dirty="0" smtClean="0">
              <a:latin typeface="Calibri"/>
              <a:cs typeface="Calibri"/>
            </a:endParaRPr>
          </a:p>
          <a:p>
            <a:pPr eaLnBrk="1" hangingPunct="1"/>
            <a:endParaRPr lang="en-US" sz="1200" dirty="0" smtClean="0">
              <a:latin typeface="Calibri"/>
              <a:cs typeface="Calibri"/>
            </a:endParaRPr>
          </a:p>
          <a:p>
            <a:pPr eaLnBrk="1" hangingPunct="1"/>
            <a:r>
              <a:rPr lang="en-US" sz="1200" dirty="0" smtClean="0">
                <a:latin typeface="Calibri"/>
                <a:cs typeface="Calibri"/>
              </a:rPr>
              <a:t>Recommended Practices; </a:t>
            </a:r>
            <a:r>
              <a:rPr lang="en-US" sz="1200" i="0" dirty="0" smtClean="0">
                <a:latin typeface="Calibri"/>
                <a:cs typeface="Calibri"/>
              </a:rPr>
              <a:t>Preventing Challenging Behavior in Young Children: Effective Practices</a:t>
            </a:r>
            <a:r>
              <a:rPr lang="en-US" sz="1200" dirty="0" smtClean="0">
                <a:latin typeface="Calibri"/>
                <a:cs typeface="Calibri"/>
              </a:rPr>
              <a:t>,” by P. Alter &amp; M. Conroy, from the Center for Evidence-Based Practice: Young Children with Challenging Behavior.</a:t>
            </a:r>
          </a:p>
          <a:p>
            <a:pPr eaLnBrk="1" hangingPunct="1"/>
            <a:endParaRPr lang="en-US" sz="1200" dirty="0" smtClean="0">
              <a:latin typeface="Calibri"/>
              <a:cs typeface="Calibri"/>
            </a:endParaRPr>
          </a:p>
          <a:p>
            <a:pPr eaLnBrk="1" hangingPunct="1"/>
            <a:r>
              <a:rPr lang="en-US" sz="1200" kern="1200" dirty="0" smtClean="0">
                <a:solidFill>
                  <a:schemeClr val="tx1"/>
                </a:solidFill>
                <a:latin typeface="Calibri"/>
                <a:ea typeface="+mn-ea"/>
                <a:cs typeface="Calibri"/>
              </a:rPr>
              <a:t>“Designing effective classroom environments includes structuring the physical arrangement of the classroom to increase appropriate behaviors, such as engagement, and decrease the probability of challenging behaviors. Several strategies for structuring the physical classroom include: arranging the classroom to ensure visual monitoring of children, arranging activity centers to support children’s appropriate behaviors (e.g., limiting the number of children in a center) and facilitating smooth transitions among activities (e.g., organizing the location of materials on shelves), and arranging materials in the classroom to promote engagement, mastery, and independence. Increasing the accessibility, appropriateness, and availability of toys and materials can facilitate children’s independence, thus, decreasing the likelihood of challenging behaviors. In addition, attending to details, such as the lighting, temperature, and noise levels, can reduce the probability of children who engage in problem behaviors due to sensitivity to these environmental factors (e.g., children with autism).”</a:t>
            </a:r>
          </a:p>
          <a:p>
            <a:pPr eaLnBrk="1" hangingPunct="1"/>
            <a:endParaRPr lang="en-US" sz="1200" kern="1200" dirty="0" smtClean="0">
              <a:solidFill>
                <a:schemeClr val="tx1"/>
              </a:solidFill>
              <a:latin typeface="Calibri"/>
              <a:ea typeface="+mn-ea"/>
              <a:cs typeface="Calibri"/>
            </a:endParaRPr>
          </a:p>
          <a:p>
            <a:pPr eaLnBrk="1" hangingPunct="1"/>
            <a:r>
              <a:rPr lang="en-US" sz="1200" kern="1200" dirty="0" smtClean="0">
                <a:solidFill>
                  <a:schemeClr val="tx1"/>
                </a:solidFill>
                <a:latin typeface="Calibri"/>
                <a:ea typeface="+mn-ea"/>
                <a:cs typeface="Calibri"/>
              </a:rPr>
              <a:t>“Designing effective classroom environments also includes structuring the interpersonal climate of the classroom. When teachers attend to children’s appropriate behaviors and provide assistance as they need help, children are less likely to engage in challenging behaviors. Developing a positive interpersonal climate begins with implementing engaging activities that are developmentally and individually appropriate for all children. In addition, the use of positive attention and positive feedback with children who are engaging appropriately in activities and playing with their peers will increase appropriate behaviors. Remember, “catch them being good” and acknowledge them for it!”</a:t>
            </a:r>
            <a:endParaRPr lang="en-US" sz="1200" dirty="0" smtClean="0">
              <a:latin typeface="Calibri"/>
              <a:cs typeface="Calibri"/>
            </a:endParaRPr>
          </a:p>
          <a:p>
            <a:pPr eaLnBrk="1" hangingPunct="1"/>
            <a:endParaRPr lang="en-US" sz="1200" dirty="0" smtClean="0">
              <a:latin typeface="Calibri"/>
              <a:cs typeface="Calibri"/>
            </a:endParaRPr>
          </a:p>
          <a:p>
            <a:r>
              <a:rPr lang="en-US" sz="1200" dirty="0" smtClean="0">
                <a:latin typeface="Calibri"/>
                <a:cs typeface="Calibri"/>
              </a:rPr>
              <a:t>The environment conveys the message that this is a place where adults have thought about the </a:t>
            </a:r>
            <a:r>
              <a:rPr lang="en-US" sz="1200" b="1" dirty="0" smtClean="0">
                <a:latin typeface="Calibri"/>
                <a:cs typeface="Calibri"/>
              </a:rPr>
              <a:t>quality and the instructive power of space</a:t>
            </a:r>
            <a:r>
              <a:rPr lang="en-US" sz="1200" dirty="0" smtClean="0">
                <a:latin typeface="Calibri"/>
                <a:cs typeface="Calibri"/>
              </a:rPr>
              <a:t>. The layout of the </a:t>
            </a:r>
            <a:r>
              <a:rPr lang="en-US" sz="1200" b="1" dirty="0" smtClean="0">
                <a:latin typeface="Calibri"/>
                <a:cs typeface="Calibri"/>
              </a:rPr>
              <a:t>physical space </a:t>
            </a:r>
            <a:r>
              <a:rPr lang="en-US" sz="1200" dirty="0" smtClean="0">
                <a:latin typeface="Calibri"/>
                <a:cs typeface="Calibri"/>
              </a:rPr>
              <a:t>is welcoming and fosters encounters, communication, and relationships. The arrangement of structures, objects, and activities encourages choices, problem solving, and discoveries in the process of learning. </a:t>
            </a:r>
          </a:p>
          <a:p>
            <a:r>
              <a:rPr lang="en-US" sz="1200" dirty="0" smtClean="0">
                <a:latin typeface="Calibri"/>
                <a:cs typeface="Calibri"/>
              </a:rPr>
              <a:t>(L. </a:t>
            </a:r>
            <a:r>
              <a:rPr lang="en-US" sz="1200" dirty="0" err="1" smtClean="0">
                <a:latin typeface="Calibri"/>
                <a:cs typeface="Calibri"/>
              </a:rPr>
              <a:t>Gandini</a:t>
            </a:r>
            <a:r>
              <a:rPr lang="en-US" sz="1200" dirty="0" smtClean="0">
                <a:latin typeface="Calibri"/>
                <a:cs typeface="Calibri"/>
              </a:rPr>
              <a:t> Curtis &amp; Carter, 2003) (adapted from EISS©: Early Intervention for School Success Handbook, 2012)</a:t>
            </a:r>
          </a:p>
          <a:p>
            <a:pPr eaLnBrk="1" hangingPunct="1"/>
            <a:endParaRPr lang="en-US" sz="1200" dirty="0" smtClean="0">
              <a:latin typeface="Calibri"/>
              <a:cs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a:cs typeface="Calibri"/>
              </a:rPr>
              <a:t>The</a:t>
            </a:r>
            <a:r>
              <a:rPr lang="en-US" sz="1200" baseline="0" dirty="0" smtClean="0">
                <a:solidFill>
                  <a:srgbClr val="000000"/>
                </a:solidFill>
                <a:latin typeface="Calibri"/>
                <a:cs typeface="Calibri"/>
              </a:rPr>
              <a:t> </a:t>
            </a:r>
            <a:r>
              <a:rPr lang="en-US" sz="1200" dirty="0" smtClean="0">
                <a:solidFill>
                  <a:srgbClr val="000000"/>
                </a:solidFill>
                <a:latin typeface="Calibri"/>
                <a:cs typeface="Calibri"/>
              </a:rPr>
              <a:t>information in this presentation is based</a:t>
            </a:r>
            <a:r>
              <a:rPr lang="en-US" sz="1200" baseline="0" dirty="0" smtClean="0">
                <a:solidFill>
                  <a:srgbClr val="000000"/>
                </a:solidFill>
                <a:latin typeface="Calibri"/>
                <a:cs typeface="Calibri"/>
              </a:rPr>
              <a:t> on:</a:t>
            </a:r>
            <a:r>
              <a:rPr lang="en-US" sz="1200" dirty="0" smtClean="0">
                <a:solidFill>
                  <a:srgbClr val="000000"/>
                </a:solidFill>
                <a:latin typeface="Calibri"/>
                <a:cs typeface="Calibri"/>
              </a:rPr>
              <a:t> </a:t>
            </a:r>
          </a:p>
          <a:p>
            <a:pPr marL="228600" marR="0" indent="-138113" algn="l" defTabSz="914400" rtl="0" eaLnBrk="1" fontAlgn="auto" latinLnBrk="0" hangingPunct="1">
              <a:lnSpc>
                <a:spcPct val="100000"/>
              </a:lnSpc>
              <a:spcBef>
                <a:spcPts val="600"/>
              </a:spcBef>
              <a:spcAft>
                <a:spcPts val="600"/>
              </a:spcAft>
              <a:buClrTx/>
              <a:buSzTx/>
              <a:buFont typeface="Wingdings" charset="2"/>
              <a:buChar char="§"/>
              <a:tabLst/>
              <a:defRPr/>
            </a:pPr>
            <a:r>
              <a:rPr lang="en-US" sz="1200" b="1" i="1" dirty="0" smtClean="0">
                <a:solidFill>
                  <a:srgbClr val="000000"/>
                </a:solidFill>
                <a:latin typeface="Calibri"/>
                <a:cs typeface="Calibri"/>
              </a:rPr>
              <a:t>The Alignment of the</a:t>
            </a:r>
            <a:r>
              <a:rPr lang="en-US" sz="1200" b="1" i="1" baseline="0" dirty="0" smtClean="0">
                <a:solidFill>
                  <a:srgbClr val="000000"/>
                </a:solidFill>
                <a:latin typeface="Calibri"/>
                <a:cs typeface="Calibri"/>
              </a:rPr>
              <a:t> California Preschool Learning Foundations and Key Early Education Resources</a:t>
            </a:r>
          </a:p>
          <a:p>
            <a:pPr marL="228600" marR="0" indent="-138113" algn="l" defTabSz="914400" rtl="0" eaLnBrk="1" fontAlgn="auto" latinLnBrk="0" hangingPunct="1">
              <a:lnSpc>
                <a:spcPct val="100000"/>
              </a:lnSpc>
              <a:spcBef>
                <a:spcPts val="600"/>
              </a:spcBef>
              <a:spcAft>
                <a:spcPts val="600"/>
              </a:spcAft>
              <a:buClrTx/>
              <a:buSzTx/>
              <a:buFont typeface="Wingdings" charset="2"/>
              <a:buChar char="§"/>
              <a:tabLst/>
              <a:defRPr/>
            </a:pPr>
            <a:r>
              <a:rPr lang="en-US" sz="1200" b="1" i="1" dirty="0" smtClean="0">
                <a:solidFill>
                  <a:srgbClr val="000000"/>
                </a:solidFill>
                <a:latin typeface="Calibri"/>
                <a:cs typeface="Calibri"/>
              </a:rPr>
              <a:t> California Preschool Learning Foundations, Volume 1</a:t>
            </a:r>
            <a:endParaRPr lang="en-US" sz="1200" dirty="0" smtClean="0">
              <a:solidFill>
                <a:srgbClr val="000000"/>
              </a:solidFill>
              <a:latin typeface="Calibri"/>
              <a:cs typeface="Calibri"/>
            </a:endParaRPr>
          </a:p>
          <a:p>
            <a:pPr marL="228600" marR="0" indent="-138113" algn="l" defTabSz="914400" rtl="0" eaLnBrk="1" fontAlgn="auto" latinLnBrk="0" hangingPunct="1">
              <a:lnSpc>
                <a:spcPct val="100000"/>
              </a:lnSpc>
              <a:spcBef>
                <a:spcPts val="600"/>
              </a:spcBef>
              <a:spcAft>
                <a:spcPts val="600"/>
              </a:spcAft>
              <a:buClrTx/>
              <a:buSzTx/>
              <a:buFont typeface="Wingdings" charset="2"/>
              <a:buChar char="§"/>
              <a:tabLst/>
              <a:defRPr/>
            </a:pPr>
            <a:r>
              <a:rPr lang="en-US" sz="1200" dirty="0" smtClean="0">
                <a:solidFill>
                  <a:srgbClr val="000000"/>
                </a:solidFill>
                <a:latin typeface="Calibri"/>
                <a:cs typeface="Calibri"/>
              </a:rPr>
              <a:t> Social-Emotional Development Foundations</a:t>
            </a:r>
          </a:p>
          <a:p>
            <a:pPr marL="228600" marR="0" indent="-138113" algn="l" defTabSz="914400" rtl="0" eaLnBrk="1" fontAlgn="auto" latinLnBrk="0" hangingPunct="1">
              <a:lnSpc>
                <a:spcPct val="100000"/>
              </a:lnSpc>
              <a:spcBef>
                <a:spcPts val="600"/>
              </a:spcBef>
              <a:spcAft>
                <a:spcPts val="600"/>
              </a:spcAft>
              <a:buClrTx/>
              <a:buSzTx/>
              <a:buFont typeface="Wingdings" charset="2"/>
              <a:buChar char="§"/>
              <a:tabLst/>
              <a:defRPr/>
            </a:pPr>
            <a:r>
              <a:rPr lang="en-US" sz="1200" baseline="0" dirty="0" smtClean="0">
                <a:solidFill>
                  <a:srgbClr val="000000"/>
                </a:solidFill>
                <a:latin typeface="Calibri"/>
                <a:cs typeface="Calibri"/>
              </a:rPr>
              <a:t> C</a:t>
            </a:r>
            <a:r>
              <a:rPr lang="en-US" sz="1200" dirty="0" smtClean="0">
                <a:solidFill>
                  <a:srgbClr val="000000"/>
                </a:solidFill>
                <a:latin typeface="Calibri"/>
                <a:cs typeface="Calibri"/>
              </a:rPr>
              <a:t>urrent Research</a:t>
            </a:r>
          </a:p>
          <a:p>
            <a:pPr marL="228600" marR="0" indent="-138113" algn="l" defTabSz="914400" rtl="0" eaLnBrk="1" fontAlgn="auto" latinLnBrk="0" hangingPunct="1">
              <a:lnSpc>
                <a:spcPct val="100000"/>
              </a:lnSpc>
              <a:spcBef>
                <a:spcPts val="600"/>
              </a:spcBef>
              <a:spcAft>
                <a:spcPts val="600"/>
              </a:spcAft>
              <a:buClrTx/>
              <a:buSzTx/>
              <a:buFont typeface="Wingdings" charset="2"/>
              <a:buChar char="§"/>
              <a:tabLst/>
              <a:defRPr/>
            </a:pPr>
            <a:r>
              <a:rPr lang="en-US" sz="1200" dirty="0" smtClean="0">
                <a:solidFill>
                  <a:srgbClr val="000000"/>
                </a:solidFill>
                <a:latin typeface="Calibri"/>
                <a:cs typeface="Calibri"/>
              </a:rPr>
              <a:t> California Collaborative for Social Emotional Foundations for Early Learning (CSEFEL)</a:t>
            </a:r>
          </a:p>
          <a:p>
            <a:pPr marL="91440">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Make sure the environment</a:t>
            </a:r>
            <a:r>
              <a:rPr lang="en-US" baseline="0" dirty="0" smtClean="0">
                <a:latin typeface="Calibri"/>
                <a:cs typeface="Calibri"/>
              </a:rPr>
              <a:t> works for you and the children. You can use the environment as a teaching strategy, as well, making sure there are spaces that support all children learning and accessing the curriculum.</a:t>
            </a:r>
          </a:p>
          <a:p>
            <a:endParaRPr lang="en-US" baseline="0" dirty="0" smtClean="0">
              <a:latin typeface="Calibri"/>
              <a:cs typeface="Calibri"/>
            </a:endParaRPr>
          </a:p>
          <a:p>
            <a:r>
              <a:rPr lang="en-US" dirty="0" smtClean="0">
                <a:latin typeface="Calibri"/>
                <a:cs typeface="Calibri"/>
              </a:rPr>
              <a:t>Here is a place</a:t>
            </a:r>
            <a:r>
              <a:rPr lang="en-US" baseline="0" dirty="0" smtClean="0">
                <a:latin typeface="Calibri"/>
                <a:cs typeface="Calibri"/>
              </a:rPr>
              <a:t> where the teacher has listed the classroom expectations.</a:t>
            </a:r>
          </a:p>
          <a:p>
            <a:endParaRPr lang="en-US" baseline="0" dirty="0" smtClean="0">
              <a:latin typeface="Calibri"/>
              <a:cs typeface="Calibri"/>
            </a:endParaRPr>
          </a:p>
          <a:p>
            <a:r>
              <a:rPr lang="en-US" baseline="0" dirty="0" smtClean="0">
                <a:latin typeface="Calibri"/>
                <a:cs typeface="Calibri"/>
              </a:rPr>
              <a:t>Having a quiet area where a child can go when they are over-stimulated and need to be by themselves is really important.  The TK teacher placed a quiet area next to the book area, that includes a clear view of the child.  A child can access this area from either side.</a:t>
            </a: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r>
              <a:rPr lang="en-US" dirty="0" smtClean="0">
                <a:latin typeface="Calibri"/>
                <a:cs typeface="Calibri"/>
              </a:rPr>
              <a:t>These are photos from a TK class. The children have a defined space to sit on with the</a:t>
            </a:r>
            <a:r>
              <a:rPr lang="en-US" baseline="0" dirty="0" smtClean="0">
                <a:latin typeface="Calibri"/>
                <a:cs typeface="Calibri"/>
              </a:rPr>
              <a:t> squares allowing them to know where they should sit, keeping a distance from their classmates.</a:t>
            </a:r>
          </a:p>
          <a:p>
            <a:endParaRPr lang="en-US" baseline="0" dirty="0" smtClean="0">
              <a:latin typeface="Arial" pitchFamily="34" charset="0"/>
            </a:endParaRPr>
          </a:p>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C3B1F3B-4CA8-4F5C-B625-1F006783CAA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r>
              <a:rPr lang="en-US" dirty="0" smtClean="0">
                <a:latin typeface="Calibri"/>
                <a:cs typeface="Calibri"/>
              </a:rPr>
              <a:t>This photo is also</a:t>
            </a:r>
            <a:r>
              <a:rPr lang="en-US" baseline="0" dirty="0" smtClean="0">
                <a:latin typeface="Calibri"/>
                <a:cs typeface="Calibri"/>
              </a:rPr>
              <a:t> from</a:t>
            </a:r>
            <a:r>
              <a:rPr lang="en-US" dirty="0" smtClean="0">
                <a:latin typeface="Calibri"/>
                <a:cs typeface="Calibri"/>
              </a:rPr>
              <a:t> a TK class.  </a:t>
            </a:r>
            <a:endParaRPr lang="en-US" baseline="0" dirty="0" smtClean="0">
              <a:latin typeface="Calibri"/>
              <a:cs typeface="Calibri"/>
            </a:endParaRPr>
          </a:p>
          <a:p>
            <a:endParaRPr lang="en-US" baseline="0" dirty="0" smtClean="0">
              <a:latin typeface="Calibri"/>
              <a:cs typeface="Calibri"/>
            </a:endParaRPr>
          </a:p>
          <a:p>
            <a:r>
              <a:rPr lang="en-US" baseline="0" dirty="0" smtClean="0">
                <a:latin typeface="Calibri"/>
                <a:cs typeface="Calibri"/>
              </a:rPr>
              <a:t>The schedule has actual pictures of the children in the class engaged in the various activities throughout the class schedule.  It was created in a pocket holder so that the pictures/schedule can be changed as needed. The pictures are turned around when the activity is completed so that the children know what activity is next.  This can also be done with icons or drawings if pictures are not available at the beginning of the year as seen in the next picture.</a:t>
            </a:r>
            <a:endParaRPr lang="en-US" dirty="0" smtClean="0">
              <a:latin typeface="Calibri"/>
              <a:cs typeface="Calibri"/>
            </a:endParaRPr>
          </a:p>
        </p:txBody>
      </p:sp>
      <p:sp>
        <p:nvSpPr>
          <p:cNvPr id="4" name="Slide Number Placeholder 3"/>
          <p:cNvSpPr>
            <a:spLocks noGrp="1"/>
          </p:cNvSpPr>
          <p:nvPr>
            <p:ph type="sldNum" sz="quarter" idx="5"/>
          </p:nvPr>
        </p:nvSpPr>
        <p:spPr/>
        <p:txBody>
          <a:bodyPr/>
          <a:lstStyle/>
          <a:p>
            <a:pPr>
              <a:defRPr/>
            </a:pPr>
            <a:fld id="{1C3B1F3B-4CA8-4F5C-B625-1F006783CAA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smtClean="0">
                <a:latin typeface="Calibri"/>
                <a:cs typeface="Calibri"/>
              </a:rPr>
              <a:t>The pink arrow indicates what activity is happening. Here are some additional examples of schedules that can be used</a:t>
            </a:r>
            <a:r>
              <a:rPr lang="en-US" baseline="0" dirty="0" smtClean="0">
                <a:latin typeface="Calibri"/>
                <a:cs typeface="Calibri"/>
              </a:rPr>
              <a:t> in the classroom.  As you can see, all of these schedules can be changed depending on the students needs.</a:t>
            </a:r>
            <a:endParaRPr lang="en-US" dirty="0" smtClean="0">
              <a:latin typeface="Calibri"/>
              <a:cs typeface="Calibri"/>
            </a:endParaRPr>
          </a:p>
        </p:txBody>
      </p:sp>
      <p:sp>
        <p:nvSpPr>
          <p:cNvPr id="7" name="Slide Number Placeholder 6"/>
          <p:cNvSpPr>
            <a:spLocks noGrp="1"/>
          </p:cNvSpPr>
          <p:nvPr>
            <p:ph type="sldNum" sz="quarter" idx="5"/>
          </p:nvPr>
        </p:nvSpPr>
        <p:spPr/>
        <p:txBody>
          <a:bodyPr/>
          <a:lstStyle/>
          <a:p>
            <a:pPr>
              <a:defRPr/>
            </a:pPr>
            <a:fld id="{1C7FF6DB-7AB7-48F9-9DA1-1C2FBC9C7347}"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Calibri"/>
                <a:cs typeface="Calibri"/>
              </a:rPr>
              <a:t>Teachers can develop a management system for students to select centers by providing visual systems to communicate appropriate group size.</a:t>
            </a:r>
          </a:p>
          <a:p>
            <a:endParaRPr lang="en-US" sz="1200" dirty="0" smtClean="0">
              <a:latin typeface="Calibri"/>
              <a:cs typeface="Calibri"/>
            </a:endParaRPr>
          </a:p>
          <a:p>
            <a:r>
              <a:rPr lang="en-US" sz="1200" dirty="0" smtClean="0">
                <a:latin typeface="Calibri"/>
                <a:cs typeface="Calibri"/>
              </a:rPr>
              <a:t>The</a:t>
            </a:r>
            <a:r>
              <a:rPr lang="en-US" sz="1200" baseline="0" dirty="0" smtClean="0">
                <a:latin typeface="Calibri"/>
                <a:cs typeface="Calibri"/>
              </a:rPr>
              <a:t> block area photo above, is an example of how one teacher communicates when a center is “closed”. The stop sign is displayed as a visual cue.</a:t>
            </a:r>
          </a:p>
          <a:p>
            <a:endParaRPr lang="en-US" sz="1200" dirty="0" smtClean="0">
              <a:latin typeface="Calibri"/>
              <a:cs typeface="Calibri"/>
            </a:endParaRPr>
          </a:p>
          <a:p>
            <a:r>
              <a:rPr lang="en-US" sz="1200" dirty="0" smtClean="0">
                <a:latin typeface="Calibri"/>
                <a:cs typeface="Calibri"/>
              </a:rPr>
              <a:t>As</a:t>
            </a:r>
            <a:r>
              <a:rPr lang="en-US" sz="1200" baseline="0" dirty="0" smtClean="0">
                <a:latin typeface="Calibri"/>
                <a:cs typeface="Calibri"/>
              </a:rPr>
              <a:t> exemplified in the art and sensory photo above, providing sufficient space for TK students helps to ensure maximum engagement in each area.</a:t>
            </a:r>
          </a:p>
          <a:p>
            <a:endParaRPr lang="en-US" sz="1400" baseline="0" dirty="0" smtClean="0"/>
          </a:p>
        </p:txBody>
      </p:sp>
      <p:sp>
        <p:nvSpPr>
          <p:cNvPr id="4" name="Slide Number Placeholder 3"/>
          <p:cNvSpPr>
            <a:spLocks noGrp="1"/>
          </p:cNvSpPr>
          <p:nvPr>
            <p:ph type="sldNum" sz="quarter" idx="10"/>
          </p:nvPr>
        </p:nvSpPr>
        <p:spPr/>
        <p:txBody>
          <a:bodyPr/>
          <a:lstStyle/>
          <a:p>
            <a:fld id="{83903985-EF24-4915-A570-EC2C7FF28D3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5" name="Rectangle 7"/>
          <p:cNvSpPr>
            <a:spLocks noGrp="1" noChangeArrowheads="1"/>
          </p:cNvSpPr>
          <p:nvPr>
            <p:ph type="sldNum" sz="quarter" idx="5"/>
          </p:nvPr>
        </p:nvSpPr>
        <p:spPr>
          <a:noFill/>
        </p:spPr>
        <p:txBody>
          <a:bodyPr/>
          <a:lstStyle/>
          <a:p>
            <a:fld id="{B94B51C7-74BD-4D91-A61D-B0D2070BFBCC}" type="slidenum">
              <a:rPr lang="en-US" smtClean="0">
                <a:latin typeface="Arial" pitchFamily="34" charset="0"/>
                <a:ea typeface="MS PGothic" pitchFamily="34" charset="-128"/>
                <a:cs typeface="Arial" pitchFamily="34" charset="0"/>
              </a:rPr>
              <a:pPr/>
              <a:t>35</a:t>
            </a:fld>
            <a:endParaRPr lang="en-US" smtClean="0">
              <a:latin typeface="Arial" pitchFamily="34" charset="0"/>
              <a:ea typeface="MS PGothic" pitchFamily="34" charset="-128"/>
              <a:cs typeface="Arial" pitchFamily="34" charset="0"/>
            </a:endParaRPr>
          </a:p>
        </p:txBody>
      </p:sp>
      <p:sp>
        <p:nvSpPr>
          <p:cNvPr id="40966" name="Rectangle 2"/>
          <p:cNvSpPr>
            <a:spLocks noGrp="1" noRot="1" noChangeAspect="1" noChangeArrowheads="1" noTextEdit="1"/>
          </p:cNvSpPr>
          <p:nvPr>
            <p:ph type="sldImg"/>
          </p:nvPr>
        </p:nvSpPr>
        <p:spPr>
          <a:xfrm>
            <a:off x="1174750" y="693738"/>
            <a:ext cx="4637088" cy="3476625"/>
          </a:xfrm>
          <a:solidFill>
            <a:srgbClr val="FFFFFF"/>
          </a:solidFill>
          <a:ln/>
        </p:spPr>
      </p:sp>
      <p:sp>
        <p:nvSpPr>
          <p:cNvPr id="40967" name="Rectangle 3"/>
          <p:cNvSpPr>
            <a:spLocks noGrp="1" noChangeArrowheads="1"/>
          </p:cNvSpPr>
          <p:nvPr>
            <p:ph type="body" idx="1"/>
          </p:nvPr>
        </p:nvSpPr>
        <p:spPr>
          <a:xfrm>
            <a:off x="933234" y="4404359"/>
            <a:ext cx="5118537" cy="4173217"/>
          </a:xfrm>
          <a:solidFill>
            <a:srgbClr val="FFFFFF"/>
          </a:solidFill>
          <a:ln>
            <a:noFill/>
          </a:ln>
        </p:spPr>
        <p:txBody>
          <a:bodyPr/>
          <a:lstStyle/>
          <a:p>
            <a:pPr eaLnBrk="1" hangingPunct="1"/>
            <a:r>
              <a:rPr lang="en-US" dirty="0" smtClean="0">
                <a:latin typeface="Calibri"/>
                <a:ea typeface="MS PGothic" pitchFamily="34" charset="-128"/>
                <a:cs typeface="Calibri"/>
              </a:rPr>
              <a:t>This metaphor, adopted from the work of Carolyn Webster-Stratton, uses a piggy bank to illustrate making deposits as a way of building positive relationships. This can be used, as seen in the next slide, to support children when they make positive deposits with their</a:t>
            </a:r>
            <a:r>
              <a:rPr lang="en-US" baseline="0" dirty="0" smtClean="0">
                <a:latin typeface="Calibri"/>
                <a:ea typeface="MS PGothic" pitchFamily="34" charset="-128"/>
                <a:cs typeface="Calibri"/>
              </a:rPr>
              <a:t> peers.  </a:t>
            </a:r>
          </a:p>
          <a:p>
            <a:pPr eaLnBrk="1" hangingPunct="1"/>
            <a:endParaRPr lang="en-US" baseline="0" dirty="0" smtClean="0">
              <a:latin typeface="Calibri"/>
              <a:ea typeface="MS PGothic" pitchFamily="34" charset="-128"/>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(Webster-Stratton, 1999)</a:t>
            </a:r>
          </a:p>
          <a:p>
            <a:pPr eaLnBrk="1" hangingPunct="1"/>
            <a:endParaRPr lang="en-US" dirty="0" smtClean="0">
              <a:latin typeface="Calibri"/>
              <a:ea typeface="MS PGothic" pitchFamily="34" charset="-128"/>
              <a:cs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Visual supports and reminders for both the staff and the children. Children often begin to give positive acknowledgments to each other, as well.</a:t>
            </a:r>
            <a:r>
              <a:rPr lang="en-US" baseline="0" dirty="0" smtClean="0">
                <a:latin typeface="Calibri"/>
                <a:cs typeface="Calibri"/>
              </a:rPr>
              <a:t> </a:t>
            </a:r>
          </a:p>
          <a:p>
            <a:endParaRPr lang="en-US" baseline="0" dirty="0" smtClean="0">
              <a:latin typeface="Calibri"/>
              <a:cs typeface="Calibri"/>
            </a:endParaRPr>
          </a:p>
          <a:p>
            <a:r>
              <a:rPr lang="en-US" dirty="0" smtClean="0">
                <a:latin typeface="Calibri"/>
                <a:cs typeface="Calibri"/>
              </a:rPr>
              <a:t>It</a:t>
            </a:r>
            <a:r>
              <a:rPr lang="en-US" baseline="0" dirty="0" smtClean="0">
                <a:latin typeface="Calibri"/>
                <a:cs typeface="Calibri"/>
              </a:rPr>
              <a:t> is important to link the positive descriptive acknowledgments to the classroom expectations. This is how you can begin to ‘teach’ the expectations at the beginning of the year and reinforce throughout the year.</a:t>
            </a: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3" name="Rectangle 7"/>
          <p:cNvSpPr>
            <a:spLocks noGrp="1" noChangeArrowheads="1"/>
          </p:cNvSpPr>
          <p:nvPr>
            <p:ph type="sldNum" sz="quarter" idx="5"/>
          </p:nvPr>
        </p:nvSpPr>
        <p:spPr>
          <a:noFill/>
        </p:spPr>
        <p:txBody>
          <a:bodyPr/>
          <a:lstStyle/>
          <a:p>
            <a:fld id="{EA4A8307-EC74-403C-9D54-5A086D407E09}" type="slidenum">
              <a:rPr lang="en-US" smtClean="0">
                <a:latin typeface="Arial" pitchFamily="34" charset="0"/>
                <a:ea typeface="MS PGothic" pitchFamily="34" charset="-128"/>
                <a:cs typeface="Arial" pitchFamily="34" charset="0"/>
              </a:rPr>
              <a:pPr/>
              <a:t>37</a:t>
            </a:fld>
            <a:endParaRPr lang="en-US" smtClean="0">
              <a:latin typeface="Arial" pitchFamily="34" charset="0"/>
              <a:ea typeface="MS PGothic" pitchFamily="34" charset="-128"/>
              <a:cs typeface="Arial" pitchFamily="34" charset="0"/>
            </a:endParaRPr>
          </a:p>
        </p:txBody>
      </p:sp>
      <p:sp>
        <p:nvSpPr>
          <p:cNvPr id="43014" name="Rectangle 2"/>
          <p:cNvSpPr>
            <a:spLocks noGrp="1" noRot="1" noChangeAspect="1" noChangeArrowheads="1" noTextEdit="1"/>
          </p:cNvSpPr>
          <p:nvPr>
            <p:ph type="sldImg"/>
          </p:nvPr>
        </p:nvSpPr>
        <p:spPr>
          <a:xfrm>
            <a:off x="1138238" y="663575"/>
            <a:ext cx="4708525" cy="3532188"/>
          </a:xfrm>
          <a:solidFill>
            <a:srgbClr val="FFFFFF"/>
          </a:solidFill>
          <a:ln/>
        </p:spPr>
      </p:sp>
      <p:sp>
        <p:nvSpPr>
          <p:cNvPr id="43015" name="Rectangle 3"/>
          <p:cNvSpPr>
            <a:spLocks noGrp="1" noChangeArrowheads="1"/>
          </p:cNvSpPr>
          <p:nvPr>
            <p:ph type="body" idx="1"/>
          </p:nvPr>
        </p:nvSpPr>
        <p:spPr>
          <a:xfrm>
            <a:off x="945888" y="4413857"/>
            <a:ext cx="5093229" cy="4193798"/>
          </a:xfrm>
          <a:solidFill>
            <a:srgbClr val="FFFFFF"/>
          </a:solidFill>
          <a:ln>
            <a:noFill/>
          </a:ln>
        </p:spPr>
        <p:txBody>
          <a:bodyPr/>
          <a:lstStyle/>
          <a:p>
            <a:pPr eaLnBrk="1" hangingPunct="1"/>
            <a:endParaRPr lang="en-US" dirty="0" smtClean="0">
              <a:latin typeface="Arial" pitchFamily="34" charset="0"/>
              <a:ea typeface="MS PGothic"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3" name="Rectangle 7"/>
          <p:cNvSpPr>
            <a:spLocks noGrp="1" noChangeArrowheads="1"/>
          </p:cNvSpPr>
          <p:nvPr>
            <p:ph type="sldNum" sz="quarter" idx="5"/>
          </p:nvPr>
        </p:nvSpPr>
        <p:spPr>
          <a:noFill/>
        </p:spPr>
        <p:txBody>
          <a:bodyPr/>
          <a:lstStyle/>
          <a:p>
            <a:fld id="{EA4A8307-EC74-403C-9D54-5A086D407E09}" type="slidenum">
              <a:rPr lang="en-US" smtClean="0">
                <a:latin typeface="Arial" pitchFamily="34" charset="0"/>
                <a:ea typeface="MS PGothic" pitchFamily="34" charset="-128"/>
                <a:cs typeface="Arial" pitchFamily="34" charset="0"/>
              </a:rPr>
              <a:pPr/>
              <a:t>38</a:t>
            </a:fld>
            <a:endParaRPr lang="en-US" smtClean="0">
              <a:latin typeface="Arial" pitchFamily="34" charset="0"/>
              <a:ea typeface="MS PGothic" pitchFamily="34" charset="-128"/>
              <a:cs typeface="Arial" pitchFamily="34" charset="0"/>
            </a:endParaRPr>
          </a:p>
        </p:txBody>
      </p:sp>
      <p:sp>
        <p:nvSpPr>
          <p:cNvPr id="43014" name="Rectangle 2"/>
          <p:cNvSpPr>
            <a:spLocks noGrp="1" noRot="1" noChangeAspect="1" noChangeArrowheads="1" noTextEdit="1"/>
          </p:cNvSpPr>
          <p:nvPr>
            <p:ph type="sldImg"/>
          </p:nvPr>
        </p:nvSpPr>
        <p:spPr>
          <a:xfrm>
            <a:off x="1138238" y="663575"/>
            <a:ext cx="4708525" cy="3532188"/>
          </a:xfrm>
          <a:solidFill>
            <a:srgbClr val="FFFFFF"/>
          </a:solidFill>
          <a:ln/>
        </p:spPr>
      </p:sp>
      <p:sp>
        <p:nvSpPr>
          <p:cNvPr id="43015" name="Rectangle 3"/>
          <p:cNvSpPr>
            <a:spLocks noGrp="1" noChangeArrowheads="1"/>
          </p:cNvSpPr>
          <p:nvPr>
            <p:ph type="body" idx="1"/>
          </p:nvPr>
        </p:nvSpPr>
        <p:spPr>
          <a:xfrm>
            <a:off x="945888" y="4413857"/>
            <a:ext cx="5093229" cy="4193798"/>
          </a:xfrm>
          <a:solidFill>
            <a:srgbClr val="FFFFFF"/>
          </a:solidFill>
          <a:ln>
            <a:noFill/>
          </a:ln>
        </p:spPr>
        <p:txBody>
          <a:bodyPr/>
          <a:lstStyle/>
          <a:p>
            <a:pPr eaLnBrk="1" hangingPunct="1"/>
            <a:r>
              <a:rPr lang="en-US" dirty="0" smtClean="0">
                <a:latin typeface="Calibri"/>
                <a:ea typeface="MS PGothic" pitchFamily="34" charset="-128"/>
                <a:cs typeface="Calibri"/>
              </a:rPr>
              <a:t>Make sure you have clear expectations that are posted clearly. Children love to see their own pictures. Many teachers have the children come up with what are examples of the expectations and then take pictures of the children who exhibit these expectations.</a:t>
            </a:r>
          </a:p>
          <a:p>
            <a:pPr eaLnBrk="1" hangingPunct="1"/>
            <a:endParaRPr lang="en-US" dirty="0" smtClean="0">
              <a:latin typeface="Calibri"/>
              <a:ea typeface="MS PGothic" pitchFamily="34" charset="-128"/>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ea typeface="MS PGothic" pitchFamily="34" charset="-128"/>
                <a:cs typeface="Calibri"/>
              </a:rPr>
              <a:t>These expectations need to be taught throughout the year. Ways to teach are to model the appropriate behavior, use puppets to role</a:t>
            </a:r>
            <a:r>
              <a:rPr lang="en-US" baseline="0" dirty="0" smtClean="0">
                <a:latin typeface="Calibri"/>
                <a:ea typeface="MS PGothic" pitchFamily="34" charset="-128"/>
                <a:cs typeface="Calibri"/>
              </a:rPr>
              <a:t> play</a:t>
            </a:r>
            <a:r>
              <a:rPr lang="en-US" dirty="0" smtClean="0">
                <a:latin typeface="Calibri"/>
                <a:ea typeface="MS PGothic" pitchFamily="34" charset="-128"/>
                <a:cs typeface="Calibri"/>
              </a:rPr>
              <a:t>, read stories that</a:t>
            </a:r>
            <a:r>
              <a:rPr lang="en-US" baseline="0" dirty="0" smtClean="0">
                <a:latin typeface="Calibri"/>
                <a:ea typeface="MS PGothic" pitchFamily="34" charset="-128"/>
                <a:cs typeface="Calibri"/>
              </a:rPr>
              <a:t> promote social development.</a:t>
            </a:r>
            <a:r>
              <a:rPr lang="en-US" dirty="0" smtClean="0">
                <a:latin typeface="Calibri"/>
                <a:ea typeface="MS PGothic" pitchFamily="34" charset="-128"/>
                <a:cs typeface="Calibri"/>
              </a:rPr>
              <a:t> Frequently, throughout the day, ‘catch’ children doing an expectation and give a positive, descriptive acknowledgement.</a:t>
            </a:r>
          </a:p>
          <a:p>
            <a:pPr eaLnBrk="1" hangingPunct="1"/>
            <a:endParaRPr lang="en-US" dirty="0" smtClean="0">
              <a:latin typeface="Calibri"/>
              <a:ea typeface="MS PGothic" pitchFamily="34" charset="-128"/>
              <a:cs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7" name="Rectangle 7"/>
          <p:cNvSpPr>
            <a:spLocks noGrp="1" noChangeArrowheads="1"/>
          </p:cNvSpPr>
          <p:nvPr>
            <p:ph type="sldNum" sz="quarter" idx="5"/>
          </p:nvPr>
        </p:nvSpPr>
        <p:spPr>
          <a:noFill/>
        </p:spPr>
        <p:txBody>
          <a:bodyPr/>
          <a:lstStyle/>
          <a:p>
            <a:fld id="{30A83BD2-6B74-4247-875A-93ED813F6052}" type="slidenum">
              <a:rPr lang="en-US" smtClean="0">
                <a:latin typeface="Arial" pitchFamily="34" charset="0"/>
                <a:ea typeface="MS PGothic" pitchFamily="34" charset="-128"/>
                <a:cs typeface="Arial" pitchFamily="34" charset="0"/>
              </a:rPr>
              <a:pPr/>
              <a:t>39</a:t>
            </a:fld>
            <a:endParaRPr lang="en-US" smtClean="0">
              <a:latin typeface="Arial" pitchFamily="34" charset="0"/>
              <a:ea typeface="MS PGothic" pitchFamily="34" charset="-128"/>
              <a:cs typeface="Arial" pitchFamily="34" charset="0"/>
            </a:endParaRPr>
          </a:p>
        </p:txBody>
      </p:sp>
      <p:sp>
        <p:nvSpPr>
          <p:cNvPr id="44038" name="Rectangle 2"/>
          <p:cNvSpPr>
            <a:spLocks noGrp="1" noRot="1" noChangeAspect="1" noChangeArrowheads="1" noTextEdit="1"/>
          </p:cNvSpPr>
          <p:nvPr>
            <p:ph type="sldImg"/>
          </p:nvPr>
        </p:nvSpPr>
        <p:spPr>
          <a:xfrm>
            <a:off x="1177925" y="696913"/>
            <a:ext cx="4632325" cy="3475037"/>
          </a:xfrm>
          <a:ln/>
        </p:spPr>
      </p:sp>
      <p:sp>
        <p:nvSpPr>
          <p:cNvPr id="44039" name="Rectangle 3"/>
          <p:cNvSpPr>
            <a:spLocks noGrp="1" noChangeArrowheads="1"/>
          </p:cNvSpPr>
          <p:nvPr>
            <p:ph type="body" idx="1"/>
          </p:nvPr>
        </p:nvSpPr>
        <p:spPr>
          <a:xfrm>
            <a:off x="699134" y="4404359"/>
            <a:ext cx="5586735" cy="4168468"/>
          </a:xfrm>
          <a:noFill/>
          <a:ln/>
        </p:spPr>
        <p:txBody>
          <a:bodyPr/>
          <a:lstStyle/>
          <a:p>
            <a:r>
              <a:rPr lang="en-US" dirty="0" smtClean="0">
                <a:latin typeface="Calibri"/>
                <a:ea typeface="MS PGothic" pitchFamily="34" charset="-128"/>
                <a:cs typeface="Calibri"/>
              </a:rPr>
              <a:t>Have children share their feelings at the beginning of the day, as they come in or transition from one activity to another. Children need to learn how to express and talk about their feelings so that they can manage their intense feelings when they are angry or hurt. Talking about feelings when it is not intense is important practice for everyone.  You can use</a:t>
            </a:r>
            <a:r>
              <a:rPr lang="en-US" baseline="0" dirty="0" smtClean="0">
                <a:latin typeface="Calibri"/>
                <a:ea typeface="MS PGothic" pitchFamily="34" charset="-128"/>
                <a:cs typeface="Calibri"/>
              </a:rPr>
              <a:t> the pictures from the CSEFEL website http://csefel.vanderbilt.edu/modules/2006/feelingchart-sp.pdf  </a:t>
            </a:r>
            <a:endParaRPr lang="en-US" dirty="0" smtClean="0">
              <a:latin typeface="Calibri"/>
              <a:ea typeface="MS PGothic" pitchFamily="34" charset="-128"/>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3985-EF24-4915-A570-EC2C7FF28D3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7" name="Rectangle 7"/>
          <p:cNvSpPr>
            <a:spLocks noGrp="1" noChangeArrowheads="1"/>
          </p:cNvSpPr>
          <p:nvPr>
            <p:ph type="sldNum" sz="quarter" idx="5"/>
          </p:nvPr>
        </p:nvSpPr>
        <p:spPr>
          <a:noFill/>
        </p:spPr>
        <p:txBody>
          <a:bodyPr/>
          <a:lstStyle/>
          <a:p>
            <a:fld id="{30A83BD2-6B74-4247-875A-93ED813F6052}" type="slidenum">
              <a:rPr lang="en-US" smtClean="0">
                <a:latin typeface="Arial" pitchFamily="34" charset="0"/>
                <a:ea typeface="MS PGothic" pitchFamily="34" charset="-128"/>
                <a:cs typeface="Arial" pitchFamily="34" charset="0"/>
              </a:rPr>
              <a:pPr/>
              <a:t>40</a:t>
            </a:fld>
            <a:endParaRPr lang="en-US" smtClean="0">
              <a:latin typeface="Arial" pitchFamily="34" charset="0"/>
              <a:ea typeface="MS PGothic" pitchFamily="34" charset="-128"/>
              <a:cs typeface="Arial" pitchFamily="34" charset="0"/>
            </a:endParaRPr>
          </a:p>
        </p:txBody>
      </p:sp>
      <p:sp>
        <p:nvSpPr>
          <p:cNvPr id="44038" name="Rectangle 2"/>
          <p:cNvSpPr>
            <a:spLocks noGrp="1" noRot="1" noChangeAspect="1" noChangeArrowheads="1" noTextEdit="1"/>
          </p:cNvSpPr>
          <p:nvPr>
            <p:ph type="sldImg"/>
          </p:nvPr>
        </p:nvSpPr>
        <p:spPr>
          <a:xfrm>
            <a:off x="1177925" y="696913"/>
            <a:ext cx="4632325" cy="3475037"/>
          </a:xfrm>
          <a:ln/>
        </p:spPr>
      </p:sp>
      <p:sp>
        <p:nvSpPr>
          <p:cNvPr id="44039" name="Rectangle 3"/>
          <p:cNvSpPr>
            <a:spLocks noGrp="1" noChangeArrowheads="1"/>
          </p:cNvSpPr>
          <p:nvPr>
            <p:ph type="body" idx="1"/>
          </p:nvPr>
        </p:nvSpPr>
        <p:spPr>
          <a:xfrm>
            <a:off x="699134" y="4404359"/>
            <a:ext cx="5586735" cy="4168468"/>
          </a:xfrm>
          <a:noFill/>
          <a:ln/>
        </p:spPr>
        <p:txBody>
          <a:bodyPr/>
          <a:lstStyle/>
          <a:p>
            <a:r>
              <a:rPr lang="en-US" dirty="0" smtClean="0">
                <a:latin typeface="Calibri"/>
                <a:ea typeface="MS PGothic" pitchFamily="34" charset="-128"/>
                <a:cs typeface="Calibri"/>
              </a:rPr>
              <a:t>Here are</a:t>
            </a:r>
            <a:r>
              <a:rPr lang="en-US" baseline="0" dirty="0" smtClean="0">
                <a:latin typeface="Calibri"/>
                <a:ea typeface="MS PGothic" pitchFamily="34" charset="-128"/>
                <a:cs typeface="Calibri"/>
              </a:rPr>
              <a:t> a couple more examples of feeling charts. Children love to see their pictures so you can incorporate that into your charts, as well as, when you have time….</a:t>
            </a:r>
          </a:p>
          <a:p>
            <a:endParaRPr lang="en-US" baseline="0" dirty="0" smtClean="0">
              <a:latin typeface="Calibri"/>
              <a:ea typeface="MS PGothic" pitchFamily="34" charset="-128"/>
              <a:cs typeface="Calibri"/>
            </a:endParaRPr>
          </a:p>
          <a:p>
            <a:r>
              <a:rPr lang="en-US" baseline="0" dirty="0" smtClean="0">
                <a:latin typeface="Calibri"/>
                <a:ea typeface="MS PGothic" pitchFamily="34" charset="-128"/>
                <a:cs typeface="Calibri"/>
              </a:rPr>
              <a:t>Incorporate a song about feelings… if your happy and you know it… add more creative feelings as well… if you are confused… if you are silly… if you are frustrated… etc. </a:t>
            </a:r>
          </a:p>
          <a:p>
            <a:r>
              <a:rPr lang="en-US" dirty="0" smtClean="0">
                <a:latin typeface="Calibri"/>
                <a:ea typeface="MS PGothic" pitchFamily="34" charset="-128"/>
                <a:cs typeface="Calibri"/>
              </a:rPr>
              <a:t>http://www.jimgill.com/videos/silly_dance.html silly dance contest--fast forward to the song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1" name="Rectangle 7"/>
          <p:cNvSpPr>
            <a:spLocks noGrp="1" noChangeArrowheads="1"/>
          </p:cNvSpPr>
          <p:nvPr>
            <p:ph type="sldNum" sz="quarter" idx="5"/>
          </p:nvPr>
        </p:nvSpPr>
        <p:spPr>
          <a:noFill/>
        </p:spPr>
        <p:txBody>
          <a:bodyPr/>
          <a:lstStyle/>
          <a:p>
            <a:fld id="{96A3CB1F-C5F1-4560-8E41-7AD71C573A98}" type="slidenum">
              <a:rPr lang="en-US" smtClean="0">
                <a:latin typeface="Arial" pitchFamily="34" charset="0"/>
                <a:ea typeface="MS PGothic" pitchFamily="34" charset="-128"/>
                <a:cs typeface="Arial" pitchFamily="34" charset="0"/>
              </a:rPr>
              <a:pPr/>
              <a:t>41</a:t>
            </a:fld>
            <a:endParaRPr lang="en-US" smtClean="0">
              <a:latin typeface="Arial" pitchFamily="34" charset="0"/>
              <a:ea typeface="MS PGothic" pitchFamily="34" charset="-128"/>
              <a:cs typeface="Arial" pitchFamily="34" charset="0"/>
            </a:endParaRPr>
          </a:p>
        </p:txBody>
      </p:sp>
      <p:sp>
        <p:nvSpPr>
          <p:cNvPr id="45062" name="Rectangle 2"/>
          <p:cNvSpPr>
            <a:spLocks noGrp="1" noRot="1" noChangeAspect="1" noChangeArrowheads="1" noTextEdit="1"/>
          </p:cNvSpPr>
          <p:nvPr>
            <p:ph type="sldImg"/>
          </p:nvPr>
        </p:nvSpPr>
        <p:spPr>
          <a:ln/>
        </p:spPr>
      </p:sp>
      <p:sp>
        <p:nvSpPr>
          <p:cNvPr id="45063" name="Rectangle 3"/>
          <p:cNvSpPr>
            <a:spLocks noGrp="1" noChangeArrowheads="1"/>
          </p:cNvSpPr>
          <p:nvPr>
            <p:ph type="body" idx="1"/>
          </p:nvPr>
        </p:nvSpPr>
        <p:spPr>
          <a:noFill/>
          <a:ln/>
        </p:spPr>
        <p:txBody>
          <a:bodyPr/>
          <a:lstStyle/>
          <a:p>
            <a:r>
              <a:rPr lang="en-US" dirty="0" smtClean="0">
                <a:latin typeface="Calibri"/>
                <a:ea typeface="MS PGothic" pitchFamily="34" charset="-128"/>
                <a:cs typeface="Calibri"/>
              </a:rPr>
              <a:t>CSEFEL has developed</a:t>
            </a:r>
            <a:r>
              <a:rPr lang="en-US" baseline="0" dirty="0" smtClean="0">
                <a:latin typeface="Calibri"/>
                <a:ea typeface="MS PGothic" pitchFamily="34" charset="-128"/>
                <a:cs typeface="Calibri"/>
              </a:rPr>
              <a:t> a Solution Kit that can be used as a tool in a TK classroom. This problem solving kit provides resources for children to learn how to solve their own problems independently with their peers. The Solution Kit, cue cards, and other resources can be found on the Vanderbilt/CSEFEL website. </a:t>
            </a:r>
          </a:p>
          <a:p>
            <a:endParaRPr lang="en-US" baseline="0" dirty="0" smtClean="0">
              <a:latin typeface="Calibri"/>
              <a:ea typeface="MS PGothic" pitchFamily="34" charset="-128"/>
              <a:cs typeface="Calibri"/>
            </a:endParaRPr>
          </a:p>
          <a:p>
            <a:r>
              <a:rPr lang="en-US" baseline="0" dirty="0" smtClean="0">
                <a:latin typeface="Calibri"/>
                <a:ea typeface="MS PGothic" pitchFamily="34" charset="-128"/>
                <a:cs typeface="Calibri"/>
              </a:rPr>
              <a:t>http://</a:t>
            </a:r>
            <a:r>
              <a:rPr lang="en-US" baseline="0" dirty="0" err="1" smtClean="0">
                <a:latin typeface="Calibri"/>
                <a:ea typeface="MS PGothic" pitchFamily="34" charset="-128"/>
                <a:cs typeface="Calibri"/>
              </a:rPr>
              <a:t>csefel.vanderbilt.edu/resources/strategies.html</a:t>
            </a:r>
            <a:endParaRPr lang="en-US" dirty="0" smtClean="0">
              <a:latin typeface="Calibri"/>
              <a:ea typeface="MS PGothic" pitchFamily="34" charset="-128"/>
              <a:cs typeface="Calibri"/>
            </a:endParaRPr>
          </a:p>
          <a:p>
            <a:endParaRPr lang="en-US" dirty="0" smtClean="0">
              <a:latin typeface="Calibri"/>
              <a:ea typeface="MS PGothic" pitchFamily="34" charset="-128"/>
              <a:cs typeface="Calibri"/>
            </a:endParaRPr>
          </a:p>
          <a:p>
            <a:r>
              <a:rPr lang="en-US" dirty="0" smtClean="0">
                <a:latin typeface="Calibri"/>
                <a:ea typeface="MS PGothic" pitchFamily="34" charset="-128"/>
                <a:cs typeface="Calibri"/>
              </a:rPr>
              <a:t>Children do not know how to problem solve on their own. This problem</a:t>
            </a:r>
            <a:r>
              <a:rPr lang="en-US" baseline="0" dirty="0" smtClean="0">
                <a:latin typeface="Calibri"/>
                <a:ea typeface="MS PGothic" pitchFamily="34" charset="-128"/>
                <a:cs typeface="Calibri"/>
              </a:rPr>
              <a:t> </a:t>
            </a:r>
            <a:r>
              <a:rPr lang="en-US" dirty="0" smtClean="0">
                <a:latin typeface="Calibri"/>
                <a:ea typeface="MS PGothic" pitchFamily="34" charset="-128"/>
                <a:cs typeface="Calibri"/>
              </a:rPr>
              <a:t>solving kit has been a great success in many TK classrooms. It gives the children a way to solve their own problems without always involving an adult. You can find these pictures on the CSEFEL website at the link on the slide.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While there are many examples of</a:t>
            </a:r>
            <a:r>
              <a:rPr lang="en-US" baseline="0" dirty="0" smtClean="0">
                <a:latin typeface="Calibri"/>
                <a:cs typeface="Calibri"/>
              </a:rPr>
              <a:t> problem-solving tools developed by county offices of education and school districts, h</a:t>
            </a:r>
            <a:r>
              <a:rPr lang="en-US" dirty="0" smtClean="0">
                <a:latin typeface="Calibri"/>
                <a:cs typeface="Calibri"/>
              </a:rPr>
              <a:t>ere is an example of how the Solution Kit was adapted to make it useable in many of the preschool and TK classrooms in Santa Clara County. The Inclusion Collaborative at the Santa Clara County  Office of Education has created several different make and take materials to support teachers using these strategies easily in the classrooms. This has made a difference for the teacher to use these in the classroom immediately following a professional development opportunity.  All of the visual strategies that we have</a:t>
            </a:r>
            <a:r>
              <a:rPr lang="en-US" baseline="0" dirty="0" smtClean="0">
                <a:latin typeface="Calibri"/>
                <a:cs typeface="Calibri"/>
              </a:rPr>
              <a:t> shared today will assist all children in learning about self-regulation and effective social-emotional skills. These strategies are also effective for children who are English learners and for children who may have a disability. </a:t>
            </a:r>
          </a:p>
          <a:p>
            <a:r>
              <a:rPr lang="en-US" baseline="0" dirty="0" smtClean="0">
                <a:latin typeface="Calibri"/>
                <a:cs typeface="Calibri"/>
              </a:rPr>
              <a:t> </a:t>
            </a:r>
          </a:p>
          <a:p>
            <a:r>
              <a:rPr lang="en-US" baseline="0" dirty="0" smtClean="0">
                <a:latin typeface="Calibri"/>
                <a:cs typeface="Calibri"/>
              </a:rPr>
              <a:t>Take a few minutes to think about how you may incorporate two or more of these strategies into your daily routine.</a:t>
            </a:r>
          </a:p>
          <a:p>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903985-EF24-4915-A570-EC2C7FF28D3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903985-EF24-4915-A570-EC2C7FF28D3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98436065-3DEA-4E87-B976-B3CC976A7AD2}" type="slidenum">
              <a:rPr lang="en-US" smtClean="0"/>
              <a:pPr>
                <a:defRPr/>
              </a:pPr>
              <a:t>46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1653" y="4404361"/>
            <a:ext cx="5121701" cy="4171634"/>
          </a:xfrm>
          <a:noFill/>
          <a:ln/>
        </p:spPr>
        <p:txBody>
          <a:bodyPr/>
          <a:lstStyle/>
          <a:p>
            <a:pPr eaLnBrk="1" hangingPunct="1"/>
            <a:r>
              <a:rPr lang="en-US" smtClean="0">
                <a:latin typeface="Calibri"/>
                <a:cs typeface="Calibri"/>
              </a:rPr>
              <a:t>Optional</a:t>
            </a:r>
            <a:r>
              <a:rPr lang="en-US" baseline="0" smtClean="0">
                <a:latin typeface="Calibri"/>
                <a:cs typeface="Calibri"/>
              </a:rPr>
              <a:t> Closing Activity</a:t>
            </a:r>
            <a:r>
              <a:rPr lang="en-US" baseline="0" dirty="0" smtClean="0">
                <a:latin typeface="Calibri"/>
                <a:cs typeface="Calibri"/>
              </a:rPr>
              <a:t>:</a:t>
            </a:r>
            <a:endParaRPr lang="en-US" dirty="0" smtClean="0">
              <a:latin typeface="Calibri"/>
              <a:cs typeface="Calibri"/>
            </a:endParaRPr>
          </a:p>
          <a:p>
            <a:pPr eaLnBrk="1" hangingPunct="1"/>
            <a:endParaRPr lang="en-US" dirty="0" smtClean="0">
              <a:latin typeface="Calibri"/>
              <a:cs typeface="Calibri"/>
            </a:endParaRPr>
          </a:p>
          <a:p>
            <a:pPr eaLnBrk="1" hangingPunct="1"/>
            <a:r>
              <a:rPr lang="en-US" dirty="0" smtClean="0">
                <a:latin typeface="Calibri"/>
                <a:cs typeface="Calibri"/>
              </a:rPr>
              <a:t>Some simple strategies---Pick one to have the teachers create</a:t>
            </a:r>
          </a:p>
          <a:p>
            <a:pPr eaLnBrk="1" hangingPunct="1"/>
            <a:r>
              <a:rPr lang="en-US" dirty="0" smtClean="0">
                <a:latin typeface="Calibri"/>
                <a:cs typeface="Calibri"/>
              </a:rPr>
              <a:t>Positive descriptive acknowledgment</a:t>
            </a:r>
          </a:p>
          <a:p>
            <a:pPr eaLnBrk="1" hangingPunct="1"/>
            <a:r>
              <a:rPr lang="en-US" dirty="0" smtClean="0">
                <a:latin typeface="Calibri"/>
                <a:cs typeface="Calibri"/>
              </a:rPr>
              <a:t>Expectations chart</a:t>
            </a:r>
          </a:p>
          <a:p>
            <a:pPr eaLnBrk="1" hangingPunct="1"/>
            <a:r>
              <a:rPr lang="en-US" dirty="0" smtClean="0">
                <a:latin typeface="Calibri"/>
                <a:cs typeface="Calibri"/>
              </a:rPr>
              <a:t>Feelings chart</a:t>
            </a:r>
          </a:p>
          <a:p>
            <a:pPr eaLnBrk="1" hangingPunct="1"/>
            <a:r>
              <a:rPr lang="en-US" dirty="0" smtClean="0">
                <a:latin typeface="Calibri"/>
                <a:cs typeface="Calibri"/>
              </a:rPr>
              <a:t>Literature around feelings</a:t>
            </a:r>
          </a:p>
          <a:p>
            <a:pPr eaLnBrk="1" hangingPunct="1"/>
            <a:r>
              <a:rPr lang="en-US" dirty="0" smtClean="0">
                <a:latin typeface="Calibri"/>
                <a:cs typeface="Calibri"/>
              </a:rPr>
              <a:t>Environment</a:t>
            </a:r>
          </a:p>
          <a:p>
            <a:pPr eaLnBrk="1" hangingPunct="1"/>
            <a:r>
              <a:rPr lang="en-US" dirty="0" smtClean="0">
                <a:latin typeface="Calibri"/>
                <a:cs typeface="Calibri"/>
              </a:rPr>
              <a:t>Building </a:t>
            </a:r>
            <a:r>
              <a:rPr lang="en-US" dirty="0" smtClean="0">
                <a:latin typeface="+mn-lt"/>
                <a:cs typeface="Calibri"/>
              </a:rPr>
              <a:t>relationships—when </a:t>
            </a:r>
            <a:r>
              <a:rPr lang="en-US" dirty="0" smtClean="0">
                <a:latin typeface="Calibri"/>
                <a:cs typeface="Calibri"/>
              </a:rPr>
              <a:t>procedure is not DAP—children do not understand the concepts—teaching them what to do rather than giving abstract directions or concepts that they do not understand </a:t>
            </a:r>
          </a:p>
          <a:p>
            <a:pPr eaLnBrk="1" hangingPunct="1"/>
            <a:r>
              <a:rPr lang="en-US" dirty="0" smtClean="0">
                <a:latin typeface="Calibri"/>
                <a:cs typeface="Calibri"/>
              </a:rPr>
              <a:t>Solution Kit</a:t>
            </a:r>
          </a:p>
          <a:p>
            <a:pPr eaLnBrk="1" hangingPunct="1"/>
            <a:r>
              <a:rPr lang="en-US" dirty="0" smtClean="0">
                <a:latin typeface="Calibri"/>
                <a:cs typeface="Calibri"/>
              </a:rPr>
              <a:t>Schedule</a:t>
            </a:r>
          </a:p>
          <a:p>
            <a:pPr eaLnBrk="1" hangingPunct="1"/>
            <a:r>
              <a:rPr lang="en-US" dirty="0" smtClean="0">
                <a:latin typeface="Calibri"/>
                <a:cs typeface="Calibri"/>
              </a:rPr>
              <a:t>DAP—modeling combination of DAP and teaching SED—won’t have discipline </a:t>
            </a:r>
            <a:r>
              <a:rPr lang="en-US" dirty="0" smtClean="0">
                <a:latin typeface="+mn-lt"/>
                <a:cs typeface="Calibri"/>
              </a:rPr>
              <a:t>challenges—engagement </a:t>
            </a:r>
            <a:endParaRPr lang="en-US" dirty="0" smtClean="0">
              <a:latin typeface="Calibri"/>
              <a:cs typeface="Calibri"/>
            </a:endParaRPr>
          </a:p>
          <a:p>
            <a:pPr eaLnBrk="1" hangingPunct="1"/>
            <a:endParaRPr lang="en-US" dirty="0" smtClean="0">
              <a:latin typeface="Calibri"/>
              <a:cs typeface="Calibri"/>
            </a:endParaRPr>
          </a:p>
          <a:p>
            <a:pPr eaLnBrk="1" hangingPunct="1"/>
            <a:r>
              <a:rPr lang="en-US" dirty="0" smtClean="0">
                <a:latin typeface="Calibri"/>
                <a:cs typeface="Calibri"/>
              </a:rPr>
              <a:t>Administration—needs to understand how SE impacts discipline and overall development </a:t>
            </a:r>
          </a:p>
          <a:p>
            <a:pPr eaLnBrk="1" hangingPunct="1"/>
            <a:endParaRPr lang="en-US" dirty="0" smtClean="0">
              <a:latin typeface="Calibri"/>
              <a:cs typeface="Calibri"/>
            </a:endParaRPr>
          </a:p>
          <a:p>
            <a:pPr eaLnBrk="1" hangingPunct="1"/>
            <a:endParaRPr lang="en-US" dirty="0" smtClean="0">
              <a:latin typeface="Calibri"/>
              <a:cs typeface="Calibri"/>
            </a:endParaRPr>
          </a:p>
          <a:p>
            <a:pPr eaLnBrk="1" hangingPunct="1"/>
            <a:endParaRPr lang="en-US" dirty="0" smtClean="0">
              <a:latin typeface="Calibri"/>
              <a:cs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b="1">
              <a:latin typeface="Calibri" pitchFamily="25" charset="0"/>
              <a:ea typeface="ＭＳ Ｐゴシック" pitchFamily="25" charset="-128"/>
              <a:cs typeface="ＭＳ Ｐゴシック" pitchFamily="25" charset="-128"/>
            </a:endParaRPr>
          </a:p>
          <a:p>
            <a:endParaRPr lang="en-US">
              <a:latin typeface="Calibri" pitchFamily="25" charset="0"/>
              <a:ea typeface="ＭＳ Ｐゴシック" pitchFamily="25" charset="-128"/>
              <a:cs typeface="ＭＳ Ｐゴシック" pitchFamily="25" charset="-128"/>
            </a:endParaRPr>
          </a:p>
        </p:txBody>
      </p:sp>
      <p:sp>
        <p:nvSpPr>
          <p:cNvPr id="4" name="Rectangle 3"/>
          <p:cNvSpPr/>
          <p:nvPr/>
        </p:nvSpPr>
        <p:spPr>
          <a:xfrm>
            <a:off x="6647117" y="8977252"/>
            <a:ext cx="344824" cy="276242"/>
          </a:xfrm>
          <a:prstGeom prst="rect">
            <a:avLst/>
          </a:prstGeom>
        </p:spPr>
        <p:txBody>
          <a:bodyPr wrap="none">
            <a:spAutoFit/>
          </a:bodyPr>
          <a:lstStyle/>
          <a:p>
            <a:fld id="{D563F9FB-B22F-BD4F-BA8C-4D6563936BD8}" type="slidenum">
              <a:rPr lang="en-US" sz="1200" smtClean="0">
                <a:latin typeface="Times New Roman"/>
                <a:ea typeface="ＭＳ Ｐゴシック" pitchFamily="1" charset="-128"/>
                <a:cs typeface="Times New Roman"/>
              </a:rPr>
              <a:pPr/>
              <a:t>47</a:t>
            </a:fld>
            <a:endParaRPr lang="en-US" sz="1200" dirty="0">
              <a:latin typeface="Times New Roman"/>
              <a:cs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058645EB-9F54-4892-B273-8B37BAC084AD}" type="slidenum">
              <a:rPr lang="en-US" smtClean="0"/>
              <a:pPr>
                <a:defRPr/>
              </a:pPr>
              <a:t>5</a:t>
            </a:fld>
            <a:endParaRPr lang="en-US" dirty="0" smtClean="0"/>
          </a:p>
        </p:txBody>
      </p:sp>
      <p:sp>
        <p:nvSpPr>
          <p:cNvPr id="172035" name="Rectangle 7"/>
          <p:cNvSpPr txBox="1">
            <a:spLocks noGrp="1" noChangeArrowheads="1"/>
          </p:cNvSpPr>
          <p:nvPr/>
        </p:nvSpPr>
        <p:spPr bwMode="auto">
          <a:xfrm>
            <a:off x="3956550" y="8805182"/>
            <a:ext cx="3026833" cy="464199"/>
          </a:xfrm>
          <a:prstGeom prst="rect">
            <a:avLst/>
          </a:prstGeom>
          <a:noFill/>
          <a:ln w="9525">
            <a:noFill/>
            <a:miter lim="800000"/>
            <a:headEnd/>
            <a:tailEnd/>
          </a:ln>
        </p:spPr>
        <p:txBody>
          <a:bodyPr lIns="93108" tIns="46554" rIns="93108" bIns="46554" anchor="b"/>
          <a:lstStyle/>
          <a:p>
            <a:pPr algn="r" eaLnBrk="0" hangingPunct="0"/>
            <a:fld id="{3254D1E5-0C87-4CEB-A3F5-EC0415600BB6}" type="slidenum">
              <a:rPr lang="en-US" sz="1200"/>
              <a:pPr algn="r" eaLnBrk="0" hangingPunct="0"/>
              <a:t>5</a:t>
            </a:fld>
            <a:endParaRPr lang="en-US" sz="1200" dirty="0"/>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noFill/>
          <a:ln/>
        </p:spPr>
        <p:txBody>
          <a:bodyPr/>
          <a:lstStyle/>
          <a:p>
            <a:pPr eaLnBrk="1" hangingPunct="1">
              <a:spcBef>
                <a:spcPct val="0"/>
              </a:spcBef>
            </a:pPr>
            <a:endParaRPr 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Optional</a:t>
            </a:r>
            <a:r>
              <a:rPr lang="en-US" dirty="0" smtClean="0">
                <a:latin typeface="+mn-lt"/>
                <a:cs typeface="Calibri"/>
              </a:rPr>
              <a:t> – </a:t>
            </a:r>
            <a:r>
              <a:rPr lang="en-US" dirty="0" smtClean="0">
                <a:latin typeface="Calibri"/>
                <a:cs typeface="Calibri"/>
              </a:rPr>
              <a:t>revised as needed per audience – Ask participants to</a:t>
            </a:r>
            <a:r>
              <a:rPr lang="en-US" baseline="0" dirty="0" smtClean="0">
                <a:latin typeface="Calibri"/>
                <a:cs typeface="Calibri"/>
              </a:rPr>
              <a:t> share about a significant relationship that had an impact in their early years.</a:t>
            </a:r>
            <a:endParaRPr lang="en-US" dirty="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A72-0A17-43A0-8C2F-AB8AC673DF33}"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557126"/>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Senate Bill 1381 provides flexibility for districts in implementing TK that best meet the needs of students.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It is important to note, that all kindergarten regulations apply to TK. Children are not mandated to attend TK as the existing statute does not require parents to enroll children in kindergarten. </a:t>
            </a:r>
          </a:p>
          <a:p>
            <a:pPr>
              <a:buFontTx/>
              <a:buChar char="•"/>
            </a:pPr>
            <a:r>
              <a:rPr lang="en-US" dirty="0" smtClean="0">
                <a:solidFill>
                  <a:srgbClr val="000000"/>
                </a:solidFill>
                <a:latin typeface="Calibri" pitchFamily="25" charset="0"/>
                <a:ea typeface="ＭＳ Ｐゴシック" pitchFamily="25" charset="-128"/>
                <a:cs typeface="ＭＳ Ｐゴシック" pitchFamily="25" charset="-128"/>
              </a:rPr>
              <a:t>Children are not mandated to attend, but district must offer TK for birthdays between September 2 and December 2 ([Education Code Section 48000]; CCSESA, 2011).</a:t>
            </a:r>
          </a:p>
          <a:p>
            <a:endParaRPr lang="en-US" sz="800" dirty="0" smtClean="0">
              <a:solidFill>
                <a:srgbClr val="000000"/>
              </a:solidFill>
              <a:latin typeface="Calibri" pitchFamily="25" charset="0"/>
              <a:ea typeface="ＭＳ Ｐゴシック" pitchFamily="25" charset="-128"/>
              <a:cs typeface="ＭＳ Ｐゴシック" pitchFamily="25" charset="-128"/>
            </a:endParaRP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In 2012-13, school districts began to offer a TK program for children whose fifth birthdates fall from November 2 through December 2.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date will continue moving back one month over each subsequent year so that by 2014-15 and, each year thereafter, children who are five on or before September 1 are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The law also requires school districts to develop a transitional kindergarten program, for children who will no longer be age eligible for kindergarten. </a:t>
            </a:r>
          </a:p>
          <a:p>
            <a:pPr eaLnBrk="1" hangingPunct="1">
              <a:spcBef>
                <a:spcPct val="0"/>
              </a:spcBef>
              <a:buFontTx/>
              <a:buChar char="•"/>
            </a:pPr>
            <a:r>
              <a:rPr lang="en-US" dirty="0" smtClean="0">
                <a:solidFill>
                  <a:srgbClr val="000000"/>
                </a:solidFill>
                <a:latin typeface="Calibri" pitchFamily="25" charset="0"/>
                <a:ea typeface="ＭＳ Ｐゴシック" pitchFamily="25" charset="-128"/>
                <a:cs typeface="ＭＳ Ｐゴシック" pitchFamily="25" charset="-128"/>
              </a:rPr>
              <a:t>Transitional kindergarten is the first year of a two-year program that provides a “modified kindergarten curriculum that is age and developmentally appropriate” (</a:t>
            </a:r>
            <a:r>
              <a:rPr lang="en-US" i="1" dirty="0" smtClean="0">
                <a:solidFill>
                  <a:srgbClr val="000000"/>
                </a:solidFill>
                <a:latin typeface="Calibri" pitchFamily="25" charset="0"/>
                <a:ea typeface="ＭＳ Ｐゴシック" pitchFamily="25" charset="-128"/>
                <a:cs typeface="ＭＳ Ｐゴシック" pitchFamily="25" charset="-128"/>
              </a:rPr>
              <a:t>Education Code</a:t>
            </a:r>
            <a:r>
              <a:rPr lang="en-US" dirty="0" smtClean="0">
                <a:solidFill>
                  <a:srgbClr val="000000"/>
                </a:solidFill>
                <a:latin typeface="Calibri" pitchFamily="25" charset="0"/>
                <a:ea typeface="ＭＳ Ｐゴシック" pitchFamily="25" charset="-128"/>
                <a:cs typeface="ＭＳ Ｐゴシック" pitchFamily="25" charset="-128"/>
              </a:rPr>
              <a:t> section 48000).</a:t>
            </a:r>
          </a:p>
          <a:p>
            <a:endParaRPr lang="en-US" dirty="0" smtClean="0">
              <a:solidFill>
                <a:srgbClr val="000000"/>
              </a:solidFill>
              <a:latin typeface="Calibri" pitchFamily="25" charset="0"/>
              <a:ea typeface="ＭＳ Ｐゴシック" pitchFamily="25" charset="-128"/>
              <a:cs typeface="ＭＳ Ｐゴシック" pitchFamily="25" charset="-128"/>
            </a:endParaRPr>
          </a:p>
          <a:p>
            <a:endParaRPr lang="en-US" dirty="0" smtClean="0">
              <a:latin typeface="Calibri" pitchFamily="25" charset="0"/>
              <a:ea typeface="ＭＳ Ｐゴシック" pitchFamily="25" charset="-128"/>
              <a:cs typeface="ＭＳ Ｐゴシック" pitchFamily="25" charset="-128"/>
            </a:endParaRPr>
          </a:p>
        </p:txBody>
      </p:sp>
      <p:sp>
        <p:nvSpPr>
          <p:cNvPr id="34820" name="Slide Number Placeholder 3"/>
          <p:cNvSpPr>
            <a:spLocks noGrp="1"/>
          </p:cNvSpPr>
          <p:nvPr>
            <p:ph type="sldNum" sz="quarter" idx="5"/>
          </p:nvPr>
        </p:nvSpPr>
        <p:spPr>
          <a:noFill/>
          <a:ln>
            <a:miter lim="800000"/>
            <a:headEnd/>
            <a:tailEnd/>
          </a:ln>
        </p:spPr>
        <p:txBody>
          <a:bodyPr/>
          <a:lstStyle/>
          <a:p>
            <a:fld id="{76832654-B0FF-4C43-8EDA-36D8A74B5FA5}"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a:cs typeface="Calibri"/>
              </a:rPr>
              <a:t>Review</a:t>
            </a:r>
            <a:r>
              <a:rPr lang="en-US" baseline="0" dirty="0" smtClean="0">
                <a:latin typeface="Calibri"/>
                <a:cs typeface="Calibri"/>
              </a:rPr>
              <a:t> the document “Developmentally Appropriate Practice in Early Childhood Programs Serving Children B-age 8”, pages 10-15. As you read, select one principle that resonates with you and why? What do you do currently in your program to ensure this principle is followed or what do you plan to do when you start teaching TK?</a:t>
            </a:r>
          </a:p>
          <a:p>
            <a:endParaRPr lang="en-US" baseline="0" dirty="0" smtClean="0">
              <a:latin typeface="Calibri"/>
              <a:cs typeface="Calibri"/>
            </a:endParaRPr>
          </a:p>
          <a:p>
            <a:endParaRPr lang="en-US" baseline="0" dirty="0" smtClean="0">
              <a:latin typeface="Calibri"/>
              <a:cs typeface="Calibri"/>
            </a:endParaRPr>
          </a:p>
        </p:txBody>
      </p:sp>
      <p:sp>
        <p:nvSpPr>
          <p:cNvPr id="4" name="Slide Number Placeholder 3"/>
          <p:cNvSpPr>
            <a:spLocks noGrp="1"/>
          </p:cNvSpPr>
          <p:nvPr>
            <p:ph type="sldNum" sz="quarter" idx="10"/>
          </p:nvPr>
        </p:nvSpPr>
        <p:spPr/>
        <p:txBody>
          <a:bodyPr/>
          <a:lstStyle/>
          <a:p>
            <a:fld id="{83903985-EF24-4915-A570-EC2C7FF28D3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E265E84-1775-B04F-81B8-9C7DD2639936}"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50"/>
            </a:lvl1pPr>
          </a:lstStyle>
          <a:p>
            <a:fld id="{4A822907-8A9D-4F6B-98F6-913902AD56B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9ECECFA-8BC6-4F47-865C-23AD78AE6C1D}" type="datetime1">
              <a:rPr lang="en-US" smtClean="0"/>
              <a:pPr/>
              <a:t>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7799294" cy="15762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9279EDD-EB89-254E-BB23-3783768BE94B}"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B4C1A55B-1569-C344-BDE9-0C499205B37D}"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E6B1E35F-4ACB-714F-938C-3442DEBA4477}"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C7D76D-CE23-F242-8FAD-52B0FD4299D4}"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DCCC2E-0EC8-A64F-98CF-887B302D1775}"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B0887C5-617A-9443-A3A8-7A0B73B4C752}"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74ADB1E-953E-F54C-A5F2-99134CE94517}"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D18AC-CEE4-C241-B8D9-201E5F9AB7E3}" type="datetime1">
              <a:rPr lang="en-US" smtClean="0"/>
              <a:pPr/>
              <a:t>11/1/13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C5226606-3672-2443-917C-370473CC959F}" type="datetime1">
              <a:rPr lang="en-US" smtClean="0"/>
              <a:pPr/>
              <a:t>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C33AB84A-4210-A548-8D4B-918B4CCE7D98}" type="datetime1">
              <a:rPr lang="en-US" smtClean="0"/>
              <a:pPr/>
              <a:t>11/1/13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1F8C5A5-13B1-0448-B158-074AA1828FC3}" type="datetime1">
              <a:rPr lang="en-US" smtClean="0"/>
              <a:pPr/>
              <a:t>11/1/13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84891-E1B2-DF40-B394-6ACB5764C829}" type="datetime1">
              <a:rPr lang="en-US" smtClean="0"/>
              <a:pPr/>
              <a:t>11/1/13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39E18DC-8435-4A49-BB65-8BE604F444E9}" type="datetime1">
              <a:rPr lang="en-US" smtClean="0"/>
              <a:pPr/>
              <a:t>11/1/13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 y="1123856"/>
            <a:ext cx="8913813" cy="914400"/>
          </a:xfrm>
          <a:prstGeom prst="rect">
            <a:avLst/>
          </a:prstGeom>
          <a:solidFill>
            <a:schemeClr val="tx2"/>
          </a:solidFill>
        </p:spPr>
        <p:txBody>
          <a:bodyPr vert="horz" lIns="1188720" tIns="45720" rIns="274320" bIns="45720" rtlCol="0" anchor="ctr">
            <a:normAutofit/>
          </a:bodyPr>
          <a:lstStyle/>
          <a:p>
            <a:r>
              <a:rPr lang="en-US" dirty="0" smtClean="0"/>
              <a:t>Click to edit Master title style</a:t>
            </a:r>
            <a:br>
              <a:rPr lang="en-US" dirty="0" smtClean="0"/>
            </a:br>
            <a:r>
              <a:rPr lang="en-US" sz="2400" dirty="0" err="1" smtClean="0"/>
              <a:t>Submaster</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DF9FC91-3E2F-FA44-8471-409DA2BF7212}" type="datetime1">
              <a:rPr lang="en-US" smtClean="0"/>
              <a:pPr/>
              <a:t>11/1/13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tLiP4b-TPCA" TargetMode="External"/><Relationship Id="rId4" Type="http://schemas.openxmlformats.org/officeDocument/2006/relationships/image" Target="../media/image8.wmf"/><Relationship Id="rId5"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hyperlink" Target="http://www.cde.ca.gov/sp/cd/re/documents/psalignment.pdf" TargetMode="External"/><Relationship Id="rId4" Type="http://schemas.openxmlformats.org/officeDocument/2006/relationships/hyperlink" Target="http://www.ccsesa.org/index/sp_prek.cfm" TargetMode="External"/><Relationship Id="rId5" Type="http://schemas.openxmlformats.org/officeDocument/2006/relationships/hyperlink" Target="http://www.ccsesa.org/index/documents/TransitionalKindergartenGuide-webversion.pdf" TargetMode="External"/><Relationship Id="rId6" Type="http://schemas.openxmlformats.org/officeDocument/2006/relationships/hyperlink" Target="http://www.cde.ca.gov/ci/gs/em/" TargetMode="External"/><Relationship Id="rId7" Type="http://schemas.openxmlformats.org/officeDocument/2006/relationships/hyperlink" Target="http://www.californiakindergartenassociation.org/transitional-kindergarten/" TargetMode="External"/><Relationship Id="rId8" Type="http://schemas.openxmlformats.org/officeDocument/2006/relationships/hyperlink" Target="http://www.cpin.us" TargetMode="External"/><Relationship Id="rId9" Type="http://schemas.openxmlformats.org/officeDocument/2006/relationships/hyperlink" Target="http://www.ppic.org/content/pubs/op/OP_508JCOP.pdf"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www.naeyc.org/DAP" TargetMode="External"/><Relationship Id="rId4" Type="http://schemas.openxmlformats.org/officeDocument/2006/relationships/hyperlink" Target="http://www.cde.ca.gov/sp/cd/re/documents/psframeworkkvol1.pdf" TargetMode="External"/><Relationship Id="rId5" Type="http://schemas.openxmlformats.org/officeDocument/2006/relationships/hyperlink" Target="http://www.cde.ca.gov/sp/cd/re/documents/psframeworkvol2.pdf" TargetMode="External"/><Relationship Id="rId6" Type="http://schemas.openxmlformats.org/officeDocument/2006/relationships/hyperlink" Target="http://www.cde.ca.gov/sp/cd/re/documents/preschoolframeworkvol3.pdf" TargetMode="External"/><Relationship Id="rId7" Type="http://schemas.openxmlformats.org/officeDocument/2006/relationships/hyperlink" Target="http://www.cde.ca.gov/sp/cd/re/documents/psenglearnersed2.pdf" TargetMode="External"/><Relationship Id="rId8" Type="http://schemas.openxmlformats.org/officeDocument/2006/relationships/hyperlink" Target="http://www.cde.ca.gov/sp/cd/re/documents/preschoollf.pdf" TargetMode="External"/><Relationship Id="rId9" Type="http://schemas.openxmlformats.org/officeDocument/2006/relationships/hyperlink" Target="http://www.cde.ca.gov/sp/cd/re/documents/psfoundationsvol2.pdf" TargetMode="External"/><Relationship Id="rId10" Type="http://schemas.openxmlformats.org/officeDocument/2006/relationships/hyperlink" Target="http://www.cde.ca.gov/sp/cd/re/documents/preschoolfoundationsvol3.pdf" TargetMode="External"/><Relationship Id="rId11" Type="http://schemas.openxmlformats.org/officeDocument/2006/relationships/hyperlink" Target="http://www.tkcalifornia.org/"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http://www.cainclusion.org/teachingpyramid/index.html" TargetMode="External"/><Relationship Id="rId4" Type="http://schemas.openxmlformats.org/officeDocument/2006/relationships/hyperlink" Target="http://www.cainclusion.org/" TargetMode="External"/><Relationship Id="rId5" Type="http://schemas.openxmlformats.org/officeDocument/2006/relationships/hyperlink" Target="http://www.cpin.us/" TargetMode="External"/><Relationship Id="rId6" Type="http://schemas.openxmlformats.org/officeDocument/2006/relationships/hyperlink" Target="http://csefel.vanderbilt.edu" TargetMode="External"/><Relationship Id="rId7" Type="http://schemas.openxmlformats.org/officeDocument/2006/relationships/hyperlink" Target="http://csefel.vanderbilt.edu/resources/strategies.html" TargetMode="External"/><Relationship Id="rId8" Type="http://schemas.openxmlformats.org/officeDocument/2006/relationships/hyperlink" Target="http://www.inclusioncollaborative.org/" TargetMode="External"/><Relationship Id="rId9" Type="http://schemas.openxmlformats.org/officeDocument/2006/relationships/hyperlink" Target="http://www.challengingbehavior.org/" TargetMode="External"/><Relationship Id="rId10" Type="http://schemas.openxmlformats.org/officeDocument/2006/relationships/hyperlink" Target="http://www.tkcalifornia.org/teaching-tools/social-emotional/teaching-strategies/" TargetMode="Externa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08" y="1993900"/>
            <a:ext cx="8915400" cy="1219199"/>
          </a:xfrm>
        </p:spPr>
        <p:txBody>
          <a:bodyPr/>
          <a:lstStyle/>
          <a:p>
            <a:r>
              <a:rPr lang="en-US" b="1" dirty="0" smtClean="0">
                <a:latin typeface="Arial"/>
                <a:cs typeface="Arial"/>
              </a:rPr>
              <a:t>Social-Emotional Development</a:t>
            </a:r>
            <a:endParaRPr lang="en-US" b="1" dirty="0">
              <a:latin typeface="Arial"/>
              <a:cs typeface="Arial"/>
            </a:endParaRPr>
          </a:p>
        </p:txBody>
      </p:sp>
      <p:sp>
        <p:nvSpPr>
          <p:cNvPr id="3" name="Subtitle 2"/>
          <p:cNvSpPr>
            <a:spLocks noGrp="1"/>
          </p:cNvSpPr>
          <p:nvPr>
            <p:ph type="subTitle" idx="1"/>
          </p:nvPr>
        </p:nvSpPr>
        <p:spPr>
          <a:xfrm>
            <a:off x="0" y="3213099"/>
            <a:ext cx="9144000" cy="3644901"/>
          </a:xfrm>
        </p:spPr>
        <p:txBody>
          <a:bodyPr>
            <a:normAutofit/>
          </a:bodyPr>
          <a:lstStyle/>
          <a:p>
            <a:pPr algn="ctr"/>
            <a:endParaRPr lang="en-US" b="1" dirty="0" smtClean="0">
              <a:solidFill>
                <a:srgbClr val="000000"/>
              </a:solidFill>
              <a:latin typeface="Calibri"/>
              <a:cs typeface="Calibri"/>
            </a:endParaRPr>
          </a:p>
          <a:p>
            <a:pPr algn="ctr"/>
            <a:r>
              <a:rPr lang="en-US" b="1" dirty="0" smtClean="0">
                <a:solidFill>
                  <a:srgbClr val="000000"/>
                </a:solidFill>
                <a:latin typeface="Calibri"/>
                <a:cs typeface="Calibri"/>
              </a:rPr>
              <a:t>In a Transitional Kindergarten (TK) Classroom</a:t>
            </a:r>
          </a:p>
        </p:txBody>
      </p:sp>
      <p:pic>
        <p:nvPicPr>
          <p:cNvPr id="6" name="Picture 5" descr="TKGuide_kids2_Page_01.tif"/>
          <p:cNvPicPr>
            <a:picLocks noChangeAspect="1"/>
          </p:cNvPicPr>
          <p:nvPr/>
        </p:nvPicPr>
        <p:blipFill>
          <a:blip r:embed="rId3"/>
          <a:stretch>
            <a:fillRect/>
          </a:stretch>
        </p:blipFill>
        <p:spPr>
          <a:xfrm>
            <a:off x="1981200" y="4345041"/>
            <a:ext cx="5181600" cy="2208159"/>
          </a:xfrm>
          <a:prstGeom prst="rect">
            <a:avLst/>
          </a:prstGeom>
          <a:effectLst>
            <a:glow rad="228600">
              <a:schemeClr val="accent4">
                <a:alpha val="75000"/>
              </a:schemeClr>
            </a:glo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02067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83612" y="508001"/>
            <a:ext cx="8789894" cy="1117600"/>
          </a:xfrm>
        </p:spPr>
        <p:txBody>
          <a:bodyPr>
            <a:normAutofit/>
          </a:bodyPr>
          <a:lstStyle/>
          <a:p>
            <a:r>
              <a:rPr lang="en-US" sz="2800" b="1" dirty="0" smtClean="0">
                <a:latin typeface="Arial"/>
                <a:cs typeface="Arial"/>
              </a:rPr>
              <a:t>What is Social-Emotional Development?</a:t>
            </a:r>
          </a:p>
        </p:txBody>
      </p:sp>
      <p:sp>
        <p:nvSpPr>
          <p:cNvPr id="101379" name="Rectangle 3"/>
          <p:cNvSpPr>
            <a:spLocks noGrp="1" noChangeArrowheads="1"/>
          </p:cNvSpPr>
          <p:nvPr>
            <p:ph type="body" idx="1"/>
          </p:nvPr>
        </p:nvSpPr>
        <p:spPr>
          <a:xfrm>
            <a:off x="183612" y="1625601"/>
            <a:ext cx="8361478" cy="4508499"/>
          </a:xfrm>
        </p:spPr>
        <p:txBody>
          <a:bodyPr>
            <a:normAutofit fontScale="25000" lnSpcReduction="20000"/>
          </a:bodyPr>
          <a:lstStyle/>
          <a:p>
            <a:pPr marL="609600" indent="-609600" eaLnBrk="1" hangingPunct="1">
              <a:lnSpc>
                <a:spcPct val="80000"/>
              </a:lnSpc>
              <a:buNone/>
            </a:pPr>
            <a:endParaRPr lang="en-US" sz="2800" b="1" dirty="0" smtClean="0"/>
          </a:p>
          <a:p>
            <a:pPr marL="800100" indent="-457200">
              <a:lnSpc>
                <a:spcPct val="120000"/>
              </a:lnSpc>
              <a:buSzPct val="150000"/>
            </a:pPr>
            <a:r>
              <a:rPr lang="en-US" sz="7200" dirty="0" smtClean="0">
                <a:solidFill>
                  <a:srgbClr val="000000"/>
                </a:solidFill>
                <a:latin typeface="Calibri"/>
                <a:cs typeface="Calibri"/>
              </a:rPr>
              <a:t>Three strands of the social-emotional development domain include:</a:t>
            </a:r>
            <a:endParaRPr lang="en-US" sz="7200" dirty="0" smtClean="0">
              <a:solidFill>
                <a:schemeClr val="tx1"/>
              </a:solidFill>
              <a:latin typeface="Calibri"/>
              <a:cs typeface="Calibri"/>
            </a:endParaRPr>
          </a:p>
          <a:p>
            <a:pPr marL="1257300" lvl="1" indent="-457200">
              <a:lnSpc>
                <a:spcPct val="120000"/>
              </a:lnSpc>
              <a:buClr>
                <a:schemeClr val="accent3">
                  <a:lumMod val="50000"/>
                </a:schemeClr>
              </a:buClr>
              <a:buSzPct val="140000"/>
              <a:buNone/>
            </a:pPr>
            <a:endParaRPr lang="en-US" sz="7200" dirty="0" smtClean="0">
              <a:solidFill>
                <a:schemeClr val="tx1"/>
              </a:solidFill>
              <a:latin typeface="Calibri"/>
              <a:cs typeface="Calibri"/>
            </a:endParaRPr>
          </a:p>
          <a:p>
            <a:pPr marL="1257300" lvl="1" indent="-457200">
              <a:lnSpc>
                <a:spcPct val="120000"/>
              </a:lnSpc>
              <a:buClr>
                <a:schemeClr val="accent1"/>
              </a:buClr>
              <a:buSzPct val="140000"/>
            </a:pPr>
            <a:r>
              <a:rPr lang="en-US" sz="7200" b="1" i="1" u="sng" dirty="0" smtClean="0">
                <a:solidFill>
                  <a:schemeClr val="tx1"/>
                </a:solidFill>
                <a:latin typeface="Calibri"/>
                <a:cs typeface="Calibri"/>
              </a:rPr>
              <a:t>Self</a:t>
            </a:r>
          </a:p>
          <a:p>
            <a:pPr marL="1257300" lvl="1" indent="0">
              <a:lnSpc>
                <a:spcPct val="120000"/>
              </a:lnSpc>
              <a:buClr>
                <a:schemeClr val="accent3">
                  <a:lumMod val="50000"/>
                </a:schemeClr>
              </a:buClr>
              <a:buSzPct val="140000"/>
              <a:buNone/>
            </a:pPr>
            <a:r>
              <a:rPr lang="en-US" sz="7200" dirty="0" smtClean="0">
                <a:solidFill>
                  <a:schemeClr val="tx1"/>
                </a:solidFill>
                <a:latin typeface="Calibri"/>
                <a:cs typeface="Calibri"/>
              </a:rPr>
              <a:t>Self awareness, self-regulation, social and emotional understanding, empathy and caring, and initiative in learning</a:t>
            </a:r>
          </a:p>
          <a:p>
            <a:pPr marL="1257300" lvl="1" indent="-457200">
              <a:lnSpc>
                <a:spcPct val="120000"/>
              </a:lnSpc>
              <a:buClr>
                <a:schemeClr val="accent3">
                  <a:lumMod val="50000"/>
                </a:schemeClr>
              </a:buClr>
              <a:buSzPct val="140000"/>
              <a:buNone/>
            </a:pPr>
            <a:endParaRPr lang="en-US" sz="4000" dirty="0" smtClean="0">
              <a:solidFill>
                <a:schemeClr val="tx1"/>
              </a:solidFill>
              <a:latin typeface="Calibri"/>
              <a:cs typeface="Calibri"/>
            </a:endParaRPr>
          </a:p>
          <a:p>
            <a:pPr marL="1257300" lvl="1" indent="-457200">
              <a:lnSpc>
                <a:spcPct val="120000"/>
              </a:lnSpc>
              <a:buClr>
                <a:schemeClr val="accent1"/>
              </a:buClr>
              <a:buSzPct val="140000"/>
            </a:pPr>
            <a:r>
              <a:rPr lang="en-US" sz="7200" b="1" i="1" u="sng" dirty="0" smtClean="0">
                <a:solidFill>
                  <a:schemeClr val="tx1"/>
                </a:solidFill>
                <a:latin typeface="Calibri"/>
                <a:cs typeface="Calibri"/>
              </a:rPr>
              <a:t>Social Interaction</a:t>
            </a:r>
          </a:p>
          <a:p>
            <a:pPr marL="1257300" lvl="1" indent="0">
              <a:lnSpc>
                <a:spcPct val="120000"/>
              </a:lnSpc>
              <a:buClr>
                <a:schemeClr val="accent3">
                  <a:lumMod val="50000"/>
                </a:schemeClr>
              </a:buClr>
              <a:buSzPct val="140000"/>
              <a:buNone/>
            </a:pPr>
            <a:r>
              <a:rPr lang="en-US" sz="7200" dirty="0" smtClean="0">
                <a:solidFill>
                  <a:schemeClr val="tx1"/>
                </a:solidFill>
                <a:latin typeface="Calibri"/>
                <a:cs typeface="Calibri"/>
              </a:rPr>
              <a:t>Interactions with familiar adults, interactions with peers, group participation, and cooperation and responsibility</a:t>
            </a:r>
          </a:p>
          <a:p>
            <a:pPr marL="1257300" lvl="1" indent="-457200">
              <a:lnSpc>
                <a:spcPct val="120000"/>
              </a:lnSpc>
              <a:buClr>
                <a:schemeClr val="accent3">
                  <a:lumMod val="50000"/>
                </a:schemeClr>
              </a:buClr>
              <a:buSzPct val="140000"/>
              <a:buNone/>
            </a:pPr>
            <a:endParaRPr lang="en-US" sz="4000" dirty="0" smtClean="0">
              <a:solidFill>
                <a:schemeClr val="tx1"/>
              </a:solidFill>
              <a:latin typeface="Calibri"/>
              <a:cs typeface="Calibri"/>
            </a:endParaRPr>
          </a:p>
          <a:p>
            <a:pPr marL="1257300" lvl="1" indent="-457200">
              <a:lnSpc>
                <a:spcPct val="120000"/>
              </a:lnSpc>
              <a:buClr>
                <a:schemeClr val="accent1"/>
              </a:buClr>
              <a:buSzPct val="140000"/>
            </a:pPr>
            <a:r>
              <a:rPr lang="en-US" sz="7200" b="1" i="1" u="sng" dirty="0" smtClean="0">
                <a:solidFill>
                  <a:schemeClr val="tx1"/>
                </a:solidFill>
                <a:latin typeface="Calibri"/>
                <a:cs typeface="Calibri"/>
              </a:rPr>
              <a:t>Relationships</a:t>
            </a:r>
          </a:p>
          <a:p>
            <a:pPr marL="1257300" lvl="1" indent="0">
              <a:lnSpc>
                <a:spcPct val="120000"/>
              </a:lnSpc>
              <a:buClr>
                <a:schemeClr val="accent3">
                  <a:lumMod val="50000"/>
                </a:schemeClr>
              </a:buClr>
              <a:buSzPct val="140000"/>
              <a:buNone/>
            </a:pPr>
            <a:r>
              <a:rPr lang="en-US" sz="7200" dirty="0" smtClean="0">
                <a:solidFill>
                  <a:schemeClr val="tx1"/>
                </a:solidFill>
                <a:latin typeface="Calibri"/>
                <a:cs typeface="Calibri"/>
              </a:rPr>
              <a:t>Attachment to parents, close relationships with </a:t>
            </a:r>
            <a:br>
              <a:rPr lang="en-US" sz="7200" dirty="0" smtClean="0">
                <a:solidFill>
                  <a:schemeClr val="tx1"/>
                </a:solidFill>
                <a:latin typeface="Calibri"/>
                <a:cs typeface="Calibri"/>
              </a:rPr>
            </a:br>
            <a:r>
              <a:rPr lang="en-US" sz="7200" dirty="0" smtClean="0">
                <a:solidFill>
                  <a:schemeClr val="tx1"/>
                </a:solidFill>
                <a:latin typeface="Calibri"/>
                <a:cs typeface="Calibri"/>
              </a:rPr>
              <a:t>teachers and caregivers, and friendships</a:t>
            </a:r>
          </a:p>
          <a:p>
            <a:pPr marL="1257300" lvl="1" indent="-457200">
              <a:lnSpc>
                <a:spcPct val="80000"/>
              </a:lnSpc>
              <a:buClr>
                <a:schemeClr val="accent3">
                  <a:lumMod val="50000"/>
                </a:schemeClr>
              </a:buClr>
              <a:buSzPct val="140000"/>
            </a:pPr>
            <a:endParaRPr lang="en-US" sz="7200" dirty="0" smtClean="0">
              <a:solidFill>
                <a:schemeClr val="tx1"/>
              </a:solidFill>
              <a:latin typeface="Calibri"/>
              <a:cs typeface="Calibri"/>
            </a:endParaRPr>
          </a:p>
          <a:p>
            <a:pPr marL="609600" indent="-609600">
              <a:lnSpc>
                <a:spcPct val="80000"/>
              </a:lnSpc>
              <a:buNone/>
            </a:pPr>
            <a:r>
              <a:rPr lang="en-US" sz="4800" i="1" dirty="0" smtClean="0">
                <a:latin typeface="Calibri"/>
                <a:cs typeface="Calibri"/>
              </a:rPr>
              <a:t>Source: California Preschool Learning Foundations</a:t>
            </a:r>
            <a:r>
              <a:rPr lang="en-US" sz="4800" dirty="0" smtClean="0">
                <a:latin typeface="Calibri"/>
                <a:cs typeface="Calibri"/>
              </a:rPr>
              <a:t>, 2008 </a:t>
            </a:r>
          </a:p>
        </p:txBody>
      </p:sp>
      <p:sp>
        <p:nvSpPr>
          <p:cNvPr id="2" name="Slide Number Placeholder 1"/>
          <p:cNvSpPr>
            <a:spLocks noGrp="1"/>
          </p:cNvSpPr>
          <p:nvPr>
            <p:ph type="sldNum" sz="quarter" idx="12"/>
          </p:nvPr>
        </p:nvSpPr>
        <p:spPr/>
        <p:txBody>
          <a:bodyPr/>
          <a:lstStyle/>
          <a:p>
            <a:fld id="{4A822907-8A9D-4F6B-98F6-913902AD56B5}" type="slidenum">
              <a:rPr lang="en-US" smtClean="0"/>
              <a:pPr/>
              <a:t>10</a:t>
            </a:fld>
            <a:endParaRPr lang="en-US"/>
          </a:p>
        </p:txBody>
      </p:sp>
      <p:pic>
        <p:nvPicPr>
          <p:cNvPr id="5" name="Picture 4" descr="j0262689"/>
          <p:cNvPicPr>
            <a:picLocks noChangeAspect="1" noChangeArrowheads="1"/>
          </p:cNvPicPr>
          <p:nvPr/>
        </p:nvPicPr>
        <p:blipFill>
          <a:blip r:embed="rId3" cstate="print"/>
          <a:srcRect/>
          <a:stretch>
            <a:fillRect/>
          </a:stretch>
        </p:blipFill>
        <p:spPr bwMode="auto">
          <a:xfrm>
            <a:off x="6128180" y="5001736"/>
            <a:ext cx="2562540" cy="169433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a:xfrm>
            <a:off x="91806" y="596900"/>
            <a:ext cx="8913813" cy="1111156"/>
          </a:xfrm>
        </p:spPr>
        <p:txBody>
          <a:bodyPr anchor="ctr"/>
          <a:lstStyle/>
          <a:p>
            <a:r>
              <a:rPr lang="en-US" b="1" dirty="0" smtClean="0">
                <a:latin typeface="Arial"/>
                <a:cs typeface="Arial"/>
              </a:rPr>
              <a:t>             Picture a Child…</a:t>
            </a:r>
          </a:p>
        </p:txBody>
      </p:sp>
      <p:pic>
        <p:nvPicPr>
          <p:cNvPr id="67587" name="Content Placeholder 5" descr="AsianBoyContent.jpg"/>
          <p:cNvPicPr>
            <a:picLocks noGrp="1" noChangeAspect="1"/>
          </p:cNvPicPr>
          <p:nvPr>
            <p:ph sz="half" idx="1"/>
          </p:nvPr>
        </p:nvPicPr>
        <p:blipFill>
          <a:blip r:embed="rId3" cstate="print"/>
          <a:srcRect l="-8594" r="-8594"/>
          <a:stretch>
            <a:fillRect/>
          </a:stretch>
        </p:blipFill>
        <p:spPr>
          <a:xfrm>
            <a:off x="-99060" y="1790606"/>
            <a:ext cx="3596640" cy="4876800"/>
          </a:xfrm>
        </p:spPr>
      </p:pic>
      <p:sp>
        <p:nvSpPr>
          <p:cNvPr id="67588" name="Content Placeholder 4"/>
          <p:cNvSpPr>
            <a:spLocks noGrp="1"/>
          </p:cNvSpPr>
          <p:nvPr>
            <p:ph sz="half" idx="2"/>
          </p:nvPr>
        </p:nvSpPr>
        <p:spPr>
          <a:xfrm>
            <a:off x="3771900" y="2457450"/>
            <a:ext cx="4914900" cy="4019550"/>
          </a:xfrm>
        </p:spPr>
        <p:txBody>
          <a:bodyPr>
            <a:normAutofit/>
          </a:bodyPr>
          <a:lstStyle/>
          <a:p>
            <a:pPr marL="457200" indent="-457200"/>
            <a:r>
              <a:rPr lang="en-US" sz="2800" dirty="0" smtClean="0">
                <a:solidFill>
                  <a:srgbClr val="000000"/>
                </a:solidFill>
                <a:latin typeface="Calibri"/>
                <a:cs typeface="Calibri"/>
              </a:rPr>
              <a:t>What social-emotional qualities, skills, or characteristics are necessary for success in kindergarten?</a:t>
            </a:r>
          </a:p>
          <a:p>
            <a:pPr marL="457200" indent="-457200"/>
            <a:r>
              <a:rPr lang="en-US" sz="2800" dirty="0" smtClean="0">
                <a:solidFill>
                  <a:srgbClr val="000000"/>
                </a:solidFill>
                <a:latin typeface="Calibri"/>
                <a:cs typeface="Calibri"/>
              </a:rPr>
              <a:t>Discuss at your tables and come up with the five most important skills…</a:t>
            </a:r>
          </a:p>
          <a:p>
            <a:endParaRPr lang="en-US" dirty="0" smtClean="0">
              <a:latin typeface="Calibri"/>
              <a:cs typeface="Calibri"/>
            </a:endParaRPr>
          </a:p>
        </p:txBody>
      </p:sp>
      <p:sp>
        <p:nvSpPr>
          <p:cNvPr id="2" name="Slide Number Placeholder 1"/>
          <p:cNvSpPr>
            <a:spLocks noGrp="1"/>
          </p:cNvSpPr>
          <p:nvPr>
            <p:ph type="sldNum" sz="quarter" idx="12"/>
          </p:nvPr>
        </p:nvSpPr>
        <p:spPr/>
        <p:txBody>
          <a:bodyPr/>
          <a:lstStyle/>
          <a:p>
            <a:fld id="{4A822907-8A9D-4F6B-98F6-913902AD56B5}"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111760" y="414020"/>
            <a:ext cx="8930640" cy="1554480"/>
          </a:xfrm>
        </p:spPr>
        <p:txBody>
          <a:bodyPr>
            <a:normAutofit fontScale="90000"/>
          </a:bodyPr>
          <a:lstStyle/>
          <a:p>
            <a:pPr algn="ctr" eaLnBrk="1" hangingPunct="1"/>
            <a:r>
              <a:rPr lang="en-US" sz="3556" b="1" dirty="0" smtClean="0">
                <a:latin typeface="Arial"/>
                <a:cs typeface="Arial"/>
              </a:rPr>
              <a:t>Brain Research Supports the                 Foundations of </a:t>
            </a:r>
            <a:br>
              <a:rPr lang="en-US" sz="3556" b="1" dirty="0" smtClean="0">
                <a:latin typeface="Arial"/>
                <a:cs typeface="Arial"/>
              </a:rPr>
            </a:br>
            <a:r>
              <a:rPr lang="en-US" sz="3556" b="1" dirty="0" smtClean="0">
                <a:latin typeface="Arial"/>
                <a:cs typeface="Arial"/>
              </a:rPr>
              <a:t>Social-Emotional Development</a:t>
            </a:r>
          </a:p>
        </p:txBody>
      </p:sp>
      <p:sp>
        <p:nvSpPr>
          <p:cNvPr id="7171" name="Content Placeholder 5"/>
          <p:cNvSpPr>
            <a:spLocks noGrp="1"/>
          </p:cNvSpPr>
          <p:nvPr>
            <p:ph type="body" idx="1"/>
          </p:nvPr>
        </p:nvSpPr>
        <p:spPr>
          <a:xfrm>
            <a:off x="571500" y="2390140"/>
            <a:ext cx="8369300" cy="4130040"/>
          </a:xfrm>
        </p:spPr>
        <p:txBody>
          <a:bodyPr>
            <a:normAutofit fontScale="77500" lnSpcReduction="20000"/>
          </a:bodyPr>
          <a:lstStyle/>
          <a:p>
            <a:pPr eaLnBrk="1" hangingPunct="1"/>
            <a:r>
              <a:rPr lang="en-US" sz="3097" dirty="0" smtClean="0">
                <a:solidFill>
                  <a:srgbClr val="000000"/>
                </a:solidFill>
                <a:latin typeface="Calibri"/>
                <a:cs typeface="Calibri"/>
              </a:rPr>
              <a:t>This developing brain architecture is rooted in the context of experience and is the foundation for cognitive, social and emotional development</a:t>
            </a:r>
          </a:p>
          <a:p>
            <a:pPr eaLnBrk="1" hangingPunct="1"/>
            <a:r>
              <a:rPr lang="en-US" sz="3097" dirty="0" smtClean="0">
                <a:solidFill>
                  <a:srgbClr val="000000"/>
                </a:solidFill>
                <a:latin typeface="Calibri"/>
                <a:cs typeface="Calibri"/>
              </a:rPr>
              <a:t>Brain development is dependent on experience</a:t>
            </a:r>
          </a:p>
          <a:p>
            <a:pPr eaLnBrk="1" hangingPunct="1"/>
            <a:r>
              <a:rPr lang="en-US" sz="3097" dirty="0" smtClean="0">
                <a:solidFill>
                  <a:srgbClr val="000000"/>
                </a:solidFill>
                <a:latin typeface="Calibri"/>
                <a:cs typeface="Calibri"/>
              </a:rPr>
              <a:t>Brain development is rapid in the early years and continuous throughout adulthood</a:t>
            </a:r>
          </a:p>
          <a:p>
            <a:pPr eaLnBrk="1" hangingPunct="1"/>
            <a:r>
              <a:rPr lang="en-US" sz="3097" dirty="0" smtClean="0">
                <a:solidFill>
                  <a:srgbClr val="000000"/>
                </a:solidFill>
                <a:latin typeface="Calibri"/>
                <a:cs typeface="Calibri"/>
              </a:rPr>
              <a:t>Child-adult relationships provide a foundation for many of the social-emotional qualities that underlie school readiness</a:t>
            </a:r>
          </a:p>
          <a:p>
            <a:pPr eaLnBrk="1" hangingPunct="1">
              <a:buFontTx/>
              <a:buNone/>
            </a:pPr>
            <a:endParaRPr lang="en-US" sz="2200" dirty="0" smtClean="0">
              <a:solidFill>
                <a:srgbClr val="000000"/>
              </a:solidFill>
              <a:latin typeface="Arial"/>
              <a:cs typeface="Arial"/>
            </a:endParaRPr>
          </a:p>
          <a:p>
            <a:pPr eaLnBrk="1" hangingPunct="1">
              <a:buFontTx/>
              <a:buNone/>
            </a:pPr>
            <a:r>
              <a:rPr lang="en-US" sz="1800" i="1" dirty="0" smtClean="0">
                <a:solidFill>
                  <a:srgbClr val="000000"/>
                </a:solidFill>
                <a:latin typeface="Calibri"/>
                <a:cs typeface="Calibri"/>
              </a:rPr>
              <a:t>Source: Neurons to Neighborhoods (2000)</a:t>
            </a:r>
            <a:endParaRPr lang="en-US" sz="1800" dirty="0" smtClean="0">
              <a:solidFill>
                <a:srgbClr val="000000"/>
              </a:solidFill>
              <a:latin typeface="Calibri"/>
              <a:cs typeface="Calibri"/>
            </a:endParaRPr>
          </a:p>
        </p:txBody>
      </p:sp>
      <p:sp>
        <p:nvSpPr>
          <p:cNvPr id="2" name="Slide Number Placeholder 1"/>
          <p:cNvSpPr>
            <a:spLocks noGrp="1"/>
          </p:cNvSpPr>
          <p:nvPr>
            <p:ph type="sldNum" sz="quarter" idx="12"/>
          </p:nvPr>
        </p:nvSpPr>
        <p:spPr/>
        <p:txBody>
          <a:bodyPr/>
          <a:lstStyle/>
          <a:p>
            <a:fld id="{4A822907-8A9D-4F6B-98F6-913902AD56B5}" type="slidenum">
              <a:rPr lang="en-US" smtClean="0">
                <a:latin typeface="Arial"/>
                <a:cs typeface="Arial"/>
              </a:rPr>
              <a:pPr/>
              <a:t>12</a:t>
            </a:fld>
            <a:endParaRPr lang="en-US">
              <a:latin typeface="Arial"/>
              <a:cs typeface="Aria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a:xfrm>
            <a:off x="198913" y="419100"/>
            <a:ext cx="8731483" cy="1390650"/>
          </a:xfrm>
        </p:spPr>
        <p:txBody>
          <a:bodyPr>
            <a:normAutofit/>
          </a:bodyPr>
          <a:lstStyle/>
          <a:p>
            <a:r>
              <a:rPr lang="fr-FR" dirty="0" smtClean="0">
                <a:latin typeface="Arial"/>
                <a:ea typeface="MS PGothic" pitchFamily="34" charset="-128"/>
                <a:cs typeface="Arial"/>
              </a:rPr>
              <a:t>    </a:t>
            </a:r>
            <a:r>
              <a:rPr lang="fr-FR" sz="3200" b="1" dirty="0" err="1" smtClean="0">
                <a:latin typeface="Arial"/>
                <a:ea typeface="MS PGothic" pitchFamily="34" charset="-128"/>
                <a:cs typeface="Arial"/>
              </a:rPr>
              <a:t>Video</a:t>
            </a:r>
            <a:r>
              <a:rPr lang="fr-FR" sz="3200" b="1" dirty="0" smtClean="0">
                <a:latin typeface="Arial"/>
                <a:ea typeface="MS PGothic" pitchFamily="34" charset="-128"/>
                <a:cs typeface="Arial"/>
              </a:rPr>
              <a:t>: The Science of </a:t>
            </a:r>
            <a:r>
              <a:rPr lang="fr-FR" sz="3200" b="1" dirty="0" err="1" smtClean="0">
                <a:latin typeface="Arial"/>
                <a:ea typeface="MS PGothic" pitchFamily="34" charset="-128"/>
                <a:cs typeface="Arial"/>
              </a:rPr>
              <a:t>Early</a:t>
            </a:r>
            <a:r>
              <a:rPr lang="fr-FR" sz="3200" b="1" dirty="0" smtClean="0">
                <a:latin typeface="Arial"/>
                <a:ea typeface="MS PGothic" pitchFamily="34" charset="-128"/>
                <a:cs typeface="Arial"/>
              </a:rPr>
              <a:t/>
            </a:r>
            <a:br>
              <a:rPr lang="fr-FR" sz="3200" b="1" dirty="0" smtClean="0">
                <a:latin typeface="Arial"/>
                <a:ea typeface="MS PGothic" pitchFamily="34" charset="-128"/>
                <a:cs typeface="Arial"/>
              </a:rPr>
            </a:br>
            <a:r>
              <a:rPr lang="fr-FR" sz="3200" b="1" dirty="0" smtClean="0">
                <a:latin typeface="Arial"/>
                <a:ea typeface="MS PGothic" pitchFamily="34" charset="-128"/>
                <a:cs typeface="Arial"/>
              </a:rPr>
              <a:t>       </a:t>
            </a:r>
            <a:r>
              <a:rPr lang="fr-FR" sz="3200" b="1" dirty="0" err="1" smtClean="0">
                <a:latin typeface="Arial"/>
                <a:ea typeface="MS PGothic" pitchFamily="34" charset="-128"/>
                <a:cs typeface="Arial"/>
              </a:rPr>
              <a:t>Childhood</a:t>
            </a:r>
            <a:r>
              <a:rPr lang="fr-FR" sz="3200" b="1" dirty="0" smtClean="0">
                <a:latin typeface="Arial"/>
                <a:ea typeface="MS PGothic" pitchFamily="34" charset="-128"/>
                <a:cs typeface="Arial"/>
              </a:rPr>
              <a:t> </a:t>
            </a:r>
            <a:r>
              <a:rPr lang="fr-FR" sz="3200" b="1" dirty="0" err="1" smtClean="0">
                <a:latin typeface="Arial"/>
                <a:ea typeface="MS PGothic" pitchFamily="34" charset="-128"/>
                <a:cs typeface="Arial"/>
              </a:rPr>
              <a:t>Development</a:t>
            </a:r>
            <a:endParaRPr lang="fr-FR" sz="3200" b="1" dirty="0" smtClean="0">
              <a:latin typeface="Arial"/>
              <a:ea typeface="MS PGothic" pitchFamily="34" charset="-128"/>
              <a:cs typeface="Arial"/>
            </a:endParaRPr>
          </a:p>
        </p:txBody>
      </p:sp>
      <p:sp>
        <p:nvSpPr>
          <p:cNvPr id="8195" name="Rectangle 3"/>
          <p:cNvSpPr>
            <a:spLocks noGrp="1" noChangeArrowheads="1"/>
          </p:cNvSpPr>
          <p:nvPr>
            <p:ph type="body" idx="1"/>
          </p:nvPr>
        </p:nvSpPr>
        <p:spPr>
          <a:xfrm>
            <a:off x="685800" y="2209800"/>
            <a:ext cx="7772400" cy="4383088"/>
          </a:xfrm>
        </p:spPr>
        <p:txBody>
          <a:bodyPr>
            <a:normAutofit/>
          </a:bodyPr>
          <a:lstStyle/>
          <a:p>
            <a:pPr marL="457200" indent="-457200"/>
            <a:r>
              <a:rPr lang="en-US" sz="2600" dirty="0" smtClean="0">
                <a:solidFill>
                  <a:srgbClr val="000000"/>
                </a:solidFill>
                <a:latin typeface="Calibri"/>
                <a:ea typeface="MS PGothic" pitchFamily="34" charset="-128"/>
                <a:cs typeface="Calibri"/>
              </a:rPr>
              <a:t>This video from the Center on the Developing Child at Harvard University (developingchild.harvard.edu) features center director Jack P. </a:t>
            </a:r>
            <a:r>
              <a:rPr lang="en-US" sz="2600" dirty="0" err="1" smtClean="0">
                <a:solidFill>
                  <a:srgbClr val="000000"/>
                </a:solidFill>
                <a:latin typeface="Calibri"/>
                <a:ea typeface="MS PGothic" pitchFamily="34" charset="-128"/>
                <a:cs typeface="Calibri"/>
              </a:rPr>
              <a:t>Shonkoff</a:t>
            </a:r>
            <a:r>
              <a:rPr lang="en-US" sz="2600" dirty="0" smtClean="0">
                <a:solidFill>
                  <a:srgbClr val="000000"/>
                </a:solidFill>
                <a:latin typeface="Calibri"/>
                <a:ea typeface="MS PGothic" pitchFamily="34" charset="-128"/>
                <a:cs typeface="Calibri"/>
              </a:rPr>
              <a:t>, M.D., professor at the Harvard Graduate School of Education, the Harvard School of Public Health, and Harvard Medical School.</a:t>
            </a:r>
            <a:r>
              <a:rPr lang="fr-FR" sz="2600" dirty="0" smtClean="0">
                <a:solidFill>
                  <a:srgbClr val="000000"/>
                </a:solidFill>
                <a:latin typeface="Calibri"/>
                <a:ea typeface="MS PGothic" pitchFamily="34" charset="-128"/>
                <a:cs typeface="Calibri"/>
              </a:rPr>
              <a:t> </a:t>
            </a:r>
          </a:p>
          <a:p>
            <a:pPr>
              <a:buFontTx/>
              <a:buNone/>
            </a:pPr>
            <a:endParaRPr lang="fr-FR" sz="2000" dirty="0" smtClean="0">
              <a:latin typeface="Calibri"/>
              <a:ea typeface="MS PGothic" pitchFamily="34" charset="-128"/>
              <a:cs typeface="Calibri"/>
            </a:endParaRPr>
          </a:p>
          <a:p>
            <a:pPr algn="ctr">
              <a:buFontTx/>
              <a:buNone/>
            </a:pPr>
            <a:r>
              <a:rPr lang="fr-FR" sz="2400" dirty="0" smtClean="0">
                <a:latin typeface="Calibri"/>
                <a:ea typeface="MS PGothic" pitchFamily="34" charset="-128"/>
                <a:cs typeface="Calibri"/>
                <a:hlinkClick r:id="rId3"/>
              </a:rPr>
              <a:t>http://www.youtube.com/watch?v=tLiP4b-TPCA</a:t>
            </a:r>
            <a:r>
              <a:rPr lang="fr-FR" sz="2400" dirty="0" smtClean="0">
                <a:latin typeface="Calibri"/>
                <a:ea typeface="MS PGothic" pitchFamily="34" charset="-128"/>
                <a:cs typeface="Calibri"/>
              </a:rPr>
              <a:t> </a:t>
            </a:r>
            <a:endParaRPr lang="fr-FR" dirty="0" smtClean="0">
              <a:latin typeface="Calibri"/>
              <a:ea typeface="MS PGothic" pitchFamily="34" charset="-128"/>
              <a:cs typeface="Calibri"/>
            </a:endParaRPr>
          </a:p>
        </p:txBody>
      </p:sp>
      <p:pic>
        <p:nvPicPr>
          <p:cNvPr id="8198" name="Picture 7" descr="C:\Program Files\Microsoft Office\MEDIA\CAGCAT10\j0305257.wmf"/>
          <p:cNvPicPr>
            <a:picLocks noChangeAspect="1" noChangeArrowheads="1"/>
          </p:cNvPicPr>
          <p:nvPr/>
        </p:nvPicPr>
        <p:blipFill>
          <a:blip r:embed="rId4" cstate="print"/>
          <a:srcRect/>
          <a:stretch>
            <a:fillRect/>
          </a:stretch>
        </p:blipFill>
        <p:spPr bwMode="auto">
          <a:xfrm>
            <a:off x="63500" y="3949700"/>
            <a:ext cx="1138238" cy="1828800"/>
          </a:xfrm>
          <a:prstGeom prst="rect">
            <a:avLst/>
          </a:prstGeom>
          <a:noFill/>
          <a:ln w="9525">
            <a:noFill/>
            <a:miter lim="800000"/>
            <a:headEnd/>
            <a:tailEnd/>
          </a:ln>
        </p:spPr>
      </p:pic>
      <p:pic>
        <p:nvPicPr>
          <p:cNvPr id="8199" name="Picture 9" descr="C:\Users\JBattaglia\AppData\Local\Microsoft\Windows\Temporary Internet Files\Content.IE5\GC1X6OC6\MC900094811[1].wmf"/>
          <p:cNvPicPr>
            <a:picLocks noChangeAspect="1" noChangeArrowheads="1"/>
          </p:cNvPicPr>
          <p:nvPr/>
        </p:nvPicPr>
        <p:blipFill>
          <a:blip r:embed="rId5" cstate="print"/>
          <a:srcRect/>
          <a:stretch>
            <a:fillRect/>
          </a:stretch>
        </p:blipFill>
        <p:spPr bwMode="auto">
          <a:xfrm>
            <a:off x="7770019" y="4865687"/>
            <a:ext cx="1376362" cy="14684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latin typeface="Calibri"/>
                <a:cs typeface="Calibri"/>
              </a:rPr>
              <a:pPr/>
              <a:t>13</a:t>
            </a:fld>
            <a:endParaRPr lang="en-US" dirty="0">
              <a:latin typeface="Calibri"/>
              <a:cs typeface="Calibr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4300" y="617538"/>
            <a:ext cx="8913813" cy="1465262"/>
          </a:xfrm>
        </p:spPr>
        <p:txBody>
          <a:bodyPr/>
          <a:lstStyle/>
          <a:p>
            <a:pPr eaLnBrk="1" hangingPunct="1"/>
            <a:r>
              <a:rPr lang="en-US" sz="3000">
                <a:latin typeface="Arial" pitchFamily="25" charset="0"/>
                <a:ea typeface="ＭＳ Ｐゴシック" pitchFamily="25" charset="-128"/>
              </a:rPr>
              <a:t>  The Alignment of the California</a:t>
            </a:r>
            <a:br>
              <a:rPr lang="en-US" sz="3000">
                <a:latin typeface="Arial" pitchFamily="25" charset="0"/>
                <a:ea typeface="ＭＳ Ｐゴシック" pitchFamily="25" charset="-128"/>
              </a:rPr>
            </a:br>
            <a:r>
              <a:rPr lang="en-US" sz="3000">
                <a:latin typeface="Arial" pitchFamily="25" charset="0"/>
                <a:ea typeface="ＭＳ Ｐゴシック" pitchFamily="25" charset="-128"/>
              </a:rPr>
              <a:t>  Preschool Learning Foundations </a:t>
            </a:r>
            <a:br>
              <a:rPr lang="en-US" sz="3000">
                <a:latin typeface="Arial" pitchFamily="25" charset="0"/>
                <a:ea typeface="ＭＳ Ｐゴシック" pitchFamily="25" charset="-128"/>
              </a:rPr>
            </a:br>
            <a:r>
              <a:rPr lang="en-US" sz="3000">
                <a:latin typeface="Arial" pitchFamily="25" charset="0"/>
                <a:ea typeface="ＭＳ Ｐゴシック" pitchFamily="25" charset="-128"/>
              </a:rPr>
              <a:t>with Key Early Education Resources</a:t>
            </a:r>
          </a:p>
        </p:txBody>
      </p:sp>
      <p:sp>
        <p:nvSpPr>
          <p:cNvPr id="41987" name="Content Placeholder 2"/>
          <p:cNvSpPr>
            <a:spLocks noGrp="1"/>
          </p:cNvSpPr>
          <p:nvPr>
            <p:ph idx="1"/>
          </p:nvPr>
        </p:nvSpPr>
        <p:spPr>
          <a:xfrm>
            <a:off x="571500" y="2401888"/>
            <a:ext cx="8039100" cy="4168775"/>
          </a:xfrm>
        </p:spPr>
        <p:txBody>
          <a:bodyPr/>
          <a:lstStyle/>
          <a:p>
            <a:pPr eaLnBrk="1" hangingPunct="1"/>
            <a:r>
              <a:rPr lang="en-US">
                <a:solidFill>
                  <a:srgbClr val="000000"/>
                </a:solidFill>
                <a:latin typeface="Calibri" pitchFamily="25" charset="0"/>
                <a:ea typeface="ＭＳ Ｐゴシック" pitchFamily="25" charset="-128"/>
                <a:cs typeface="ＭＳ Ｐゴシック" pitchFamily="25" charset="-128"/>
              </a:rPr>
              <a:t>All domains of the </a:t>
            </a:r>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correspond to the California Kindergarten Content Standards</a:t>
            </a:r>
          </a:p>
          <a:p>
            <a:pPr eaLnBrk="1" hangingPunct="1"/>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Language and Literacy domain aligns with the California Common Core State Standards (CCSS) for English Language Arts</a:t>
            </a:r>
          </a:p>
          <a:p>
            <a:pPr eaLnBrk="1" hangingPunct="1"/>
            <a:r>
              <a:rPr lang="en-US" i="1">
                <a:solidFill>
                  <a:srgbClr val="000000"/>
                </a:solidFill>
                <a:latin typeface="Calibri" pitchFamily="25" charset="0"/>
                <a:ea typeface="ＭＳ Ｐゴシック" pitchFamily="25" charset="-128"/>
                <a:cs typeface="ＭＳ Ｐゴシック" pitchFamily="25" charset="-128"/>
              </a:rPr>
              <a:t>Preschool Learning Foundations </a:t>
            </a:r>
            <a:r>
              <a:rPr lang="en-US">
                <a:solidFill>
                  <a:srgbClr val="000000"/>
                </a:solidFill>
                <a:latin typeface="Calibri" pitchFamily="25" charset="0"/>
                <a:ea typeface="ＭＳ Ｐゴシック" pitchFamily="25" charset="-128"/>
                <a:cs typeface="ＭＳ Ｐゴシック" pitchFamily="25" charset="-128"/>
              </a:rPr>
              <a:t>Mathematics </a:t>
            </a:r>
          </a:p>
          <a:p>
            <a:pPr eaLnBrk="1" hangingPunct="1">
              <a:spcBef>
                <a:spcPct val="0"/>
              </a:spcBef>
              <a:buFont typeface="Wingdings 2" pitchFamily="25" charset="2"/>
              <a:buNone/>
            </a:pPr>
            <a:r>
              <a:rPr lang="en-US">
                <a:solidFill>
                  <a:srgbClr val="000000"/>
                </a:solidFill>
                <a:latin typeface="Calibri" pitchFamily="25" charset="0"/>
                <a:ea typeface="ＭＳ Ｐゴシック" pitchFamily="25" charset="-128"/>
                <a:cs typeface="ＭＳ Ｐゴシック" pitchFamily="25" charset="-128"/>
              </a:rPr>
              <a:t>      domain aligns with the California Common Core </a:t>
            </a:r>
          </a:p>
          <a:p>
            <a:pPr eaLnBrk="1" hangingPunct="1">
              <a:spcBef>
                <a:spcPct val="0"/>
              </a:spcBef>
              <a:buFont typeface="Wingdings 2" pitchFamily="25" charset="2"/>
              <a:buNone/>
            </a:pPr>
            <a:r>
              <a:rPr lang="en-US">
                <a:solidFill>
                  <a:srgbClr val="000000"/>
                </a:solidFill>
                <a:latin typeface="Calibri" pitchFamily="25" charset="0"/>
                <a:ea typeface="ＭＳ Ｐゴシック" pitchFamily="25" charset="-128"/>
                <a:cs typeface="ＭＳ Ｐゴシック" pitchFamily="25" charset="-128"/>
              </a:rPr>
              <a:t>	State Standards</a:t>
            </a:r>
            <a:r>
              <a:rPr lang="en-US" i="1">
                <a:solidFill>
                  <a:srgbClr val="000000"/>
                </a:solidFill>
                <a:latin typeface="Calibri" pitchFamily="25" charset="0"/>
                <a:ea typeface="ＭＳ Ｐゴシック" pitchFamily="25" charset="-128"/>
                <a:cs typeface="ＭＳ Ｐゴシック" pitchFamily="25" charset="-128"/>
              </a:rPr>
              <a:t> </a:t>
            </a:r>
            <a:r>
              <a:rPr lang="en-US">
                <a:solidFill>
                  <a:srgbClr val="000000"/>
                </a:solidFill>
                <a:latin typeface="Calibri" pitchFamily="25" charset="0"/>
                <a:ea typeface="ＭＳ Ｐゴシック" pitchFamily="25" charset="-128"/>
                <a:cs typeface="ＭＳ Ｐゴシック" pitchFamily="25" charset="-128"/>
              </a:rPr>
              <a:t>for Mathematics</a:t>
            </a:r>
          </a:p>
          <a:p>
            <a:pPr eaLnBrk="1" hangingPunct="1"/>
            <a:endParaRPr lang="en-US">
              <a:ea typeface="ＭＳ Ｐゴシック" pitchFamily="25" charset="-128"/>
              <a:cs typeface="ＭＳ Ｐゴシック" pitchFamily="25" charset="-128"/>
            </a:endParaRPr>
          </a:p>
        </p:txBody>
      </p:sp>
      <p:pic>
        <p:nvPicPr>
          <p:cNvPr id="41988" name="Picture 5" descr="cover"/>
          <p:cNvPicPr>
            <a:picLocks noChangeAspect="1" noChangeArrowheads="1"/>
          </p:cNvPicPr>
          <p:nvPr/>
        </p:nvPicPr>
        <p:blipFill>
          <a:blip r:embed="rId3"/>
          <a:srcRect/>
          <a:stretch>
            <a:fillRect/>
          </a:stretch>
        </p:blipFill>
        <p:spPr bwMode="auto">
          <a:xfrm>
            <a:off x="6432550" y="4200525"/>
            <a:ext cx="1825625" cy="2362200"/>
          </a:xfrm>
          <a:prstGeom prst="rect">
            <a:avLst/>
          </a:prstGeom>
          <a:noFill/>
          <a:ln w="28575">
            <a:solidFill>
              <a:srgbClr val="000000"/>
            </a:solidFill>
            <a:miter lim="800000"/>
            <a:headEnd/>
            <a:tailEnd/>
          </a:ln>
        </p:spPr>
      </p:pic>
      <p:sp>
        <p:nvSpPr>
          <p:cNvPr id="41989" name="Slide Number Placeholder 4"/>
          <p:cNvSpPr>
            <a:spLocks noGrp="1"/>
          </p:cNvSpPr>
          <p:nvPr>
            <p:ph type="sldNum" sz="quarter" idx="12"/>
          </p:nvPr>
        </p:nvSpPr>
        <p:spPr bwMode="auto">
          <a:noFill/>
          <a:ln>
            <a:miter lim="800000"/>
            <a:headEnd/>
            <a:tailEnd/>
          </a:ln>
        </p:spPr>
        <p:txBody>
          <a:bodyPr/>
          <a:lstStyle/>
          <a:p>
            <a:fld id="{2694B9E9-F23A-6C42-B174-FA0A43D0845F}"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4300" y="617538"/>
            <a:ext cx="8913813" cy="779462"/>
          </a:xfrm>
        </p:spPr>
        <p:txBody>
          <a:bodyPr/>
          <a:lstStyle/>
          <a:p>
            <a:pPr eaLnBrk="1" hangingPunct="1"/>
            <a:r>
              <a:rPr lang="en-US">
                <a:latin typeface="Arial" pitchFamily="25" charset="0"/>
                <a:ea typeface="ＭＳ Ｐゴシック" pitchFamily="25" charset="-128"/>
              </a:rPr>
              <a:t>      Overview of Alignment</a:t>
            </a:r>
          </a:p>
        </p:txBody>
      </p:sp>
      <p:graphicFrame>
        <p:nvGraphicFramePr>
          <p:cNvPr id="6" name="Content Placeholder 5"/>
          <p:cNvGraphicFramePr>
            <a:graphicFrameLocks noGrp="1"/>
          </p:cNvGraphicFramePr>
          <p:nvPr>
            <p:ph idx="1"/>
          </p:nvPr>
        </p:nvGraphicFramePr>
        <p:xfrm>
          <a:off x="846138" y="1770063"/>
          <a:ext cx="7610475" cy="3856054"/>
        </p:xfrm>
        <a:graphic>
          <a:graphicData uri="http://schemas.openxmlformats.org/drawingml/2006/table">
            <a:tbl>
              <a:tblPr/>
              <a:tblGrid>
                <a:gridCol w="2536825"/>
                <a:gridCol w="2536825"/>
                <a:gridCol w="2536825"/>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California Preschool Learning Foundations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6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pitchFamily="25" charset="0"/>
                          <a:ea typeface="ＭＳ Ｐゴシック" pitchFamily="25" charset="-128"/>
                          <a:cs typeface="ＭＳ Ｐゴシック" pitchFamily="25" charset="-128"/>
                        </a:rPr>
                        <a:t>California Kindergarten Content Standards</a:t>
                      </a:r>
                      <a:endPar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pitchFamily="25" charset="0"/>
                          <a:ea typeface="ＭＳ Ｐゴシック" pitchFamily="25" charset="-128"/>
                          <a:cs typeface="ＭＳ Ｐゴシック" pitchFamily="25" charset="-128"/>
                        </a:rPr>
                        <a:t>Common Core State Standards</a:t>
                      </a:r>
                      <a:endParaRPr kumimoji="0" lang="en-US" sz="1200" b="1"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Social-Emotional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 Education Mental, Emotional, and Social 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Language and Literacy</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English-Language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Mathematics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Visual and Performing Arts</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Physical Development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Physical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Health Education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History-Social 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7C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rPr>
                        <a:t>Science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rgbClr val="000000"/>
                        </a:solidFill>
                        <a:effectLst/>
                        <a:latin typeface="Calibri" pitchFamily="25" charset="0"/>
                        <a:ea typeface="ＭＳ Ｐゴシック" pitchFamily="25" charset="-128"/>
                        <a:cs typeface="ＭＳ Ｐゴシック" pitchFamily="25" charset="-128"/>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pic>
        <p:nvPicPr>
          <p:cNvPr id="44081" name="Picture 49" descr="cover"/>
          <p:cNvPicPr>
            <a:picLocks noChangeAspect="1" noChangeArrowheads="1"/>
          </p:cNvPicPr>
          <p:nvPr/>
        </p:nvPicPr>
        <p:blipFill>
          <a:blip r:embed="rId3"/>
          <a:srcRect/>
          <a:stretch>
            <a:fillRect/>
          </a:stretch>
        </p:blipFill>
        <p:spPr bwMode="auto">
          <a:xfrm>
            <a:off x="7366000" y="4625975"/>
            <a:ext cx="1295400" cy="1716088"/>
          </a:xfrm>
          <a:prstGeom prst="rect">
            <a:avLst/>
          </a:prstGeom>
          <a:noFill/>
          <a:ln w="28575">
            <a:solidFill>
              <a:srgbClr val="000000"/>
            </a:solidFill>
            <a:miter lim="800000"/>
            <a:headEnd/>
            <a:tailEnd/>
          </a:ln>
        </p:spPr>
      </p:pic>
      <p:sp>
        <p:nvSpPr>
          <p:cNvPr id="5" name="TextBox 4"/>
          <p:cNvSpPr txBox="1"/>
          <p:nvPr/>
        </p:nvSpPr>
        <p:spPr>
          <a:xfrm>
            <a:off x="368300" y="6548438"/>
            <a:ext cx="8782050" cy="276225"/>
          </a:xfrm>
          <a:prstGeom prst="rect">
            <a:avLst/>
          </a:prstGeom>
          <a:noFill/>
        </p:spPr>
        <p:txBody>
          <a:bodyPr>
            <a:spAutoFit/>
          </a:bodyPr>
          <a:lstStyle/>
          <a:p>
            <a:pPr>
              <a:defRPr/>
            </a:pPr>
            <a:r>
              <a:rPr lang="en-US" sz="1150" dirty="0">
                <a:latin typeface="Arial" pitchFamily="-110" charset="0"/>
                <a:ea typeface="ＭＳ Ｐゴシック" pitchFamily="-110" charset="-128"/>
                <a:cs typeface="ＭＳ Ｐゴシック" pitchFamily="-110" charset="-128"/>
              </a:rPr>
              <a:t>Source:  </a:t>
            </a:r>
            <a:r>
              <a:rPr lang="en-US" sz="1150" i="1" dirty="0">
                <a:latin typeface="Arial" pitchFamily="-110" charset="0"/>
                <a:ea typeface="ＭＳ Ｐゴシック" pitchFamily="-110" charset="-128"/>
                <a:cs typeface="ＭＳ Ｐゴシック" pitchFamily="-110" charset="-128"/>
              </a:rPr>
              <a:t>The Alignment of the California Preschool Learning Foundations with Key Early Education Resources</a:t>
            </a:r>
            <a:r>
              <a:rPr lang="en-US" sz="1150" dirty="0">
                <a:latin typeface="Arial" pitchFamily="-110" charset="0"/>
                <a:ea typeface="ＭＳ Ｐゴシック" pitchFamily="-110" charset="-128"/>
                <a:cs typeface="ＭＳ Ｐゴシック" pitchFamily="-110" charset="-128"/>
              </a:rPr>
              <a:t>, CDE, 2012</a:t>
            </a:r>
            <a:r>
              <a:rPr lang="en-US" sz="1200" dirty="0">
                <a:latin typeface="Arial" pitchFamily="-110" charset="0"/>
                <a:ea typeface="ＭＳ Ｐゴシック" pitchFamily="-110" charset="-128"/>
                <a:cs typeface="ＭＳ Ｐゴシック" pitchFamily="-110" charset="-128"/>
              </a:rPr>
              <a:t>.</a:t>
            </a:r>
          </a:p>
        </p:txBody>
      </p:sp>
      <p:sp>
        <p:nvSpPr>
          <p:cNvPr id="44083" name="Slide Number Placeholder 6"/>
          <p:cNvSpPr>
            <a:spLocks noGrp="1"/>
          </p:cNvSpPr>
          <p:nvPr>
            <p:ph type="sldNum" sz="quarter" idx="12"/>
          </p:nvPr>
        </p:nvSpPr>
        <p:spPr bwMode="auto">
          <a:noFill/>
          <a:ln>
            <a:miter lim="800000"/>
            <a:headEnd/>
            <a:tailEnd/>
          </a:ln>
        </p:spPr>
        <p:txBody>
          <a:bodyPr/>
          <a:lstStyle/>
          <a:p>
            <a:fld id="{C4434C96-D6A2-CB49-9103-2EFAB4FD161D}"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7107" y="209456"/>
            <a:ext cx="8913813" cy="914400"/>
          </a:xfrm>
        </p:spPr>
        <p:txBody>
          <a:bodyPr>
            <a:normAutofit/>
          </a:bodyPr>
          <a:lstStyle/>
          <a:p>
            <a:r>
              <a:rPr lang="en-US" sz="2800" b="1" dirty="0" smtClean="0">
                <a:latin typeface="Arial"/>
                <a:cs typeface="Arial"/>
              </a:rPr>
              <a:t>Overview of Social-Emotional Alignment </a:t>
            </a:r>
            <a:endParaRPr lang="en-US" sz="2800" b="1" dirty="0">
              <a:latin typeface="Arial"/>
              <a:cs typeface="Arial"/>
            </a:endParaRPr>
          </a:p>
        </p:txBody>
      </p:sp>
      <p:pic>
        <p:nvPicPr>
          <p:cNvPr id="5" name="Content Placeholder 4" descr="1.1 page1.pdf"/>
          <p:cNvPicPr>
            <a:picLocks noGrp="1" noChangeAspect="1"/>
          </p:cNvPicPr>
          <p:nvPr>
            <p:ph idx="1"/>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0684" r="-10684"/>
          <a:stretch>
            <a:fillRect/>
          </a:stretch>
        </p:blipFill>
        <p:spPr>
          <a:xfrm>
            <a:off x="-1024759" y="1123856"/>
            <a:ext cx="11146221" cy="5642704"/>
          </a:xfrm>
        </p:spPr>
      </p:pic>
      <p:sp>
        <p:nvSpPr>
          <p:cNvPr id="4" name="TextBox 3"/>
          <p:cNvSpPr txBox="1"/>
          <p:nvPr/>
        </p:nvSpPr>
        <p:spPr>
          <a:xfrm>
            <a:off x="0" y="6548286"/>
            <a:ext cx="9144000" cy="276999"/>
          </a:xfrm>
          <a:prstGeom prst="rect">
            <a:avLst/>
          </a:prstGeom>
          <a:noFill/>
        </p:spPr>
        <p:txBody>
          <a:bodyPr wrap="square" rtlCol="0">
            <a:spAutoFit/>
          </a:bodyPr>
          <a:lstStyle/>
          <a:p>
            <a:pPr lvl="0"/>
            <a:r>
              <a:rPr lang="en-US" sz="1200" dirty="0">
                <a:solidFill>
                  <a:prstClr val="black"/>
                </a:solidFill>
                <a:latin typeface="Calibri"/>
                <a:cs typeface="Calibri"/>
              </a:rPr>
              <a:t>Source</a:t>
            </a:r>
            <a:r>
              <a:rPr lang="en-US" sz="1200" i="1" dirty="0">
                <a:solidFill>
                  <a:prstClr val="black"/>
                </a:solidFill>
                <a:latin typeface="Calibri"/>
                <a:cs typeface="Calibri"/>
              </a:rPr>
              <a:t>:  The Alignment of the California Preschool Learning Foundations with Key Early Education Resources</a:t>
            </a:r>
            <a:r>
              <a:rPr lang="en-US" sz="1200" dirty="0">
                <a:solidFill>
                  <a:prstClr val="black"/>
                </a:solidFill>
                <a:latin typeface="Calibri"/>
                <a:cs typeface="Calibri"/>
              </a:rPr>
              <a:t>, CDE, 2012.</a:t>
            </a:r>
          </a:p>
        </p:txBody>
      </p:sp>
      <p:sp>
        <p:nvSpPr>
          <p:cNvPr id="3" name="Slide Number Placeholder 2"/>
          <p:cNvSpPr>
            <a:spLocks noGrp="1"/>
          </p:cNvSpPr>
          <p:nvPr>
            <p:ph type="sldNum" sz="quarter" idx="12"/>
          </p:nvPr>
        </p:nvSpPr>
        <p:spPr/>
        <p:txBody>
          <a:bodyPr/>
          <a:lstStyle/>
          <a:p>
            <a:fld id="{4A822907-8A9D-4F6B-98F6-913902AD56B5}" type="slidenum">
              <a:rPr lang="en-US" smtClean="0"/>
              <a:pPr/>
              <a:t>16</a:t>
            </a:fld>
            <a:endParaRPr lang="en-US"/>
          </a:p>
        </p:txBody>
      </p:sp>
      <p:pic>
        <p:nvPicPr>
          <p:cNvPr id="6"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36351" y="2364825"/>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58591" y="2364826"/>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8" name="Oval 7"/>
          <p:cNvSpPr/>
          <p:nvPr/>
        </p:nvSpPr>
        <p:spPr>
          <a:xfrm>
            <a:off x="654268" y="2337676"/>
            <a:ext cx="2440809" cy="499131"/>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5909441" y="2335924"/>
            <a:ext cx="2440809" cy="499131"/>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3639206" y="2339865"/>
            <a:ext cx="1819385" cy="433442"/>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29014" y="4535211"/>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84016" y="4535210"/>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4740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title"/>
          </p:nvPr>
        </p:nvSpPr>
        <p:spPr>
          <a:xfrm>
            <a:off x="107107" y="355600"/>
            <a:ext cx="8913813" cy="1084954"/>
          </a:xfrm>
        </p:spPr>
        <p:txBody>
          <a:bodyPr>
            <a:normAutofit/>
          </a:bodyPr>
          <a:lstStyle/>
          <a:p>
            <a:r>
              <a:rPr lang="en-US" dirty="0" smtClean="0">
                <a:latin typeface="Arial"/>
                <a:cs typeface="Arial"/>
              </a:rPr>
              <a:t>   </a:t>
            </a:r>
            <a:r>
              <a:rPr lang="en-US" sz="3200" b="1" dirty="0" smtClean="0">
                <a:latin typeface="Arial"/>
                <a:cs typeface="Arial"/>
              </a:rPr>
              <a:t>Overview of </a:t>
            </a:r>
            <a:r>
              <a:rPr lang="en-US" sz="3200" b="1" dirty="0">
                <a:latin typeface="Arial"/>
                <a:cs typeface="Arial"/>
              </a:rPr>
              <a:t>S</a:t>
            </a:r>
            <a:r>
              <a:rPr lang="en-US" sz="3200" b="1" dirty="0" smtClean="0">
                <a:latin typeface="Arial"/>
                <a:cs typeface="Arial"/>
              </a:rPr>
              <a:t>ocial-Emotional</a:t>
            </a:r>
            <a:endParaRPr lang="en-US" sz="3200" b="1" dirty="0">
              <a:latin typeface="Arial"/>
              <a:cs typeface="Arial"/>
            </a:endParaRPr>
          </a:p>
        </p:txBody>
      </p:sp>
      <p:pic>
        <p:nvPicPr>
          <p:cNvPr id="3" name="Content Placeholder 2" descr="1.1 page 2.pdf"/>
          <p:cNvPicPr>
            <a:picLocks noGrp="1" noChangeAspect="1"/>
          </p:cNvPicPr>
          <p:nvPr>
            <p:ph idx="1"/>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240" r="-5240"/>
          <a:stretch>
            <a:fillRect/>
          </a:stretch>
        </p:blipFill>
        <p:spPr>
          <a:xfrm>
            <a:off x="-528145" y="1612392"/>
            <a:ext cx="10200290" cy="5051490"/>
          </a:xfrm>
        </p:spPr>
      </p:pic>
      <p:sp>
        <p:nvSpPr>
          <p:cNvPr id="5" name="TextBox 4"/>
          <p:cNvSpPr txBox="1"/>
          <p:nvPr/>
        </p:nvSpPr>
        <p:spPr>
          <a:xfrm>
            <a:off x="0" y="6548286"/>
            <a:ext cx="9144000" cy="276999"/>
          </a:xfrm>
          <a:prstGeom prst="rect">
            <a:avLst/>
          </a:prstGeom>
          <a:noFill/>
        </p:spPr>
        <p:txBody>
          <a:bodyPr wrap="square" rtlCol="0">
            <a:spAutoFit/>
          </a:bodyPr>
          <a:lstStyle/>
          <a:p>
            <a:pPr lvl="0"/>
            <a:r>
              <a:rPr lang="en-US" sz="1200" dirty="0">
                <a:solidFill>
                  <a:prstClr val="black"/>
                </a:solidFill>
                <a:latin typeface="Calibri"/>
                <a:cs typeface="Calibri"/>
              </a:rPr>
              <a:t>Source:  </a:t>
            </a:r>
            <a:r>
              <a:rPr lang="en-US" sz="1200" i="1" dirty="0">
                <a:solidFill>
                  <a:prstClr val="black"/>
                </a:solidFill>
                <a:latin typeface="Calibri"/>
                <a:cs typeface="Calibri"/>
              </a:rPr>
              <a:t>The Alignment of the California Preschool Learning Foundations with Key Early Education Resources</a:t>
            </a:r>
            <a:r>
              <a:rPr lang="en-US" sz="1200" dirty="0">
                <a:solidFill>
                  <a:prstClr val="black"/>
                </a:solidFill>
                <a:latin typeface="Calibri"/>
                <a:cs typeface="Calibri"/>
              </a:rPr>
              <a:t>, CDE, 2012.</a:t>
            </a:r>
          </a:p>
        </p:txBody>
      </p:sp>
      <p:sp>
        <p:nvSpPr>
          <p:cNvPr id="2" name="Slide Number Placeholder 1"/>
          <p:cNvSpPr>
            <a:spLocks noGrp="1"/>
          </p:cNvSpPr>
          <p:nvPr>
            <p:ph type="sldNum" sz="quarter" idx="12"/>
          </p:nvPr>
        </p:nvSpPr>
        <p:spPr/>
        <p:txBody>
          <a:bodyPr/>
          <a:lstStyle/>
          <a:p>
            <a:fld id="{4A822907-8A9D-4F6B-98F6-913902AD56B5}" type="slidenum">
              <a:rPr lang="en-US" smtClean="0"/>
              <a:pPr/>
              <a:t>17</a:t>
            </a:fld>
            <a:endParaRPr lang="en-US"/>
          </a:p>
        </p:txBody>
      </p:sp>
      <p:sp>
        <p:nvSpPr>
          <p:cNvPr id="6" name="Oval 5"/>
          <p:cNvSpPr/>
          <p:nvPr/>
        </p:nvSpPr>
        <p:spPr>
          <a:xfrm>
            <a:off x="640090" y="2299576"/>
            <a:ext cx="2440809" cy="499131"/>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968343" y="2299575"/>
            <a:ext cx="2134695" cy="499131"/>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3506349" y="2301329"/>
            <a:ext cx="2052748" cy="484677"/>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30099" y="2408182"/>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580993" y="2423288"/>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26869" y="3831018"/>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21829" y="3831018"/>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2354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09456"/>
            <a:ext cx="8913813" cy="914400"/>
          </a:xfrm>
        </p:spPr>
        <p:txBody>
          <a:bodyPr/>
          <a:lstStyle/>
          <a:p>
            <a:r>
              <a:rPr lang="en-US" sz="3200" b="1" dirty="0" smtClean="0">
                <a:solidFill>
                  <a:prstClr val="white"/>
                </a:solidFill>
                <a:latin typeface="Arial"/>
                <a:cs typeface="Arial"/>
              </a:rPr>
              <a:t>     Overview </a:t>
            </a:r>
            <a:r>
              <a:rPr lang="en-US" sz="3200" b="1" dirty="0">
                <a:solidFill>
                  <a:prstClr val="white"/>
                </a:solidFill>
                <a:latin typeface="Arial"/>
                <a:cs typeface="Arial"/>
              </a:rPr>
              <a:t>of Social-Emotional</a:t>
            </a:r>
            <a:endParaRPr lang="en-US" dirty="0"/>
          </a:p>
        </p:txBody>
      </p:sp>
      <p:sp>
        <p:nvSpPr>
          <p:cNvPr id="3" name="Slide Number Placeholder 2"/>
          <p:cNvSpPr>
            <a:spLocks noGrp="1"/>
          </p:cNvSpPr>
          <p:nvPr>
            <p:ph type="sldNum" sz="quarter" idx="12"/>
          </p:nvPr>
        </p:nvSpPr>
        <p:spPr/>
        <p:txBody>
          <a:bodyPr/>
          <a:lstStyle/>
          <a:p>
            <a:fld id="{4A822907-8A9D-4F6B-98F6-913902AD56B5}" type="slidenum">
              <a:rPr lang="en-US" smtClean="0"/>
              <a:pPr/>
              <a:t>18</a:t>
            </a:fld>
            <a:endParaRPr lang="en-US"/>
          </a:p>
        </p:txBody>
      </p:sp>
      <p:sp>
        <p:nvSpPr>
          <p:cNvPr id="5" name="TextBox 4"/>
          <p:cNvSpPr txBox="1"/>
          <p:nvPr/>
        </p:nvSpPr>
        <p:spPr>
          <a:xfrm>
            <a:off x="0" y="6548286"/>
            <a:ext cx="9144000" cy="276999"/>
          </a:xfrm>
          <a:prstGeom prst="rect">
            <a:avLst/>
          </a:prstGeom>
          <a:noFill/>
        </p:spPr>
        <p:txBody>
          <a:bodyPr wrap="square" rtlCol="0">
            <a:spAutoFit/>
          </a:bodyPr>
          <a:lstStyle/>
          <a:p>
            <a:pPr lvl="0"/>
            <a:r>
              <a:rPr lang="en-US" sz="1200" dirty="0">
                <a:solidFill>
                  <a:prstClr val="black"/>
                </a:solidFill>
                <a:latin typeface="Calibri"/>
                <a:cs typeface="Calibri"/>
              </a:rPr>
              <a:t>Source</a:t>
            </a:r>
            <a:r>
              <a:rPr lang="en-US" sz="1200" i="1" dirty="0">
                <a:solidFill>
                  <a:prstClr val="black"/>
                </a:solidFill>
                <a:latin typeface="Calibri"/>
                <a:cs typeface="Calibri"/>
              </a:rPr>
              <a:t>:  The Alignment of the California Preschool Learning Foundations with Key Early Education Resources</a:t>
            </a:r>
            <a:r>
              <a:rPr lang="en-US" sz="1200" dirty="0">
                <a:solidFill>
                  <a:prstClr val="black"/>
                </a:solidFill>
                <a:latin typeface="Calibri"/>
                <a:cs typeface="Calibri"/>
              </a:rPr>
              <a:t>, CDE, 2012.</a:t>
            </a:r>
          </a:p>
        </p:txBody>
      </p:sp>
      <p:pic>
        <p:nvPicPr>
          <p:cNvPr id="4"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14388" y="1154358"/>
            <a:ext cx="7648574" cy="53939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7" name="Oval 6"/>
          <p:cNvSpPr/>
          <p:nvPr/>
        </p:nvSpPr>
        <p:spPr>
          <a:xfrm>
            <a:off x="662946" y="2349913"/>
            <a:ext cx="1788129" cy="378781"/>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69189" y="3361952"/>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01162" y="3361952"/>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65094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6746" y="1190791"/>
            <a:ext cx="8062117" cy="534440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a:xfrm>
            <a:off x="8789894" y="6543675"/>
            <a:ext cx="457200" cy="365125"/>
          </a:xfrm>
        </p:spPr>
        <p:txBody>
          <a:bodyPr/>
          <a:lstStyle/>
          <a:p>
            <a:fld id="{4A822907-8A9D-4F6B-98F6-913902AD56B5}" type="slidenum">
              <a:rPr lang="en-US" smtClean="0"/>
              <a:pPr/>
              <a:t>19</a:t>
            </a:fld>
            <a:endParaRPr lang="en-US"/>
          </a:p>
        </p:txBody>
      </p:sp>
      <p:sp>
        <p:nvSpPr>
          <p:cNvPr id="13" name="Title 1"/>
          <p:cNvSpPr>
            <a:spLocks noGrp="1"/>
          </p:cNvSpPr>
          <p:nvPr>
            <p:ph type="title"/>
          </p:nvPr>
        </p:nvSpPr>
        <p:spPr>
          <a:xfrm>
            <a:off x="106964" y="212725"/>
            <a:ext cx="8913812" cy="914400"/>
          </a:xfrm>
        </p:spPr>
        <p:txBody>
          <a:bodyPr>
            <a:normAutofit/>
          </a:bodyPr>
          <a:lstStyle/>
          <a:p>
            <a:r>
              <a:rPr lang="en-US" dirty="0" smtClean="0">
                <a:latin typeface="Arial"/>
                <a:cs typeface="Arial"/>
              </a:rPr>
              <a:t>   </a:t>
            </a:r>
            <a:r>
              <a:rPr lang="en-US" sz="3200" b="1" dirty="0" smtClean="0">
                <a:latin typeface="Arial"/>
                <a:cs typeface="Arial"/>
              </a:rPr>
              <a:t>Overview of </a:t>
            </a:r>
            <a:r>
              <a:rPr lang="en-US" sz="3200" b="1" dirty="0">
                <a:latin typeface="Arial"/>
                <a:cs typeface="Arial"/>
              </a:rPr>
              <a:t>S</a:t>
            </a:r>
            <a:r>
              <a:rPr lang="en-US" sz="3200" b="1" dirty="0" smtClean="0">
                <a:latin typeface="Arial"/>
                <a:cs typeface="Arial"/>
              </a:rPr>
              <a:t>ocial-Emotional</a:t>
            </a:r>
            <a:endParaRPr lang="en-US" sz="3200" b="1" dirty="0">
              <a:latin typeface="Arial"/>
              <a:cs typeface="Arial"/>
            </a:endParaRPr>
          </a:p>
        </p:txBody>
      </p:sp>
      <p:sp>
        <p:nvSpPr>
          <p:cNvPr id="16" name="TextBox 15"/>
          <p:cNvSpPr txBox="1"/>
          <p:nvPr/>
        </p:nvSpPr>
        <p:spPr>
          <a:xfrm>
            <a:off x="45805" y="6535199"/>
            <a:ext cx="9144000" cy="276999"/>
          </a:xfrm>
          <a:prstGeom prst="rect">
            <a:avLst/>
          </a:prstGeom>
          <a:noFill/>
        </p:spPr>
        <p:txBody>
          <a:bodyPr wrap="square" rtlCol="0">
            <a:spAutoFit/>
          </a:bodyPr>
          <a:lstStyle/>
          <a:p>
            <a:pPr lvl="0"/>
            <a:r>
              <a:rPr lang="en-US" sz="1200" dirty="0">
                <a:solidFill>
                  <a:prstClr val="black"/>
                </a:solidFill>
                <a:latin typeface="Calibri"/>
                <a:cs typeface="Calibri"/>
              </a:rPr>
              <a:t>Source</a:t>
            </a:r>
            <a:r>
              <a:rPr lang="en-US" sz="1200" i="1" dirty="0">
                <a:solidFill>
                  <a:prstClr val="black"/>
                </a:solidFill>
                <a:latin typeface="Calibri"/>
                <a:cs typeface="Calibri"/>
              </a:rPr>
              <a:t>:  The Alignment of the California Preschool Learning Foundations with Key Early Education Resources</a:t>
            </a:r>
            <a:r>
              <a:rPr lang="en-US" sz="1200" dirty="0">
                <a:solidFill>
                  <a:prstClr val="black"/>
                </a:solidFill>
                <a:latin typeface="Calibri"/>
                <a:cs typeface="Calibri"/>
              </a:rPr>
              <a:t>, CDE, 2012.</a:t>
            </a:r>
          </a:p>
        </p:txBody>
      </p:sp>
      <p:pic>
        <p:nvPicPr>
          <p:cNvPr id="8"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54889" y="6267077"/>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96412" y="6267079"/>
            <a:ext cx="450850" cy="3651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2" name="Oval 11"/>
          <p:cNvSpPr/>
          <p:nvPr/>
        </p:nvSpPr>
        <p:spPr>
          <a:xfrm>
            <a:off x="586746" y="5455063"/>
            <a:ext cx="1788129" cy="378781"/>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547123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81625" y="160338"/>
            <a:ext cx="184150" cy="366712"/>
          </a:xfrm>
          <a:prstGeom prst="rect">
            <a:avLst/>
          </a:prstGeom>
          <a:noFill/>
          <a:ln w="9525">
            <a:noFill/>
            <a:miter lim="800000"/>
            <a:headEnd/>
            <a:tailEnd/>
          </a:ln>
        </p:spPr>
        <p:txBody>
          <a:bodyPr wrap="none">
            <a:prstTxWarp prst="textNoShape">
              <a:avLst/>
            </a:prstTxWarp>
            <a:spAutoFit/>
          </a:bodyPr>
          <a:lstStyle/>
          <a:p>
            <a:pPr eaLnBrk="0" hangingPunct="0"/>
            <a:endParaRPr lang="en-US">
              <a:latin typeface="Arial Unicode MS" pitchFamily="25" charset="0"/>
            </a:endParaRPr>
          </a:p>
        </p:txBody>
      </p:sp>
      <p:sp>
        <p:nvSpPr>
          <p:cNvPr id="21507" name="Rectangle 7"/>
          <p:cNvSpPr>
            <a:spLocks noGrp="1" noChangeArrowheads="1"/>
          </p:cNvSpPr>
          <p:nvPr>
            <p:ph type="title" idx="4294967295"/>
          </p:nvPr>
        </p:nvSpPr>
        <p:spPr>
          <a:xfrm>
            <a:off x="777875" y="457200"/>
            <a:ext cx="7607300" cy="990600"/>
          </a:xfrm>
        </p:spPr>
        <p:txBody>
          <a:bodyPr/>
          <a:lstStyle/>
          <a:p>
            <a:pPr eaLnBrk="1" hangingPunct="1"/>
            <a:r>
              <a:rPr lang="en-US">
                <a:latin typeface="Arial" pitchFamily="25" charset="0"/>
                <a:ea typeface="ＭＳ Ｐゴシック" pitchFamily="25" charset="-128"/>
              </a:rPr>
              <a:t>    Acknowledgements</a:t>
            </a:r>
          </a:p>
        </p:txBody>
      </p:sp>
      <p:sp>
        <p:nvSpPr>
          <p:cNvPr id="21508" name="Rectangle 8"/>
          <p:cNvSpPr>
            <a:spLocks noGrp="1" noChangeArrowheads="1"/>
          </p:cNvSpPr>
          <p:nvPr>
            <p:ph type="body" idx="4294967295"/>
          </p:nvPr>
        </p:nvSpPr>
        <p:spPr>
          <a:xfrm>
            <a:off x="777875" y="1625600"/>
            <a:ext cx="7974013" cy="5133975"/>
          </a:xfrm>
        </p:spPr>
        <p:txBody>
          <a:bodyPr/>
          <a:lstStyle/>
          <a:p>
            <a:pPr marL="0" indent="0">
              <a:lnSpc>
                <a:spcPct val="80000"/>
              </a:lnSpc>
              <a:buFont typeface="Wingdings 2" pitchFamily="25" charset="2"/>
              <a:buNone/>
            </a:pPr>
            <a:endParaRPr lang="en-US" sz="1000" dirty="0">
              <a:ea typeface="Arial" pitchFamily="25" charset="0"/>
              <a:cs typeface="Arial" pitchFamily="25" charset="0"/>
            </a:endParaRPr>
          </a:p>
          <a:p>
            <a:pPr marL="0" indent="0">
              <a:lnSpc>
                <a:spcPct val="80000"/>
              </a:lnSpc>
              <a:buFont typeface="Wingdings 2" pitchFamily="25" charset="2"/>
              <a:buNone/>
            </a:pPr>
            <a:endParaRPr lang="en-US" sz="32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buFont typeface="Wingdings 2" pitchFamily="25" charset="2"/>
              <a:buNone/>
            </a:pPr>
            <a:r>
              <a:rPr lang="en-US" sz="1000" dirty="0">
                <a:ea typeface="Arial" pitchFamily="25" charset="0"/>
                <a:cs typeface="Arial" pitchFamily="25" charset="0"/>
              </a:rPr>
              <a:t>    </a:t>
            </a:r>
          </a:p>
          <a:p>
            <a:pPr marL="0" indent="0" eaLnBrk="1" hangingPunct="1">
              <a:lnSpc>
                <a:spcPct val="80000"/>
              </a:lnSpc>
              <a:buFont typeface="Wingdings 2" pitchFamily="25" charset="2"/>
              <a:buNone/>
            </a:pPr>
            <a:r>
              <a:rPr lang="en-US" dirty="0">
                <a:solidFill>
                  <a:srgbClr val="000000"/>
                </a:solidFill>
                <a:ea typeface="Arial" pitchFamily="25" charset="0"/>
                <a:cs typeface="Arial" pitchFamily="25" charset="0"/>
              </a:rPr>
              <a:t>            </a:t>
            </a:r>
            <a:endParaRPr lang="en-US" sz="2800" dirty="0">
              <a:ea typeface="Arial" pitchFamily="25" charset="0"/>
              <a:cs typeface="Arial" pitchFamily="25" charset="0"/>
            </a:endParaRPr>
          </a:p>
          <a:p>
            <a:pPr marL="0" indent="0" eaLnBrk="1" hangingPunct="1">
              <a:lnSpc>
                <a:spcPct val="80000"/>
              </a:lnSpc>
              <a:buFont typeface="Wingdings 2" pitchFamily="25" charset="2"/>
              <a:buNone/>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a:p>
            <a:pPr marL="0" indent="0" eaLnBrk="1" hangingPunct="1">
              <a:lnSpc>
                <a:spcPct val="80000"/>
              </a:lnSpc>
            </a:pPr>
            <a:endParaRPr lang="en-US" sz="2800" dirty="0">
              <a:ea typeface="Arial" pitchFamily="25" charset="0"/>
              <a:cs typeface="Arial" pitchFamily="25" charset="0"/>
            </a:endParaRPr>
          </a:p>
        </p:txBody>
      </p:sp>
      <p:sp>
        <p:nvSpPr>
          <p:cNvPr id="21509" name="Slide Number Placeholder 1"/>
          <p:cNvSpPr>
            <a:spLocks noGrp="1"/>
          </p:cNvSpPr>
          <p:nvPr>
            <p:ph type="sldNum" sz="quarter" idx="12"/>
          </p:nvPr>
        </p:nvSpPr>
        <p:spPr bwMode="auto">
          <a:noFill/>
          <a:ln>
            <a:miter lim="800000"/>
            <a:headEnd/>
            <a:tailEnd/>
          </a:ln>
        </p:spPr>
        <p:txBody>
          <a:bodyPr/>
          <a:lstStyle/>
          <a:p>
            <a:fld id="{A7743321-4CAD-3847-B5B6-9D1592A9B3BC}" type="slidenum">
              <a:rPr lang="en-US"/>
              <a:pPr/>
              <a:t>2</a:t>
            </a:fld>
            <a:endParaRPr lang="en-US"/>
          </a:p>
        </p:txBody>
      </p:sp>
      <p:pic>
        <p:nvPicPr>
          <p:cNvPr id="21510" name="Picture 1" descr="the David Lucile &amp; Packard Foundation"/>
          <p:cNvPicPr>
            <a:picLocks noChangeAspect="1" noChangeArrowheads="1"/>
          </p:cNvPicPr>
          <p:nvPr/>
        </p:nvPicPr>
        <p:blipFill>
          <a:blip r:embed="rId3"/>
          <a:srcRect/>
          <a:stretch>
            <a:fillRect/>
          </a:stretch>
        </p:blipFill>
        <p:spPr bwMode="auto">
          <a:xfrm>
            <a:off x="5608638" y="5135563"/>
            <a:ext cx="1363662" cy="523875"/>
          </a:xfrm>
          <a:prstGeom prst="rect">
            <a:avLst/>
          </a:prstGeom>
          <a:solidFill>
            <a:schemeClr val="bg2"/>
          </a:solidFill>
          <a:ln w="9525">
            <a:noFill/>
            <a:miter lim="800000"/>
            <a:headEnd/>
            <a:tailEnd/>
          </a:ln>
        </p:spPr>
      </p:pic>
      <p:sp>
        <p:nvSpPr>
          <p:cNvPr id="21511" name="TextBox 17"/>
          <p:cNvSpPr txBox="1">
            <a:spLocks noChangeArrowheads="1"/>
          </p:cNvSpPr>
          <p:nvPr/>
        </p:nvSpPr>
        <p:spPr bwMode="auto">
          <a:xfrm>
            <a:off x="4886325" y="1778000"/>
            <a:ext cx="2981325" cy="323850"/>
          </a:xfrm>
          <a:prstGeom prst="rect">
            <a:avLst/>
          </a:prstGeom>
          <a:noFill/>
          <a:ln w="9525">
            <a:noFill/>
            <a:miter lim="800000"/>
            <a:headEnd/>
            <a:tailEnd/>
          </a:ln>
        </p:spPr>
        <p:txBody>
          <a:bodyPr>
            <a:prstTxWarp prst="textNoShape">
              <a:avLst/>
            </a:prstTxWarp>
            <a:spAutoFit/>
          </a:bodyPr>
          <a:lstStyle/>
          <a:p>
            <a:pPr>
              <a:lnSpc>
                <a:spcPct val="80000"/>
              </a:lnSpc>
            </a:pPr>
            <a:r>
              <a:rPr lang="en-US" dirty="0">
                <a:ea typeface="Arial" pitchFamily="25" charset="0"/>
                <a:cs typeface="Arial" pitchFamily="25" charset="0"/>
              </a:rPr>
              <a:t>With contributions from: </a:t>
            </a:r>
          </a:p>
        </p:txBody>
      </p:sp>
      <p:sp>
        <p:nvSpPr>
          <p:cNvPr id="21512" name="TextBox 20"/>
          <p:cNvSpPr txBox="1">
            <a:spLocks noChangeArrowheads="1"/>
          </p:cNvSpPr>
          <p:nvPr/>
        </p:nvSpPr>
        <p:spPr bwMode="auto">
          <a:xfrm>
            <a:off x="4914900" y="4722813"/>
            <a:ext cx="2552700" cy="646112"/>
          </a:xfrm>
          <a:prstGeom prst="rect">
            <a:avLst/>
          </a:prstGeom>
          <a:noFill/>
          <a:ln w="9525">
            <a:noFill/>
            <a:miter lim="800000"/>
            <a:headEnd/>
            <a:tailEnd/>
          </a:ln>
        </p:spPr>
        <p:txBody>
          <a:bodyPr>
            <a:prstTxWarp prst="textNoShape">
              <a:avLst/>
            </a:prstTxWarp>
            <a:spAutoFit/>
          </a:bodyPr>
          <a:lstStyle/>
          <a:p>
            <a:r>
              <a:rPr lang="en-US">
                <a:solidFill>
                  <a:srgbClr val="000000"/>
                </a:solidFill>
                <a:ea typeface="Arial" pitchFamily="25" charset="0"/>
                <a:cs typeface="Arial" pitchFamily="25" charset="0"/>
              </a:rPr>
              <a:t>Funding provided by:    </a:t>
            </a:r>
          </a:p>
          <a:p>
            <a:endParaRPr lang="en-US">
              <a:ea typeface="Arial" pitchFamily="25" charset="0"/>
              <a:cs typeface="Arial" pitchFamily="25" charset="0"/>
            </a:endParaRPr>
          </a:p>
        </p:txBody>
      </p:sp>
      <p:sp>
        <p:nvSpPr>
          <p:cNvPr id="21513" name="TextBox 21"/>
          <p:cNvSpPr txBox="1">
            <a:spLocks noChangeArrowheads="1"/>
          </p:cNvSpPr>
          <p:nvPr/>
        </p:nvSpPr>
        <p:spPr bwMode="auto">
          <a:xfrm>
            <a:off x="4914900" y="3848100"/>
            <a:ext cx="2222500" cy="646113"/>
          </a:xfrm>
          <a:prstGeom prst="rect">
            <a:avLst/>
          </a:prstGeom>
          <a:noFill/>
          <a:ln w="9525">
            <a:noFill/>
            <a:miter lim="800000"/>
            <a:headEnd/>
            <a:tailEnd/>
          </a:ln>
        </p:spPr>
        <p:txBody>
          <a:bodyPr>
            <a:prstTxWarp prst="textNoShape">
              <a:avLst/>
            </a:prstTxWarp>
            <a:spAutoFit/>
          </a:bodyPr>
          <a:lstStyle/>
          <a:p>
            <a:r>
              <a:rPr lang="en-US">
                <a:solidFill>
                  <a:srgbClr val="000000"/>
                </a:solidFill>
                <a:ea typeface="Arial" pitchFamily="25" charset="0"/>
                <a:cs typeface="Arial" pitchFamily="25" charset="0"/>
              </a:rPr>
              <a:t>Coordinated by:</a:t>
            </a:r>
          </a:p>
          <a:p>
            <a:endParaRPr lang="en-US">
              <a:ea typeface="Arial" pitchFamily="25" charset="0"/>
              <a:cs typeface="Arial" pitchFamily="25" charset="0"/>
            </a:endParaRPr>
          </a:p>
        </p:txBody>
      </p:sp>
      <p:sp>
        <p:nvSpPr>
          <p:cNvPr id="21514" name="TextBox 23"/>
          <p:cNvSpPr txBox="1">
            <a:spLocks noChangeArrowheads="1"/>
          </p:cNvSpPr>
          <p:nvPr/>
        </p:nvSpPr>
        <p:spPr bwMode="auto">
          <a:xfrm>
            <a:off x="850900" y="1625600"/>
            <a:ext cx="3556000" cy="1200150"/>
          </a:xfrm>
          <a:prstGeom prst="rect">
            <a:avLst/>
          </a:prstGeom>
          <a:noFill/>
          <a:ln w="9525">
            <a:noFill/>
            <a:miter lim="800000"/>
            <a:headEnd/>
            <a:tailEnd/>
          </a:ln>
        </p:spPr>
        <p:txBody>
          <a:bodyPr>
            <a:prstTxWarp prst="textNoShape">
              <a:avLst/>
            </a:prstTxWarp>
            <a:spAutoFit/>
          </a:bodyPr>
          <a:lstStyle/>
          <a:p>
            <a:pPr>
              <a:spcAft>
                <a:spcPts val="1200"/>
              </a:spcAft>
            </a:pPr>
            <a:r>
              <a:rPr lang="en-US" dirty="0">
                <a:ea typeface="Arial" pitchFamily="25" charset="0"/>
                <a:cs typeface="Arial" pitchFamily="25" charset="0"/>
              </a:rPr>
              <a:t>The following county offices of </a:t>
            </a:r>
            <a:br>
              <a:rPr lang="en-US" dirty="0">
                <a:ea typeface="Arial" pitchFamily="25" charset="0"/>
                <a:cs typeface="Arial" pitchFamily="25" charset="0"/>
              </a:rPr>
            </a:br>
            <a:r>
              <a:rPr lang="en-US" dirty="0">
                <a:ea typeface="Arial" pitchFamily="25" charset="0"/>
                <a:cs typeface="Arial" pitchFamily="25" charset="0"/>
              </a:rPr>
              <a:t>education developed the TK </a:t>
            </a:r>
            <a:br>
              <a:rPr lang="en-US" dirty="0">
                <a:ea typeface="Arial" pitchFamily="25" charset="0"/>
                <a:cs typeface="Arial" pitchFamily="25" charset="0"/>
              </a:rPr>
            </a:br>
            <a:r>
              <a:rPr lang="en-US" dirty="0">
                <a:ea typeface="Arial" pitchFamily="25" charset="0"/>
                <a:cs typeface="Arial" pitchFamily="25" charset="0"/>
              </a:rPr>
              <a:t>professional development modules:</a:t>
            </a:r>
          </a:p>
        </p:txBody>
      </p:sp>
      <p:sp>
        <p:nvSpPr>
          <p:cNvPr id="25" name="TextBox 24"/>
          <p:cNvSpPr txBox="1"/>
          <p:nvPr/>
        </p:nvSpPr>
        <p:spPr>
          <a:xfrm>
            <a:off x="863600" y="2717800"/>
            <a:ext cx="3543300" cy="3023905"/>
          </a:xfrm>
          <a:prstGeom prst="rect">
            <a:avLst/>
          </a:prstGeom>
          <a:noFill/>
        </p:spPr>
        <p:txBody>
          <a:bodyPr wrap="square">
            <a:spAutoFit/>
          </a:bodyPr>
          <a:lstStyle/>
          <a:p>
            <a:pPr>
              <a:defRPr/>
            </a:pPr>
            <a:endParaRPr lang="en-US" sz="1200" dirty="0">
              <a:latin typeface="Arial" pitchFamily="-109" charset="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Contra Costa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Humboldt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Orange County Department of Education</a:t>
            </a:r>
          </a:p>
          <a:p>
            <a:pPr>
              <a:defRPr/>
            </a:pPr>
            <a:endParaRPr lang="en-US" sz="1050" dirty="0">
              <a:ea typeface="ＭＳ Ｐゴシック" pitchFamily="-109" charset="-128"/>
              <a:cs typeface="ＭＳ Ｐゴシック" pitchFamily="-109" charset="-128"/>
            </a:endParaRPr>
          </a:p>
          <a:p>
            <a:pPr>
              <a:defRPr/>
            </a:pPr>
            <a:endParaRPr lang="en-US" sz="120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Sacramento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Santa Clara County Office of Education</a:t>
            </a:r>
          </a:p>
          <a:p>
            <a:pPr>
              <a:defRPr/>
            </a:pPr>
            <a:endParaRPr lang="en-US" sz="1050" dirty="0">
              <a:ea typeface="ＭＳ Ｐゴシック" pitchFamily="-109" charset="-128"/>
              <a:cs typeface="ＭＳ Ｐゴシック" pitchFamily="-109" charset="-128"/>
            </a:endParaRPr>
          </a:p>
          <a:p>
            <a:pPr>
              <a:defRPr/>
            </a:pPr>
            <a:endParaRPr lang="en-US" sz="1050" dirty="0">
              <a:ea typeface="ＭＳ Ｐゴシック" pitchFamily="-109" charset="-128"/>
              <a:cs typeface="ＭＳ Ｐゴシック" pitchFamily="-109" charset="-128"/>
            </a:endParaRPr>
          </a:p>
          <a:p>
            <a:pPr>
              <a:defRPr/>
            </a:pPr>
            <a:r>
              <a:rPr lang="en-US" sz="1200" dirty="0">
                <a:ea typeface="ＭＳ Ｐゴシック" pitchFamily="-109" charset="-128"/>
                <a:cs typeface="ＭＳ Ｐゴシック" pitchFamily="-109" charset="-128"/>
              </a:rPr>
              <a:t>Shasta County Office of Education</a:t>
            </a:r>
          </a:p>
        </p:txBody>
      </p:sp>
      <p:sp>
        <p:nvSpPr>
          <p:cNvPr id="8204" name="TextBox 25"/>
          <p:cNvSpPr txBox="1">
            <a:spLocks noChangeArrowheads="1"/>
          </p:cNvSpPr>
          <p:nvPr/>
        </p:nvSpPr>
        <p:spPr bwMode="auto">
          <a:xfrm>
            <a:off x="4911725" y="2146300"/>
            <a:ext cx="3914775" cy="1292225"/>
          </a:xfrm>
          <a:prstGeom prst="rect">
            <a:avLst/>
          </a:prstGeom>
          <a:noFill/>
          <a:ln w="9525">
            <a:noFill/>
            <a:miter lim="800000"/>
            <a:headEnd/>
            <a:tailEnd/>
          </a:ln>
        </p:spPr>
        <p:txBody>
          <a:bodyPr wrap="square">
            <a:prstTxWarp prst="textNoShape">
              <a:avLst/>
            </a:prstTxWarp>
            <a:spAutoFit/>
          </a:bodyPr>
          <a:lstStyle/>
          <a:p>
            <a:pPr>
              <a:defRPr/>
            </a:pPr>
            <a:r>
              <a:rPr lang="en-US" sz="1200" dirty="0"/>
              <a:t>Fresno County Office of Education</a:t>
            </a:r>
          </a:p>
          <a:p>
            <a:pPr>
              <a:defRPr/>
            </a:pPr>
            <a:endParaRPr lang="en-US" sz="1050" dirty="0"/>
          </a:p>
          <a:p>
            <a:pPr>
              <a:defRPr/>
            </a:pPr>
            <a:endParaRPr lang="en-US" sz="1050" dirty="0"/>
          </a:p>
          <a:p>
            <a:pPr>
              <a:defRPr/>
            </a:pPr>
            <a:r>
              <a:rPr lang="en-US" sz="1200" dirty="0"/>
              <a:t>Merced County Office of Education</a:t>
            </a:r>
          </a:p>
          <a:p>
            <a:pPr>
              <a:defRPr/>
            </a:pPr>
            <a:endParaRPr lang="en-US" sz="1050" dirty="0"/>
          </a:p>
          <a:p>
            <a:pPr>
              <a:defRPr/>
            </a:pPr>
            <a:endParaRPr lang="en-US" sz="1050" dirty="0"/>
          </a:p>
          <a:p>
            <a:pPr>
              <a:defRPr/>
            </a:pPr>
            <a:r>
              <a:rPr lang="en-US" sz="1200" dirty="0" err="1"/>
              <a:t>CCSESA’s</a:t>
            </a:r>
            <a:r>
              <a:rPr lang="en-US" sz="1200" dirty="0"/>
              <a:t> CISC School Readiness Subcommittee</a:t>
            </a:r>
          </a:p>
        </p:txBody>
      </p:sp>
      <p:sp>
        <p:nvSpPr>
          <p:cNvPr id="21517" name="TextBox 26"/>
          <p:cNvSpPr txBox="1">
            <a:spLocks noChangeArrowheads="1"/>
          </p:cNvSpPr>
          <p:nvPr/>
        </p:nvSpPr>
        <p:spPr bwMode="auto">
          <a:xfrm>
            <a:off x="4940300" y="4189413"/>
            <a:ext cx="3190875" cy="276225"/>
          </a:xfrm>
          <a:prstGeom prst="rect">
            <a:avLst/>
          </a:prstGeom>
          <a:noFill/>
          <a:ln w="9525">
            <a:noFill/>
            <a:miter lim="800000"/>
            <a:headEnd/>
            <a:tailEnd/>
          </a:ln>
        </p:spPr>
        <p:txBody>
          <a:bodyPr>
            <a:prstTxWarp prst="textNoShape">
              <a:avLst/>
            </a:prstTxWarp>
            <a:spAutoFit/>
          </a:bodyPr>
          <a:lstStyle/>
          <a:p>
            <a:r>
              <a:rPr lang="en-US" sz="1200"/>
              <a:t>Sacramento County Office of Education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8913" y="274638"/>
            <a:ext cx="8686800" cy="1143000"/>
          </a:xfrm>
        </p:spPr>
        <p:txBody>
          <a:bodyPr>
            <a:normAutofit/>
          </a:bodyPr>
          <a:lstStyle/>
          <a:p>
            <a:pPr eaLnBrk="1" hangingPunct="1"/>
            <a:r>
              <a:rPr lang="en-US" b="1" dirty="0" smtClean="0">
                <a:latin typeface="Arial"/>
                <a:cs typeface="Arial"/>
              </a:rPr>
              <a:t>          Self-Regulation</a:t>
            </a:r>
          </a:p>
        </p:txBody>
      </p:sp>
      <p:sp>
        <p:nvSpPr>
          <p:cNvPr id="41987" name="Rectangle 3"/>
          <p:cNvSpPr>
            <a:spLocks noGrp="1" noChangeArrowheads="1"/>
          </p:cNvSpPr>
          <p:nvPr>
            <p:ph type="body" sz="half" idx="1"/>
          </p:nvPr>
        </p:nvSpPr>
        <p:spPr>
          <a:xfrm>
            <a:off x="4031226" y="2160748"/>
            <a:ext cx="4655574" cy="4069079"/>
          </a:xfrm>
        </p:spPr>
        <p:txBody>
          <a:bodyPr>
            <a:normAutofit fontScale="55000" lnSpcReduction="20000"/>
          </a:bodyPr>
          <a:lstStyle/>
          <a:p>
            <a:pPr marL="0" indent="0" eaLnBrk="1" hangingPunct="1">
              <a:lnSpc>
                <a:spcPct val="120000"/>
              </a:lnSpc>
              <a:spcBef>
                <a:spcPts val="0"/>
              </a:spcBef>
              <a:buFontTx/>
              <a:buNone/>
            </a:pPr>
            <a:r>
              <a:rPr lang="en-US" sz="4727" dirty="0" smtClean="0">
                <a:solidFill>
                  <a:srgbClr val="000000"/>
                </a:solidFill>
                <a:latin typeface="Calibri"/>
                <a:cs typeface="Calibri"/>
              </a:rPr>
              <a:t>The growth of self-regulation is a cornerstone of early childhood development that cuts across all domains of behavior.</a:t>
            </a:r>
          </a:p>
          <a:p>
            <a:pPr marL="0" indent="0" eaLnBrk="1" hangingPunct="1"/>
            <a:endParaRPr lang="en-US" sz="2800" dirty="0" smtClean="0"/>
          </a:p>
          <a:p>
            <a:pPr marL="0" indent="0" eaLnBrk="1" hangingPunct="1">
              <a:buFontTx/>
              <a:buNone/>
            </a:pPr>
            <a:endParaRPr lang="en-US" sz="1200" dirty="0" smtClean="0"/>
          </a:p>
          <a:p>
            <a:pPr marL="0" indent="0" eaLnBrk="1" hangingPunct="1">
              <a:buFontTx/>
              <a:buNone/>
            </a:pPr>
            <a:endParaRPr lang="en-US" sz="1200" dirty="0" smtClean="0"/>
          </a:p>
          <a:p>
            <a:pPr marL="0" indent="0" eaLnBrk="1" hangingPunct="1">
              <a:buFontTx/>
              <a:buNone/>
            </a:pPr>
            <a:endParaRPr lang="en-US" sz="1400" dirty="0" smtClean="0"/>
          </a:p>
          <a:p>
            <a:pPr marL="0" indent="0" eaLnBrk="1" hangingPunct="1">
              <a:buFontTx/>
              <a:buNone/>
            </a:pPr>
            <a:r>
              <a:rPr lang="en-US" sz="2500" i="1" dirty="0" smtClean="0">
                <a:latin typeface="Calibri"/>
                <a:cs typeface="Calibri"/>
              </a:rPr>
              <a:t>Source: Neurons to Neighborhoods (2000, pg. 3)</a:t>
            </a:r>
          </a:p>
        </p:txBody>
      </p:sp>
      <p:pic>
        <p:nvPicPr>
          <p:cNvPr id="1027" name="Picture 3" descr="R:\Photos with releases\Veer Early Education Disk\Medium Resolution\SBP0357104.JPG"/>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3880" y="1691640"/>
            <a:ext cx="3002492" cy="450373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5" name="Slide Number Placeholder 1"/>
          <p:cNvSpPr txBox="1">
            <a:spLocks/>
          </p:cNvSpPr>
          <p:nvPr/>
        </p:nvSpPr>
        <p:spPr>
          <a:xfrm>
            <a:off x="8789894" y="6569075"/>
            <a:ext cx="4572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4A822907-8A9D-4F6B-98F6-913902AD56B5}" type="slidenum">
              <a:rPr kumimoji="0" lang="en-US" sz="800" b="0" i="0" u="none" strike="noStrike" kern="1200" cap="none" spc="0" normalizeH="0" baseline="0" noProof="0" smtClean="0">
                <a:ln>
                  <a:noFill/>
                </a:ln>
                <a:solidFill>
                  <a:schemeClr val="tx1">
                    <a:lumMod val="65000"/>
                    <a:lumOff val="35000"/>
                  </a:schemeClr>
                </a:solidFill>
                <a:effectLst/>
                <a:uLnTx/>
                <a:uFillTx/>
                <a:latin typeface="Calibri"/>
                <a:ea typeface="+mn-ea"/>
                <a:cs typeface="Calibri"/>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chemeClr val="tx1">
                  <a:lumMod val="65000"/>
                  <a:lumOff val="35000"/>
                </a:schemeClr>
              </a:solidFill>
              <a:effectLst/>
              <a:uLnTx/>
              <a:uFillTx/>
              <a:latin typeface="Calibri"/>
              <a:ea typeface="+mn-ea"/>
              <a:cs typeface="Calibri"/>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0040" y="457200"/>
            <a:ext cx="7382510" cy="1295400"/>
          </a:xfrm>
        </p:spPr>
        <p:txBody>
          <a:bodyPr>
            <a:normAutofit/>
          </a:bodyPr>
          <a:lstStyle/>
          <a:p>
            <a:pPr eaLnBrk="1" hangingPunct="1"/>
            <a:r>
              <a:rPr lang="en-US" b="1" dirty="0" smtClean="0">
                <a:latin typeface="Arial"/>
                <a:cs typeface="Arial"/>
              </a:rPr>
              <a:t>         Self-Regulation</a:t>
            </a:r>
            <a:br>
              <a:rPr lang="en-US" b="1" dirty="0" smtClean="0">
                <a:latin typeface="Arial"/>
                <a:cs typeface="Arial"/>
              </a:rPr>
            </a:br>
            <a:r>
              <a:rPr lang="en-US" b="1" dirty="0" smtClean="0">
                <a:latin typeface="Arial"/>
                <a:cs typeface="Arial"/>
              </a:rPr>
              <a:t>    Includes the Skills to:</a:t>
            </a:r>
          </a:p>
        </p:txBody>
      </p:sp>
      <p:sp>
        <p:nvSpPr>
          <p:cNvPr id="43011" name="Rectangle 3"/>
          <p:cNvSpPr>
            <a:spLocks noGrp="1" noChangeArrowheads="1"/>
          </p:cNvSpPr>
          <p:nvPr>
            <p:ph type="body" idx="1"/>
          </p:nvPr>
        </p:nvSpPr>
        <p:spPr>
          <a:xfrm>
            <a:off x="320040" y="2439580"/>
            <a:ext cx="7985760" cy="4313645"/>
          </a:xfrm>
        </p:spPr>
        <p:txBody>
          <a:bodyPr>
            <a:normAutofit/>
          </a:bodyPr>
          <a:lstStyle/>
          <a:p>
            <a:pPr eaLnBrk="1" hangingPunct="1">
              <a:lnSpc>
                <a:spcPct val="90000"/>
              </a:lnSpc>
            </a:pPr>
            <a:r>
              <a:rPr lang="en-US" sz="2600" dirty="0" smtClean="0">
                <a:solidFill>
                  <a:srgbClr val="000000"/>
                </a:solidFill>
                <a:latin typeface="Calibri"/>
                <a:cs typeface="Calibri"/>
              </a:rPr>
              <a:t>Anticipate routines</a:t>
            </a:r>
          </a:p>
          <a:p>
            <a:pPr eaLnBrk="1" hangingPunct="1">
              <a:lnSpc>
                <a:spcPct val="90000"/>
              </a:lnSpc>
            </a:pPr>
            <a:r>
              <a:rPr lang="en-US" sz="2600" dirty="0" smtClean="0">
                <a:solidFill>
                  <a:srgbClr val="000000"/>
                </a:solidFill>
                <a:latin typeface="Calibri"/>
                <a:cs typeface="Calibri"/>
              </a:rPr>
              <a:t>Cooperate			</a:t>
            </a:r>
          </a:p>
          <a:p>
            <a:pPr eaLnBrk="1" hangingPunct="1">
              <a:lnSpc>
                <a:spcPct val="90000"/>
              </a:lnSpc>
            </a:pPr>
            <a:r>
              <a:rPr lang="en-US" sz="2600" dirty="0" smtClean="0">
                <a:solidFill>
                  <a:srgbClr val="000000"/>
                </a:solidFill>
                <a:latin typeface="Calibri"/>
                <a:cs typeface="Calibri"/>
              </a:rPr>
              <a:t>Focus attention on the task at hand</a:t>
            </a:r>
          </a:p>
          <a:p>
            <a:pPr eaLnBrk="1" hangingPunct="1">
              <a:lnSpc>
                <a:spcPct val="90000"/>
              </a:lnSpc>
            </a:pPr>
            <a:r>
              <a:rPr lang="en-US" sz="2600" dirty="0" smtClean="0">
                <a:solidFill>
                  <a:srgbClr val="000000"/>
                </a:solidFill>
                <a:latin typeface="Calibri"/>
                <a:cs typeface="Calibri"/>
              </a:rPr>
              <a:t>Manage transitions</a:t>
            </a:r>
          </a:p>
          <a:p>
            <a:pPr eaLnBrk="1" hangingPunct="1">
              <a:lnSpc>
                <a:spcPct val="90000"/>
              </a:lnSpc>
            </a:pPr>
            <a:r>
              <a:rPr lang="en-US" sz="2600" dirty="0" smtClean="0">
                <a:solidFill>
                  <a:srgbClr val="000000"/>
                </a:solidFill>
                <a:latin typeface="Calibri"/>
                <a:cs typeface="Calibri"/>
              </a:rPr>
              <a:t>Regulate feelings and impulses</a:t>
            </a:r>
          </a:p>
          <a:p>
            <a:pPr eaLnBrk="1" hangingPunct="1">
              <a:lnSpc>
                <a:spcPct val="90000"/>
              </a:lnSpc>
              <a:buFontTx/>
              <a:buNone/>
            </a:pPr>
            <a:endParaRPr lang="en-US" sz="1600" dirty="0" smtClean="0">
              <a:latin typeface="Calibri"/>
              <a:cs typeface="Calibri"/>
            </a:endParaRPr>
          </a:p>
          <a:p>
            <a:pPr eaLnBrk="1" hangingPunct="1">
              <a:lnSpc>
                <a:spcPct val="90000"/>
              </a:lnSpc>
              <a:buFontTx/>
              <a:buNone/>
            </a:pPr>
            <a:endParaRPr lang="en-US" sz="800" dirty="0" smtClean="0">
              <a:latin typeface="Calibri"/>
              <a:cs typeface="Calibri"/>
            </a:endParaRPr>
          </a:p>
          <a:p>
            <a:pPr eaLnBrk="1" hangingPunct="1">
              <a:lnSpc>
                <a:spcPct val="90000"/>
              </a:lnSpc>
              <a:buFontTx/>
              <a:buNone/>
            </a:pPr>
            <a:r>
              <a:rPr lang="en-US" sz="1400" dirty="0" smtClean="0">
                <a:latin typeface="Calibri"/>
                <a:cs typeface="Calibri"/>
              </a:rPr>
              <a:t>Adapted from the </a:t>
            </a:r>
            <a:r>
              <a:rPr lang="en-US" sz="1400" i="1" dirty="0" smtClean="0">
                <a:latin typeface="Calibri"/>
                <a:cs typeface="Calibri"/>
              </a:rPr>
              <a:t>California Preschool Learning Foundations</a:t>
            </a:r>
            <a:r>
              <a:rPr lang="en-US" sz="1400" dirty="0" smtClean="0">
                <a:latin typeface="Calibri"/>
                <a:cs typeface="Calibri"/>
              </a:rPr>
              <a:t>, Volume 1, p. 7</a:t>
            </a:r>
          </a:p>
        </p:txBody>
      </p:sp>
      <p:pic>
        <p:nvPicPr>
          <p:cNvPr id="43012" name="Picture 6" descr="C:\Users\JBattaglia\AppData\Local\Microsoft\Windows\Temporary Internet Files\Content.IE5\SCYPA6OQ\MP900448663[2].jpg"/>
          <p:cNvPicPr>
            <a:picLocks noChangeAspect="1" noChangeArrowheads="1"/>
          </p:cNvPicPr>
          <p:nvPr/>
        </p:nvPicPr>
        <p:blipFill>
          <a:blip r:embed="rId3" cstate="print"/>
          <a:srcRect/>
          <a:stretch>
            <a:fillRect/>
          </a:stretch>
        </p:blipFill>
        <p:spPr bwMode="auto">
          <a:xfrm>
            <a:off x="7689850" y="838200"/>
            <a:ext cx="1441450" cy="2168525"/>
          </a:xfrm>
          <a:prstGeom prst="rect">
            <a:avLst/>
          </a:prstGeom>
          <a:noFill/>
          <a:ln w="9525">
            <a:noFill/>
            <a:miter lim="800000"/>
            <a:headEnd/>
            <a:tailEnd/>
          </a:ln>
        </p:spPr>
      </p:pic>
      <p:pic>
        <p:nvPicPr>
          <p:cNvPr id="43013" name="Picture 7" descr="C:\Users\JBattaglia\AppData\Local\Microsoft\Windows\Temporary Internet Files\Content.IE5\JSC84AJ5\MP900442223[1].jpg"/>
          <p:cNvPicPr>
            <a:picLocks noChangeAspect="1" noChangeArrowheads="1"/>
          </p:cNvPicPr>
          <p:nvPr/>
        </p:nvPicPr>
        <p:blipFill>
          <a:blip r:embed="rId4" cstate="print"/>
          <a:srcRect/>
          <a:stretch>
            <a:fillRect/>
          </a:stretch>
        </p:blipFill>
        <p:spPr bwMode="auto">
          <a:xfrm>
            <a:off x="5791200" y="3581400"/>
            <a:ext cx="2819400" cy="2438400"/>
          </a:xfrm>
          <a:prstGeom prst="rect">
            <a:avLst/>
          </a:prstGeom>
          <a:noFill/>
          <a:ln w="9525">
            <a:noFill/>
            <a:miter lim="800000"/>
            <a:headEnd/>
            <a:tailEnd/>
          </a:ln>
        </p:spPr>
      </p:pic>
      <p:pic>
        <p:nvPicPr>
          <p:cNvPr id="43014" name="Picture 9" descr="C:\Users\JBattaglia\AppData\Local\Microsoft\Windows\Temporary Internet Files\Content.IE5\XZBA2SIE\MP900178845[1].jpg"/>
          <p:cNvPicPr>
            <a:picLocks noChangeAspect="1" noChangeArrowheads="1"/>
          </p:cNvPicPr>
          <p:nvPr/>
        </p:nvPicPr>
        <p:blipFill>
          <a:blip r:embed="rId5" cstate="print"/>
          <a:srcRect/>
          <a:stretch>
            <a:fillRect/>
          </a:stretch>
        </p:blipFill>
        <p:spPr bwMode="auto">
          <a:xfrm>
            <a:off x="5283200" y="2019300"/>
            <a:ext cx="2419350" cy="1612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1828800" y="520701"/>
            <a:ext cx="7137400" cy="2184399"/>
          </a:xfrm>
        </p:spPr>
        <p:txBody>
          <a:bodyPr>
            <a:noAutofit/>
          </a:bodyPr>
          <a:lstStyle/>
          <a:p>
            <a:pPr eaLnBrk="1" hangingPunct="1"/>
            <a:r>
              <a:rPr lang="en-US" b="1" dirty="0" smtClean="0">
                <a:latin typeface="Arial"/>
                <a:cs typeface="Arial"/>
              </a:rPr>
              <a:t>Strategies for Supporting  Healthy Social-Emotional</a:t>
            </a:r>
            <a:br>
              <a:rPr lang="en-US" b="1" dirty="0" smtClean="0">
                <a:latin typeface="Arial"/>
                <a:cs typeface="Arial"/>
              </a:rPr>
            </a:br>
            <a:r>
              <a:rPr lang="en-US" b="1" dirty="0" smtClean="0">
                <a:latin typeface="Arial"/>
                <a:cs typeface="Arial"/>
              </a:rPr>
              <a:t>        Development</a:t>
            </a:r>
          </a:p>
        </p:txBody>
      </p:sp>
      <p:sp>
        <p:nvSpPr>
          <p:cNvPr id="9219" name="Rectangle 6"/>
          <p:cNvSpPr>
            <a:spLocks noGrp="1" noChangeArrowheads="1"/>
          </p:cNvSpPr>
          <p:nvPr>
            <p:ph type="body" idx="1"/>
          </p:nvPr>
        </p:nvSpPr>
        <p:spPr>
          <a:xfrm>
            <a:off x="736600" y="2882900"/>
            <a:ext cx="8077200" cy="3581400"/>
          </a:xfrm>
        </p:spPr>
        <p:txBody>
          <a:bodyPr>
            <a:normAutofit fontScale="77500" lnSpcReduction="20000"/>
          </a:bodyPr>
          <a:lstStyle/>
          <a:p>
            <a:pPr eaLnBrk="1" hangingPunct="1"/>
            <a:endParaRPr lang="en-US" dirty="0" smtClean="0"/>
          </a:p>
          <a:p>
            <a:pPr eaLnBrk="1" hangingPunct="1"/>
            <a:r>
              <a:rPr lang="en-US" sz="3059" dirty="0" smtClean="0">
                <a:solidFill>
                  <a:srgbClr val="000000"/>
                </a:solidFill>
                <a:latin typeface="Calibri"/>
                <a:cs typeface="Calibri"/>
              </a:rPr>
              <a:t>Building Positive Relationships</a:t>
            </a:r>
          </a:p>
          <a:p>
            <a:pPr eaLnBrk="1" hangingPunct="1"/>
            <a:r>
              <a:rPr lang="en-US" sz="3059" dirty="0" smtClean="0">
                <a:solidFill>
                  <a:srgbClr val="000000"/>
                </a:solidFill>
                <a:latin typeface="Calibri"/>
                <a:cs typeface="Calibri"/>
              </a:rPr>
              <a:t>Effective Classroom Environments</a:t>
            </a:r>
          </a:p>
          <a:p>
            <a:pPr eaLnBrk="1" hangingPunct="1"/>
            <a:r>
              <a:rPr lang="en-US" sz="3059" dirty="0" smtClean="0">
                <a:solidFill>
                  <a:srgbClr val="000000"/>
                </a:solidFill>
                <a:latin typeface="Calibri"/>
                <a:cs typeface="Calibri"/>
              </a:rPr>
              <a:t>Predictable Daily Schedule</a:t>
            </a:r>
          </a:p>
          <a:p>
            <a:pPr eaLnBrk="1" hangingPunct="1"/>
            <a:r>
              <a:rPr lang="en-US" sz="3059" dirty="0" smtClean="0">
                <a:solidFill>
                  <a:srgbClr val="000000"/>
                </a:solidFill>
                <a:latin typeface="Calibri"/>
                <a:cs typeface="Calibri"/>
              </a:rPr>
              <a:t>Expectations, Rituals, and Routines</a:t>
            </a:r>
          </a:p>
          <a:p>
            <a:pPr eaLnBrk="1" hangingPunct="1">
              <a:buFontTx/>
              <a:buNone/>
            </a:pPr>
            <a:endParaRPr lang="en-US" sz="1400" dirty="0" smtClean="0">
              <a:latin typeface="Calibri"/>
              <a:cs typeface="Calibri"/>
            </a:endParaRPr>
          </a:p>
          <a:p>
            <a:pPr>
              <a:buNone/>
            </a:pPr>
            <a:r>
              <a:rPr lang="en-US" sz="1500" dirty="0" smtClean="0">
                <a:latin typeface="Calibri"/>
                <a:cs typeface="Calibri"/>
              </a:rPr>
              <a:t>         Source: “</a:t>
            </a:r>
            <a:r>
              <a:rPr lang="en-US" sz="1500" i="1" dirty="0" smtClean="0">
                <a:latin typeface="Calibri"/>
                <a:cs typeface="Calibri"/>
              </a:rPr>
              <a:t>Preventing Challenging Behavior in Young Children: Effective Practices</a:t>
            </a:r>
            <a:r>
              <a:rPr lang="en-US" sz="1500" dirty="0" smtClean="0">
                <a:latin typeface="Calibri"/>
                <a:cs typeface="Calibri"/>
              </a:rPr>
              <a:t>” by P. Alter &amp; M. Conroy, Center for Evidence-Based Practice: Young Children with Challenging Behavior. Retrieved from: </a:t>
            </a:r>
            <a:r>
              <a:rPr lang="en-US" sz="1500" dirty="0" err="1" smtClean="0">
                <a:latin typeface="Calibri"/>
                <a:cs typeface="Calibri"/>
              </a:rPr>
              <a:t>http://www.challengingbehavior.org/do/resources/documents/rph_preventing_challenging_behavior.pdf</a:t>
            </a:r>
            <a:endParaRPr lang="en-US" sz="1500" dirty="0" smtClean="0">
              <a:latin typeface="Calibri"/>
              <a:cs typeface="Calibri"/>
            </a:endParaRPr>
          </a:p>
        </p:txBody>
      </p:sp>
      <p:pic>
        <p:nvPicPr>
          <p:cNvPr id="9220" name="Picture 5" descr="C:\Users\JBattaglia\AppData\Local\Microsoft\Windows\Temporary Internet Files\Content.IE5\JSC84AJ5\MC900412424[1].wmf"/>
          <p:cNvPicPr>
            <a:picLocks noChangeAspect="1" noChangeArrowheads="1"/>
          </p:cNvPicPr>
          <p:nvPr/>
        </p:nvPicPr>
        <p:blipFill>
          <a:blip r:embed="rId3" cstate="print"/>
          <a:srcRect/>
          <a:stretch>
            <a:fillRect/>
          </a:stretch>
        </p:blipFill>
        <p:spPr bwMode="auto">
          <a:xfrm>
            <a:off x="6858000" y="2895600"/>
            <a:ext cx="2478088" cy="2963863"/>
          </a:xfrm>
          <a:prstGeom prst="rect">
            <a:avLst/>
          </a:prstGeom>
          <a:noFill/>
          <a:ln w="9525">
            <a:noFill/>
            <a:miter lim="800000"/>
            <a:headEnd/>
            <a:tailEnd/>
          </a:ln>
        </p:spPr>
      </p:pic>
      <p:pic>
        <p:nvPicPr>
          <p:cNvPr id="9221" name="Picture 6" descr="C:\Users\JBattaglia\AppData\Local\Microsoft\Windows\Temporary Internet Files\Content.IE5\I1U3VJM3\MC900198791[1].wmf"/>
          <p:cNvPicPr>
            <a:picLocks noChangeAspect="1" noChangeArrowheads="1"/>
          </p:cNvPicPr>
          <p:nvPr/>
        </p:nvPicPr>
        <p:blipFill>
          <a:blip r:embed="rId4" cstate="print"/>
          <a:srcRect/>
          <a:stretch>
            <a:fillRect/>
          </a:stretch>
        </p:blipFill>
        <p:spPr bwMode="auto">
          <a:xfrm>
            <a:off x="0" y="0"/>
            <a:ext cx="1901825" cy="20907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8311" y="406401"/>
            <a:ext cx="8789894" cy="1117600"/>
          </a:xfrm>
        </p:spPr>
        <p:txBody>
          <a:bodyPr>
            <a:normAutofit/>
          </a:bodyPr>
          <a:lstStyle/>
          <a:p>
            <a:pPr eaLnBrk="1" hangingPunct="1"/>
            <a:r>
              <a:rPr lang="en-US" sz="3200" b="1" dirty="0" smtClean="0">
                <a:latin typeface="Arial"/>
                <a:cs typeface="Arial"/>
              </a:rPr>
              <a:t>  Building Positive Relationships </a:t>
            </a:r>
            <a:br>
              <a:rPr lang="en-US" sz="3200" b="1" dirty="0" smtClean="0">
                <a:latin typeface="Arial"/>
                <a:cs typeface="Arial"/>
              </a:rPr>
            </a:br>
            <a:r>
              <a:rPr lang="en-US" sz="3200" b="1" dirty="0" smtClean="0">
                <a:latin typeface="Arial"/>
                <a:cs typeface="Arial"/>
              </a:rPr>
              <a:t>            with Young Children</a:t>
            </a:r>
          </a:p>
        </p:txBody>
      </p:sp>
      <p:sp>
        <p:nvSpPr>
          <p:cNvPr id="38915" name="Rectangle 3"/>
          <p:cNvSpPr>
            <a:spLocks noGrp="1" noChangeArrowheads="1"/>
          </p:cNvSpPr>
          <p:nvPr>
            <p:ph type="body" sz="half" idx="1"/>
          </p:nvPr>
        </p:nvSpPr>
        <p:spPr>
          <a:xfrm>
            <a:off x="393700" y="1993900"/>
            <a:ext cx="4267200" cy="4373563"/>
          </a:xfrm>
        </p:spPr>
        <p:txBody>
          <a:bodyPr>
            <a:noAutofit/>
          </a:bodyPr>
          <a:lstStyle/>
          <a:p>
            <a:pPr eaLnBrk="1" hangingPunct="1">
              <a:lnSpc>
                <a:spcPct val="80000"/>
              </a:lnSpc>
              <a:buFont typeface="Wingdings 2" charset="2"/>
              <a:buChar char=""/>
            </a:pPr>
            <a:r>
              <a:rPr lang="en-US" sz="2600" dirty="0" smtClean="0">
                <a:solidFill>
                  <a:srgbClr val="000000"/>
                </a:solidFill>
                <a:latin typeface="Calibri"/>
                <a:cs typeface="Calibri"/>
              </a:rPr>
              <a:t>Building positive relationships with children is an essential task and foundational component of good teaching</a:t>
            </a:r>
          </a:p>
          <a:p>
            <a:pPr eaLnBrk="1" hangingPunct="1">
              <a:lnSpc>
                <a:spcPct val="80000"/>
              </a:lnSpc>
              <a:buNone/>
            </a:pPr>
            <a:endParaRPr lang="en-US" sz="800" dirty="0" smtClean="0">
              <a:solidFill>
                <a:srgbClr val="000000"/>
              </a:solidFill>
              <a:latin typeface="Calibri"/>
              <a:cs typeface="Calibri"/>
            </a:endParaRPr>
          </a:p>
          <a:p>
            <a:pPr eaLnBrk="1" hangingPunct="1">
              <a:lnSpc>
                <a:spcPct val="80000"/>
              </a:lnSpc>
            </a:pPr>
            <a:r>
              <a:rPr lang="en-US" sz="2600" dirty="0" smtClean="0">
                <a:solidFill>
                  <a:srgbClr val="000000"/>
                </a:solidFill>
                <a:latin typeface="Calibri"/>
                <a:cs typeface="Calibri"/>
              </a:rPr>
              <a:t>Adults need to invest time and attention in children in order to effectively use behavior changing strategies</a:t>
            </a:r>
          </a:p>
        </p:txBody>
      </p:sp>
      <p:pic>
        <p:nvPicPr>
          <p:cNvPr id="38917" name="Picture 9" descr="SuperStock_1320R-192651"/>
          <p:cNvPicPr>
            <a:picLocks noChangeAspect="1" noChangeArrowheads="1"/>
          </p:cNvPicPr>
          <p:nvPr/>
        </p:nvPicPr>
        <p:blipFill>
          <a:blip r:embed="rId3" cstate="print"/>
          <a:srcRect/>
          <a:stretch>
            <a:fillRect/>
          </a:stretch>
        </p:blipFill>
        <p:spPr bwMode="auto">
          <a:xfrm>
            <a:off x="4876800" y="1524000"/>
            <a:ext cx="3505200" cy="4572000"/>
          </a:xfrm>
          <a:prstGeom prst="rect">
            <a:avLst/>
          </a:prstGeom>
          <a:noFill/>
          <a:ln w="9525">
            <a:noFill/>
            <a:miter lim="800000"/>
            <a:headEnd/>
            <a:tailEnd/>
          </a:ln>
        </p:spPr>
      </p:pic>
      <p:sp>
        <p:nvSpPr>
          <p:cNvPr id="8" name="Rectangle 7"/>
          <p:cNvSpPr/>
          <p:nvPr/>
        </p:nvSpPr>
        <p:spPr>
          <a:xfrm>
            <a:off x="533400" y="6337300"/>
            <a:ext cx="8153400" cy="286232"/>
          </a:xfrm>
          <a:prstGeom prst="rect">
            <a:avLst/>
          </a:prstGeom>
        </p:spPr>
        <p:txBody>
          <a:bodyPr wrap="square">
            <a:spAutoFit/>
          </a:bodyPr>
          <a:lstStyle/>
          <a:p>
            <a:pPr marL="4763" lvl="1" indent="-4763" algn="ctr">
              <a:lnSpc>
                <a:spcPct val="90000"/>
              </a:lnSpc>
              <a:buClr>
                <a:srgbClr val="00FF00"/>
              </a:buClr>
            </a:pPr>
            <a:r>
              <a:rPr lang="en-US" sz="1400" i="1" dirty="0" smtClean="0">
                <a:latin typeface="Calibri"/>
                <a:cs typeface="Calibri"/>
              </a:rPr>
              <a:t>Source: California Preschool Learning Foundations</a:t>
            </a:r>
            <a:r>
              <a:rPr lang="en-US" sz="1400" dirty="0" smtClean="0">
                <a:latin typeface="Calibri"/>
                <a:cs typeface="Calibri"/>
              </a:rPr>
              <a:t>, 2008</a:t>
            </a:r>
          </a:p>
        </p:txBody>
      </p:sp>
      <p:sp>
        <p:nvSpPr>
          <p:cNvPr id="2" name="Slide Number Placeholder 1"/>
          <p:cNvSpPr>
            <a:spLocks noGrp="1"/>
          </p:cNvSpPr>
          <p:nvPr>
            <p:ph type="sldNum" sz="quarter" idx="12"/>
          </p:nvPr>
        </p:nvSpPr>
        <p:spPr/>
        <p:txBody>
          <a:bodyPr/>
          <a:lstStyle/>
          <a:p>
            <a:fld id="{4A822907-8A9D-4F6B-98F6-913902AD56B5}"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318DDB7-D248-456A-B938-1747AC302EEF}" type="slidenum">
              <a:rPr lang="en-US"/>
              <a:pPr/>
              <a:t>24</a:t>
            </a:fld>
            <a:endParaRPr lang="en-US"/>
          </a:p>
        </p:txBody>
      </p:sp>
      <p:sp>
        <p:nvSpPr>
          <p:cNvPr id="386050" name="Rectangle 2"/>
          <p:cNvSpPr>
            <a:spLocks noGrp="1" noChangeArrowheads="1"/>
          </p:cNvSpPr>
          <p:nvPr>
            <p:ph type="title"/>
          </p:nvPr>
        </p:nvSpPr>
        <p:spPr>
          <a:xfrm>
            <a:off x="122103" y="188259"/>
            <a:ext cx="8915400" cy="1157941"/>
          </a:xfrm>
        </p:spPr>
        <p:txBody>
          <a:bodyPr>
            <a:normAutofit/>
          </a:bodyPr>
          <a:lstStyle/>
          <a:p>
            <a:r>
              <a:rPr lang="en-US" sz="2800" b="1" dirty="0">
                <a:latin typeface="Arial"/>
                <a:cs typeface="Arial"/>
              </a:rPr>
              <a:t>How </a:t>
            </a:r>
            <a:r>
              <a:rPr lang="en-US" sz="2800" b="1" dirty="0" smtClean="0">
                <a:latin typeface="Arial"/>
                <a:cs typeface="Arial"/>
              </a:rPr>
              <a:t>Do We Help Young Children Develop</a:t>
            </a:r>
            <a:br>
              <a:rPr lang="en-US" sz="2800" b="1" dirty="0" smtClean="0">
                <a:latin typeface="Arial"/>
                <a:cs typeface="Arial"/>
              </a:rPr>
            </a:br>
            <a:r>
              <a:rPr lang="en-US" sz="2800" b="1" dirty="0" smtClean="0">
                <a:latin typeface="Arial"/>
                <a:cs typeface="Arial"/>
              </a:rPr>
              <a:t>     Their Relationships </a:t>
            </a:r>
            <a:r>
              <a:rPr lang="en-US" sz="2800" b="1" dirty="0">
                <a:latin typeface="Arial"/>
                <a:cs typeface="Arial"/>
              </a:rPr>
              <a:t>with </a:t>
            </a:r>
            <a:r>
              <a:rPr lang="en-US" sz="2800" b="1" dirty="0" smtClean="0">
                <a:latin typeface="Arial"/>
                <a:cs typeface="Arial"/>
              </a:rPr>
              <a:t>Teachers</a:t>
            </a:r>
            <a:r>
              <a:rPr lang="en-US" sz="2800" b="1" dirty="0">
                <a:latin typeface="Arial"/>
                <a:cs typeface="Arial"/>
              </a:rPr>
              <a:t>?</a:t>
            </a:r>
          </a:p>
        </p:txBody>
      </p:sp>
      <p:sp>
        <p:nvSpPr>
          <p:cNvPr id="386051" name="Rectangle 3"/>
          <p:cNvSpPr>
            <a:spLocks noGrp="1" noChangeArrowheads="1"/>
          </p:cNvSpPr>
          <p:nvPr>
            <p:ph type="body" idx="1"/>
          </p:nvPr>
        </p:nvSpPr>
        <p:spPr>
          <a:xfrm>
            <a:off x="342901" y="1752600"/>
            <a:ext cx="8713693" cy="5057140"/>
          </a:xfrm>
        </p:spPr>
        <p:txBody>
          <a:bodyPr>
            <a:normAutofit fontScale="92500" lnSpcReduction="20000"/>
          </a:bodyPr>
          <a:lstStyle/>
          <a:p>
            <a:r>
              <a:rPr lang="en-US" sz="2378" dirty="0">
                <a:solidFill>
                  <a:srgbClr val="000000"/>
                </a:solidFill>
                <a:latin typeface="Calibri"/>
                <a:cs typeface="Calibri"/>
              </a:rPr>
              <a:t>Be part of the child’s daily experiences and activities</a:t>
            </a:r>
          </a:p>
          <a:p>
            <a:r>
              <a:rPr lang="en-US" sz="2378" dirty="0">
                <a:solidFill>
                  <a:srgbClr val="000000"/>
                </a:solidFill>
                <a:latin typeface="Calibri"/>
                <a:cs typeface="Calibri"/>
              </a:rPr>
              <a:t>Talk with children about their experiences at home and in the classroom, showing interest and asking questions</a:t>
            </a:r>
          </a:p>
          <a:p>
            <a:r>
              <a:rPr lang="en-US" sz="2378" dirty="0">
                <a:solidFill>
                  <a:srgbClr val="000000"/>
                </a:solidFill>
                <a:latin typeface="Calibri"/>
                <a:cs typeface="Calibri"/>
              </a:rPr>
              <a:t>Ensure that a special teacher greets the child at the beginning of the day, provides support as necessary, and says good-bye at the day’s end</a:t>
            </a:r>
          </a:p>
          <a:p>
            <a:r>
              <a:rPr lang="en-US" sz="2378" dirty="0">
                <a:solidFill>
                  <a:srgbClr val="000000"/>
                </a:solidFill>
                <a:latin typeface="Calibri"/>
                <a:cs typeface="Calibri"/>
              </a:rPr>
              <a:t>Applaud the child’s accomplishments and provide specific feedback about the child’s efforts</a:t>
            </a:r>
          </a:p>
          <a:p>
            <a:r>
              <a:rPr lang="en-US" sz="2378" dirty="0">
                <a:solidFill>
                  <a:srgbClr val="000000"/>
                </a:solidFill>
                <a:latin typeface="Calibri"/>
                <a:cs typeface="Calibri"/>
              </a:rPr>
              <a:t>Develop relationships with the child’s parents, and be friendly and respectful toward them in the child’s presence</a:t>
            </a:r>
          </a:p>
          <a:p>
            <a:r>
              <a:rPr lang="en-US" sz="2378" dirty="0">
                <a:solidFill>
                  <a:srgbClr val="000000"/>
                </a:solidFill>
                <a:latin typeface="Calibri"/>
                <a:cs typeface="Calibri"/>
              </a:rPr>
              <a:t>Show respect for and interest in the child’s culture</a:t>
            </a:r>
          </a:p>
          <a:p>
            <a:pPr>
              <a:lnSpc>
                <a:spcPct val="80000"/>
              </a:lnSpc>
              <a:buFontTx/>
              <a:buNone/>
            </a:pPr>
            <a:endParaRPr lang="en-US" sz="1800" dirty="0">
              <a:solidFill>
                <a:srgbClr val="000000"/>
              </a:solidFill>
              <a:latin typeface="Calibri"/>
              <a:cs typeface="Calibri"/>
            </a:endParaRPr>
          </a:p>
          <a:p>
            <a:pPr>
              <a:lnSpc>
                <a:spcPct val="80000"/>
              </a:lnSpc>
              <a:buFontTx/>
              <a:buNone/>
            </a:pPr>
            <a:r>
              <a:rPr lang="en-US" sz="1500" dirty="0" smtClean="0">
                <a:solidFill>
                  <a:srgbClr val="000000"/>
                </a:solidFill>
                <a:latin typeface="Calibri"/>
                <a:cs typeface="Calibri"/>
              </a:rPr>
              <a:t>Source: Ross </a:t>
            </a:r>
            <a:r>
              <a:rPr lang="en-US" sz="1500" dirty="0">
                <a:solidFill>
                  <a:srgbClr val="000000"/>
                </a:solidFill>
                <a:latin typeface="Calibri"/>
                <a:cs typeface="Calibri"/>
              </a:rPr>
              <a:t>A. </a:t>
            </a:r>
            <a:r>
              <a:rPr lang="en-US" sz="1500" dirty="0" smtClean="0">
                <a:solidFill>
                  <a:srgbClr val="000000"/>
                </a:solidFill>
                <a:latin typeface="Calibri"/>
                <a:cs typeface="Calibri"/>
              </a:rPr>
              <a:t>Thompson (2008), CPIN Research Institute</a:t>
            </a:r>
            <a:endParaRPr lang="en-US" sz="1500" dirty="0">
              <a:solidFill>
                <a:srgbClr val="000000"/>
              </a:solidFill>
              <a:latin typeface="Calibri"/>
              <a:cs typeface="Calibri"/>
            </a:endParaRPr>
          </a:p>
        </p:txBody>
      </p:sp>
      <p:sp>
        <p:nvSpPr>
          <p:cNvPr id="5" name="Slide Number Placeholder 1"/>
          <p:cNvSpPr>
            <a:spLocks noGrp="1"/>
          </p:cNvSpPr>
          <p:nvPr>
            <p:ph type="sldNum" sz="quarter" idx="12"/>
          </p:nvPr>
        </p:nvSpPr>
        <p:spPr>
          <a:xfrm>
            <a:off x="8789894" y="6569075"/>
            <a:ext cx="457200" cy="365125"/>
          </a:xfrm>
        </p:spPr>
        <p:txBody>
          <a:bodyPr/>
          <a:lstStyle/>
          <a:p>
            <a:fld id="{4A822907-8A9D-4F6B-98F6-913902AD56B5}" type="slidenum">
              <a:rPr lang="en-US" smtClean="0">
                <a:latin typeface="Calibri"/>
                <a:cs typeface="Calibri"/>
              </a:rPr>
              <a:pPr/>
              <a:t>24</a:t>
            </a:fld>
            <a:endParaRPr lang="en-US" dirty="0">
              <a:latin typeface="Calibri"/>
              <a:cs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TextBox 36"/>
          <p:cNvSpPr txBox="1">
            <a:spLocks noChangeArrowheads="1"/>
          </p:cNvSpPr>
          <p:nvPr/>
        </p:nvSpPr>
        <p:spPr bwMode="auto">
          <a:xfrm>
            <a:off x="6705600" y="4648200"/>
            <a:ext cx="1676400" cy="1570038"/>
          </a:xfrm>
          <a:prstGeom prst="rect">
            <a:avLst/>
          </a:prstGeom>
          <a:solidFill>
            <a:srgbClr val="FFFBDF"/>
          </a:solidFill>
          <a:ln w="9525">
            <a:noFill/>
            <a:miter lim="800000"/>
            <a:headEnd/>
            <a:tailEnd/>
          </a:ln>
        </p:spPr>
        <p:txBody>
          <a:bodyPr>
            <a:prstTxWarp prst="textNoShape">
              <a:avLst/>
            </a:prstTxWarp>
            <a:spAutoFit/>
          </a:bodyPr>
          <a:lstStyle/>
          <a:p>
            <a:endParaRPr lang="en-US"/>
          </a:p>
          <a:p>
            <a:endParaRPr lang="en-US"/>
          </a:p>
          <a:p>
            <a:endParaRPr lang="en-US"/>
          </a:p>
          <a:p>
            <a:endParaRPr lang="en-US"/>
          </a:p>
        </p:txBody>
      </p:sp>
      <p:sp>
        <p:nvSpPr>
          <p:cNvPr id="54276" name="Rectangle 3"/>
          <p:cNvSpPr>
            <a:spLocks noGrp="1" noChangeArrowheads="1"/>
          </p:cNvSpPr>
          <p:nvPr>
            <p:ph type="title"/>
          </p:nvPr>
        </p:nvSpPr>
        <p:spPr>
          <a:xfrm>
            <a:off x="381000" y="381000"/>
            <a:ext cx="6172200" cy="914400"/>
          </a:xfrm>
        </p:spPr>
        <p:txBody>
          <a:bodyPr/>
          <a:lstStyle/>
          <a:p>
            <a:pPr eaLnBrk="1" hangingPunct="1"/>
            <a:r>
              <a:rPr lang="en-US" dirty="0" smtClean="0"/>
              <a:t>Teaching Pyramid</a:t>
            </a:r>
          </a:p>
        </p:txBody>
      </p:sp>
      <p:sp>
        <p:nvSpPr>
          <p:cNvPr id="54277" name="Line 3"/>
          <p:cNvSpPr>
            <a:spLocks noChangeShapeType="1"/>
          </p:cNvSpPr>
          <p:nvPr/>
        </p:nvSpPr>
        <p:spPr bwMode="auto">
          <a:xfrm flipV="1">
            <a:off x="762000" y="1295400"/>
            <a:ext cx="3657600" cy="4648200"/>
          </a:xfrm>
          <a:prstGeom prst="line">
            <a:avLst/>
          </a:prstGeom>
          <a:noFill/>
          <a:ln w="57150">
            <a:solidFill>
              <a:srgbClr val="003300"/>
            </a:solidFill>
            <a:round/>
            <a:headEnd/>
            <a:tailEnd/>
          </a:ln>
        </p:spPr>
        <p:txBody>
          <a:bodyPr wrap="none" anchor="ctr">
            <a:prstTxWarp prst="textNoShape">
              <a:avLst/>
            </a:prstTxWarp>
          </a:bodyPr>
          <a:lstStyle/>
          <a:p>
            <a:endParaRPr lang="en-US"/>
          </a:p>
        </p:txBody>
      </p:sp>
      <p:sp>
        <p:nvSpPr>
          <p:cNvPr id="54278" name="Line 4"/>
          <p:cNvSpPr>
            <a:spLocks noChangeShapeType="1"/>
          </p:cNvSpPr>
          <p:nvPr/>
        </p:nvSpPr>
        <p:spPr bwMode="auto">
          <a:xfrm flipH="1" flipV="1">
            <a:off x="4419600" y="1295400"/>
            <a:ext cx="4038600" cy="4648200"/>
          </a:xfrm>
          <a:prstGeom prst="line">
            <a:avLst/>
          </a:prstGeom>
          <a:noFill/>
          <a:ln w="57150">
            <a:solidFill>
              <a:srgbClr val="003300"/>
            </a:solidFill>
            <a:round/>
            <a:headEnd/>
            <a:tailEnd/>
          </a:ln>
        </p:spPr>
        <p:txBody>
          <a:bodyPr wrap="none" anchor="ctr">
            <a:prstTxWarp prst="textNoShape">
              <a:avLst/>
            </a:prstTxWarp>
          </a:bodyPr>
          <a:lstStyle/>
          <a:p>
            <a:endParaRPr lang="en-US"/>
          </a:p>
        </p:txBody>
      </p:sp>
      <p:sp>
        <p:nvSpPr>
          <p:cNvPr id="54279" name="Line 5"/>
          <p:cNvSpPr>
            <a:spLocks noChangeShapeType="1"/>
          </p:cNvSpPr>
          <p:nvPr/>
        </p:nvSpPr>
        <p:spPr bwMode="auto">
          <a:xfrm flipV="1">
            <a:off x="762000" y="5943600"/>
            <a:ext cx="7696200" cy="0"/>
          </a:xfrm>
          <a:prstGeom prst="line">
            <a:avLst/>
          </a:prstGeom>
          <a:noFill/>
          <a:ln w="57150">
            <a:solidFill>
              <a:srgbClr val="003300"/>
            </a:solidFill>
            <a:round/>
            <a:headEnd/>
            <a:tailEnd/>
          </a:ln>
        </p:spPr>
        <p:txBody>
          <a:bodyPr wrap="none" anchor="ctr">
            <a:prstTxWarp prst="textNoShape">
              <a:avLst/>
            </a:prstTxWarp>
          </a:bodyPr>
          <a:lstStyle/>
          <a:p>
            <a:endParaRPr lang="en-US"/>
          </a:p>
        </p:txBody>
      </p:sp>
      <p:sp>
        <p:nvSpPr>
          <p:cNvPr id="54280" name="Line 6"/>
          <p:cNvSpPr>
            <a:spLocks noChangeShapeType="1"/>
          </p:cNvSpPr>
          <p:nvPr/>
        </p:nvSpPr>
        <p:spPr bwMode="auto">
          <a:xfrm flipV="1">
            <a:off x="1752600" y="4724400"/>
            <a:ext cx="5638800" cy="0"/>
          </a:xfrm>
          <a:prstGeom prst="line">
            <a:avLst/>
          </a:prstGeom>
          <a:noFill/>
          <a:ln w="50800">
            <a:solidFill>
              <a:srgbClr val="003300"/>
            </a:solidFill>
            <a:round/>
            <a:headEnd/>
            <a:tailEnd/>
          </a:ln>
        </p:spPr>
        <p:txBody>
          <a:bodyPr wrap="none" anchor="ctr">
            <a:prstTxWarp prst="textNoShape">
              <a:avLst/>
            </a:prstTxWarp>
          </a:bodyPr>
          <a:lstStyle/>
          <a:p>
            <a:endParaRPr lang="en-US"/>
          </a:p>
        </p:txBody>
      </p:sp>
      <p:sp>
        <p:nvSpPr>
          <p:cNvPr id="54281" name="Line 7"/>
          <p:cNvSpPr>
            <a:spLocks noChangeShapeType="1"/>
          </p:cNvSpPr>
          <p:nvPr/>
        </p:nvSpPr>
        <p:spPr bwMode="auto">
          <a:xfrm flipV="1">
            <a:off x="3352800" y="2819400"/>
            <a:ext cx="2286000" cy="0"/>
          </a:xfrm>
          <a:prstGeom prst="line">
            <a:avLst/>
          </a:prstGeom>
          <a:noFill/>
          <a:ln w="50800">
            <a:solidFill>
              <a:srgbClr val="003300"/>
            </a:solidFill>
            <a:round/>
            <a:headEnd/>
            <a:tailEnd/>
          </a:ln>
        </p:spPr>
        <p:txBody>
          <a:bodyPr wrap="none" anchor="ctr">
            <a:prstTxWarp prst="textNoShape">
              <a:avLst/>
            </a:prstTxWarp>
          </a:bodyPr>
          <a:lstStyle/>
          <a:p>
            <a:endParaRPr lang="en-US"/>
          </a:p>
        </p:txBody>
      </p:sp>
      <p:sp>
        <p:nvSpPr>
          <p:cNvPr id="54282" name="Line 8"/>
          <p:cNvSpPr>
            <a:spLocks noChangeShapeType="1"/>
          </p:cNvSpPr>
          <p:nvPr/>
        </p:nvSpPr>
        <p:spPr bwMode="auto">
          <a:xfrm flipV="1">
            <a:off x="2438400" y="3810000"/>
            <a:ext cx="4191000" cy="0"/>
          </a:xfrm>
          <a:prstGeom prst="line">
            <a:avLst/>
          </a:prstGeom>
          <a:noFill/>
          <a:ln w="50800">
            <a:solidFill>
              <a:srgbClr val="003300"/>
            </a:solidFill>
            <a:round/>
            <a:headEnd/>
            <a:tailEnd/>
          </a:ln>
        </p:spPr>
        <p:txBody>
          <a:bodyPr wrap="none" anchor="ctr">
            <a:prstTxWarp prst="textNoShape">
              <a:avLst/>
            </a:prstTxWarp>
          </a:bodyPr>
          <a:lstStyle/>
          <a:p>
            <a:endParaRPr lang="en-US"/>
          </a:p>
        </p:txBody>
      </p:sp>
      <p:sp>
        <p:nvSpPr>
          <p:cNvPr id="45" name="Text Box 9"/>
          <p:cNvSpPr txBox="1">
            <a:spLocks noChangeArrowheads="1"/>
          </p:cNvSpPr>
          <p:nvPr/>
        </p:nvSpPr>
        <p:spPr bwMode="auto">
          <a:xfrm>
            <a:off x="1981200" y="3886200"/>
            <a:ext cx="5257800" cy="769938"/>
          </a:xfrm>
          <a:prstGeom prst="rect">
            <a:avLst/>
          </a:prstGeom>
          <a:noFill/>
          <a:ln w="9525">
            <a:noFill/>
            <a:miter lim="800000"/>
            <a:headEnd/>
            <a:tailEnd/>
          </a:ln>
          <a:effectLst/>
        </p:spPr>
        <p:txBody>
          <a:bodyPr>
            <a:prstTxWarp prst="textNoShape">
              <a:avLst/>
            </a:prstTxWarp>
            <a:spAutoFit/>
          </a:bodyPr>
          <a:lstStyle/>
          <a:p>
            <a:pPr algn="ctr">
              <a:defRPr/>
            </a:pPr>
            <a:r>
              <a:rPr lang="en-US" sz="2200" b="1" dirty="0" smtClean="0">
                <a:solidFill>
                  <a:srgbClr val="0000FF"/>
                </a:solidFill>
                <a:effectLst>
                  <a:outerShdw blurRad="38100" dist="38100" dir="2700000" algn="tl">
                    <a:srgbClr val="DDDDDD"/>
                  </a:outerShdw>
                </a:effectLst>
                <a:latin typeface="Charcoal" charset="0"/>
                <a:ea typeface="ＭＳ Ｐゴシック" charset="-128"/>
                <a:cs typeface="ＭＳ Ｐゴシック" charset="-128"/>
              </a:rPr>
              <a:t>High-Quality </a:t>
            </a:r>
            <a:endParaRPr lang="en-US" sz="2200"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endParaRPr>
          </a:p>
          <a:p>
            <a:pPr algn="ctr">
              <a:defRPr/>
            </a:pPr>
            <a:r>
              <a:rPr lang="en-US" sz="2200"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rPr>
              <a:t>Supportive Environments</a:t>
            </a:r>
            <a:endParaRPr lang="en-US" sz="2200" dirty="0">
              <a:solidFill>
                <a:srgbClr val="0000FF"/>
              </a:solidFill>
              <a:latin typeface="Charcoal" charset="0"/>
              <a:ea typeface="ＭＳ Ｐゴシック" charset="-128"/>
              <a:cs typeface="ＭＳ Ｐゴシック" charset="-128"/>
            </a:endParaRPr>
          </a:p>
        </p:txBody>
      </p:sp>
      <p:sp>
        <p:nvSpPr>
          <p:cNvPr id="46" name="Text Box 10"/>
          <p:cNvSpPr txBox="1">
            <a:spLocks noChangeArrowheads="1"/>
          </p:cNvSpPr>
          <p:nvPr/>
        </p:nvSpPr>
        <p:spPr bwMode="auto">
          <a:xfrm>
            <a:off x="1447800" y="4953000"/>
            <a:ext cx="6324600" cy="1200150"/>
          </a:xfrm>
          <a:prstGeom prst="rect">
            <a:avLst/>
          </a:prstGeom>
          <a:noFill/>
          <a:ln w="9525">
            <a:noFill/>
            <a:miter lim="800000"/>
            <a:headEnd/>
            <a:tailEnd/>
          </a:ln>
          <a:effectLst/>
        </p:spPr>
        <p:txBody>
          <a:bodyPr>
            <a:prstTxWarp prst="textNoShape">
              <a:avLst/>
            </a:prstTxWarp>
            <a:spAutoFit/>
          </a:bodyPr>
          <a:lstStyle/>
          <a:p>
            <a:pPr algn="ctr">
              <a:defRPr/>
            </a:pPr>
            <a:r>
              <a:rPr lang="en-US"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rPr>
              <a:t>Nurturing and Responsive </a:t>
            </a:r>
            <a:br>
              <a:rPr lang="en-US"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rPr>
            </a:br>
            <a:r>
              <a:rPr lang="en-US"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rPr>
              <a:t>Relationships</a:t>
            </a:r>
          </a:p>
          <a:p>
            <a:pPr algn="ctr">
              <a:defRPr/>
            </a:pPr>
            <a:endParaRPr lang="en-US" b="1" dirty="0">
              <a:solidFill>
                <a:srgbClr val="0000FF"/>
              </a:solidFill>
              <a:effectLst>
                <a:outerShdw blurRad="38100" dist="38100" dir="2700000" algn="tl">
                  <a:srgbClr val="DDDDDD"/>
                </a:outerShdw>
              </a:effectLst>
              <a:latin typeface="Charcoal" charset="0"/>
              <a:ea typeface="ＭＳ Ｐゴシック" charset="-128"/>
              <a:cs typeface="ＭＳ Ｐゴシック" charset="-128"/>
            </a:endParaRPr>
          </a:p>
        </p:txBody>
      </p:sp>
      <p:sp>
        <p:nvSpPr>
          <p:cNvPr id="47" name="Text Box 11"/>
          <p:cNvSpPr txBox="1">
            <a:spLocks noChangeArrowheads="1"/>
          </p:cNvSpPr>
          <p:nvPr/>
        </p:nvSpPr>
        <p:spPr bwMode="auto">
          <a:xfrm>
            <a:off x="3124200" y="2971800"/>
            <a:ext cx="2895600" cy="769938"/>
          </a:xfrm>
          <a:prstGeom prst="rect">
            <a:avLst/>
          </a:prstGeom>
          <a:noFill/>
          <a:ln w="9525">
            <a:noFill/>
            <a:miter lim="800000"/>
            <a:headEnd/>
            <a:tailEnd/>
          </a:ln>
          <a:effectLst/>
        </p:spPr>
        <p:txBody>
          <a:bodyPr>
            <a:prstTxWarp prst="textNoShape">
              <a:avLst/>
            </a:prstTxWarp>
            <a:spAutoFit/>
          </a:bodyPr>
          <a:lstStyle/>
          <a:p>
            <a:pPr algn="ctr">
              <a:defRPr/>
            </a:pPr>
            <a:r>
              <a:rPr lang="en-US" sz="2200" b="1" dirty="0">
                <a:ln>
                  <a:solidFill>
                    <a:srgbClr val="008000"/>
                  </a:solidFill>
                </a:ln>
                <a:solidFill>
                  <a:srgbClr val="00FF00"/>
                </a:solidFill>
                <a:effectLst>
                  <a:outerShdw blurRad="38100" dist="38100" dir="2700000" algn="tl">
                    <a:srgbClr val="DDDDDD"/>
                  </a:outerShdw>
                </a:effectLst>
                <a:latin typeface="Charcoal" charset="0"/>
                <a:ea typeface="ＭＳ Ｐゴシック" charset="-128"/>
                <a:cs typeface="ＭＳ Ｐゴシック" charset="-128"/>
              </a:rPr>
              <a:t>Targeted Social Emotional Supports</a:t>
            </a:r>
            <a:endParaRPr lang="en-US" sz="2200" dirty="0">
              <a:ln>
                <a:solidFill>
                  <a:srgbClr val="008000"/>
                </a:solidFill>
              </a:ln>
              <a:solidFill>
                <a:srgbClr val="00FF00"/>
              </a:solidFill>
              <a:latin typeface="Charcoal" charset="0"/>
              <a:ea typeface="ＭＳ Ｐゴシック" charset="-128"/>
              <a:cs typeface="ＭＳ Ｐゴシック" charset="-128"/>
            </a:endParaRPr>
          </a:p>
        </p:txBody>
      </p:sp>
      <p:sp>
        <p:nvSpPr>
          <p:cNvPr id="48" name="Text Box 12"/>
          <p:cNvSpPr txBox="1">
            <a:spLocks noChangeArrowheads="1"/>
          </p:cNvSpPr>
          <p:nvPr/>
        </p:nvSpPr>
        <p:spPr bwMode="auto">
          <a:xfrm>
            <a:off x="3581400" y="1836738"/>
            <a:ext cx="1752600" cy="922337"/>
          </a:xfrm>
          <a:prstGeom prst="rect">
            <a:avLst/>
          </a:prstGeom>
          <a:noFill/>
          <a:ln w="9525">
            <a:noFill/>
            <a:miter lim="800000"/>
            <a:headEnd/>
            <a:tailEnd/>
          </a:ln>
          <a:effectLst/>
        </p:spPr>
        <p:txBody>
          <a:bodyPr>
            <a:prstTxWarp prst="textNoShape">
              <a:avLst/>
            </a:prstTxWarp>
            <a:spAutoFit/>
          </a:bodyPr>
          <a:lstStyle/>
          <a:p>
            <a:pPr algn="ctr">
              <a:defRPr/>
            </a:pPr>
            <a:r>
              <a:rPr lang="en-US" sz="1800" b="1" dirty="0">
                <a:solidFill>
                  <a:srgbClr val="FF6600"/>
                </a:solidFill>
                <a:effectLst>
                  <a:outerShdw blurRad="38100" dist="38100" dir="2700000" algn="tl">
                    <a:srgbClr val="000000"/>
                  </a:outerShdw>
                </a:effectLst>
                <a:latin typeface="Charcoal" charset="0"/>
                <a:ea typeface="ＭＳ Ｐゴシック" charset="-128"/>
                <a:cs typeface="ＭＳ Ｐゴシック" charset="-128"/>
              </a:rPr>
              <a:t>Intensive Individualized Interventions</a:t>
            </a:r>
          </a:p>
        </p:txBody>
      </p:sp>
      <p:grpSp>
        <p:nvGrpSpPr>
          <p:cNvPr id="2" name="Group 31"/>
          <p:cNvGrpSpPr>
            <a:grpSpLocks/>
          </p:cNvGrpSpPr>
          <p:nvPr/>
        </p:nvGrpSpPr>
        <p:grpSpPr bwMode="auto">
          <a:xfrm>
            <a:off x="914400" y="3048000"/>
            <a:ext cx="1676400" cy="457200"/>
            <a:chOff x="914400" y="3200400"/>
            <a:chExt cx="1676400" cy="457200"/>
          </a:xfrm>
        </p:grpSpPr>
        <p:sp>
          <p:nvSpPr>
            <p:cNvPr id="54306" name="Text Box 13"/>
            <p:cNvSpPr txBox="1">
              <a:spLocks noChangeArrowheads="1"/>
            </p:cNvSpPr>
            <p:nvPr/>
          </p:nvSpPr>
          <p:spPr bwMode="auto">
            <a:xfrm>
              <a:off x="914400" y="3200400"/>
              <a:ext cx="1676400"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1">
                  <a:latin typeface="Tahoma" pitchFamily="1" charset="0"/>
                </a:rPr>
                <a:t>Children at-risk</a:t>
              </a:r>
            </a:p>
          </p:txBody>
        </p:sp>
        <p:sp>
          <p:nvSpPr>
            <p:cNvPr id="54307" name="Line 14"/>
            <p:cNvSpPr>
              <a:spLocks noChangeShapeType="1"/>
            </p:cNvSpPr>
            <p:nvPr/>
          </p:nvSpPr>
          <p:spPr bwMode="auto">
            <a:xfrm>
              <a:off x="1828800" y="3657600"/>
              <a:ext cx="6858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nvGrpSpPr>
          <p:cNvPr id="3" name="Group 32"/>
          <p:cNvGrpSpPr>
            <a:grpSpLocks/>
          </p:cNvGrpSpPr>
          <p:nvPr/>
        </p:nvGrpSpPr>
        <p:grpSpPr bwMode="auto">
          <a:xfrm>
            <a:off x="914400" y="1828800"/>
            <a:ext cx="2286000" cy="685800"/>
            <a:chOff x="914400" y="1981200"/>
            <a:chExt cx="2286000" cy="685800"/>
          </a:xfrm>
        </p:grpSpPr>
        <p:sp>
          <p:nvSpPr>
            <p:cNvPr id="54304" name="Text Box 15"/>
            <p:cNvSpPr txBox="1">
              <a:spLocks noChangeArrowheads="1"/>
            </p:cNvSpPr>
            <p:nvPr/>
          </p:nvSpPr>
          <p:spPr bwMode="auto">
            <a:xfrm>
              <a:off x="914400" y="1981200"/>
              <a:ext cx="2133600" cy="5810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1" dirty="0">
                  <a:latin typeface="Tahoma" pitchFamily="1" charset="0"/>
                </a:rPr>
                <a:t>Children with persistent challenges</a:t>
              </a:r>
            </a:p>
          </p:txBody>
        </p:sp>
        <p:sp>
          <p:nvSpPr>
            <p:cNvPr id="54305" name="Line 16"/>
            <p:cNvSpPr>
              <a:spLocks noChangeShapeType="1"/>
            </p:cNvSpPr>
            <p:nvPr/>
          </p:nvSpPr>
          <p:spPr bwMode="auto">
            <a:xfrm>
              <a:off x="2209800" y="26670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grpSp>
        <p:nvGrpSpPr>
          <p:cNvPr id="4" name="Group 34"/>
          <p:cNvGrpSpPr>
            <a:grpSpLocks/>
          </p:cNvGrpSpPr>
          <p:nvPr/>
        </p:nvGrpSpPr>
        <p:grpSpPr bwMode="auto">
          <a:xfrm>
            <a:off x="6705600" y="3962400"/>
            <a:ext cx="2209800" cy="1676400"/>
            <a:chOff x="6705600" y="3962400"/>
            <a:chExt cx="2209800" cy="1676400"/>
          </a:xfrm>
        </p:grpSpPr>
        <p:sp>
          <p:nvSpPr>
            <p:cNvPr id="54301" name="Line 17"/>
            <p:cNvSpPr>
              <a:spLocks noChangeShapeType="1"/>
            </p:cNvSpPr>
            <p:nvPr/>
          </p:nvSpPr>
          <p:spPr bwMode="auto">
            <a:xfrm flipH="1" flipV="1">
              <a:off x="6705600" y="4191000"/>
              <a:ext cx="1066800" cy="762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302" name="Line 18"/>
            <p:cNvSpPr>
              <a:spLocks noChangeShapeType="1"/>
            </p:cNvSpPr>
            <p:nvPr/>
          </p:nvSpPr>
          <p:spPr bwMode="auto">
            <a:xfrm flipH="1">
              <a:off x="7162800" y="4267200"/>
              <a:ext cx="609600" cy="13716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303" name="Rectangle 19"/>
            <p:cNvSpPr>
              <a:spLocks noChangeArrowheads="1"/>
            </p:cNvSpPr>
            <p:nvPr/>
          </p:nvSpPr>
          <p:spPr bwMode="auto">
            <a:xfrm>
              <a:off x="7010400" y="3962400"/>
              <a:ext cx="19050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dirty="0" smtClean="0">
                  <a:latin typeface="Tahoma" pitchFamily="1" charset="0"/>
                </a:rPr>
                <a:t>High-quality</a:t>
              </a:r>
              <a:endParaRPr lang="en-US" sz="1400" dirty="0">
                <a:latin typeface="Tahoma" pitchFamily="1" charset="0"/>
              </a:endParaRPr>
            </a:p>
            <a:p>
              <a:pPr algn="ctr"/>
              <a:r>
                <a:rPr lang="en-US" sz="1400" dirty="0">
                  <a:latin typeface="Tahoma" pitchFamily="1" charset="0"/>
                </a:rPr>
                <a:t> Early Education</a:t>
              </a:r>
            </a:p>
          </p:txBody>
        </p:sp>
      </p:grpSp>
      <p:grpSp>
        <p:nvGrpSpPr>
          <p:cNvPr id="5" name="Group 35"/>
          <p:cNvGrpSpPr>
            <a:grpSpLocks/>
          </p:cNvGrpSpPr>
          <p:nvPr/>
        </p:nvGrpSpPr>
        <p:grpSpPr bwMode="auto">
          <a:xfrm>
            <a:off x="5791200" y="2971800"/>
            <a:ext cx="2819400" cy="533400"/>
            <a:chOff x="5791200" y="2971800"/>
            <a:chExt cx="2819400" cy="533400"/>
          </a:xfrm>
        </p:grpSpPr>
        <p:sp>
          <p:nvSpPr>
            <p:cNvPr id="54299" name="Line 20"/>
            <p:cNvSpPr>
              <a:spLocks noChangeShapeType="1"/>
            </p:cNvSpPr>
            <p:nvPr/>
          </p:nvSpPr>
          <p:spPr bwMode="auto">
            <a:xfrm flipH="1">
              <a:off x="5791200" y="3276600"/>
              <a:ext cx="9906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300" name="Rectangle 21"/>
            <p:cNvSpPr>
              <a:spLocks noChangeArrowheads="1"/>
            </p:cNvSpPr>
            <p:nvPr/>
          </p:nvSpPr>
          <p:spPr bwMode="auto">
            <a:xfrm>
              <a:off x="6934200" y="2971800"/>
              <a:ext cx="16764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dirty="0" smtClean="0">
                  <a:latin typeface="Tahoma" pitchFamily="1" charset="0"/>
                </a:rPr>
                <a:t>Targeted Social </a:t>
              </a:r>
            </a:p>
            <a:p>
              <a:pPr algn="ctr"/>
              <a:r>
                <a:rPr lang="en-US" sz="1400" dirty="0" smtClean="0">
                  <a:latin typeface="Tahoma" pitchFamily="1" charset="0"/>
                </a:rPr>
                <a:t>Skills </a:t>
              </a:r>
              <a:r>
                <a:rPr lang="en-US" sz="1400" dirty="0">
                  <a:latin typeface="Tahoma" pitchFamily="1" charset="0"/>
                </a:rPr>
                <a:t>Curricula</a:t>
              </a:r>
            </a:p>
          </p:txBody>
        </p:sp>
      </p:grpSp>
      <p:grpSp>
        <p:nvGrpSpPr>
          <p:cNvPr id="6" name="Group 36"/>
          <p:cNvGrpSpPr>
            <a:grpSpLocks/>
          </p:cNvGrpSpPr>
          <p:nvPr/>
        </p:nvGrpSpPr>
        <p:grpSpPr bwMode="auto">
          <a:xfrm>
            <a:off x="5130800" y="1828800"/>
            <a:ext cx="3810000" cy="533400"/>
            <a:chOff x="4876800" y="1828800"/>
            <a:chExt cx="3810000" cy="533400"/>
          </a:xfrm>
        </p:grpSpPr>
        <p:sp>
          <p:nvSpPr>
            <p:cNvPr id="54297" name="Line 22"/>
            <p:cNvSpPr>
              <a:spLocks noChangeShapeType="1"/>
            </p:cNvSpPr>
            <p:nvPr/>
          </p:nvSpPr>
          <p:spPr bwMode="auto">
            <a:xfrm flipH="1">
              <a:off x="4876800" y="2057400"/>
              <a:ext cx="11430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298" name="Rectangle 23"/>
            <p:cNvSpPr>
              <a:spLocks noChangeArrowheads="1"/>
            </p:cNvSpPr>
            <p:nvPr/>
          </p:nvSpPr>
          <p:spPr bwMode="auto">
            <a:xfrm>
              <a:off x="6096000" y="1828800"/>
              <a:ext cx="25908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a:latin typeface="Tahoma" pitchFamily="1" charset="0"/>
                </a:rPr>
                <a:t>Positive Behavior Support</a:t>
              </a:r>
            </a:p>
          </p:txBody>
        </p:sp>
      </p:grpSp>
      <p:sp>
        <p:nvSpPr>
          <p:cNvPr id="68" name="TextBox 67"/>
          <p:cNvSpPr txBox="1"/>
          <p:nvPr/>
        </p:nvSpPr>
        <p:spPr>
          <a:xfrm>
            <a:off x="762000" y="5943600"/>
            <a:ext cx="7772400" cy="461963"/>
          </a:xfrm>
          <a:prstGeom prst="rect">
            <a:avLst/>
          </a:prstGeom>
          <a:noFill/>
          <a:ln w="53975" cap="flat" cmpd="sng" algn="ctr">
            <a:solidFill>
              <a:schemeClr val="accent5">
                <a:lumMod val="10000"/>
              </a:schemeClr>
            </a:solidFill>
            <a:prstDash val="solid"/>
            <a:round/>
            <a:headEnd type="none" w="med" len="med"/>
            <a:tailEnd type="none" w="med" len="med"/>
          </a:ln>
          <a:effectLst>
            <a:outerShdw blurRad="50800" dist="38100" dir="2700000">
              <a:srgbClr val="000000">
                <a:alpha val="43000"/>
              </a:srgbClr>
            </a:outerShdw>
          </a:effectLst>
        </p:spPr>
        <p:txBody>
          <a:bodyPr>
            <a:spAutoFit/>
          </a:bodyPr>
          <a:lstStyle/>
          <a:p>
            <a:pPr algn="ctr">
              <a:defRPr/>
            </a:pPr>
            <a:r>
              <a:rPr lang="en-US" b="1" dirty="0">
                <a:latin typeface="Arial" charset="0"/>
                <a:ea typeface="ＭＳ Ｐゴシック" charset="-128"/>
                <a:cs typeface="ＭＳ Ｐゴシック" charset="-128"/>
              </a:rPr>
              <a:t>Effective Work Force</a:t>
            </a:r>
          </a:p>
        </p:txBody>
      </p:sp>
      <p:grpSp>
        <p:nvGrpSpPr>
          <p:cNvPr id="7" name="Group 35"/>
          <p:cNvGrpSpPr>
            <a:grpSpLocks/>
          </p:cNvGrpSpPr>
          <p:nvPr/>
        </p:nvGrpSpPr>
        <p:grpSpPr bwMode="auto">
          <a:xfrm>
            <a:off x="-25400" y="4343400"/>
            <a:ext cx="1981200" cy="762000"/>
            <a:chOff x="0" y="4343400"/>
            <a:chExt cx="1981200" cy="762000"/>
          </a:xfrm>
        </p:grpSpPr>
        <p:sp>
          <p:nvSpPr>
            <p:cNvPr id="54294" name="Line 25"/>
            <p:cNvSpPr>
              <a:spLocks noChangeShapeType="1"/>
            </p:cNvSpPr>
            <p:nvPr/>
          </p:nvSpPr>
          <p:spPr bwMode="auto">
            <a:xfrm>
              <a:off x="533400" y="5105400"/>
              <a:ext cx="685800" cy="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sp>
          <p:nvSpPr>
            <p:cNvPr id="54295" name="Text Box 24"/>
            <p:cNvSpPr txBox="1">
              <a:spLocks noChangeArrowheads="1"/>
            </p:cNvSpPr>
            <p:nvPr/>
          </p:nvSpPr>
          <p:spPr bwMode="auto">
            <a:xfrm>
              <a:off x="0" y="4343400"/>
              <a:ext cx="1676400" cy="3365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i="1">
                  <a:latin typeface="Tahoma" pitchFamily="1" charset="0"/>
                </a:rPr>
                <a:t>All children</a:t>
              </a:r>
            </a:p>
          </p:txBody>
        </p:sp>
        <p:sp>
          <p:nvSpPr>
            <p:cNvPr id="54296" name="Line 25"/>
            <p:cNvSpPr>
              <a:spLocks noChangeShapeType="1"/>
            </p:cNvSpPr>
            <p:nvPr/>
          </p:nvSpPr>
          <p:spPr bwMode="auto">
            <a:xfrm flipV="1">
              <a:off x="533400" y="4343400"/>
              <a:ext cx="1447800" cy="762000"/>
            </a:xfrm>
            <a:prstGeom prst="line">
              <a:avLst/>
            </a:prstGeom>
            <a:noFill/>
            <a:ln w="9525">
              <a:solidFill>
                <a:schemeClr val="tx1"/>
              </a:solidFill>
              <a:miter lim="800000"/>
              <a:headEnd/>
              <a:tailEnd type="triangle" w="med" len="med"/>
            </a:ln>
          </p:spPr>
          <p:txBody>
            <a:bodyPr wrap="none">
              <a:prstTxWarp prst="textNoShape">
                <a:avLst/>
              </a:prstTxWarp>
            </a:bodyPr>
            <a:lstStyle/>
            <a:p>
              <a:endParaRPr lang="en-US"/>
            </a:p>
          </p:txBody>
        </p:sp>
      </p:grpSp>
      <p:pic>
        <p:nvPicPr>
          <p:cNvPr id="35" name="Picture 6" descr="California _logo.gif"/>
          <p:cNvPicPr>
            <a:picLocks noChangeAspect="1"/>
          </p:cNvPicPr>
          <p:nvPr/>
        </p:nvPicPr>
        <p:blipFill>
          <a:blip r:embed="rId3"/>
          <a:srcRect/>
          <a:stretch>
            <a:fillRect/>
          </a:stretch>
        </p:blipFill>
        <p:spPr bwMode="auto">
          <a:xfrm>
            <a:off x="6745288" y="203200"/>
            <a:ext cx="2170112" cy="1371600"/>
          </a:xfrm>
          <a:prstGeom prst="rect">
            <a:avLst/>
          </a:prstGeom>
          <a:noFill/>
          <a:ln w="9525">
            <a:noFill/>
            <a:miter lim="800000"/>
            <a:headEnd/>
            <a:tailEnd/>
          </a:ln>
        </p:spPr>
      </p:pic>
      <p:sp>
        <p:nvSpPr>
          <p:cNvPr id="36" name="TextBox 35"/>
          <p:cNvSpPr txBox="1"/>
          <p:nvPr/>
        </p:nvSpPr>
        <p:spPr>
          <a:xfrm>
            <a:off x="762000" y="6481763"/>
            <a:ext cx="4940300" cy="307777"/>
          </a:xfrm>
          <a:prstGeom prst="rect">
            <a:avLst/>
          </a:prstGeom>
          <a:noFill/>
        </p:spPr>
        <p:txBody>
          <a:bodyPr wrap="square" rtlCol="0">
            <a:spAutoFit/>
          </a:bodyPr>
          <a:lstStyle/>
          <a:p>
            <a:r>
              <a:rPr lang="en-US" sz="1400" dirty="0" smtClean="0"/>
              <a:t>Source: http://cainclusion.org/camap/cacsefel.html</a:t>
            </a:r>
            <a:endParaRPr lang="en-US" sz="1400" dirty="0"/>
          </a:p>
        </p:txBody>
      </p:sp>
      <p:sp>
        <p:nvSpPr>
          <p:cNvPr id="37" name="Slide Number Placeholder 1"/>
          <p:cNvSpPr>
            <a:spLocks noGrp="1"/>
          </p:cNvSpPr>
          <p:nvPr>
            <p:ph type="sldNum" sz="quarter" idx="12"/>
          </p:nvPr>
        </p:nvSpPr>
        <p:spPr>
          <a:xfrm>
            <a:off x="8789894" y="6569075"/>
            <a:ext cx="457200" cy="365125"/>
          </a:xfrm>
        </p:spPr>
        <p:txBody>
          <a:bodyPr/>
          <a:lstStyle/>
          <a:p>
            <a:fld id="{4A822907-8A9D-4F6B-98F6-913902AD56B5}" type="slidenum">
              <a:rPr lang="en-US" smtClean="0">
                <a:latin typeface="Calibri"/>
                <a:cs typeface="Calibri"/>
              </a:rPr>
              <a:pPr/>
              <a:t>25</a:t>
            </a:fld>
            <a:endParaRPr lang="en-US" dirty="0">
              <a:latin typeface="Calibri"/>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900" decel="100000" fill="hold"/>
                                        <p:tgtEl>
                                          <p:spTgt spid="4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900" decel="100000" fill="hold"/>
                                        <p:tgtEl>
                                          <p:spTgt spid="4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900" decel="100000" fill="hold"/>
                                        <p:tgtEl>
                                          <p:spTgt spid="4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2"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lide(fromRigh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slide(fromRight)">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2"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slide(fromRigh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5" presetClass="entr"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1000" fill="hold"/>
                                        <p:tgtEl>
                                          <p:spTgt spid="68"/>
                                        </p:tgtEl>
                                        <p:attrNameLst>
                                          <p:attrName>ppt_w</p:attrName>
                                        </p:attrNameLst>
                                      </p:cBhvr>
                                      <p:tavLst>
                                        <p:tav tm="0">
                                          <p:val>
                                            <p:fltVal val="0"/>
                                          </p:val>
                                        </p:tav>
                                        <p:tav tm="100000">
                                          <p:val>
                                            <p:strVal val="#ppt_w"/>
                                          </p:val>
                                        </p:tav>
                                      </p:tavLst>
                                    </p:anim>
                                    <p:anim calcmode="lin" valueType="num">
                                      <p:cBhvr>
                                        <p:cTn id="73" dur="1000" fill="hold"/>
                                        <p:tgtEl>
                                          <p:spTgt spid="68"/>
                                        </p:tgtEl>
                                        <p:attrNameLst>
                                          <p:attrName>ppt_h</p:attrName>
                                        </p:attrNameLst>
                                      </p:cBhvr>
                                      <p:tavLst>
                                        <p:tav tm="0">
                                          <p:val>
                                            <p:fltVal val="0"/>
                                          </p:val>
                                        </p:tav>
                                        <p:tav tm="100000">
                                          <p:val>
                                            <p:strVal val="#ppt_h"/>
                                          </p:val>
                                        </p:tav>
                                      </p:tavLst>
                                    </p:anim>
                                    <p:anim calcmode="lin" valueType="num">
                                      <p:cBhvr>
                                        <p:cTn id="74"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68"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533400"/>
            <a:ext cx="8839200" cy="1173163"/>
          </a:xfrm>
        </p:spPr>
        <p:txBody>
          <a:bodyPr>
            <a:normAutofit/>
          </a:bodyPr>
          <a:lstStyle/>
          <a:p>
            <a:r>
              <a:rPr lang="en-US" sz="2800" b="1" dirty="0" smtClean="0">
                <a:latin typeface="Arial"/>
                <a:cs typeface="Arial"/>
              </a:rPr>
              <a:t>          </a:t>
            </a:r>
            <a:r>
              <a:rPr lang="en-US" b="1" dirty="0" smtClean="0">
                <a:latin typeface="Arial"/>
                <a:cs typeface="Arial"/>
              </a:rPr>
              <a:t>We Need to Teach!</a:t>
            </a:r>
          </a:p>
        </p:txBody>
      </p:sp>
      <p:sp>
        <p:nvSpPr>
          <p:cNvPr id="4" name="Rectangle 4"/>
          <p:cNvSpPr txBox="1">
            <a:spLocks noChangeArrowheads="1"/>
          </p:cNvSpPr>
          <p:nvPr/>
        </p:nvSpPr>
        <p:spPr bwMode="auto">
          <a:xfrm>
            <a:off x="810260" y="1866900"/>
            <a:ext cx="7315200" cy="4991100"/>
          </a:xfrm>
          <a:prstGeom prst="rect">
            <a:avLst/>
          </a:prstGeom>
          <a:noFill/>
          <a:ln w="9525">
            <a:noFill/>
            <a:miter lim="800000"/>
            <a:headEnd/>
            <a:tailEnd/>
          </a:ln>
          <a:effectLst/>
        </p:spPr>
        <p:txBody>
          <a:bodyPr/>
          <a:lstStyle/>
          <a:p>
            <a:pPr marL="233363" indent="-55563">
              <a:spcBef>
                <a:spcPct val="50000"/>
              </a:spcBef>
              <a:buClr>
                <a:srgbClr val="CC0000"/>
              </a:buClr>
              <a:buSzPct val="75000"/>
              <a:buFont typeface="Webdings" charset="2"/>
              <a:buNone/>
              <a:defRPr/>
            </a:pPr>
            <a:r>
              <a:rPr lang="en-US" sz="2800" b="1" dirty="0" smtClean="0">
                <a:ea typeface="ＭＳ Ｐゴシック" charset="-128"/>
              </a:rPr>
              <a:t> </a:t>
            </a:r>
            <a:r>
              <a:rPr lang="en-US" sz="2400" b="1" dirty="0" smtClean="0">
                <a:latin typeface="Calibri"/>
                <a:ea typeface="ＭＳ Ｐゴシック" charset="-128"/>
                <a:cs typeface="Calibri"/>
              </a:rPr>
              <a:t>“If a child doesn’t know how to read, </a:t>
            </a:r>
            <a:r>
              <a:rPr lang="en-US" sz="2400" b="1" i="1" dirty="0" smtClean="0">
                <a:latin typeface="Calibri"/>
                <a:ea typeface="ＭＳ Ｐゴシック" charset="-128"/>
                <a:cs typeface="Calibri"/>
              </a:rPr>
              <a:t>we teach</a:t>
            </a:r>
            <a:r>
              <a:rPr lang="en-US" sz="2400" b="1" dirty="0" smtClean="0">
                <a:latin typeface="Calibri"/>
                <a:ea typeface="ＭＳ Ｐゴシック" charset="-128"/>
                <a:cs typeface="Calibri"/>
              </a:rPr>
              <a:t>.</a:t>
            </a:r>
          </a:p>
          <a:p>
            <a:pPr marL="233363" indent="-233363">
              <a:spcBef>
                <a:spcPct val="50000"/>
              </a:spcBef>
              <a:buClr>
                <a:srgbClr val="CC0000"/>
              </a:buClr>
              <a:buSzPct val="75000"/>
              <a:buFont typeface="Webdings" charset="2"/>
              <a:buNone/>
              <a:defRPr/>
            </a:pPr>
            <a:r>
              <a:rPr lang="en-US" sz="2400" b="1" dirty="0" smtClean="0">
                <a:latin typeface="Calibri"/>
                <a:ea typeface="ＭＳ Ｐゴシック" charset="-128"/>
                <a:cs typeface="Calibri"/>
              </a:rPr>
              <a:t>      If a child doesn’t know how to swim, </a:t>
            </a:r>
            <a:r>
              <a:rPr lang="en-US" sz="2400" b="1" i="1" dirty="0" smtClean="0">
                <a:latin typeface="Calibri"/>
                <a:ea typeface="ＭＳ Ｐゴシック" charset="-128"/>
                <a:cs typeface="Calibri"/>
              </a:rPr>
              <a:t>we teach</a:t>
            </a:r>
            <a:r>
              <a:rPr lang="en-US" sz="2400" b="1" dirty="0" smtClean="0">
                <a:latin typeface="Calibri"/>
                <a:ea typeface="ＭＳ Ｐゴシック" charset="-128"/>
                <a:cs typeface="Calibri"/>
              </a:rPr>
              <a:t>.</a:t>
            </a:r>
          </a:p>
          <a:p>
            <a:pPr marL="233363" indent="-233363">
              <a:spcBef>
                <a:spcPct val="50000"/>
              </a:spcBef>
              <a:buClr>
                <a:srgbClr val="CC0000"/>
              </a:buClr>
              <a:buSzPct val="75000"/>
              <a:buFont typeface="Webdings" charset="2"/>
              <a:buNone/>
              <a:defRPr/>
            </a:pPr>
            <a:r>
              <a:rPr lang="en-US" sz="2400" b="1" dirty="0" smtClean="0">
                <a:latin typeface="Calibri"/>
                <a:ea typeface="ＭＳ Ｐゴシック" charset="-128"/>
                <a:cs typeface="Calibri"/>
              </a:rPr>
              <a:t>      If a child doesn’t know how to spell, </a:t>
            </a:r>
            <a:r>
              <a:rPr lang="en-US" sz="2400" b="1" i="1" dirty="0" smtClean="0">
                <a:latin typeface="Calibri"/>
                <a:ea typeface="ＭＳ Ｐゴシック" charset="-128"/>
                <a:cs typeface="Calibri"/>
              </a:rPr>
              <a:t>we teach</a:t>
            </a:r>
            <a:r>
              <a:rPr lang="en-US" sz="2400" b="1" dirty="0" smtClean="0">
                <a:latin typeface="Calibri"/>
                <a:ea typeface="ＭＳ Ｐゴシック" charset="-128"/>
                <a:cs typeface="Calibri"/>
              </a:rPr>
              <a:t>.</a:t>
            </a:r>
          </a:p>
          <a:p>
            <a:pPr marL="233363" indent="-233363">
              <a:spcBef>
                <a:spcPct val="50000"/>
              </a:spcBef>
              <a:buClr>
                <a:srgbClr val="CC0000"/>
              </a:buClr>
              <a:buSzPct val="75000"/>
              <a:buFont typeface="Webdings" charset="2"/>
              <a:buNone/>
              <a:defRPr/>
            </a:pPr>
            <a:r>
              <a:rPr lang="en-US" sz="2400" b="1" dirty="0" smtClean="0">
                <a:latin typeface="Calibri"/>
                <a:ea typeface="ＭＳ Ｐゴシック" charset="-128"/>
                <a:cs typeface="Calibri"/>
              </a:rPr>
              <a:t>      If a child doesn’t know how to write, </a:t>
            </a:r>
            <a:r>
              <a:rPr lang="en-US" sz="2400" b="1" i="1" dirty="0" smtClean="0">
                <a:latin typeface="Calibri"/>
                <a:ea typeface="ＭＳ Ｐゴシック" charset="-128"/>
                <a:cs typeface="Calibri"/>
              </a:rPr>
              <a:t>we teach.</a:t>
            </a:r>
          </a:p>
          <a:p>
            <a:pPr marL="233363" indent="-233363">
              <a:spcBef>
                <a:spcPct val="50000"/>
              </a:spcBef>
              <a:buClr>
                <a:srgbClr val="CC0000"/>
              </a:buClr>
              <a:buSzPct val="75000"/>
              <a:buFont typeface="Webdings" charset="2"/>
              <a:buNone/>
              <a:defRPr/>
            </a:pPr>
            <a:r>
              <a:rPr lang="en-US" sz="2400" b="1" dirty="0" smtClean="0">
                <a:latin typeface="Calibri"/>
                <a:ea typeface="ＭＳ Ｐゴシック" charset="-128"/>
                <a:cs typeface="Calibri"/>
              </a:rPr>
              <a:t>      If a child doesn’t know how to behave,  </a:t>
            </a:r>
            <a:r>
              <a:rPr lang="en-US" sz="2400" b="1" i="1" dirty="0" smtClean="0">
                <a:latin typeface="Calibri"/>
                <a:ea typeface="ＭＳ Ｐゴシック" charset="-128"/>
                <a:cs typeface="Calibri"/>
              </a:rPr>
              <a:t>we……..... </a:t>
            </a:r>
          </a:p>
          <a:p>
            <a:pPr marL="233363" indent="-233363">
              <a:spcBef>
                <a:spcPct val="50000"/>
              </a:spcBef>
              <a:buClr>
                <a:srgbClr val="CC0000"/>
              </a:buClr>
              <a:buSzPct val="75000"/>
              <a:buFont typeface="Webdings" charset="2"/>
              <a:buNone/>
              <a:defRPr/>
            </a:pPr>
            <a:r>
              <a:rPr lang="en-US" sz="2400" b="1" i="1" dirty="0" smtClean="0">
                <a:latin typeface="Calibri"/>
                <a:ea typeface="ＭＳ Ｐゴシック" charset="-128"/>
                <a:cs typeface="Calibri"/>
              </a:rPr>
              <a:t>				…….teach?  	          .……punish?</a:t>
            </a:r>
          </a:p>
          <a:p>
            <a:pPr marL="233363" indent="-233363">
              <a:spcBef>
                <a:spcPct val="50000"/>
              </a:spcBef>
              <a:buClr>
                <a:srgbClr val="CC0000"/>
              </a:buClr>
              <a:buSzPct val="75000"/>
              <a:buFont typeface="Webdings" charset="2"/>
              <a:buNone/>
              <a:defRPr/>
            </a:pPr>
            <a:r>
              <a:rPr lang="en-US" sz="2400" b="1" dirty="0" smtClean="0">
                <a:latin typeface="Calibri"/>
                <a:ea typeface="ＭＳ Ｐゴシック" charset="-128"/>
                <a:cs typeface="Calibri"/>
              </a:rPr>
              <a:t>   Why can’t we finish the last sentence as automatically as we do the others?”</a:t>
            </a:r>
            <a:endParaRPr lang="en-US" sz="2400" b="1" dirty="0" smtClean="0">
              <a:solidFill>
                <a:srgbClr val="009900"/>
              </a:solidFill>
              <a:latin typeface="Calibri"/>
              <a:ea typeface="ＭＳ Ｐゴシック" charset="-128"/>
              <a:cs typeface="Calibri"/>
            </a:endParaRPr>
          </a:p>
          <a:p>
            <a:pPr marL="233363" indent="-233363" algn="r">
              <a:spcBef>
                <a:spcPct val="50000"/>
              </a:spcBef>
              <a:buClr>
                <a:srgbClr val="CC0000"/>
              </a:buClr>
              <a:buSzPct val="75000"/>
              <a:buFont typeface="Webdings" charset="2"/>
              <a:buNone/>
              <a:defRPr/>
            </a:pPr>
            <a:endParaRPr lang="en-US" sz="1200" dirty="0" smtClean="0">
              <a:latin typeface="Calibri"/>
              <a:ea typeface="ＭＳ Ｐゴシック" charset="-128"/>
              <a:cs typeface="Calibri"/>
            </a:endParaRPr>
          </a:p>
          <a:p>
            <a:pPr marL="233363" indent="-233363" algn="r">
              <a:spcBef>
                <a:spcPct val="50000"/>
              </a:spcBef>
              <a:buClr>
                <a:srgbClr val="CC0000"/>
              </a:buClr>
              <a:buSzPct val="75000"/>
              <a:buFont typeface="Webdings" charset="2"/>
              <a:buNone/>
              <a:defRPr/>
            </a:pPr>
            <a:r>
              <a:rPr lang="en-US" sz="1400" dirty="0" smtClean="0">
                <a:latin typeface="Calibri"/>
                <a:ea typeface="ＭＳ Ｐゴシック" charset="-128"/>
                <a:cs typeface="Calibri"/>
              </a:rPr>
              <a:t>Modified from </a:t>
            </a:r>
            <a:r>
              <a:rPr lang="en-US" sz="1400" i="1" dirty="0" smtClean="0">
                <a:effectLst>
                  <a:outerShdw blurRad="38100" dist="38100" dir="2700000" algn="tl">
                    <a:srgbClr val="C0C0C0"/>
                  </a:outerShdw>
                </a:effectLst>
                <a:latin typeface="Calibri"/>
                <a:ea typeface="ＭＳ Ｐゴシック" charset="-128"/>
                <a:cs typeface="Calibri"/>
              </a:rPr>
              <a:t>Tom </a:t>
            </a:r>
            <a:r>
              <a:rPr lang="en-US" sz="1400" i="1" dirty="0" err="1" smtClean="0">
                <a:effectLst>
                  <a:outerShdw blurRad="38100" dist="38100" dir="2700000" algn="tl">
                    <a:srgbClr val="C0C0C0"/>
                  </a:outerShdw>
                </a:effectLst>
                <a:latin typeface="Calibri"/>
                <a:ea typeface="ＭＳ Ｐゴシック" charset="-128"/>
                <a:cs typeface="Calibri"/>
              </a:rPr>
              <a:t>Herner</a:t>
            </a:r>
            <a:r>
              <a:rPr lang="en-US" sz="1400" i="1" dirty="0" smtClean="0">
                <a:effectLst>
                  <a:outerShdw blurRad="38100" dist="38100" dir="2700000" algn="tl">
                    <a:srgbClr val="C0C0C0"/>
                  </a:outerShdw>
                </a:effectLst>
                <a:latin typeface="Calibri"/>
                <a:ea typeface="ＭＳ Ｐゴシック" charset="-128"/>
                <a:cs typeface="Calibri"/>
              </a:rPr>
              <a:t> (NASDE President) Counterpoint 1998, p.2</a:t>
            </a:r>
            <a:endParaRPr lang="en-US" sz="1400" kern="0" dirty="0" smtClean="0">
              <a:solidFill>
                <a:srgbClr val="000000"/>
              </a:solidFill>
              <a:latin typeface="Calibri"/>
              <a:cs typeface="Calibri"/>
            </a:endParaRPr>
          </a:p>
        </p:txBody>
      </p:sp>
      <p:sp>
        <p:nvSpPr>
          <p:cNvPr id="2" name="Slide Number Placeholder 1"/>
          <p:cNvSpPr>
            <a:spLocks noGrp="1"/>
          </p:cNvSpPr>
          <p:nvPr>
            <p:ph type="sldNum" sz="quarter" idx="12"/>
          </p:nvPr>
        </p:nvSpPr>
        <p:spPr/>
        <p:txBody>
          <a:bodyPr/>
          <a:lstStyle/>
          <a:p>
            <a:fld id="{4A822907-8A9D-4F6B-98F6-913902AD56B5}"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533400"/>
            <a:ext cx="8839200" cy="1173163"/>
          </a:xfrm>
        </p:spPr>
        <p:txBody>
          <a:bodyPr>
            <a:normAutofit/>
          </a:bodyPr>
          <a:lstStyle/>
          <a:p>
            <a:r>
              <a:rPr lang="en-US" sz="2800" b="1" dirty="0" smtClean="0">
                <a:latin typeface="Arial"/>
                <a:cs typeface="Arial"/>
              </a:rPr>
              <a:t>          What Do Children Do When </a:t>
            </a:r>
            <a:br>
              <a:rPr lang="en-US" sz="2800" b="1" dirty="0" smtClean="0">
                <a:latin typeface="Arial"/>
                <a:cs typeface="Arial"/>
              </a:rPr>
            </a:br>
            <a:r>
              <a:rPr lang="en-US" sz="2800" b="1" dirty="0" smtClean="0">
                <a:latin typeface="Arial"/>
                <a:cs typeface="Arial"/>
              </a:rPr>
              <a:t>     They Don’t Develop These Skills? </a:t>
            </a:r>
          </a:p>
        </p:txBody>
      </p:sp>
      <p:sp>
        <p:nvSpPr>
          <p:cNvPr id="4" name="Rectangle 4"/>
          <p:cNvSpPr txBox="1">
            <a:spLocks noChangeArrowheads="1"/>
          </p:cNvSpPr>
          <p:nvPr/>
        </p:nvSpPr>
        <p:spPr bwMode="auto">
          <a:xfrm>
            <a:off x="734060" y="2184400"/>
            <a:ext cx="7315200" cy="5410200"/>
          </a:xfrm>
          <a:prstGeom prst="rect">
            <a:avLst/>
          </a:prstGeom>
          <a:noFill/>
          <a:ln w="9525">
            <a:noFill/>
            <a:miter lim="800000"/>
            <a:headEnd/>
            <a:tailEnd/>
          </a:ln>
          <a:effectLst/>
        </p:spPr>
        <p:txBody>
          <a:bodyPr/>
          <a:lstStyle/>
          <a:p>
            <a:pPr marL="457200" indent="-457200">
              <a:lnSpc>
                <a:spcPct val="80000"/>
              </a:lnSpc>
              <a:buClr>
                <a:schemeClr val="accent1"/>
              </a:buClr>
              <a:buFont typeface="Wingdings 2" charset="2"/>
              <a:buChar char=""/>
            </a:pPr>
            <a:r>
              <a:rPr lang="en-US" sz="2800" dirty="0" smtClean="0">
                <a:solidFill>
                  <a:srgbClr val="000000"/>
                </a:solidFill>
                <a:latin typeface="Calibri"/>
                <a:cs typeface="Calibri"/>
              </a:rPr>
              <a:t>When </a:t>
            </a:r>
            <a:r>
              <a:rPr lang="en-US" sz="2800" kern="0" dirty="0" smtClean="0">
                <a:solidFill>
                  <a:srgbClr val="000000"/>
                </a:solidFill>
                <a:latin typeface="Calibri"/>
                <a:cs typeface="Calibri"/>
              </a:rPr>
              <a:t>children do not have healthy social and emotional skills, they often exhibit </a:t>
            </a:r>
            <a:br>
              <a:rPr lang="en-US" sz="2800" kern="0" dirty="0" smtClean="0">
                <a:solidFill>
                  <a:srgbClr val="000000"/>
                </a:solidFill>
                <a:latin typeface="Calibri"/>
                <a:cs typeface="Calibri"/>
              </a:rPr>
            </a:br>
            <a:r>
              <a:rPr lang="en-US" sz="2800" kern="0" dirty="0" smtClean="0">
                <a:solidFill>
                  <a:srgbClr val="000000"/>
                </a:solidFill>
                <a:latin typeface="Calibri"/>
                <a:cs typeface="Calibri"/>
              </a:rPr>
              <a:t>challenging behaviors</a:t>
            </a:r>
            <a:endParaRPr lang="en-US" sz="2800" dirty="0" smtClean="0">
              <a:solidFill>
                <a:srgbClr val="000000"/>
              </a:solidFill>
              <a:latin typeface="Calibri"/>
              <a:cs typeface="Calibri"/>
            </a:endParaRPr>
          </a:p>
          <a:p>
            <a:pPr marL="457200" indent="-457200">
              <a:lnSpc>
                <a:spcPct val="80000"/>
              </a:lnSpc>
              <a:buClr>
                <a:schemeClr val="accent1"/>
              </a:buClr>
              <a:buFont typeface="Wingdings 2" charset="2"/>
              <a:buChar char=""/>
            </a:pPr>
            <a:endParaRPr lang="en-US" sz="2800" kern="0" dirty="0" smtClean="0">
              <a:solidFill>
                <a:srgbClr val="000000"/>
              </a:solidFill>
              <a:latin typeface="Calibri"/>
              <a:cs typeface="Calibri"/>
            </a:endParaRPr>
          </a:p>
          <a:p>
            <a:pPr marL="457200" indent="-457200">
              <a:lnSpc>
                <a:spcPct val="80000"/>
              </a:lnSpc>
              <a:buClr>
                <a:schemeClr val="accent1"/>
              </a:buClr>
              <a:buFont typeface="Wingdings 2" charset="2"/>
              <a:buChar char=""/>
            </a:pPr>
            <a:r>
              <a:rPr lang="en-US" sz="2800" kern="0" dirty="0" smtClean="0">
                <a:solidFill>
                  <a:srgbClr val="000000"/>
                </a:solidFill>
                <a:latin typeface="Calibri"/>
                <a:cs typeface="Calibri"/>
              </a:rPr>
              <a:t>We must focus on </a:t>
            </a:r>
            <a:r>
              <a:rPr lang="en-US" sz="2800" b="1" i="1" kern="0" dirty="0" smtClean="0">
                <a:solidFill>
                  <a:srgbClr val="000000"/>
                </a:solidFill>
                <a:latin typeface="Calibri"/>
                <a:cs typeface="Calibri"/>
              </a:rPr>
              <a:t>TEACHING</a:t>
            </a:r>
            <a:r>
              <a:rPr lang="en-US" sz="2800" kern="0" dirty="0" smtClean="0">
                <a:solidFill>
                  <a:srgbClr val="000000"/>
                </a:solidFill>
                <a:latin typeface="Calibri"/>
                <a:cs typeface="Calibri"/>
              </a:rPr>
              <a:t> </a:t>
            </a:r>
            <a:br>
              <a:rPr lang="en-US" sz="2800" kern="0" dirty="0" smtClean="0">
                <a:solidFill>
                  <a:srgbClr val="000000"/>
                </a:solidFill>
                <a:latin typeface="Calibri"/>
                <a:cs typeface="Calibri"/>
              </a:rPr>
            </a:br>
            <a:r>
              <a:rPr lang="en-US" sz="2800" kern="0" dirty="0" smtClean="0">
                <a:solidFill>
                  <a:srgbClr val="000000"/>
                </a:solidFill>
                <a:latin typeface="Calibri"/>
                <a:cs typeface="Calibri"/>
              </a:rPr>
              <a:t>the skills!</a:t>
            </a:r>
          </a:p>
        </p:txBody>
      </p:sp>
      <p:pic>
        <p:nvPicPr>
          <p:cNvPr id="14340" name="Picture 4"/>
          <p:cNvPicPr>
            <a:picLocks noChangeAspect="1"/>
          </p:cNvPicPr>
          <p:nvPr/>
        </p:nvPicPr>
        <p:blipFill>
          <a:blip r:embed="rId3" cstate="print"/>
          <a:srcRect/>
          <a:stretch>
            <a:fillRect/>
          </a:stretch>
        </p:blipFill>
        <p:spPr bwMode="auto">
          <a:xfrm>
            <a:off x="5372324" y="4419600"/>
            <a:ext cx="3417570" cy="231047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83612" y="510541"/>
            <a:ext cx="8789894" cy="1203959"/>
          </a:xfrm>
        </p:spPr>
        <p:txBody>
          <a:bodyPr>
            <a:normAutofit/>
          </a:bodyPr>
          <a:lstStyle/>
          <a:p>
            <a:r>
              <a:rPr lang="en-US" sz="2800" b="1" dirty="0" smtClean="0">
                <a:latin typeface="Arial"/>
                <a:cs typeface="Arial"/>
              </a:rPr>
              <a:t>High-Quality Supportive Environments</a:t>
            </a:r>
            <a:br>
              <a:rPr lang="en-US" sz="2800" b="1" dirty="0" smtClean="0">
                <a:latin typeface="Arial"/>
                <a:cs typeface="Arial"/>
              </a:rPr>
            </a:br>
            <a:r>
              <a:rPr lang="en-US" sz="2800" b="1" dirty="0" smtClean="0">
                <a:latin typeface="Arial"/>
                <a:cs typeface="Arial"/>
              </a:rPr>
              <a:t>Promote Learning Across Curricular Areas</a:t>
            </a:r>
          </a:p>
        </p:txBody>
      </p:sp>
      <p:sp>
        <p:nvSpPr>
          <p:cNvPr id="101379" name="Rectangle 3"/>
          <p:cNvSpPr>
            <a:spLocks noGrp="1" noChangeArrowheads="1"/>
          </p:cNvSpPr>
          <p:nvPr>
            <p:ph type="body" idx="1"/>
          </p:nvPr>
        </p:nvSpPr>
        <p:spPr>
          <a:xfrm>
            <a:off x="1496161" y="2146299"/>
            <a:ext cx="6454039" cy="4054475"/>
          </a:xfrm>
        </p:spPr>
        <p:txBody>
          <a:bodyPr>
            <a:normAutofit fontScale="25000" lnSpcReduction="20000"/>
          </a:bodyPr>
          <a:lstStyle/>
          <a:p>
            <a:pPr marL="609600" indent="-609600" eaLnBrk="1" hangingPunct="1">
              <a:lnSpc>
                <a:spcPct val="80000"/>
              </a:lnSpc>
              <a:buNone/>
            </a:pPr>
            <a:endParaRPr lang="en-US" sz="2800" b="1" dirty="0" smtClean="0"/>
          </a:p>
          <a:p>
            <a:pPr marL="800100" indent="-457200" eaLnBrk="1" hangingPunct="1">
              <a:lnSpc>
                <a:spcPct val="80000"/>
              </a:lnSpc>
              <a:buSzPct val="105000"/>
            </a:pPr>
            <a:r>
              <a:rPr lang="en-US" sz="11200" dirty="0" smtClean="0">
                <a:solidFill>
                  <a:schemeClr val="tx1"/>
                </a:solidFill>
                <a:latin typeface="Calibri"/>
                <a:cs typeface="Calibri"/>
              </a:rPr>
              <a:t>Aspects to consider:</a:t>
            </a:r>
            <a:br>
              <a:rPr lang="en-US" sz="11200" dirty="0" smtClean="0">
                <a:solidFill>
                  <a:schemeClr val="tx1"/>
                </a:solidFill>
                <a:latin typeface="Calibri"/>
                <a:cs typeface="Calibri"/>
              </a:rPr>
            </a:br>
            <a:endParaRPr lang="en-US" sz="11200" dirty="0" smtClean="0">
              <a:solidFill>
                <a:schemeClr val="tx1"/>
              </a:solidFill>
              <a:latin typeface="Calibri"/>
              <a:cs typeface="Calibri"/>
            </a:endParaRPr>
          </a:p>
          <a:p>
            <a:pPr marL="1257300" lvl="1" indent="-457200">
              <a:lnSpc>
                <a:spcPct val="80000"/>
              </a:lnSpc>
              <a:spcAft>
                <a:spcPts val="1200"/>
              </a:spcAft>
              <a:buClr>
                <a:schemeClr val="accent3">
                  <a:lumMod val="50000"/>
                </a:schemeClr>
              </a:buClr>
              <a:buSzPct val="93000"/>
            </a:pPr>
            <a:r>
              <a:rPr lang="en-US" sz="11200" dirty="0" smtClean="0">
                <a:solidFill>
                  <a:schemeClr val="tx1"/>
                </a:solidFill>
                <a:latin typeface="Calibri"/>
                <a:cs typeface="Calibri"/>
              </a:rPr>
              <a:t>Physical Environment</a:t>
            </a:r>
          </a:p>
          <a:p>
            <a:pPr marL="1257300" lvl="1" indent="-457200">
              <a:lnSpc>
                <a:spcPct val="80000"/>
              </a:lnSpc>
              <a:buClr>
                <a:schemeClr val="accent3">
                  <a:lumMod val="50000"/>
                </a:schemeClr>
              </a:buClr>
              <a:buSzPct val="93000"/>
            </a:pPr>
            <a:r>
              <a:rPr lang="en-US" sz="11200" dirty="0" smtClean="0">
                <a:solidFill>
                  <a:schemeClr val="tx1"/>
                </a:solidFill>
                <a:latin typeface="Calibri"/>
                <a:cs typeface="Calibri"/>
              </a:rPr>
              <a:t>Schedules &amp; Routines</a:t>
            </a:r>
          </a:p>
          <a:p>
            <a:pPr marL="1257300" lvl="1" indent="-457200">
              <a:lnSpc>
                <a:spcPct val="120000"/>
              </a:lnSpc>
              <a:buClr>
                <a:schemeClr val="accent3">
                  <a:lumMod val="50000"/>
                </a:schemeClr>
              </a:buClr>
              <a:buSzPct val="93000"/>
            </a:pPr>
            <a:r>
              <a:rPr lang="en-US" sz="11200" dirty="0" smtClean="0">
                <a:solidFill>
                  <a:schemeClr val="tx1"/>
                </a:solidFill>
                <a:latin typeface="Calibri"/>
                <a:cs typeface="Calibri"/>
              </a:rPr>
              <a:t>Transitions</a:t>
            </a:r>
          </a:p>
          <a:p>
            <a:pPr marL="1257300" lvl="1" indent="-457200">
              <a:lnSpc>
                <a:spcPct val="120000"/>
              </a:lnSpc>
              <a:buClr>
                <a:schemeClr val="accent3">
                  <a:lumMod val="50000"/>
                </a:schemeClr>
              </a:buClr>
              <a:buSzPct val="93000"/>
            </a:pPr>
            <a:r>
              <a:rPr lang="en-US" sz="11200" dirty="0" smtClean="0">
                <a:solidFill>
                  <a:schemeClr val="tx1"/>
                </a:solidFill>
                <a:latin typeface="Calibri"/>
                <a:cs typeface="Calibri"/>
              </a:rPr>
              <a:t>Large/Small Group Activities</a:t>
            </a:r>
          </a:p>
          <a:p>
            <a:pPr marL="1257300" lvl="1" indent="-457200">
              <a:lnSpc>
                <a:spcPct val="120000"/>
              </a:lnSpc>
              <a:buClr>
                <a:schemeClr val="accent3">
                  <a:lumMod val="50000"/>
                </a:schemeClr>
              </a:buClr>
              <a:buSzPct val="93000"/>
            </a:pPr>
            <a:r>
              <a:rPr lang="en-US" sz="11200" dirty="0" smtClean="0">
                <a:solidFill>
                  <a:schemeClr val="tx1"/>
                </a:solidFill>
                <a:latin typeface="Calibri"/>
                <a:cs typeface="Calibri"/>
              </a:rPr>
              <a:t>Clear Expectations for Behavior</a:t>
            </a:r>
          </a:p>
          <a:p>
            <a:pPr marL="1257300" lvl="1" indent="-457200">
              <a:lnSpc>
                <a:spcPct val="120000"/>
              </a:lnSpc>
              <a:buClr>
                <a:schemeClr val="accent3">
                  <a:lumMod val="50000"/>
                </a:schemeClr>
              </a:buClr>
              <a:buSzPct val="93000"/>
            </a:pPr>
            <a:r>
              <a:rPr lang="en-US" sz="11200" dirty="0" smtClean="0">
                <a:solidFill>
                  <a:schemeClr val="tx1"/>
                </a:solidFill>
                <a:latin typeface="Calibri"/>
                <a:cs typeface="Calibri"/>
              </a:rPr>
              <a:t>Positive Feedback and Interactions</a:t>
            </a:r>
          </a:p>
          <a:p>
            <a:pPr marL="609600" indent="-609600" algn="ctr" eaLnBrk="1" hangingPunct="1">
              <a:lnSpc>
                <a:spcPct val="80000"/>
              </a:lnSpc>
              <a:buFontTx/>
              <a:buNone/>
            </a:pPr>
            <a:endParaRPr lang="en-US" sz="1400" dirty="0" smtClean="0">
              <a:latin typeface="Calibri"/>
              <a:cs typeface="Calibri"/>
            </a:endParaRPr>
          </a:p>
          <a:p>
            <a:pPr marL="609600" indent="-609600" algn="ctr" eaLnBrk="1" hangingPunct="1">
              <a:lnSpc>
                <a:spcPct val="80000"/>
              </a:lnSpc>
              <a:buFontTx/>
              <a:buNone/>
            </a:pPr>
            <a:endParaRPr lang="en-US" sz="1400" dirty="0" smtClean="0">
              <a:latin typeface="Calibri"/>
              <a:cs typeface="Calibri"/>
            </a:endParaRPr>
          </a:p>
          <a:p>
            <a:pPr marL="609600" indent="-609600" eaLnBrk="1" hangingPunct="1">
              <a:lnSpc>
                <a:spcPct val="120000"/>
              </a:lnSpc>
              <a:buFontTx/>
              <a:buNone/>
            </a:pPr>
            <a:r>
              <a:rPr lang="en-US" sz="1600" dirty="0" smtClean="0">
                <a:latin typeface="Calibri"/>
                <a:cs typeface="Calibri"/>
              </a:rPr>
              <a:t> </a:t>
            </a:r>
            <a:r>
              <a:rPr lang="en-US" sz="1600" i="1" dirty="0" smtClean="0">
                <a:latin typeface="Calibri"/>
                <a:cs typeface="Calibri"/>
              </a:rPr>
              <a:t>“</a:t>
            </a:r>
            <a:endParaRPr lang="en-US" sz="1600" dirty="0" smtClean="0">
              <a:latin typeface="Calibri"/>
              <a:cs typeface="Calibri"/>
            </a:endParaRPr>
          </a:p>
        </p:txBody>
      </p:sp>
      <p:sp>
        <p:nvSpPr>
          <p:cNvPr id="2" name="Slide Number Placeholder 1"/>
          <p:cNvSpPr>
            <a:spLocks noGrp="1"/>
          </p:cNvSpPr>
          <p:nvPr>
            <p:ph type="sldNum" sz="quarter" idx="12"/>
          </p:nvPr>
        </p:nvSpPr>
        <p:spPr/>
        <p:txBody>
          <a:bodyPr/>
          <a:lstStyle/>
          <a:p>
            <a:fld id="{4A822907-8A9D-4F6B-98F6-913902AD56B5}"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83612" y="508000"/>
            <a:ext cx="8789894" cy="1282701"/>
          </a:xfrm>
        </p:spPr>
        <p:txBody>
          <a:bodyPr>
            <a:normAutofit/>
          </a:bodyPr>
          <a:lstStyle/>
          <a:p>
            <a:pPr eaLnBrk="1" hangingPunct="1"/>
            <a:r>
              <a:rPr lang="en-US" sz="2800" b="1" dirty="0" smtClean="0">
                <a:latin typeface="Arial"/>
                <a:cs typeface="Arial"/>
              </a:rPr>
              <a:t>Effective Classroom Environments for</a:t>
            </a:r>
            <a:br>
              <a:rPr lang="en-US" sz="2800" b="1" dirty="0" smtClean="0">
                <a:latin typeface="Arial"/>
                <a:cs typeface="Arial"/>
              </a:rPr>
            </a:br>
            <a:r>
              <a:rPr lang="en-US" sz="2800" b="1" dirty="0" smtClean="0">
                <a:latin typeface="Arial"/>
                <a:cs typeface="Arial"/>
              </a:rPr>
              <a:t>       Social Emotional Development</a:t>
            </a:r>
          </a:p>
        </p:txBody>
      </p:sp>
      <p:sp>
        <p:nvSpPr>
          <p:cNvPr id="101379" name="Rectangle 3"/>
          <p:cNvSpPr>
            <a:spLocks noGrp="1" noChangeArrowheads="1"/>
          </p:cNvSpPr>
          <p:nvPr>
            <p:ph type="body" idx="1"/>
          </p:nvPr>
        </p:nvSpPr>
        <p:spPr>
          <a:xfrm>
            <a:off x="48360" y="2133601"/>
            <a:ext cx="8925145" cy="4435474"/>
          </a:xfrm>
        </p:spPr>
        <p:txBody>
          <a:bodyPr>
            <a:normAutofit fontScale="55000" lnSpcReduction="20000"/>
          </a:bodyPr>
          <a:lstStyle/>
          <a:p>
            <a:pPr marL="609600" indent="-609600" eaLnBrk="1" hangingPunct="1">
              <a:lnSpc>
                <a:spcPct val="80000"/>
              </a:lnSpc>
              <a:buNone/>
            </a:pPr>
            <a:endParaRPr lang="en-US" sz="2800" b="1" dirty="0" smtClean="0"/>
          </a:p>
          <a:p>
            <a:pPr marL="800100" indent="-457200" eaLnBrk="1" hangingPunct="1">
              <a:lnSpc>
                <a:spcPct val="120000"/>
              </a:lnSpc>
              <a:spcBef>
                <a:spcPts val="0"/>
              </a:spcBef>
              <a:buSzPct val="150000"/>
            </a:pPr>
            <a:r>
              <a:rPr lang="en-US" sz="4000" dirty="0" smtClean="0">
                <a:solidFill>
                  <a:schemeClr val="tx1"/>
                </a:solidFill>
                <a:latin typeface="Calibri"/>
                <a:cs typeface="Calibri"/>
              </a:rPr>
              <a:t>Strategies to structure the classroom environment include arranging:</a:t>
            </a:r>
          </a:p>
          <a:p>
            <a:pPr marL="609600" indent="-609600" eaLnBrk="1" hangingPunct="1">
              <a:lnSpc>
                <a:spcPct val="120000"/>
              </a:lnSpc>
              <a:spcBef>
                <a:spcPts val="0"/>
              </a:spcBef>
            </a:pPr>
            <a:endParaRPr lang="en-US" sz="3636" dirty="0" smtClean="0">
              <a:solidFill>
                <a:schemeClr val="tx1"/>
              </a:solidFill>
              <a:latin typeface="Calibri"/>
              <a:cs typeface="Calibri"/>
            </a:endParaRPr>
          </a:p>
          <a:p>
            <a:pPr marL="1257300" lvl="1" indent="-457200">
              <a:lnSpc>
                <a:spcPct val="120000"/>
              </a:lnSpc>
              <a:spcBef>
                <a:spcPts val="0"/>
              </a:spcBef>
              <a:buClr>
                <a:schemeClr val="accent3">
                  <a:lumMod val="50000"/>
                </a:schemeClr>
              </a:buClr>
              <a:buSzPct val="140000"/>
            </a:pPr>
            <a:r>
              <a:rPr lang="en-US" sz="4000" dirty="0" smtClean="0">
                <a:solidFill>
                  <a:schemeClr val="tx1"/>
                </a:solidFill>
                <a:latin typeface="Calibri"/>
                <a:cs typeface="Calibri"/>
              </a:rPr>
              <a:t>The classroom to ensure visual monitoring of children</a:t>
            </a:r>
          </a:p>
          <a:p>
            <a:pPr marL="1257300" lvl="1" indent="-457200">
              <a:lnSpc>
                <a:spcPct val="120000"/>
              </a:lnSpc>
              <a:spcBef>
                <a:spcPts val="0"/>
              </a:spcBef>
              <a:buClr>
                <a:schemeClr val="accent3">
                  <a:lumMod val="50000"/>
                </a:schemeClr>
              </a:buClr>
              <a:buSzPct val="140000"/>
            </a:pPr>
            <a:endParaRPr lang="en-US" sz="3636" dirty="0" smtClean="0">
              <a:solidFill>
                <a:schemeClr val="tx1"/>
              </a:solidFill>
              <a:latin typeface="Calibri"/>
              <a:cs typeface="Calibri"/>
            </a:endParaRPr>
          </a:p>
          <a:p>
            <a:pPr marL="1257300" lvl="1" indent="-457200">
              <a:lnSpc>
                <a:spcPct val="120000"/>
              </a:lnSpc>
              <a:spcBef>
                <a:spcPts val="0"/>
              </a:spcBef>
              <a:buClr>
                <a:schemeClr val="accent3">
                  <a:lumMod val="50000"/>
                </a:schemeClr>
              </a:buClr>
              <a:buSzPct val="140000"/>
            </a:pPr>
            <a:r>
              <a:rPr lang="en-US" sz="4000" dirty="0" smtClean="0">
                <a:solidFill>
                  <a:schemeClr val="tx1"/>
                </a:solidFill>
                <a:latin typeface="Calibri"/>
                <a:cs typeface="Calibri"/>
              </a:rPr>
              <a:t>Activity centers to support children’s appropriate behaviors</a:t>
            </a:r>
          </a:p>
          <a:p>
            <a:pPr marL="1257300" lvl="1" indent="-457200">
              <a:lnSpc>
                <a:spcPct val="120000"/>
              </a:lnSpc>
              <a:spcBef>
                <a:spcPts val="0"/>
              </a:spcBef>
              <a:buClr>
                <a:schemeClr val="accent3">
                  <a:lumMod val="50000"/>
                </a:schemeClr>
              </a:buClr>
              <a:buSzPct val="140000"/>
            </a:pPr>
            <a:endParaRPr lang="en-US" sz="3636" dirty="0" smtClean="0">
              <a:solidFill>
                <a:schemeClr val="tx1"/>
              </a:solidFill>
              <a:latin typeface="Calibri"/>
              <a:cs typeface="Calibri"/>
            </a:endParaRPr>
          </a:p>
          <a:p>
            <a:pPr marL="1257300" lvl="1" indent="-457200">
              <a:lnSpc>
                <a:spcPct val="120000"/>
              </a:lnSpc>
              <a:spcBef>
                <a:spcPts val="0"/>
              </a:spcBef>
              <a:buClr>
                <a:schemeClr val="accent3">
                  <a:lumMod val="50000"/>
                </a:schemeClr>
              </a:buClr>
              <a:buSzPct val="140000"/>
            </a:pPr>
            <a:r>
              <a:rPr lang="en-US" sz="4000" dirty="0" smtClean="0">
                <a:solidFill>
                  <a:schemeClr val="tx1"/>
                </a:solidFill>
                <a:latin typeface="Calibri"/>
                <a:cs typeface="Calibri"/>
              </a:rPr>
              <a:t>Materials in the classroom to promote engagement, independence, and smooth transitions</a:t>
            </a:r>
          </a:p>
          <a:p>
            <a:pPr marL="609600" indent="-609600" algn="ctr" eaLnBrk="1" hangingPunct="1">
              <a:lnSpc>
                <a:spcPct val="80000"/>
              </a:lnSpc>
              <a:buFontTx/>
              <a:buNone/>
            </a:pPr>
            <a:endParaRPr lang="en-US" sz="1400" dirty="0" smtClean="0">
              <a:latin typeface="Calibri"/>
              <a:cs typeface="Calibri"/>
            </a:endParaRPr>
          </a:p>
          <a:p>
            <a:pPr marL="609600" indent="-609600" algn="ctr" eaLnBrk="1" hangingPunct="1">
              <a:lnSpc>
                <a:spcPct val="80000"/>
              </a:lnSpc>
              <a:buFontTx/>
              <a:buNone/>
            </a:pPr>
            <a:endParaRPr lang="en-US" sz="1400" dirty="0" smtClean="0">
              <a:latin typeface="Calibri"/>
              <a:cs typeface="Calibri"/>
            </a:endParaRPr>
          </a:p>
          <a:p>
            <a:pPr marL="609600" indent="-609600" algn="ctr" eaLnBrk="1" hangingPunct="1">
              <a:lnSpc>
                <a:spcPct val="120000"/>
              </a:lnSpc>
              <a:spcBef>
                <a:spcPts val="0"/>
              </a:spcBef>
              <a:buFontTx/>
              <a:buNone/>
            </a:pPr>
            <a:r>
              <a:rPr lang="en-US" sz="2200" dirty="0" smtClean="0">
                <a:latin typeface="Calibri"/>
                <a:cs typeface="Calibri"/>
              </a:rPr>
              <a:t> Source: </a:t>
            </a:r>
            <a:r>
              <a:rPr lang="en-US" sz="2200" i="1" dirty="0" smtClean="0">
                <a:latin typeface="Calibri"/>
                <a:cs typeface="Calibri"/>
              </a:rPr>
              <a:t>“</a:t>
            </a:r>
            <a:r>
              <a:rPr lang="en-US" sz="2200" dirty="0" smtClean="0">
                <a:latin typeface="Calibri"/>
                <a:cs typeface="Calibri"/>
              </a:rPr>
              <a:t>Preventing Challenging Behavior in Young Children: Effective Practices”</a:t>
            </a:r>
            <a:r>
              <a:rPr lang="en-US" sz="2200" i="1" dirty="0" smtClean="0">
                <a:latin typeface="Calibri"/>
                <a:cs typeface="Calibri"/>
              </a:rPr>
              <a:t> </a:t>
            </a:r>
            <a:r>
              <a:rPr lang="en-US" sz="2200" dirty="0" smtClean="0">
                <a:latin typeface="Calibri"/>
                <a:cs typeface="Calibri"/>
              </a:rPr>
              <a:t>by P. Alter &amp; M. Conroy, Center for </a:t>
            </a:r>
          </a:p>
          <a:p>
            <a:pPr marL="609600" indent="-609600" algn="ctr" eaLnBrk="1" hangingPunct="1">
              <a:lnSpc>
                <a:spcPct val="120000"/>
              </a:lnSpc>
              <a:spcBef>
                <a:spcPts val="0"/>
              </a:spcBef>
              <a:buFontTx/>
              <a:buNone/>
            </a:pPr>
            <a:r>
              <a:rPr lang="en-US" sz="2200" dirty="0" smtClean="0">
                <a:latin typeface="Calibri"/>
                <a:cs typeface="Calibri"/>
              </a:rPr>
              <a:t>Evidence-Based Practice: Young Children with Challenging Behavior</a:t>
            </a:r>
          </a:p>
        </p:txBody>
      </p:sp>
      <p:sp>
        <p:nvSpPr>
          <p:cNvPr id="2" name="Slide Number Placeholder 1"/>
          <p:cNvSpPr>
            <a:spLocks noGrp="1"/>
          </p:cNvSpPr>
          <p:nvPr>
            <p:ph type="sldNum" sz="quarter" idx="12"/>
          </p:nvPr>
        </p:nvSpPr>
        <p:spPr/>
        <p:txBody>
          <a:bodyPr/>
          <a:lstStyle/>
          <a:p>
            <a:fld id="{4A822907-8A9D-4F6B-98F6-913902AD56B5}"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99956"/>
            <a:ext cx="8913813" cy="914400"/>
          </a:xfrm>
        </p:spPr>
        <p:txBody>
          <a:bodyPr/>
          <a:lstStyle/>
          <a:p>
            <a:r>
              <a:rPr lang="en-US" b="1" dirty="0" smtClean="0">
                <a:latin typeface="Arial"/>
                <a:cs typeface="Arial"/>
              </a:rPr>
              <a:t>                WELCOME</a:t>
            </a:r>
            <a:endParaRPr lang="en-US" b="1" dirty="0">
              <a:latin typeface="Arial"/>
              <a:cs typeface="Arial"/>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pPr/>
              <a:t>3</a:t>
            </a:fld>
            <a:endParaRPr lang="en-US"/>
          </a:p>
        </p:txBody>
      </p:sp>
      <p:pic>
        <p:nvPicPr>
          <p:cNvPr id="8" name="Picture 7" descr="Boy_with_Backpack.JPG"/>
          <p:cNvPicPr>
            <a:picLocks noChangeAspect="1"/>
          </p:cNvPicPr>
          <p:nvPr/>
        </p:nvPicPr>
        <p:blipFill>
          <a:blip r:embed="rId3"/>
          <a:stretch>
            <a:fillRect/>
          </a:stretch>
        </p:blipFill>
        <p:spPr>
          <a:xfrm>
            <a:off x="3162299" y="1772771"/>
            <a:ext cx="2832101" cy="4247029"/>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6625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itle 3"/>
          <p:cNvSpPr>
            <a:spLocks noGrp="1"/>
          </p:cNvSpPr>
          <p:nvPr>
            <p:ph type="title"/>
          </p:nvPr>
        </p:nvSpPr>
        <p:spPr>
          <a:xfrm>
            <a:off x="122408" y="584200"/>
            <a:ext cx="8913813" cy="1085756"/>
          </a:xfrm>
        </p:spPr>
        <p:txBody>
          <a:bodyPr>
            <a:normAutofit/>
          </a:bodyPr>
          <a:lstStyle/>
          <a:p>
            <a:r>
              <a:rPr lang="en-US" sz="3200" b="1" dirty="0" smtClean="0">
                <a:latin typeface="Arial"/>
                <a:cs typeface="Arial"/>
              </a:rPr>
              <a:t>    TK Supportive Environments</a:t>
            </a:r>
          </a:p>
        </p:txBody>
      </p:sp>
      <p:sp>
        <p:nvSpPr>
          <p:cNvPr id="103427" name="Text Placeholder 4"/>
          <p:cNvSpPr>
            <a:spLocks noGrp="1"/>
          </p:cNvSpPr>
          <p:nvPr>
            <p:ph type="body" idx="1"/>
          </p:nvPr>
        </p:nvSpPr>
        <p:spPr/>
        <p:txBody>
          <a:bodyPr/>
          <a:lstStyle/>
          <a:p>
            <a:r>
              <a:rPr lang="en-US" sz="2800" dirty="0" smtClean="0">
                <a:solidFill>
                  <a:srgbClr val="000000"/>
                </a:solidFill>
                <a:latin typeface="Calibri"/>
                <a:cs typeface="Calibri"/>
              </a:rPr>
              <a:t>Clear Expectations</a:t>
            </a:r>
          </a:p>
        </p:txBody>
      </p:sp>
      <p:sp>
        <p:nvSpPr>
          <p:cNvPr id="103429" name="Text Placeholder 6"/>
          <p:cNvSpPr>
            <a:spLocks noGrp="1"/>
          </p:cNvSpPr>
          <p:nvPr>
            <p:ph type="body" sz="quarter" idx="3"/>
          </p:nvPr>
        </p:nvSpPr>
        <p:spPr/>
        <p:txBody>
          <a:bodyPr/>
          <a:lstStyle/>
          <a:p>
            <a:r>
              <a:rPr lang="en-US" sz="2800" dirty="0" smtClean="0">
                <a:solidFill>
                  <a:srgbClr val="000000"/>
                </a:solidFill>
                <a:latin typeface="Calibri"/>
                <a:cs typeface="Calibri"/>
              </a:rPr>
              <a:t>Quiet Area</a:t>
            </a:r>
          </a:p>
        </p:txBody>
      </p:sp>
      <p:pic>
        <p:nvPicPr>
          <p:cNvPr id="103430" name="Content Placeholder 11" descr="QuietBook Area.jpg"/>
          <p:cNvPicPr>
            <a:picLocks noGrp="1" noChangeAspect="1"/>
          </p:cNvPicPr>
          <p:nvPr>
            <p:ph sz="quarter" idx="4"/>
          </p:nvPr>
        </p:nvPicPr>
        <p:blipFill>
          <a:blip r:embed="rId3" cstate="print"/>
          <a:srcRect/>
          <a:stretch>
            <a:fillRect/>
          </a:stretch>
        </p:blipFill>
        <p:spPr>
          <a:xfrm>
            <a:off x="4686748" y="3217862"/>
            <a:ext cx="4041775" cy="3030538"/>
          </a:xfrm>
        </p:spPr>
      </p:pic>
      <p:sp>
        <p:nvSpPr>
          <p:cNvPr id="8" name="Content Placeholder 7"/>
          <p:cNvSpPr>
            <a:spLocks noGrp="1"/>
          </p:cNvSpPr>
          <p:nvPr>
            <p:ph sz="half" idx="2"/>
          </p:nvPr>
        </p:nvSpPr>
        <p:spPr/>
        <p:txBody>
          <a:bodyPr/>
          <a:lstStyle/>
          <a:p>
            <a:endParaRPr lang="en-US"/>
          </a:p>
        </p:txBody>
      </p:sp>
      <p:pic>
        <p:nvPicPr>
          <p:cNvPr id="9" name="Content Placeholder 7" descr="rules_board.jpg"/>
          <p:cNvPicPr>
            <a:picLocks noChangeAspect="1"/>
          </p:cNvPicPr>
          <p:nvPr/>
        </p:nvPicPr>
        <p:blipFill>
          <a:blip r:embed="rId4" cstate="print"/>
          <a:srcRect/>
          <a:stretch>
            <a:fillRect/>
          </a:stretch>
        </p:blipFill>
        <p:spPr>
          <a:xfrm>
            <a:off x="737419" y="3065928"/>
            <a:ext cx="3659769" cy="3487271"/>
          </a:xfrm>
          <a:prstGeom prst="rect">
            <a:avLst/>
          </a:prstGeom>
        </p:spPr>
      </p:pic>
      <p:sp>
        <p:nvSpPr>
          <p:cNvPr id="2" name="Slide Number Placeholder 1"/>
          <p:cNvSpPr>
            <a:spLocks noGrp="1"/>
          </p:cNvSpPr>
          <p:nvPr>
            <p:ph type="sldNum" sz="quarter" idx="12"/>
          </p:nvPr>
        </p:nvSpPr>
        <p:spPr/>
        <p:txBody>
          <a:bodyPr/>
          <a:lstStyle/>
          <a:p>
            <a:fld id="{4A822907-8A9D-4F6B-98F6-913902AD56B5}"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07107" y="533400"/>
            <a:ext cx="8913813" cy="1073056"/>
          </a:xfrm>
        </p:spPr>
        <p:txBody>
          <a:bodyPr>
            <a:normAutofit/>
          </a:bodyPr>
          <a:lstStyle/>
          <a:p>
            <a:r>
              <a:rPr lang="en-US" sz="3200" b="1" dirty="0" smtClean="0">
                <a:latin typeface="Arial"/>
                <a:cs typeface="Arial"/>
              </a:rPr>
              <a:t>     TK Supportive Environments </a:t>
            </a:r>
          </a:p>
        </p:txBody>
      </p:sp>
      <p:sp>
        <p:nvSpPr>
          <p:cNvPr id="105475" name="Text Placeholder 2"/>
          <p:cNvSpPr>
            <a:spLocks noGrp="1"/>
          </p:cNvSpPr>
          <p:nvPr>
            <p:ph type="body" idx="1"/>
          </p:nvPr>
        </p:nvSpPr>
        <p:spPr>
          <a:xfrm>
            <a:off x="2645120" y="2038257"/>
            <a:ext cx="4145794" cy="645949"/>
          </a:xfrm>
        </p:spPr>
        <p:txBody>
          <a:bodyPr/>
          <a:lstStyle/>
          <a:p>
            <a:pPr algn="ctr"/>
            <a:r>
              <a:rPr lang="en-US" sz="2800" dirty="0" smtClean="0">
                <a:solidFill>
                  <a:srgbClr val="000000"/>
                </a:solidFill>
                <a:latin typeface="Calibri"/>
                <a:cs typeface="Calibri"/>
              </a:rPr>
              <a:t>Large Group Area</a:t>
            </a:r>
          </a:p>
        </p:txBody>
      </p:sp>
      <p:pic>
        <p:nvPicPr>
          <p:cNvPr id="105479" name="Content Placeholder 9"/>
          <p:cNvPicPr>
            <a:picLocks noChangeAspect="1"/>
          </p:cNvPicPr>
          <p:nvPr/>
        </p:nvPicPr>
        <p:blipFill>
          <a:blip r:embed="rId3" cstate="print"/>
          <a:srcRect/>
          <a:stretch>
            <a:fillRect/>
          </a:stretch>
        </p:blipFill>
        <p:spPr bwMode="auto">
          <a:xfrm>
            <a:off x="2005781" y="2684206"/>
            <a:ext cx="5382843" cy="375440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07107" y="647700"/>
            <a:ext cx="8913813" cy="1073056"/>
          </a:xfrm>
        </p:spPr>
        <p:txBody>
          <a:bodyPr>
            <a:normAutofit/>
          </a:bodyPr>
          <a:lstStyle/>
          <a:p>
            <a:r>
              <a:rPr lang="en-US" sz="3200" b="1" dirty="0" smtClean="0">
                <a:latin typeface="Arial"/>
                <a:cs typeface="Arial"/>
              </a:rPr>
              <a:t>     TK Supportive Environments </a:t>
            </a:r>
          </a:p>
        </p:txBody>
      </p:sp>
      <p:sp>
        <p:nvSpPr>
          <p:cNvPr id="105477" name="Text Placeholder 4"/>
          <p:cNvSpPr>
            <a:spLocks noGrp="1"/>
          </p:cNvSpPr>
          <p:nvPr>
            <p:ph type="body" sz="quarter" idx="3"/>
          </p:nvPr>
        </p:nvSpPr>
        <p:spPr>
          <a:xfrm>
            <a:off x="2070562" y="2017713"/>
            <a:ext cx="3952568" cy="722312"/>
          </a:xfrm>
        </p:spPr>
        <p:txBody>
          <a:bodyPr/>
          <a:lstStyle/>
          <a:p>
            <a:pPr algn="ctr"/>
            <a:r>
              <a:rPr lang="en-US" sz="2800" dirty="0" smtClean="0">
                <a:solidFill>
                  <a:srgbClr val="000000"/>
                </a:solidFill>
                <a:latin typeface="Calibri"/>
                <a:cs typeface="Calibri"/>
              </a:rPr>
              <a:t>Clear Class Schedule</a:t>
            </a:r>
          </a:p>
        </p:txBody>
      </p:sp>
      <p:pic>
        <p:nvPicPr>
          <p:cNvPr id="9" name="Content Placeholder 13" descr="TK SchedulePic.jpg"/>
          <p:cNvPicPr>
            <a:picLocks noGrp="1" noChangeAspect="1"/>
          </p:cNvPicPr>
          <p:nvPr>
            <p:ph sz="quarter" idx="4"/>
          </p:nvPr>
        </p:nvPicPr>
        <p:blipFill>
          <a:blip r:embed="rId3" cstate="print"/>
          <a:srcRect/>
          <a:stretch>
            <a:fillRect/>
          </a:stretch>
        </p:blipFill>
        <p:spPr>
          <a:xfrm>
            <a:off x="2211542" y="2740025"/>
            <a:ext cx="3811588" cy="3536950"/>
          </a:xfrm>
        </p:spPr>
      </p:pic>
      <p:sp>
        <p:nvSpPr>
          <p:cNvPr id="2" name="Slide Number Placeholder 1"/>
          <p:cNvSpPr>
            <a:spLocks noGrp="1"/>
          </p:cNvSpPr>
          <p:nvPr>
            <p:ph type="sldNum" sz="quarter" idx="12"/>
          </p:nvPr>
        </p:nvSpPr>
        <p:spPr/>
        <p:txBody>
          <a:bodyPr/>
          <a:lstStyle/>
          <a:p>
            <a:fld id="{4A822907-8A9D-4F6B-98F6-913902AD56B5}"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1" y="152400"/>
            <a:ext cx="8839200" cy="685800"/>
          </a:xfrm>
        </p:spPr>
        <p:txBody>
          <a:bodyPr/>
          <a:lstStyle/>
          <a:p>
            <a:r>
              <a:rPr lang="en-US" sz="2800" b="1" dirty="0" smtClean="0">
                <a:latin typeface="Arial"/>
                <a:cs typeface="Arial"/>
              </a:rPr>
              <a:t>Teach Through Use of Visual Schedules</a:t>
            </a:r>
          </a:p>
        </p:txBody>
      </p:sp>
      <p:pic>
        <p:nvPicPr>
          <p:cNvPr id="17411" name="Content Placeholder 9" descr="IMG_0442 3 Jackson's Visual Schedule in Selma.jpg"/>
          <p:cNvPicPr>
            <a:picLocks noChangeAspect="1"/>
          </p:cNvPicPr>
          <p:nvPr/>
        </p:nvPicPr>
        <p:blipFill>
          <a:blip r:embed="rId3" cstate="print"/>
          <a:srcRect/>
          <a:stretch>
            <a:fillRect/>
          </a:stretch>
        </p:blipFill>
        <p:spPr bwMode="auto">
          <a:xfrm>
            <a:off x="650773" y="949325"/>
            <a:ext cx="3168752" cy="5715000"/>
          </a:xfrm>
          <a:prstGeom prst="rect">
            <a:avLst/>
          </a:prstGeom>
          <a:noFill/>
          <a:ln w="9525">
            <a:noFill/>
            <a:miter lim="800000"/>
            <a:headEnd/>
            <a:tailEnd/>
          </a:ln>
        </p:spPr>
      </p:pic>
      <p:pic>
        <p:nvPicPr>
          <p:cNvPr id="17413" name="Picture 4" descr="ScheduleSample.JPG"/>
          <p:cNvPicPr>
            <a:picLocks noChangeAspect="1"/>
          </p:cNvPicPr>
          <p:nvPr/>
        </p:nvPicPr>
        <p:blipFill>
          <a:blip r:embed="rId4" cstate="print"/>
          <a:srcRect l="5556" t="14999" r="3333" b="14999"/>
          <a:stretch>
            <a:fillRect/>
          </a:stretch>
        </p:blipFill>
        <p:spPr bwMode="auto">
          <a:xfrm>
            <a:off x="4340225" y="1752600"/>
            <a:ext cx="3848874" cy="39433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298355"/>
            <a:ext cx="8913813" cy="1058957"/>
          </a:xfrm>
        </p:spPr>
        <p:txBody>
          <a:bodyPr>
            <a:normAutofit/>
          </a:bodyPr>
          <a:lstStyle/>
          <a:p>
            <a:r>
              <a:rPr lang="en-US" sz="3200" b="1" dirty="0" smtClean="0">
                <a:latin typeface="Arial"/>
                <a:cs typeface="Arial"/>
              </a:rPr>
              <a:t>     TK Supportive Environments</a:t>
            </a:r>
            <a:endParaRPr lang="en-US" sz="3200" b="1" dirty="0">
              <a:latin typeface="Arial"/>
              <a:cs typeface="Arial"/>
            </a:endParaRPr>
          </a:p>
        </p:txBody>
      </p:sp>
      <p:sp>
        <p:nvSpPr>
          <p:cNvPr id="3" name="Text Placeholder 2"/>
          <p:cNvSpPr>
            <a:spLocks noGrp="1"/>
          </p:cNvSpPr>
          <p:nvPr>
            <p:ph type="body" idx="1"/>
          </p:nvPr>
        </p:nvSpPr>
        <p:spPr>
          <a:xfrm>
            <a:off x="828488" y="1357313"/>
            <a:ext cx="3566160" cy="877887"/>
          </a:xfrm>
        </p:spPr>
        <p:txBody>
          <a:bodyPr/>
          <a:lstStyle/>
          <a:p>
            <a:r>
              <a:rPr lang="en-US" sz="2800" dirty="0" smtClean="0">
                <a:solidFill>
                  <a:srgbClr val="000000"/>
                </a:solidFill>
                <a:latin typeface="Calibri"/>
                <a:cs typeface="Calibri"/>
              </a:rPr>
              <a:t>Block Area</a:t>
            </a:r>
            <a:endParaRPr lang="en-US" sz="2800" dirty="0">
              <a:solidFill>
                <a:srgbClr val="000000"/>
              </a:solidFill>
              <a:latin typeface="Calibri"/>
              <a:cs typeface="Calibri"/>
            </a:endParaRPr>
          </a:p>
        </p:txBody>
      </p:sp>
      <p:sp>
        <p:nvSpPr>
          <p:cNvPr id="5" name="Text Placeholder 4"/>
          <p:cNvSpPr>
            <a:spLocks noGrp="1"/>
          </p:cNvSpPr>
          <p:nvPr>
            <p:ph type="body" sz="quarter" idx="3"/>
          </p:nvPr>
        </p:nvSpPr>
        <p:spPr>
          <a:xfrm>
            <a:off x="4855434" y="1357313"/>
            <a:ext cx="3566160" cy="877887"/>
          </a:xfrm>
        </p:spPr>
        <p:txBody>
          <a:bodyPr/>
          <a:lstStyle/>
          <a:p>
            <a:r>
              <a:rPr lang="en-US" sz="2800" dirty="0" smtClean="0">
                <a:solidFill>
                  <a:srgbClr val="000000"/>
                </a:solidFill>
                <a:latin typeface="Calibri"/>
                <a:cs typeface="Calibri"/>
              </a:rPr>
              <a:t>Art and Sensory Area</a:t>
            </a:r>
            <a:endParaRPr lang="en-US" sz="2800" dirty="0">
              <a:solidFill>
                <a:srgbClr val="000000"/>
              </a:solidFill>
              <a:latin typeface="Calibri"/>
              <a:cs typeface="Calibri"/>
            </a:endParaRPr>
          </a:p>
        </p:txBody>
      </p:sp>
      <p:pic>
        <p:nvPicPr>
          <p:cNvPr id="89090" name="Picture 2" descr="C:\Users\JBattaglia\Dropbox\Camera Uploads\2012-11-05 16.20.58.jpg"/>
          <p:cNvPicPr>
            <a:picLocks noGrp="1" noChangeAspect="1" noChangeArrowheads="1"/>
          </p:cNvPicPr>
          <p:nvPr>
            <p:ph sz="half" idx="2"/>
          </p:nvPr>
        </p:nvPicPr>
        <p:blipFill>
          <a:blip r:embed="rId3" cstate="print"/>
          <a:srcRect/>
          <a:stretch>
            <a:fillRect/>
          </a:stretch>
        </p:blipFill>
        <p:spPr bwMode="auto">
          <a:xfrm>
            <a:off x="535311" y="2889275"/>
            <a:ext cx="3565525" cy="2674144"/>
          </a:xfrm>
          <a:prstGeom prst="rect">
            <a:avLst/>
          </a:prstGeom>
          <a:noFill/>
        </p:spPr>
      </p:pic>
      <p:pic>
        <p:nvPicPr>
          <p:cNvPr id="89092" name="Picture 4" descr="C:\Users\JBattaglia\Dropbox\Camera Uploads\2012-11-05 16.20.45.jpg"/>
          <p:cNvPicPr>
            <a:picLocks noChangeAspect="1" noChangeArrowheads="1"/>
          </p:cNvPicPr>
          <p:nvPr/>
        </p:nvPicPr>
        <p:blipFill>
          <a:blip r:embed="rId4" cstate="print"/>
          <a:srcRect/>
          <a:stretch>
            <a:fillRect/>
          </a:stretch>
        </p:blipFill>
        <p:spPr bwMode="auto">
          <a:xfrm>
            <a:off x="535311" y="2309850"/>
            <a:ext cx="1489586" cy="1158850"/>
          </a:xfrm>
          <a:prstGeom prst="rect">
            <a:avLst/>
          </a:prstGeom>
          <a:noFill/>
        </p:spPr>
      </p:pic>
      <p:pic>
        <p:nvPicPr>
          <p:cNvPr id="89093" name="Picture 5" descr="C:\Users\JBattaglia\Dropbox\Camera Uploads\2012-11-05 15.45.56.jpg"/>
          <p:cNvPicPr>
            <a:picLocks noGrp="1" noChangeAspect="1" noChangeArrowheads="1"/>
          </p:cNvPicPr>
          <p:nvPr>
            <p:ph sz="quarter" idx="4"/>
          </p:nvPr>
        </p:nvPicPr>
        <p:blipFill>
          <a:blip r:embed="rId5" cstate="print"/>
          <a:srcRect/>
          <a:stretch>
            <a:fillRect/>
          </a:stretch>
        </p:blipFill>
        <p:spPr bwMode="auto">
          <a:xfrm>
            <a:off x="4568793" y="2458219"/>
            <a:ext cx="4140266" cy="3105200"/>
          </a:xfrm>
          <a:prstGeom prst="rect">
            <a:avLst/>
          </a:prstGeom>
          <a:noFill/>
        </p:spPr>
      </p:pic>
      <p:sp>
        <p:nvSpPr>
          <p:cNvPr id="4" name="Slide Number Placeholder 3"/>
          <p:cNvSpPr>
            <a:spLocks noGrp="1"/>
          </p:cNvSpPr>
          <p:nvPr>
            <p:ph type="sldNum" sz="quarter" idx="12"/>
          </p:nvPr>
        </p:nvSpPr>
        <p:spPr/>
        <p:txBody>
          <a:bodyPr/>
          <a:lstStyle/>
          <a:p>
            <a:fld id="{4A822907-8A9D-4F6B-98F6-913902AD56B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spect="1" noChangeArrowheads="1"/>
          </p:cNvSpPr>
          <p:nvPr/>
        </p:nvSpPr>
        <p:spPr bwMode="auto">
          <a:xfrm>
            <a:off x="80963" y="6135688"/>
            <a:ext cx="1728787" cy="369887"/>
          </a:xfrm>
          <a:prstGeom prst="rect">
            <a:avLst/>
          </a:prstGeom>
          <a:noFill/>
          <a:ln w="9525">
            <a:noFill/>
            <a:miter lim="800000"/>
            <a:headEnd/>
            <a:tailEnd/>
          </a:ln>
        </p:spPr>
        <p:txBody>
          <a:bodyPr>
            <a:spAutoFit/>
          </a:bodyPr>
          <a:lstStyle/>
          <a:p>
            <a:pPr algn="ctr">
              <a:spcBef>
                <a:spcPct val="50000"/>
              </a:spcBef>
            </a:pPr>
            <a:r>
              <a:rPr lang="en-US" sz="1800" b="1">
                <a:solidFill>
                  <a:srgbClr val="CCCC00"/>
                </a:solidFill>
              </a:rPr>
              <a:t> </a:t>
            </a:r>
          </a:p>
        </p:txBody>
      </p:sp>
      <p:sp>
        <p:nvSpPr>
          <p:cNvPr id="16387" name="Text Box 3"/>
          <p:cNvSpPr txBox="1">
            <a:spLocks noChangeArrowheads="1"/>
          </p:cNvSpPr>
          <p:nvPr/>
        </p:nvSpPr>
        <p:spPr bwMode="auto">
          <a:xfrm>
            <a:off x="330200" y="4975225"/>
            <a:ext cx="1228725" cy="1323975"/>
          </a:xfrm>
          <a:prstGeom prst="rect">
            <a:avLst/>
          </a:prstGeom>
          <a:noFill/>
          <a:ln w="9525">
            <a:noFill/>
            <a:miter lim="800000"/>
            <a:headEnd/>
            <a:tailEnd/>
          </a:ln>
        </p:spPr>
        <p:txBody>
          <a:bodyPr>
            <a:spAutoFit/>
          </a:bodyPr>
          <a:lstStyle/>
          <a:p>
            <a:pPr algn="ctr">
              <a:spcBef>
                <a:spcPct val="50000"/>
              </a:spcBef>
            </a:pPr>
            <a:r>
              <a:rPr lang="en-US" sz="8000" b="1">
                <a:solidFill>
                  <a:srgbClr val="CCCC00"/>
                </a:solidFill>
              </a:rPr>
              <a:t> </a:t>
            </a:r>
          </a:p>
        </p:txBody>
      </p:sp>
      <p:sp>
        <p:nvSpPr>
          <p:cNvPr id="16388" name="Oval 4"/>
          <p:cNvSpPr>
            <a:spLocks noChangeArrowheads="1"/>
          </p:cNvSpPr>
          <p:nvPr/>
        </p:nvSpPr>
        <p:spPr bwMode="auto">
          <a:xfrm rot="-1137412">
            <a:off x="2799941" y="2249411"/>
            <a:ext cx="990600" cy="859945"/>
          </a:xfrm>
          <a:prstGeom prst="ellipse">
            <a:avLst/>
          </a:prstGeom>
          <a:solidFill>
            <a:srgbClr val="FFFF00"/>
          </a:solidFill>
          <a:ln w="57150" cmpd="thinThick">
            <a:solidFill>
              <a:schemeClr val="tx1"/>
            </a:solidFill>
            <a:round/>
            <a:headEnd/>
            <a:tailEnd/>
          </a:ln>
        </p:spPr>
        <p:txBody>
          <a:bodyPr wrap="none" anchor="ctr"/>
          <a:lstStyle/>
          <a:p>
            <a:pPr algn="ctr"/>
            <a:r>
              <a:rPr lang="en-US" b="1" dirty="0">
                <a:latin typeface="Calibri"/>
                <a:cs typeface="Calibri"/>
              </a:rPr>
              <a:t>Play</a:t>
            </a:r>
          </a:p>
        </p:txBody>
      </p:sp>
      <p:sp>
        <p:nvSpPr>
          <p:cNvPr id="16389" name="Oval 5"/>
          <p:cNvSpPr>
            <a:spLocks noChangeArrowheads="1"/>
          </p:cNvSpPr>
          <p:nvPr/>
        </p:nvSpPr>
        <p:spPr bwMode="auto">
          <a:xfrm rot="-380412">
            <a:off x="5910263" y="2871789"/>
            <a:ext cx="990600" cy="990600"/>
          </a:xfrm>
          <a:prstGeom prst="ellipse">
            <a:avLst/>
          </a:prstGeom>
          <a:solidFill>
            <a:srgbClr val="FFFF00"/>
          </a:solidFill>
          <a:ln w="57150" cmpd="thinThick">
            <a:solidFill>
              <a:schemeClr val="tx1"/>
            </a:solidFill>
            <a:round/>
            <a:headEnd/>
            <a:tailEnd/>
          </a:ln>
        </p:spPr>
        <p:txBody>
          <a:bodyPr wrap="none" anchor="ctr"/>
          <a:lstStyle/>
          <a:p>
            <a:pPr algn="ctr"/>
            <a:r>
              <a:rPr lang="en-US" sz="1800" b="1" dirty="0">
                <a:latin typeface="Calibri"/>
                <a:cs typeface="Calibri"/>
              </a:rPr>
              <a:t>Time &amp;</a:t>
            </a:r>
          </a:p>
          <a:p>
            <a:pPr algn="ctr"/>
            <a:r>
              <a:rPr lang="en-US" sz="1800" b="1" dirty="0">
                <a:latin typeface="Calibri"/>
                <a:cs typeface="Calibri"/>
              </a:rPr>
              <a:t>Attention</a:t>
            </a:r>
            <a:endParaRPr lang="en-US" dirty="0">
              <a:latin typeface="Calibri"/>
              <a:cs typeface="Calibri"/>
            </a:endParaRPr>
          </a:p>
        </p:txBody>
      </p:sp>
      <p:sp>
        <p:nvSpPr>
          <p:cNvPr id="16390" name="Oval 6"/>
          <p:cNvSpPr>
            <a:spLocks noChangeArrowheads="1"/>
          </p:cNvSpPr>
          <p:nvPr/>
        </p:nvSpPr>
        <p:spPr bwMode="auto">
          <a:xfrm rot="-987721">
            <a:off x="7131050" y="2041244"/>
            <a:ext cx="990600" cy="990600"/>
          </a:xfrm>
          <a:prstGeom prst="ellipse">
            <a:avLst/>
          </a:prstGeom>
          <a:solidFill>
            <a:srgbClr val="FFFF00"/>
          </a:solidFill>
          <a:ln w="57150" cmpd="thinThick">
            <a:solidFill>
              <a:schemeClr val="tx1"/>
            </a:solidFill>
            <a:round/>
            <a:headEnd/>
            <a:tailEnd/>
          </a:ln>
        </p:spPr>
        <p:txBody>
          <a:bodyPr wrap="none" anchor="ctr"/>
          <a:lstStyle/>
          <a:p>
            <a:pPr algn="ctr"/>
            <a:r>
              <a:rPr lang="en-US" sz="1800" b="1" dirty="0">
                <a:latin typeface="Calibri"/>
                <a:cs typeface="Calibri"/>
              </a:rPr>
              <a:t>Home </a:t>
            </a:r>
          </a:p>
          <a:p>
            <a:pPr algn="ctr"/>
            <a:r>
              <a:rPr lang="en-US" sz="1800" b="1" dirty="0">
                <a:latin typeface="Calibri"/>
                <a:cs typeface="Calibri"/>
              </a:rPr>
              <a:t>visits</a:t>
            </a:r>
            <a:endParaRPr lang="en-US" b="1" dirty="0">
              <a:latin typeface="Calibri"/>
              <a:cs typeface="Calibri"/>
            </a:endParaRPr>
          </a:p>
        </p:txBody>
      </p:sp>
      <p:sp>
        <p:nvSpPr>
          <p:cNvPr id="16391" name="Oval 7"/>
          <p:cNvSpPr>
            <a:spLocks noChangeArrowheads="1"/>
          </p:cNvSpPr>
          <p:nvPr/>
        </p:nvSpPr>
        <p:spPr bwMode="auto">
          <a:xfrm rot="868906">
            <a:off x="7118350" y="3613150"/>
            <a:ext cx="990600" cy="990600"/>
          </a:xfrm>
          <a:prstGeom prst="ellipse">
            <a:avLst/>
          </a:prstGeom>
          <a:solidFill>
            <a:srgbClr val="FFFF00"/>
          </a:solidFill>
          <a:ln w="57150" cmpd="thinThick">
            <a:solidFill>
              <a:schemeClr val="tx1"/>
            </a:solidFill>
            <a:round/>
            <a:headEnd/>
            <a:tailEnd/>
          </a:ln>
        </p:spPr>
        <p:txBody>
          <a:bodyPr wrap="none" anchor="ctr"/>
          <a:lstStyle/>
          <a:p>
            <a:pPr algn="ctr"/>
            <a:r>
              <a:rPr lang="en-US" b="1" dirty="0">
                <a:latin typeface="Calibri"/>
                <a:cs typeface="Calibri"/>
              </a:rPr>
              <a:t>Share</a:t>
            </a:r>
          </a:p>
        </p:txBody>
      </p:sp>
      <p:sp>
        <p:nvSpPr>
          <p:cNvPr id="16392" name="Oval 8"/>
          <p:cNvSpPr>
            <a:spLocks noChangeArrowheads="1"/>
          </p:cNvSpPr>
          <p:nvPr/>
        </p:nvSpPr>
        <p:spPr bwMode="auto">
          <a:xfrm rot="868906">
            <a:off x="1250950" y="2470150"/>
            <a:ext cx="990600" cy="990600"/>
          </a:xfrm>
          <a:prstGeom prst="ellipse">
            <a:avLst/>
          </a:prstGeom>
          <a:solidFill>
            <a:srgbClr val="FFFF00"/>
          </a:solidFill>
          <a:ln w="57150" cmpd="thinThick">
            <a:solidFill>
              <a:schemeClr val="tx1"/>
            </a:solidFill>
            <a:round/>
            <a:headEnd/>
            <a:tailEnd/>
          </a:ln>
        </p:spPr>
        <p:txBody>
          <a:bodyPr wrap="none" anchor="ctr"/>
          <a:lstStyle/>
          <a:p>
            <a:pPr algn="ctr"/>
            <a:r>
              <a:rPr lang="en-US" sz="1800" b="1" dirty="0">
                <a:latin typeface="Calibri"/>
                <a:cs typeface="Calibri"/>
              </a:rPr>
              <a:t>Empathy</a:t>
            </a:r>
            <a:endParaRPr lang="en-US" dirty="0">
              <a:latin typeface="Calibri"/>
              <a:cs typeface="Calibri"/>
            </a:endParaRPr>
          </a:p>
        </p:txBody>
      </p:sp>
      <p:sp>
        <p:nvSpPr>
          <p:cNvPr id="16393" name="Oval 9"/>
          <p:cNvSpPr>
            <a:spLocks noChangeArrowheads="1"/>
          </p:cNvSpPr>
          <p:nvPr/>
        </p:nvSpPr>
        <p:spPr bwMode="auto">
          <a:xfrm rot="-1137412">
            <a:off x="4910500" y="2222206"/>
            <a:ext cx="990600" cy="996102"/>
          </a:xfrm>
          <a:prstGeom prst="ellipse">
            <a:avLst/>
          </a:prstGeom>
          <a:solidFill>
            <a:srgbClr val="FFFF00"/>
          </a:solidFill>
          <a:ln w="57150" cmpd="thinThick">
            <a:solidFill>
              <a:schemeClr val="tx1"/>
            </a:solidFill>
            <a:round/>
            <a:headEnd/>
            <a:tailEnd/>
          </a:ln>
        </p:spPr>
        <p:txBody>
          <a:bodyPr wrap="none" anchor="ctr"/>
          <a:lstStyle/>
          <a:p>
            <a:pPr algn="ctr"/>
            <a:r>
              <a:rPr lang="en-US" sz="2000" b="1" dirty="0">
                <a:latin typeface="Calibri"/>
                <a:cs typeface="Calibri"/>
              </a:rPr>
              <a:t>Happy </a:t>
            </a:r>
          </a:p>
          <a:p>
            <a:pPr algn="ctr"/>
            <a:r>
              <a:rPr lang="en-US" sz="2000" b="1" dirty="0">
                <a:latin typeface="Calibri"/>
                <a:cs typeface="Calibri"/>
              </a:rPr>
              <a:t>Grams</a:t>
            </a:r>
            <a:endParaRPr lang="en-US" dirty="0">
              <a:latin typeface="Calibri"/>
              <a:cs typeface="Calibri"/>
            </a:endParaRPr>
          </a:p>
        </p:txBody>
      </p:sp>
      <p:pic>
        <p:nvPicPr>
          <p:cNvPr id="16394" name="Picture 10" descr="piggy"/>
          <p:cNvPicPr>
            <a:picLocks noChangeAspect="1" noChangeArrowheads="1"/>
          </p:cNvPicPr>
          <p:nvPr/>
        </p:nvPicPr>
        <p:blipFill>
          <a:blip r:embed="rId3" cstate="print"/>
          <a:srcRect/>
          <a:stretch>
            <a:fillRect/>
          </a:stretch>
        </p:blipFill>
        <p:spPr bwMode="auto">
          <a:xfrm>
            <a:off x="3020586" y="4140201"/>
            <a:ext cx="3509963" cy="2809874"/>
          </a:xfrm>
          <a:prstGeom prst="rect">
            <a:avLst/>
          </a:prstGeom>
          <a:noFill/>
          <a:ln w="9525">
            <a:noFill/>
            <a:miter lim="800000"/>
            <a:headEnd/>
            <a:tailEnd/>
          </a:ln>
        </p:spPr>
      </p:pic>
      <p:sp>
        <p:nvSpPr>
          <p:cNvPr id="16395" name="Oval 12"/>
          <p:cNvSpPr>
            <a:spLocks noChangeArrowheads="1"/>
          </p:cNvSpPr>
          <p:nvPr/>
        </p:nvSpPr>
        <p:spPr bwMode="auto">
          <a:xfrm rot="-1137412">
            <a:off x="3790950" y="2724150"/>
            <a:ext cx="990600" cy="990600"/>
          </a:xfrm>
          <a:prstGeom prst="ellipse">
            <a:avLst/>
          </a:prstGeom>
          <a:solidFill>
            <a:srgbClr val="FFFF00"/>
          </a:solidFill>
          <a:ln w="57150" cmpd="thinThick">
            <a:solidFill>
              <a:schemeClr val="tx1"/>
            </a:solidFill>
            <a:round/>
            <a:headEnd/>
            <a:tailEnd/>
          </a:ln>
        </p:spPr>
        <p:txBody>
          <a:bodyPr wrap="none" anchor="ctr"/>
          <a:lstStyle/>
          <a:p>
            <a:pPr algn="ctr"/>
            <a:r>
              <a:rPr lang="en-US" sz="2000" b="1" dirty="0">
                <a:latin typeface="Calibri"/>
                <a:cs typeface="Calibri"/>
              </a:rPr>
              <a:t>Notes </a:t>
            </a:r>
          </a:p>
          <a:p>
            <a:pPr algn="ctr"/>
            <a:r>
              <a:rPr lang="en-US" sz="2000" b="1" dirty="0">
                <a:latin typeface="Calibri"/>
                <a:cs typeface="Calibri"/>
              </a:rPr>
              <a:t>home</a:t>
            </a:r>
            <a:endParaRPr lang="en-US" dirty="0">
              <a:latin typeface="Calibri"/>
              <a:cs typeface="Calibri"/>
            </a:endParaRPr>
          </a:p>
        </p:txBody>
      </p:sp>
      <p:sp>
        <p:nvSpPr>
          <p:cNvPr id="16396" name="Rectangle 13"/>
          <p:cNvSpPr>
            <a:spLocks noGrp="1" noChangeArrowheads="1"/>
          </p:cNvSpPr>
          <p:nvPr>
            <p:ph type="title"/>
          </p:nvPr>
        </p:nvSpPr>
        <p:spPr>
          <a:xfrm>
            <a:off x="131764" y="439893"/>
            <a:ext cx="8886056" cy="1274608"/>
          </a:xfrm>
        </p:spPr>
        <p:txBody>
          <a:bodyPr>
            <a:normAutofit/>
          </a:bodyPr>
          <a:lstStyle/>
          <a:p>
            <a:pPr algn="ctr" eaLnBrk="1" hangingPunct="1"/>
            <a:r>
              <a:rPr lang="en-US" b="1" dirty="0" smtClean="0">
                <a:latin typeface="Arial"/>
                <a:cs typeface="Arial"/>
              </a:rPr>
              <a:t>B</a:t>
            </a:r>
            <a:r>
              <a:rPr lang="en-US" sz="3200" b="1" dirty="0" smtClean="0">
                <a:latin typeface="Arial"/>
                <a:cs typeface="Arial"/>
              </a:rPr>
              <a:t>uilding Positive Relationships </a:t>
            </a:r>
            <a:br>
              <a:rPr lang="en-US" sz="3200" b="1" dirty="0" smtClean="0">
                <a:latin typeface="Arial"/>
                <a:cs typeface="Arial"/>
              </a:rPr>
            </a:br>
            <a:r>
              <a:rPr lang="en-US" sz="3200" b="1" dirty="0" smtClean="0">
                <a:latin typeface="Arial"/>
                <a:cs typeface="Arial"/>
              </a:rPr>
              <a:t>with Children</a:t>
            </a:r>
          </a:p>
        </p:txBody>
      </p:sp>
      <p:sp>
        <p:nvSpPr>
          <p:cNvPr id="14" name="TextBox 13"/>
          <p:cNvSpPr txBox="1"/>
          <p:nvPr/>
        </p:nvSpPr>
        <p:spPr>
          <a:xfrm>
            <a:off x="5686425" y="6197798"/>
            <a:ext cx="3269476" cy="307777"/>
          </a:xfrm>
          <a:prstGeom prst="rect">
            <a:avLst/>
          </a:prstGeom>
          <a:noFill/>
        </p:spPr>
        <p:txBody>
          <a:bodyPr wrap="square" rtlCol="0">
            <a:spAutoFit/>
          </a:bodyPr>
          <a:lstStyle/>
          <a:p>
            <a:r>
              <a:rPr lang="en-US" sz="1400" dirty="0" smtClean="0">
                <a:latin typeface="Calibri"/>
                <a:cs typeface="Calibri"/>
              </a:rPr>
              <a:t>Source: Carolyn Webster-Stratton (1999)</a:t>
            </a:r>
            <a:endParaRPr lang="en-US" sz="1400" dirty="0">
              <a:latin typeface="Calibri"/>
              <a:cs typeface="Calibri"/>
            </a:endParaRPr>
          </a:p>
        </p:txBody>
      </p:sp>
      <p:sp>
        <p:nvSpPr>
          <p:cNvPr id="2" name="Slide Number Placeholder 1"/>
          <p:cNvSpPr>
            <a:spLocks noGrp="1"/>
          </p:cNvSpPr>
          <p:nvPr>
            <p:ph type="sldNum" sz="quarter" idx="12"/>
          </p:nvPr>
        </p:nvSpPr>
        <p:spPr/>
        <p:txBody>
          <a:bodyPr/>
          <a:lstStyle/>
          <a:p>
            <a:fld id="{4A822907-8A9D-4F6B-98F6-913902AD56B5}"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907" y="457200"/>
            <a:ext cx="8716493" cy="1295400"/>
          </a:xfrm>
        </p:spPr>
        <p:txBody>
          <a:bodyPr>
            <a:normAutofit/>
          </a:bodyPr>
          <a:lstStyle/>
          <a:p>
            <a:r>
              <a:rPr lang="en-US" sz="3200" b="1" dirty="0" smtClean="0">
                <a:latin typeface="Arial"/>
                <a:cs typeface="Arial"/>
              </a:rPr>
              <a:t>      Give Positive Descriptive</a:t>
            </a:r>
            <a:br>
              <a:rPr lang="en-US" sz="3200" b="1" dirty="0" smtClean="0">
                <a:latin typeface="Arial"/>
                <a:cs typeface="Arial"/>
              </a:rPr>
            </a:br>
            <a:r>
              <a:rPr lang="en-US" sz="3200" b="1" dirty="0" smtClean="0">
                <a:latin typeface="Arial"/>
                <a:cs typeface="Arial"/>
              </a:rPr>
              <a:t>            Acknowledgments….</a:t>
            </a:r>
          </a:p>
        </p:txBody>
      </p:sp>
      <p:pic>
        <p:nvPicPr>
          <p:cNvPr id="4" name="Content Placeholder 7" descr="024.JPG"/>
          <p:cNvPicPr>
            <a:picLocks noChangeAspect="1"/>
          </p:cNvPicPr>
          <p:nvPr/>
        </p:nvPicPr>
        <p:blipFill>
          <a:blip r:embed="rId3" cstate="print"/>
          <a:stretch>
            <a:fillRect/>
          </a:stretch>
        </p:blipFill>
        <p:spPr>
          <a:xfrm>
            <a:off x="4991100" y="2032000"/>
            <a:ext cx="4038600" cy="3028950"/>
          </a:xfrm>
          <a:prstGeom prst="roundRect">
            <a:avLst/>
          </a:prstGeom>
        </p:spPr>
      </p:pic>
      <p:pic>
        <p:nvPicPr>
          <p:cNvPr id="19460" name="Content Placeholder 4" descr="025.JPG"/>
          <p:cNvPicPr>
            <a:picLocks noGrp="1" noChangeAspect="1"/>
          </p:cNvPicPr>
          <p:nvPr>
            <p:ph idx="1"/>
          </p:nvPr>
        </p:nvPicPr>
        <p:blipFill>
          <a:blip r:embed="rId4" cstate="print"/>
          <a:srcRect/>
          <a:stretch>
            <a:fillRect/>
          </a:stretch>
        </p:blipFill>
        <p:spPr>
          <a:xfrm>
            <a:off x="114300" y="2032000"/>
            <a:ext cx="4876800" cy="3810000"/>
          </a:xfrm>
        </p:spPr>
      </p:pic>
      <p:sp>
        <p:nvSpPr>
          <p:cNvPr id="2" name="Slide Number Placeholder 1"/>
          <p:cNvSpPr>
            <a:spLocks noGrp="1"/>
          </p:cNvSpPr>
          <p:nvPr>
            <p:ph type="sldNum" sz="quarter" idx="12"/>
          </p:nvPr>
        </p:nvSpPr>
        <p:spPr/>
        <p:txBody>
          <a:bodyPr/>
          <a:lstStyle/>
          <a:p>
            <a:fld id="{4A822907-8A9D-4F6B-98F6-913902AD56B5}"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7053" y="177800"/>
            <a:ext cx="8789894" cy="1130300"/>
          </a:xfrm>
        </p:spPr>
        <p:txBody>
          <a:bodyPr anchor="ctr">
            <a:normAutofit/>
          </a:bodyPr>
          <a:lstStyle/>
          <a:p>
            <a:pPr eaLnBrk="1" hangingPunct="1">
              <a:spcAft>
                <a:spcPts val="1800"/>
              </a:spcAft>
            </a:pPr>
            <a:r>
              <a:rPr lang="en-US" sz="2800" b="1" dirty="0" smtClean="0">
                <a:latin typeface="Arial"/>
                <a:cs typeface="Arial"/>
              </a:rPr>
              <a:t>Teach Clear and Consistent Expectations</a:t>
            </a:r>
          </a:p>
        </p:txBody>
      </p:sp>
      <p:pic>
        <p:nvPicPr>
          <p:cNvPr id="21505" name="Picture 1" descr="C:\Users\JBattaglia\Dropbox\Camera Uploads\2012-11-05 16.20.30.jpg"/>
          <p:cNvPicPr>
            <a:picLocks noChangeAspect="1" noChangeArrowheads="1"/>
          </p:cNvPicPr>
          <p:nvPr/>
        </p:nvPicPr>
        <p:blipFill>
          <a:blip r:embed="rId3" cstate="print"/>
          <a:srcRect/>
          <a:stretch>
            <a:fillRect/>
          </a:stretch>
        </p:blipFill>
        <p:spPr bwMode="auto">
          <a:xfrm>
            <a:off x="175988" y="1281217"/>
            <a:ext cx="8787419" cy="5392974"/>
          </a:xfrm>
          <a:prstGeom prst="rect">
            <a:avLst/>
          </a:prstGeom>
          <a:noFill/>
        </p:spPr>
      </p:pic>
      <p:sp>
        <p:nvSpPr>
          <p:cNvPr id="2" name="Slide Number Placeholder 1"/>
          <p:cNvSpPr>
            <a:spLocks noGrp="1"/>
          </p:cNvSpPr>
          <p:nvPr>
            <p:ph type="sldNum" sz="quarter" idx="12"/>
          </p:nvPr>
        </p:nvSpPr>
        <p:spPr/>
        <p:txBody>
          <a:bodyPr/>
          <a:lstStyle/>
          <a:p>
            <a:fld id="{4A822907-8A9D-4F6B-98F6-913902AD56B5}"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913" y="198892"/>
            <a:ext cx="8789894" cy="944108"/>
          </a:xfrm>
        </p:spPr>
        <p:txBody>
          <a:bodyPr>
            <a:normAutofit/>
          </a:bodyPr>
          <a:lstStyle/>
          <a:p>
            <a:pPr eaLnBrk="1" hangingPunct="1"/>
            <a:r>
              <a:rPr lang="en-US" sz="2800" b="1" dirty="0" smtClean="0">
                <a:latin typeface="Arial"/>
                <a:cs typeface="Arial"/>
              </a:rPr>
              <a:t>Teach Clear and Consistent Expectations</a:t>
            </a:r>
          </a:p>
        </p:txBody>
      </p:sp>
      <p:pic>
        <p:nvPicPr>
          <p:cNvPr id="18436" name="Picture 5" descr="003.JPG"/>
          <p:cNvPicPr>
            <a:picLocks noChangeAspect="1"/>
          </p:cNvPicPr>
          <p:nvPr/>
        </p:nvPicPr>
        <p:blipFill>
          <a:blip r:embed="rId3" cstate="print"/>
          <a:srcRect/>
          <a:stretch>
            <a:fillRect/>
          </a:stretch>
        </p:blipFill>
        <p:spPr bwMode="auto">
          <a:xfrm>
            <a:off x="293509" y="1436797"/>
            <a:ext cx="8590981" cy="5356644"/>
          </a:xfrm>
          <a:prstGeom prst="rect">
            <a:avLst/>
          </a:prstGeom>
          <a:noFill/>
          <a:ln w="9525">
            <a:noFill/>
            <a:miter lim="800000"/>
            <a:headEnd/>
            <a:tailEnd/>
          </a:ln>
        </p:spPr>
      </p:pic>
      <p:sp>
        <p:nvSpPr>
          <p:cNvPr id="18437" name="TextBox 6"/>
          <p:cNvSpPr txBox="1">
            <a:spLocks noChangeArrowheads="1"/>
          </p:cNvSpPr>
          <p:nvPr/>
        </p:nvSpPr>
        <p:spPr bwMode="auto">
          <a:xfrm rot="10800000" flipV="1">
            <a:off x="536028" y="1755338"/>
            <a:ext cx="8253866" cy="707887"/>
          </a:xfrm>
          <a:prstGeom prst="rect">
            <a:avLst/>
          </a:prstGeom>
          <a:solidFill>
            <a:srgbClr val="008000"/>
          </a:solidFill>
          <a:ln w="9525">
            <a:noFill/>
            <a:miter lim="800000"/>
            <a:headEnd/>
            <a:tailEnd/>
          </a:ln>
        </p:spPr>
        <p:txBody>
          <a:bodyPr wrap="square">
            <a:spAutoFit/>
          </a:bodyPr>
          <a:lstStyle/>
          <a:p>
            <a:pPr algn="ctr"/>
            <a:r>
              <a:rPr lang="en-US" b="1" dirty="0">
                <a:solidFill>
                  <a:srgbClr val="00B050"/>
                </a:solidFill>
              </a:rPr>
              <a:t>   </a:t>
            </a:r>
            <a:r>
              <a:rPr lang="en-US" sz="4000" b="1" dirty="0" smtClean="0">
                <a:solidFill>
                  <a:srgbClr val="FFFF00"/>
                </a:solidFill>
              </a:rPr>
              <a:t>Classroom </a:t>
            </a:r>
            <a:r>
              <a:rPr lang="en-US" sz="4000" b="1" dirty="0">
                <a:solidFill>
                  <a:srgbClr val="FFFF00"/>
                </a:solidFill>
              </a:rPr>
              <a:t>Expectations</a:t>
            </a:r>
          </a:p>
        </p:txBody>
      </p:sp>
      <p:sp>
        <p:nvSpPr>
          <p:cNvPr id="2" name="Slide Number Placeholder 1"/>
          <p:cNvSpPr>
            <a:spLocks noGrp="1"/>
          </p:cNvSpPr>
          <p:nvPr>
            <p:ph type="sldNum" sz="quarter" idx="12"/>
          </p:nvPr>
        </p:nvSpPr>
        <p:spPr/>
        <p:txBody>
          <a:bodyPr/>
          <a:lstStyle/>
          <a:p>
            <a:fld id="{4A822907-8A9D-4F6B-98F6-913902AD56B5}"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Title 5"/>
          <p:cNvSpPr>
            <a:spLocks noGrp="1"/>
          </p:cNvSpPr>
          <p:nvPr>
            <p:ph type="title"/>
          </p:nvPr>
        </p:nvSpPr>
        <p:spPr>
          <a:xfrm>
            <a:off x="237782" y="317500"/>
            <a:ext cx="8707305" cy="931863"/>
          </a:xfrm>
        </p:spPr>
        <p:txBody>
          <a:bodyPr/>
          <a:lstStyle/>
          <a:p>
            <a:r>
              <a:rPr lang="en-US" dirty="0" smtClean="0">
                <a:latin typeface="Arial"/>
                <a:cs typeface="Arial"/>
              </a:rPr>
              <a:t>       </a:t>
            </a:r>
            <a:r>
              <a:rPr lang="en-US" sz="3200" b="1" dirty="0" smtClean="0">
                <a:latin typeface="Arial"/>
                <a:cs typeface="Arial"/>
              </a:rPr>
              <a:t>Teach About Feelings</a:t>
            </a:r>
          </a:p>
        </p:txBody>
      </p:sp>
      <p:pic>
        <p:nvPicPr>
          <p:cNvPr id="20484" name="ClipArt Placeholder 5" descr="009.JPG"/>
          <p:cNvPicPr>
            <a:picLocks noChangeAspect="1"/>
          </p:cNvPicPr>
          <p:nvPr/>
        </p:nvPicPr>
        <p:blipFill>
          <a:blip r:embed="rId3" cstate="print"/>
          <a:srcRect/>
          <a:stretch>
            <a:fillRect/>
          </a:stretch>
        </p:blipFill>
        <p:spPr bwMode="auto">
          <a:xfrm>
            <a:off x="991606" y="1447800"/>
            <a:ext cx="7267489" cy="449149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39</a:t>
            </a:fld>
            <a:endParaRPr lang="en-US"/>
          </a:p>
        </p:txBody>
      </p:sp>
      <p:sp>
        <p:nvSpPr>
          <p:cNvPr id="8" name="Rectangle 7"/>
          <p:cNvSpPr/>
          <p:nvPr/>
        </p:nvSpPr>
        <p:spPr>
          <a:xfrm>
            <a:off x="876300" y="6015496"/>
            <a:ext cx="7382796" cy="307777"/>
          </a:xfrm>
          <a:prstGeom prst="rect">
            <a:avLst/>
          </a:prstGeom>
        </p:spPr>
        <p:txBody>
          <a:bodyPr wrap="square">
            <a:spAutoFit/>
          </a:bodyPr>
          <a:lstStyle/>
          <a:p>
            <a:pPr lvl="1"/>
            <a:r>
              <a:rPr lang="en-US" sz="1400" dirty="0" smtClean="0">
                <a:latin typeface="Calibri" panose="020F0502020204030204" pitchFamily="34" charset="0"/>
                <a:cs typeface="Calibri" panose="020F0502020204030204" pitchFamily="34" charset="0"/>
              </a:rPr>
              <a:t>Source:  http://csefel.vanderbilt.edu/modules/2006/feelingchart-sp.pdf</a:t>
            </a:r>
            <a:endParaRPr lang="en-US" sz="1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7107" y="298356"/>
            <a:ext cx="8913813" cy="1098644"/>
          </a:xfrm>
        </p:spPr>
        <p:txBody>
          <a:bodyPr/>
          <a:lstStyle/>
          <a:p>
            <a:r>
              <a:rPr lang="en-US" b="1" dirty="0" smtClean="0">
                <a:latin typeface="Arial"/>
                <a:cs typeface="Arial"/>
              </a:rPr>
              <a:t>                Objectives</a:t>
            </a:r>
            <a:r>
              <a:rPr lang="en-US" dirty="0" smtClean="0">
                <a:latin typeface="Arial"/>
                <a:cs typeface="Arial"/>
              </a:rPr>
              <a:t> </a:t>
            </a:r>
            <a:endParaRPr lang="en-US" dirty="0">
              <a:latin typeface="Arial"/>
              <a:cs typeface="Arial"/>
            </a:endParaRPr>
          </a:p>
        </p:txBody>
      </p:sp>
      <p:sp>
        <p:nvSpPr>
          <p:cNvPr id="3" name="Content Placeholder 2"/>
          <p:cNvSpPr>
            <a:spLocks noGrp="1"/>
          </p:cNvSpPr>
          <p:nvPr>
            <p:ph idx="1"/>
          </p:nvPr>
        </p:nvSpPr>
        <p:spPr>
          <a:xfrm>
            <a:off x="199505" y="1689538"/>
            <a:ext cx="8714307" cy="4327491"/>
          </a:xfrm>
        </p:spPr>
        <p:txBody>
          <a:bodyPr>
            <a:normAutofit/>
          </a:bodyPr>
          <a:lstStyle/>
          <a:p>
            <a:pPr>
              <a:lnSpc>
                <a:spcPct val="90000"/>
              </a:lnSpc>
            </a:pPr>
            <a:r>
              <a:rPr lang="en-US" sz="2400" dirty="0" smtClean="0">
                <a:solidFill>
                  <a:srgbClr val="000000"/>
                </a:solidFill>
                <a:latin typeface="Calibri"/>
                <a:cs typeface="Calibri"/>
              </a:rPr>
              <a:t>Understand the alignment between the </a:t>
            </a:r>
            <a:r>
              <a:rPr lang="en-US" sz="2400" i="1" dirty="0" smtClean="0">
                <a:solidFill>
                  <a:srgbClr val="000000"/>
                </a:solidFill>
                <a:latin typeface="Calibri"/>
                <a:cs typeface="Calibri"/>
              </a:rPr>
              <a:t>Preschool Learning Foundations</a:t>
            </a:r>
            <a:r>
              <a:rPr lang="en-US" sz="2400" dirty="0" smtClean="0">
                <a:solidFill>
                  <a:srgbClr val="000000"/>
                </a:solidFill>
                <a:latin typeface="Calibri"/>
                <a:cs typeface="Calibri"/>
              </a:rPr>
              <a:t> and the kindergarten Content Standards for California Public Schools</a:t>
            </a:r>
          </a:p>
          <a:p>
            <a:pPr>
              <a:lnSpc>
                <a:spcPct val="90000"/>
              </a:lnSpc>
            </a:pPr>
            <a:r>
              <a:rPr lang="en-US" sz="2400" dirty="0" smtClean="0">
                <a:solidFill>
                  <a:srgbClr val="000000"/>
                </a:solidFill>
                <a:latin typeface="Calibri"/>
                <a:cs typeface="Calibri"/>
              </a:rPr>
              <a:t>Become familiar with and understand the importance of the </a:t>
            </a:r>
            <a:r>
              <a:rPr lang="en-US" sz="2400" i="1" dirty="0" smtClean="0">
                <a:solidFill>
                  <a:srgbClr val="000000"/>
                </a:solidFill>
                <a:latin typeface="Calibri"/>
                <a:cs typeface="Calibri"/>
              </a:rPr>
              <a:t>Preschool Learning Foundations </a:t>
            </a:r>
            <a:r>
              <a:rPr lang="en-US" sz="2400" dirty="0" smtClean="0">
                <a:solidFill>
                  <a:srgbClr val="000000"/>
                </a:solidFill>
                <a:latin typeface="Calibri"/>
                <a:cs typeface="Calibri"/>
              </a:rPr>
              <a:t>in social-emotional development and the current research with an emphasis on self-regulation  </a:t>
            </a:r>
          </a:p>
          <a:p>
            <a:pPr>
              <a:lnSpc>
                <a:spcPct val="90000"/>
              </a:lnSpc>
            </a:pPr>
            <a:r>
              <a:rPr lang="en-US" sz="2400" dirty="0" smtClean="0">
                <a:solidFill>
                  <a:srgbClr val="000000"/>
                </a:solidFill>
                <a:latin typeface="Calibri"/>
                <a:cs typeface="Calibri"/>
              </a:rPr>
              <a:t>Understand the importance of teaching social-emotional skills </a:t>
            </a:r>
            <a:br>
              <a:rPr lang="en-US" sz="2400" dirty="0" smtClean="0">
                <a:solidFill>
                  <a:srgbClr val="000000"/>
                </a:solidFill>
                <a:latin typeface="Calibri"/>
                <a:cs typeface="Calibri"/>
              </a:rPr>
            </a:br>
            <a:r>
              <a:rPr lang="en-US" sz="2400" dirty="0" smtClean="0">
                <a:solidFill>
                  <a:srgbClr val="000000"/>
                </a:solidFill>
                <a:latin typeface="Calibri"/>
                <a:cs typeface="Calibri"/>
              </a:rPr>
              <a:t>and self-regulation in transitional kindergarten </a:t>
            </a:r>
          </a:p>
          <a:p>
            <a:pPr>
              <a:lnSpc>
                <a:spcPct val="90000"/>
              </a:lnSpc>
            </a:pPr>
            <a:r>
              <a:rPr lang="en-US" sz="2400" dirty="0" smtClean="0">
                <a:solidFill>
                  <a:srgbClr val="000000"/>
                </a:solidFill>
                <a:latin typeface="Calibri"/>
                <a:cs typeface="Calibri"/>
              </a:rPr>
              <a:t>Identify effective strategies that build positive relationships and environments to support social-emotional development</a:t>
            </a:r>
          </a:p>
          <a:p>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Content Placeholder 33" descr="FeelingsChart.jpg"/>
          <p:cNvPicPr>
            <a:picLocks noGrp="1" noChangeAspect="1"/>
          </p:cNvPicPr>
          <p:nvPr>
            <p:ph sz="half" idx="2"/>
          </p:nvPr>
        </p:nvPicPr>
        <p:blipFill>
          <a:blip r:embed="rId3" cstate="print"/>
          <a:srcRect b="-813"/>
          <a:stretch>
            <a:fillRect/>
          </a:stretch>
        </p:blipFill>
        <p:spPr>
          <a:xfrm>
            <a:off x="4748213" y="1447800"/>
            <a:ext cx="3995737" cy="4953000"/>
          </a:xfrm>
        </p:spPr>
      </p:pic>
      <p:sp>
        <p:nvSpPr>
          <p:cNvPr id="20483" name="Title 5"/>
          <p:cNvSpPr>
            <a:spLocks noGrp="1"/>
          </p:cNvSpPr>
          <p:nvPr>
            <p:ph type="title"/>
          </p:nvPr>
        </p:nvSpPr>
        <p:spPr>
          <a:xfrm>
            <a:off x="237782" y="330200"/>
            <a:ext cx="8707305" cy="919163"/>
          </a:xfrm>
        </p:spPr>
        <p:txBody>
          <a:bodyPr/>
          <a:lstStyle/>
          <a:p>
            <a:r>
              <a:rPr lang="en-US" dirty="0" smtClean="0">
                <a:latin typeface="Arial"/>
                <a:cs typeface="Arial"/>
              </a:rPr>
              <a:t>       </a:t>
            </a:r>
            <a:r>
              <a:rPr lang="en-US" sz="3200" b="1" dirty="0" smtClean="0">
                <a:latin typeface="Arial"/>
                <a:cs typeface="Arial"/>
              </a:rPr>
              <a:t>Teach About Feelings</a:t>
            </a:r>
          </a:p>
        </p:txBody>
      </p:sp>
      <p:pic>
        <p:nvPicPr>
          <p:cNvPr id="20485" name="Picture 2" descr="FeelingWheel.JPG"/>
          <p:cNvPicPr>
            <a:picLocks noChangeAspect="1"/>
          </p:cNvPicPr>
          <p:nvPr/>
        </p:nvPicPr>
        <p:blipFill>
          <a:blip r:embed="rId4" cstate="print"/>
          <a:srcRect/>
          <a:stretch>
            <a:fillRect/>
          </a:stretch>
        </p:blipFill>
        <p:spPr bwMode="auto">
          <a:xfrm>
            <a:off x="237782" y="1447800"/>
            <a:ext cx="4132386" cy="4953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8311" y="317500"/>
            <a:ext cx="8789894" cy="1084263"/>
          </a:xfrm>
        </p:spPr>
        <p:txBody>
          <a:bodyPr>
            <a:normAutofit/>
          </a:bodyPr>
          <a:lstStyle/>
          <a:p>
            <a:r>
              <a:rPr lang="en-US" dirty="0" smtClean="0">
                <a:latin typeface="Arial"/>
                <a:cs typeface="Arial"/>
              </a:rPr>
              <a:t> </a:t>
            </a:r>
            <a:r>
              <a:rPr lang="en-US" b="1" dirty="0" smtClean="0">
                <a:latin typeface="Arial"/>
                <a:cs typeface="Arial"/>
              </a:rPr>
              <a:t>Teach How to Problem Solve</a:t>
            </a:r>
          </a:p>
        </p:txBody>
      </p:sp>
      <p:pic>
        <p:nvPicPr>
          <p:cNvPr id="21507" name="Picture 4"/>
          <p:cNvPicPr>
            <a:picLocks noChangeAspect="1" noChangeArrowheads="1"/>
          </p:cNvPicPr>
          <p:nvPr/>
        </p:nvPicPr>
        <p:blipFill>
          <a:blip r:embed="rId3" cstate="print"/>
          <a:srcRect/>
          <a:stretch>
            <a:fillRect/>
          </a:stretch>
        </p:blipFill>
        <p:spPr bwMode="auto">
          <a:xfrm>
            <a:off x="5029200" y="1981200"/>
            <a:ext cx="3665538" cy="3590925"/>
          </a:xfrm>
          <a:prstGeom prst="rect">
            <a:avLst/>
          </a:prstGeom>
          <a:noFill/>
          <a:ln w="9525">
            <a:noFill/>
            <a:miter lim="800000"/>
            <a:headEnd/>
            <a:tailEnd/>
          </a:ln>
        </p:spPr>
      </p:pic>
      <p:pic>
        <p:nvPicPr>
          <p:cNvPr id="21508" name="Picture 4" descr="getatimer2006.pdf"/>
          <p:cNvPicPr>
            <a:picLocks noChangeAspect="1"/>
          </p:cNvPicPr>
          <p:nvPr/>
        </p:nvPicPr>
        <p:blipFill>
          <a:blip r:embed="rId4" cstate="print"/>
          <a:srcRect/>
          <a:stretch>
            <a:fillRect/>
          </a:stretch>
        </p:blipFill>
        <p:spPr bwMode="auto">
          <a:xfrm>
            <a:off x="533400" y="1828800"/>
            <a:ext cx="4308475" cy="3965575"/>
          </a:xfrm>
          <a:prstGeom prst="rect">
            <a:avLst/>
          </a:prstGeom>
          <a:noFill/>
          <a:ln w="9525">
            <a:noFill/>
            <a:miter lim="800000"/>
            <a:headEnd/>
            <a:tailEnd/>
          </a:ln>
        </p:spPr>
      </p:pic>
      <p:sp>
        <p:nvSpPr>
          <p:cNvPr id="5" name="Rectangle 4"/>
          <p:cNvSpPr/>
          <p:nvPr/>
        </p:nvSpPr>
        <p:spPr>
          <a:xfrm>
            <a:off x="1028700" y="6107410"/>
            <a:ext cx="7251700" cy="307777"/>
          </a:xfrm>
          <a:prstGeom prst="rect">
            <a:avLst/>
          </a:prstGeom>
        </p:spPr>
        <p:txBody>
          <a:bodyPr wrap="square">
            <a:spAutoFit/>
          </a:bodyPr>
          <a:lstStyle/>
          <a:p>
            <a:r>
              <a:rPr lang="en-US" sz="1400" dirty="0" smtClean="0">
                <a:latin typeface="Calibri" panose="020F0502020204030204" pitchFamily="34" charset="0"/>
                <a:ea typeface="MS PGothic" pitchFamily="34" charset="-128"/>
                <a:cs typeface="Calibri" panose="020F0502020204030204" pitchFamily="34" charset="0"/>
              </a:rPr>
              <a:t>Source: http://csefel.vanderbilt.edu/resources/strategies.html</a:t>
            </a:r>
          </a:p>
        </p:txBody>
      </p:sp>
      <p:sp>
        <p:nvSpPr>
          <p:cNvPr id="2" name="Slide Number Placeholder 1"/>
          <p:cNvSpPr>
            <a:spLocks noGrp="1"/>
          </p:cNvSpPr>
          <p:nvPr>
            <p:ph type="sldNum" sz="quarter" idx="12"/>
          </p:nvPr>
        </p:nvSpPr>
        <p:spPr/>
        <p:txBody>
          <a:bodyPr/>
          <a:lstStyle/>
          <a:p>
            <a:fld id="{4A822907-8A9D-4F6B-98F6-913902AD56B5}"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4"/>
          <p:cNvSpPr>
            <a:spLocks noGrp="1"/>
          </p:cNvSpPr>
          <p:nvPr>
            <p:ph type="title"/>
          </p:nvPr>
        </p:nvSpPr>
        <p:spPr>
          <a:xfrm>
            <a:off x="214213" y="274638"/>
            <a:ext cx="8752435" cy="1173162"/>
          </a:xfrm>
        </p:spPr>
        <p:txBody>
          <a:bodyPr>
            <a:noAutofit/>
          </a:bodyPr>
          <a:lstStyle/>
          <a:p>
            <a:r>
              <a:rPr lang="en-US" dirty="0" smtClean="0">
                <a:latin typeface="Arial"/>
                <a:cs typeface="Arial"/>
              </a:rPr>
              <a:t>   </a:t>
            </a:r>
            <a:r>
              <a:rPr lang="en-US" b="1" dirty="0" smtClean="0">
                <a:latin typeface="Arial"/>
                <a:cs typeface="Arial"/>
              </a:rPr>
              <a:t>Solution Kit Choice Board </a:t>
            </a:r>
            <a:br>
              <a:rPr lang="en-US" b="1" dirty="0" smtClean="0">
                <a:latin typeface="Arial"/>
                <a:cs typeface="Arial"/>
              </a:rPr>
            </a:br>
            <a:r>
              <a:rPr lang="en-US" b="1" dirty="0" smtClean="0">
                <a:latin typeface="Arial"/>
                <a:cs typeface="Arial"/>
              </a:rPr>
              <a:t>        </a:t>
            </a:r>
            <a:r>
              <a:rPr lang="en-US" sz="2400" b="1" dirty="0" smtClean="0">
                <a:latin typeface="Arial"/>
                <a:cs typeface="Arial"/>
              </a:rPr>
              <a:t>(problem solving strategies)</a:t>
            </a:r>
          </a:p>
        </p:txBody>
      </p:sp>
      <p:pic>
        <p:nvPicPr>
          <p:cNvPr id="29698" name="Picture 2" descr="C:\Users\LNielsen\Pictures\CSEFEL module 2\012.JPG"/>
          <p:cNvPicPr>
            <a:picLocks noGrp="1" noChangeAspect="1" noChangeArrowheads="1"/>
          </p:cNvPicPr>
          <p:nvPr>
            <p:ph sz="half" idx="2"/>
          </p:nvPr>
        </p:nvPicPr>
        <p:blipFill>
          <a:blip r:embed="rId3" cstate="print"/>
          <a:srcRect/>
          <a:stretch>
            <a:fillRect/>
          </a:stretch>
        </p:blipFill>
        <p:spPr>
          <a:xfrm rot="20919747">
            <a:off x="5391726" y="1809776"/>
            <a:ext cx="3150584" cy="2450454"/>
          </a:xfrm>
          <a:prstGeom prst="roundRect">
            <a:avLst/>
          </a:prstGeom>
        </p:spPr>
      </p:pic>
      <p:pic>
        <p:nvPicPr>
          <p:cNvPr id="29699" name="Picture 3" descr="C:\Users\LNielsen\Pictures\CSEFEL module 2\013.JPG"/>
          <p:cNvPicPr>
            <a:picLocks noChangeAspect="1" noChangeArrowheads="1"/>
          </p:cNvPicPr>
          <p:nvPr/>
        </p:nvPicPr>
        <p:blipFill>
          <a:blip r:embed="rId4" cstate="print"/>
          <a:srcRect/>
          <a:stretch>
            <a:fillRect/>
          </a:stretch>
        </p:blipFill>
        <p:spPr bwMode="auto">
          <a:xfrm>
            <a:off x="2547889" y="2000908"/>
            <a:ext cx="2727669" cy="3497012"/>
          </a:xfrm>
          <a:prstGeom prst="roundRect">
            <a:avLst/>
          </a:prstGeom>
          <a:noFill/>
        </p:spPr>
      </p:pic>
      <p:pic>
        <p:nvPicPr>
          <p:cNvPr id="22535" name="Picture 7" descr="003.JPG"/>
          <p:cNvPicPr>
            <a:picLocks noChangeAspect="1"/>
          </p:cNvPicPr>
          <p:nvPr/>
        </p:nvPicPr>
        <p:blipFill>
          <a:blip r:embed="rId5" cstate="print"/>
          <a:srcRect/>
          <a:stretch>
            <a:fillRect/>
          </a:stretch>
        </p:blipFill>
        <p:spPr bwMode="auto">
          <a:xfrm>
            <a:off x="381000" y="1600200"/>
            <a:ext cx="1876425" cy="4191000"/>
          </a:xfrm>
          <a:prstGeom prst="rect">
            <a:avLst/>
          </a:prstGeom>
          <a:noFill/>
          <a:ln w="9525">
            <a:noFill/>
            <a:miter lim="800000"/>
            <a:headEnd/>
            <a:tailEnd/>
          </a:ln>
        </p:spPr>
      </p:pic>
      <p:sp>
        <p:nvSpPr>
          <p:cNvPr id="8" name="Rectangle 7"/>
          <p:cNvSpPr/>
          <p:nvPr/>
        </p:nvSpPr>
        <p:spPr>
          <a:xfrm>
            <a:off x="1117600" y="6046142"/>
            <a:ext cx="7634835" cy="307777"/>
          </a:xfrm>
          <a:prstGeom prst="rect">
            <a:avLst/>
          </a:prstGeom>
        </p:spPr>
        <p:txBody>
          <a:bodyPr wrap="square">
            <a:spAutoFit/>
          </a:bodyPr>
          <a:lstStyle/>
          <a:p>
            <a:r>
              <a:rPr lang="en-US" sz="1400" dirty="0" smtClean="0">
                <a:latin typeface="Calibri" panose="020F0502020204030204" pitchFamily="34" charset="0"/>
                <a:ea typeface="MS PGothic" pitchFamily="34" charset="-128"/>
                <a:cs typeface="Calibri" panose="020F0502020204030204" pitchFamily="34" charset="0"/>
              </a:rPr>
              <a:t>Source: http://csefel.vanderbilt.edu/resources/strategies.html</a:t>
            </a:r>
          </a:p>
        </p:txBody>
      </p:sp>
      <p:sp>
        <p:nvSpPr>
          <p:cNvPr id="2" name="Slide Number Placeholder 1"/>
          <p:cNvSpPr>
            <a:spLocks noGrp="1"/>
          </p:cNvSpPr>
          <p:nvPr>
            <p:ph type="sldNum" sz="quarter" idx="12"/>
          </p:nvPr>
        </p:nvSpPr>
        <p:spPr/>
        <p:txBody>
          <a:bodyPr/>
          <a:lstStyle/>
          <a:p>
            <a:fld id="{4A822907-8A9D-4F6B-98F6-913902AD56B5}"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144665"/>
            <a:ext cx="8913813" cy="618666"/>
          </a:xfrm>
        </p:spPr>
        <p:txBody>
          <a:bodyPr>
            <a:normAutofit fontScale="90000"/>
          </a:bodyPr>
          <a:lstStyle/>
          <a:p>
            <a:r>
              <a:rPr lang="en-US" b="1" dirty="0" smtClean="0">
                <a:latin typeface="Arial"/>
                <a:cs typeface="Arial"/>
              </a:rPr>
              <a:t>		   Resources</a:t>
            </a:r>
            <a:endParaRPr lang="en-US" b="1" dirty="0">
              <a:latin typeface="Arial"/>
              <a:cs typeface="Arial"/>
            </a:endParaRPr>
          </a:p>
        </p:txBody>
      </p:sp>
      <p:sp>
        <p:nvSpPr>
          <p:cNvPr id="3" name="Slide Number Placeholder 2"/>
          <p:cNvSpPr>
            <a:spLocks noGrp="1"/>
          </p:cNvSpPr>
          <p:nvPr>
            <p:ph type="sldNum" sz="quarter" idx="12"/>
          </p:nvPr>
        </p:nvSpPr>
        <p:spPr/>
        <p:txBody>
          <a:bodyPr/>
          <a:lstStyle/>
          <a:p>
            <a:fld id="{4A822907-8A9D-4F6B-98F6-913902AD56B5}" type="slidenum">
              <a:rPr lang="en-US" smtClean="0"/>
              <a:pPr/>
              <a:t>43</a:t>
            </a:fld>
            <a:endParaRPr lang="en-US"/>
          </a:p>
        </p:txBody>
      </p:sp>
      <p:graphicFrame>
        <p:nvGraphicFramePr>
          <p:cNvPr id="8" name="Content Placeholder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6211808"/>
              </p:ext>
            </p:extLst>
          </p:nvPr>
        </p:nvGraphicFramePr>
        <p:xfrm>
          <a:off x="141629" y="694292"/>
          <a:ext cx="8894592" cy="6142553"/>
        </p:xfrm>
        <a:graphic>
          <a:graphicData uri="http://schemas.openxmlformats.org/drawingml/2006/table">
            <a:tbl>
              <a:tblPr firstRow="1" bandRow="1">
                <a:tableStyleId>{46F890A9-2807-4EBB-B81D-B2AA78EC7F39}</a:tableStyleId>
              </a:tblPr>
              <a:tblGrid>
                <a:gridCol w="4582771"/>
                <a:gridCol w="4311821"/>
              </a:tblGrid>
              <a:tr h="261421">
                <a:tc gridSpan="2">
                  <a:txBody>
                    <a:bodyPr/>
                    <a:lstStyle/>
                    <a:p>
                      <a:pPr algn="ctr"/>
                      <a:r>
                        <a:rPr lang="en-US" dirty="0" smtClean="0">
                          <a:solidFill>
                            <a:srgbClr val="000000"/>
                          </a:solidFill>
                          <a:latin typeface="Calibri"/>
                          <a:cs typeface="Calibri"/>
                        </a:rPr>
                        <a:t>TK Online Resources</a:t>
                      </a:r>
                      <a:endParaRPr lang="en-US" b="0" dirty="0">
                        <a:solidFill>
                          <a:srgbClr val="000000"/>
                        </a:solidFill>
                        <a:latin typeface="Calibri"/>
                        <a:cs typeface="Calibri"/>
                      </a:endParaRPr>
                    </a:p>
                  </a:txBody>
                  <a:tcPr/>
                </a:tc>
                <a:tc hMerge="1">
                  <a:txBody>
                    <a:bodyPr/>
                    <a:lstStyle/>
                    <a:p>
                      <a:endParaRPr lang="en-US" dirty="0"/>
                    </a:p>
                  </a:txBody>
                  <a:tcPr/>
                </a:tc>
              </a:tr>
              <a:tr h="666949">
                <a:tc>
                  <a:txBody>
                    <a:bodyPr/>
                    <a:lstStyle/>
                    <a:p>
                      <a:pPr marL="0" marR="0" algn="l">
                        <a:lnSpc>
                          <a:spcPct val="100000"/>
                        </a:lnSpc>
                        <a:spcBef>
                          <a:spcPts val="0"/>
                        </a:spcBef>
                        <a:spcAft>
                          <a:spcPts val="0"/>
                        </a:spcAft>
                      </a:pPr>
                      <a:r>
                        <a:rPr lang="en-US" sz="1300" b="1" i="1" dirty="0" smtClean="0">
                          <a:effectLst/>
                          <a:latin typeface="Calibri"/>
                          <a:cs typeface="Calibri"/>
                        </a:rPr>
                        <a:t>The Alignment of the California Preschool Learning Foundations with Key Early Education Resources</a:t>
                      </a:r>
                      <a:endParaRPr lang="en-US" sz="1300" b="1" i="1" dirty="0">
                        <a:effectLst/>
                        <a:latin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3"/>
                        </a:rPr>
                        <a:t>http://www.cde.ca.gov/sp/cd/re/documents/psalignment.pdf</a:t>
                      </a:r>
                      <a:endParaRPr kumimoji="0" lang="en-US" altLang="en-US" sz="1300" b="0" i="0" u="none" strike="noStrike" kern="1200" cap="none" spc="0" normalizeH="0" baseline="0" noProof="0" dirty="0" smtClean="0">
                        <a:ln>
                          <a:noFill/>
                        </a:ln>
                        <a:solidFill>
                          <a:srgbClr val="000000"/>
                        </a:solidFill>
                        <a:effectLst/>
                        <a:uLnTx/>
                        <a:uFillTx/>
                        <a:latin typeface="Calibri" pitchFamily="28" charset="0"/>
                        <a:ea typeface="ＭＳ Ｐゴシック" pitchFamily="28" charset="-128"/>
                        <a:cs typeface="Calibri" pitchFamily="28" charset="0"/>
                      </a:endParaRPr>
                    </a:p>
                  </a:txBody>
                  <a:tcPr marL="68580" marR="68580" marT="0" marB="0" anchor="ctr"/>
                </a:tc>
              </a:tr>
              <a:tr h="1595775">
                <a:tc>
                  <a:txBody>
                    <a:bodyPr/>
                    <a:lstStyle/>
                    <a:p>
                      <a:pPr marL="0" marR="0" algn="l">
                        <a:lnSpc>
                          <a:spcPct val="100000"/>
                        </a:lnSpc>
                        <a:spcBef>
                          <a:spcPts val="0"/>
                        </a:spcBef>
                        <a:spcAft>
                          <a:spcPts val="0"/>
                        </a:spcAft>
                      </a:pPr>
                      <a:r>
                        <a:rPr lang="en-US" sz="1300" b="1" dirty="0">
                          <a:effectLst/>
                          <a:latin typeface="Calibri"/>
                          <a:ea typeface="Calibri"/>
                          <a:cs typeface="Calibri"/>
                        </a:rPr>
                        <a:t>California County Superintendents Educational Service Association (CCSESA)</a:t>
                      </a:r>
                      <a:endParaRPr lang="en-US" sz="1300" dirty="0">
                        <a:effectLst/>
                        <a:latin typeface="Calibri"/>
                        <a:ea typeface="Calibri"/>
                        <a:cs typeface="Calibri"/>
                      </a:endParaRPr>
                    </a:p>
                    <a:p>
                      <a:pPr marL="0" marR="0" algn="l">
                        <a:lnSpc>
                          <a:spcPct val="100000"/>
                        </a:lnSpc>
                        <a:spcBef>
                          <a:spcPts val="0"/>
                        </a:spcBef>
                        <a:spcAft>
                          <a:spcPts val="0"/>
                        </a:spcAft>
                      </a:pPr>
                      <a:r>
                        <a:rPr lang="en-US" sz="1300" dirty="0">
                          <a:effectLst/>
                          <a:latin typeface="Calibri"/>
                          <a:ea typeface="Calibri"/>
                          <a:cs typeface="Calibri"/>
                        </a:rPr>
                        <a:t>Information and resources for early education are posted on the CCSESA</a:t>
                      </a:r>
                      <a:r>
                        <a:rPr lang="en-US" sz="1300" dirty="0" smtClean="0">
                          <a:effectLst/>
                          <a:latin typeface="Calibri"/>
                          <a:ea typeface="Calibri"/>
                          <a:cs typeface="Calibri"/>
                        </a:rPr>
                        <a:t> website </a:t>
                      </a:r>
                      <a:r>
                        <a:rPr lang="en-US" sz="1300" dirty="0">
                          <a:effectLst/>
                          <a:latin typeface="Calibri"/>
                          <a:ea typeface="Calibri"/>
                          <a:cs typeface="Calibri"/>
                        </a:rPr>
                        <a:t>under </a:t>
                      </a:r>
                    </a:p>
                    <a:p>
                      <a:pPr marL="0" marR="0" algn="l">
                        <a:lnSpc>
                          <a:spcPct val="100000"/>
                        </a:lnSpc>
                        <a:spcBef>
                          <a:spcPts val="0"/>
                        </a:spcBef>
                        <a:spcAft>
                          <a:spcPts val="0"/>
                        </a:spcAft>
                      </a:pPr>
                      <a:r>
                        <a:rPr lang="en-US" sz="1300" dirty="0">
                          <a:effectLst/>
                          <a:latin typeface="Calibri"/>
                          <a:ea typeface="Calibri"/>
                          <a:cs typeface="Calibri"/>
                        </a:rPr>
                        <a:t>School Readiness</a:t>
                      </a:r>
                    </a:p>
                    <a:p>
                      <a:pPr marL="0" marR="0" algn="l">
                        <a:lnSpc>
                          <a:spcPct val="100000"/>
                        </a:lnSpc>
                        <a:spcBef>
                          <a:spcPts val="0"/>
                        </a:spcBef>
                        <a:spcAft>
                          <a:spcPts val="0"/>
                        </a:spcAft>
                      </a:pPr>
                      <a:endParaRPr lang="en-US" sz="1300" dirty="0" smtClean="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smtClean="0">
                          <a:ln>
                            <a:noFill/>
                          </a:ln>
                          <a:solidFill>
                            <a:prstClr val="black"/>
                          </a:solidFill>
                          <a:effectLst/>
                          <a:uLnTx/>
                          <a:uFillTx/>
                          <a:latin typeface="Calibri"/>
                          <a:ea typeface="Calibri"/>
                          <a:cs typeface="Calibri"/>
                        </a:rPr>
                        <a:t>Transitional Kindergarten (TK) Planning Guide – A Resource for Administrators of California Public School Districts</a:t>
                      </a: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ea typeface="Calibri"/>
                          <a:cs typeface="Calibri"/>
                        </a:rPr>
                        <a:t> </a:t>
                      </a:r>
                    </a:p>
                    <a:p>
                      <a:pPr marL="0" marR="0" algn="l">
                        <a:lnSpc>
                          <a:spcPct val="100000"/>
                        </a:lnSpc>
                        <a:spcBef>
                          <a:spcPts val="0"/>
                        </a:spcBef>
                        <a:spcAft>
                          <a:spcPts val="0"/>
                        </a:spcAft>
                      </a:pPr>
                      <a:r>
                        <a:rPr lang="en-US" sz="1300" dirty="0">
                          <a:effectLst/>
                          <a:latin typeface="Calibri"/>
                          <a:ea typeface="Calibri"/>
                          <a:cs typeface="Calibri"/>
                        </a:rPr>
                        <a:t> </a:t>
                      </a:r>
                    </a:p>
                    <a:p>
                      <a:pPr marL="0" marR="0" algn="l">
                        <a:lnSpc>
                          <a:spcPct val="100000"/>
                        </a:lnSpc>
                        <a:spcBef>
                          <a:spcPts val="0"/>
                        </a:spcBef>
                        <a:spcAft>
                          <a:spcPts val="0"/>
                        </a:spcAft>
                      </a:pPr>
                      <a:r>
                        <a:rPr lang="en-US" sz="1300" u="none" strike="noStrike" dirty="0">
                          <a:solidFill>
                            <a:schemeClr val="tx1"/>
                          </a:solidFill>
                          <a:effectLst/>
                          <a:latin typeface="Calibri"/>
                          <a:ea typeface="Calibri"/>
                          <a:cs typeface="Calibri"/>
                          <a:hlinkClick r:id="rId4"/>
                        </a:rPr>
                        <a:t>http://www.ccsesa.org/index/sp_prek.cfm</a:t>
                      </a:r>
                      <a:endParaRPr lang="en-US" sz="1300" u="none" dirty="0">
                        <a:solidFill>
                          <a:schemeClr val="tx1"/>
                        </a:solidFill>
                        <a:effectLst/>
                        <a:latin typeface="Calibri"/>
                        <a:ea typeface="Calibri"/>
                        <a:cs typeface="Calibri"/>
                      </a:endParaRPr>
                    </a:p>
                    <a:p>
                      <a:pPr marL="0" marR="0" algn="l">
                        <a:lnSpc>
                          <a:spcPct val="100000"/>
                        </a:lnSpc>
                        <a:spcBef>
                          <a:spcPts val="0"/>
                        </a:spcBef>
                        <a:spcAft>
                          <a:spcPts val="0"/>
                        </a:spcAft>
                      </a:pPr>
                      <a:r>
                        <a:rPr lang="en-US" sz="1300" u="none" dirty="0">
                          <a:solidFill>
                            <a:schemeClr val="tx1"/>
                          </a:solidFill>
                          <a:effectLst/>
                          <a:latin typeface="Calibri"/>
                          <a:ea typeface="Calibri"/>
                          <a:cs typeface="Calibri"/>
                        </a:rPr>
                        <a:t> </a:t>
                      </a:r>
                    </a:p>
                    <a:p>
                      <a:pPr marL="0" marR="0" algn="l">
                        <a:lnSpc>
                          <a:spcPct val="100000"/>
                        </a:lnSpc>
                        <a:spcBef>
                          <a:spcPts val="0"/>
                        </a:spcBef>
                        <a:spcAft>
                          <a:spcPts val="0"/>
                        </a:spcAft>
                      </a:pPr>
                      <a:r>
                        <a:rPr lang="en-US" sz="1300" u="none" dirty="0" smtClean="0">
                          <a:solidFill>
                            <a:schemeClr val="tx1"/>
                          </a:solidFill>
                          <a:effectLst/>
                          <a:latin typeface="Calibri"/>
                          <a:ea typeface="Calibri"/>
                          <a:cs typeface="Calibri"/>
                        </a:rPr>
                        <a:t> </a:t>
                      </a:r>
                      <a:endParaRPr lang="en-US" sz="1300" u="none" dirty="0" smtClean="0">
                        <a:solidFill>
                          <a:schemeClr val="tx1"/>
                        </a:solidFill>
                        <a:effectLst/>
                        <a:latin typeface="Calibri"/>
                        <a:cs typeface="Calibri"/>
                        <a:hlinkClick r:id="rId5"/>
                      </a:endParaRPr>
                    </a:p>
                    <a:p>
                      <a:pPr marL="0" marR="0" algn="l">
                        <a:lnSpc>
                          <a:spcPct val="100000"/>
                        </a:lnSpc>
                        <a:spcBef>
                          <a:spcPts val="0"/>
                        </a:spcBef>
                        <a:spcAft>
                          <a:spcPts val="0"/>
                        </a:spcAft>
                      </a:pPr>
                      <a:r>
                        <a:rPr lang="en-US" sz="1300" u="none" dirty="0" smtClean="0">
                          <a:solidFill>
                            <a:schemeClr val="tx1"/>
                          </a:solidFill>
                          <a:effectLst/>
                          <a:latin typeface="Calibri"/>
                          <a:cs typeface="Calibri"/>
                          <a:hlinkClick r:id="rId5"/>
                        </a:rPr>
                        <a:t>http://www.ccsesa.org/index/documents/TransitionalKindergartenGuide-webversion.pdf</a:t>
                      </a:r>
                      <a:endParaRPr lang="en-US" sz="1300" u="none" dirty="0">
                        <a:solidFill>
                          <a:schemeClr val="tx1"/>
                        </a:solidFill>
                        <a:effectLst/>
                        <a:latin typeface="Calibri"/>
                        <a:ea typeface="Calibri"/>
                        <a:cs typeface="Calibri"/>
                      </a:endParaRPr>
                    </a:p>
                  </a:txBody>
                  <a:tcPr marL="68580" marR="68580" marT="0" marB="0" anchor="ctr"/>
                </a:tc>
              </a:tr>
              <a:tr h="72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Calibri"/>
                          <a:ea typeface="Calibri"/>
                          <a:cs typeface="Calibri"/>
                        </a:rPr>
                        <a:t>California Department of Education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rPr>
                        <a:t>Kindergarten in California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rPr>
                        <a:t>Transitional Kindergarten FAQs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rPr>
                        <a:t>Transitional Kindergarten Implementation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smtClean="0">
                          <a:ln>
                            <a:noFill/>
                          </a:ln>
                          <a:solidFill>
                            <a:srgbClr val="0000FF"/>
                          </a:solidFill>
                          <a:effectLst/>
                          <a:uLnTx/>
                          <a:uFillTx/>
                          <a:latin typeface="Calibri"/>
                          <a:hlinkClick r:id="rId6"/>
                        </a:rPr>
                        <a:t>http://www.cde.ca.gov/ci/gs/em/</a:t>
                      </a:r>
                      <a:r>
                        <a:rPr kumimoji="0" lang="en-US" sz="1300" b="0" i="0" u="none" strike="noStrike" kern="1200" cap="none" spc="0" normalizeH="0" baseline="0" noProof="0" dirty="0" smtClean="0">
                          <a:ln>
                            <a:noFill/>
                          </a:ln>
                          <a:solidFill>
                            <a:srgbClr val="0000FF"/>
                          </a:solidFill>
                          <a:effectLst/>
                          <a:uLnTx/>
                          <a:uFillTx/>
                          <a:latin typeface="Calibri"/>
                        </a:rPr>
                        <a:t> </a:t>
                      </a:r>
                      <a:endParaRPr kumimoji="0" lang="en-US" sz="1300" b="0" i="0" u="none" strike="noStrike" kern="1200" cap="none" spc="0" normalizeH="0" baseline="0" noProof="0" dirty="0" smtClean="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Calibri"/>
                        <a:ea typeface="+mn-ea"/>
                        <a:cs typeface="Calibri"/>
                      </a:endParaRPr>
                    </a:p>
                  </a:txBody>
                  <a:tcPr marL="68580" marR="68580" marT="0" marB="0" anchor="ctr"/>
                </a:tc>
              </a:tr>
              <a:tr h="511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Calibri"/>
                          <a:ea typeface="+mn-ea"/>
                          <a:cs typeface="Calibri"/>
                        </a:rPr>
                        <a:t>California Kindergarten Association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Calibri"/>
                          <a:ea typeface="+mn-ea"/>
                          <a:cs typeface="Calibri"/>
                        </a:rPr>
                        <a:t>An association to support kindergarten teachers</a:t>
                      </a:r>
                      <a:endParaRPr kumimoji="0" lang="en-US" sz="1300" b="0" i="0" u="none" strike="noStrike" kern="1200" cap="none" spc="0" normalizeH="0" baseline="0" noProof="0" dirty="0">
                        <a:ln>
                          <a:noFill/>
                        </a:ln>
                        <a:solidFill>
                          <a:prstClr val="black"/>
                        </a:solidFill>
                        <a:effectLst/>
                        <a:uLnTx/>
                        <a:uFillTx/>
                        <a:latin typeface="Calibri"/>
                        <a:ea typeface="Calibri"/>
                        <a:cs typeface="Calibri"/>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Calibri"/>
                          <a:ea typeface="+mn-ea"/>
                          <a:cs typeface="Calibri"/>
                          <a:hlinkClick r:id="rId7"/>
                        </a:rPr>
                        <a:t>http://www.californiakindergartenassociation.org/transitional-kindergarten/</a:t>
                      </a:r>
                      <a:endParaRPr kumimoji="0" lang="en-US" sz="1300" b="0" i="0" u="none" strike="noStrike" kern="1200" cap="none" spc="0" normalizeH="0" baseline="0" noProof="0" dirty="0" smtClean="0">
                        <a:ln>
                          <a:noFill/>
                        </a:ln>
                        <a:solidFill>
                          <a:prstClr val="black"/>
                        </a:solidFill>
                        <a:effectLst/>
                        <a:uLnTx/>
                        <a:uFillTx/>
                        <a:latin typeface="Calibri"/>
                        <a:ea typeface="+mn-ea"/>
                        <a:cs typeface="Calibri"/>
                      </a:endParaRPr>
                    </a:p>
                  </a:txBody>
                  <a:tcPr marL="68580" marR="68580" marT="0" marB="0" anchor="ctr"/>
                </a:tc>
              </a:tr>
              <a:tr h="977900">
                <a:tc>
                  <a:txBody>
                    <a:bodyPr/>
                    <a:lstStyle/>
                    <a:p>
                      <a:pPr marL="0" marR="0" algn="l">
                        <a:lnSpc>
                          <a:spcPct val="100000"/>
                        </a:lnSpc>
                        <a:spcBef>
                          <a:spcPts val="0"/>
                        </a:spcBef>
                        <a:spcAft>
                          <a:spcPts val="0"/>
                        </a:spcAft>
                      </a:pPr>
                      <a:r>
                        <a:rPr lang="en-US" sz="1300" b="1" dirty="0" smtClean="0">
                          <a:effectLst/>
                          <a:latin typeface="Calibri"/>
                          <a:ea typeface="Calibri"/>
                          <a:cs typeface="Calibri"/>
                        </a:rPr>
                        <a:t>California </a:t>
                      </a:r>
                      <a:r>
                        <a:rPr lang="en-US" sz="1300" b="1" dirty="0">
                          <a:effectLst/>
                          <a:latin typeface="Calibri"/>
                          <a:ea typeface="Calibri"/>
                          <a:cs typeface="Calibri"/>
                        </a:rPr>
                        <a:t>Preschool Instructional Network (CPIN)</a:t>
                      </a:r>
                      <a:endParaRPr lang="en-US" sz="1300" dirty="0">
                        <a:effectLst/>
                        <a:latin typeface="Calibri"/>
                        <a:ea typeface="Calibri"/>
                        <a:cs typeface="Calibri"/>
                      </a:endParaRPr>
                    </a:p>
                    <a:p>
                      <a:pPr marL="0" marR="0" algn="l">
                        <a:lnSpc>
                          <a:spcPct val="100000"/>
                        </a:lnSpc>
                        <a:spcBef>
                          <a:spcPts val="0"/>
                        </a:spcBef>
                        <a:spcAft>
                          <a:spcPts val="0"/>
                        </a:spcAft>
                      </a:pPr>
                      <a:r>
                        <a:rPr lang="en-US" sz="1300" dirty="0">
                          <a:effectLst/>
                          <a:latin typeface="Calibri"/>
                          <a:ea typeface="Calibri"/>
                          <a:cs typeface="Calibri"/>
                        </a:rPr>
                        <a:t>CPIN, funded by CDE, conducts professional development on CDE publications such as the </a:t>
                      </a:r>
                      <a:r>
                        <a:rPr lang="en-US" sz="1300" i="1" dirty="0">
                          <a:effectLst/>
                          <a:latin typeface="Calibri"/>
                          <a:ea typeface="Calibri"/>
                          <a:cs typeface="Calibri"/>
                        </a:rPr>
                        <a:t>Preschool Learning Foundations</a:t>
                      </a:r>
                      <a:r>
                        <a:rPr lang="en-US" sz="1300" dirty="0">
                          <a:effectLst/>
                          <a:latin typeface="Calibri"/>
                          <a:ea typeface="Calibri"/>
                          <a:cs typeface="Calibri"/>
                        </a:rPr>
                        <a:t>, </a:t>
                      </a:r>
                      <a:r>
                        <a:rPr lang="en-US" sz="1300" i="1" dirty="0">
                          <a:effectLst/>
                          <a:latin typeface="Calibri"/>
                          <a:ea typeface="Calibri"/>
                          <a:cs typeface="Calibri"/>
                        </a:rPr>
                        <a:t>Preschool Curriculum Framework</a:t>
                      </a:r>
                      <a:r>
                        <a:rPr lang="en-US" sz="1300" dirty="0">
                          <a:effectLst/>
                          <a:latin typeface="Calibri"/>
                          <a:ea typeface="Calibri"/>
                          <a:cs typeface="Calibri"/>
                        </a:rPr>
                        <a:t> and Preschool English Learners </a:t>
                      </a:r>
                      <a:r>
                        <a:rPr lang="en-US" sz="1300" dirty="0" smtClean="0">
                          <a:effectLst/>
                          <a:latin typeface="Calibri"/>
                          <a:ea typeface="Calibri"/>
                          <a:cs typeface="Calibri"/>
                        </a:rPr>
                        <a:t>Guide</a:t>
                      </a: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ea typeface="Calibri"/>
                          <a:cs typeface="Calibri"/>
                        </a:rPr>
                        <a:t> </a:t>
                      </a:r>
                      <a:endParaRPr lang="en-US" sz="1300" dirty="0" smtClean="0">
                        <a:effectLst/>
                        <a:latin typeface="Calibri"/>
                        <a:ea typeface="Calibri"/>
                        <a:cs typeface="Calibri"/>
                      </a:endParaRPr>
                    </a:p>
                    <a:p>
                      <a:pPr marL="0" marR="0" algn="l">
                        <a:lnSpc>
                          <a:spcPct val="100000"/>
                        </a:lnSpc>
                        <a:spcBef>
                          <a:spcPts val="0"/>
                        </a:spcBef>
                        <a:spcAft>
                          <a:spcPts val="0"/>
                        </a:spcAft>
                      </a:pPr>
                      <a:endParaRPr lang="en-US" sz="1300" dirty="0" smtClean="0">
                        <a:effectLst/>
                        <a:latin typeface="Calibri"/>
                        <a:ea typeface="Calibri"/>
                        <a:cs typeface="Calibri"/>
                      </a:endParaRPr>
                    </a:p>
                    <a:p>
                      <a:pPr marL="0" marR="0" algn="l">
                        <a:lnSpc>
                          <a:spcPct val="100000"/>
                        </a:lnSpc>
                        <a:spcBef>
                          <a:spcPts val="0"/>
                        </a:spcBef>
                        <a:spcAft>
                          <a:spcPts val="0"/>
                        </a:spcAft>
                      </a:pPr>
                      <a:r>
                        <a:rPr lang="en-US" sz="1300" dirty="0" smtClean="0">
                          <a:effectLst/>
                          <a:latin typeface="Calibri"/>
                          <a:ea typeface="Calibri"/>
                          <a:cs typeface="Calibri"/>
                          <a:hlinkClick r:id="rId8"/>
                        </a:rPr>
                        <a:t>http</a:t>
                      </a:r>
                      <a:r>
                        <a:rPr lang="en-US" sz="1300" dirty="0">
                          <a:effectLst/>
                          <a:latin typeface="Calibri"/>
                          <a:ea typeface="Calibri"/>
                          <a:cs typeface="Calibri"/>
                          <a:hlinkClick r:id="rId8"/>
                        </a:rPr>
                        <a:t>://www.cpin.</a:t>
                      </a:r>
                      <a:r>
                        <a:rPr lang="en-US" sz="1300" dirty="0" smtClean="0">
                          <a:effectLst/>
                          <a:latin typeface="Calibri"/>
                          <a:ea typeface="Calibri"/>
                          <a:cs typeface="Calibri"/>
                          <a:hlinkClick r:id="rId8"/>
                        </a:rPr>
                        <a:t>us</a:t>
                      </a:r>
                      <a:endParaRPr lang="en-US" sz="1300" dirty="0" smtClean="0">
                        <a:effectLst/>
                        <a:latin typeface="Calibri"/>
                        <a:ea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r h="758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smtClean="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Calibri"/>
                          <a:ea typeface="+mn-ea"/>
                          <a:cs typeface="Calibri"/>
                        </a:rPr>
                        <a:t>Changing the Kindergarten Cutoff Date: Effects on California Students and Schools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prstClr val="black"/>
                          </a:solidFill>
                          <a:effectLst/>
                          <a:uLnTx/>
                          <a:uFillTx/>
                          <a:latin typeface="Calibri"/>
                          <a:ea typeface="+mn-ea"/>
                          <a:cs typeface="Calibri"/>
                        </a:rPr>
                        <a:t>Cannon, J. S. and Lipscomb, S.</a:t>
                      </a:r>
                      <a:endParaRPr kumimoji="0" lang="en-US" sz="1300" b="0" i="0" u="none" strike="noStrike" kern="1200" cap="none" spc="0" normalizeH="0" baseline="0" noProof="0" dirty="0" smtClean="0">
                        <a:ln>
                          <a:noFill/>
                        </a:ln>
                        <a:solidFill>
                          <a:prstClr val="black"/>
                        </a:solidFill>
                        <a:effectLst/>
                        <a:uLnTx/>
                        <a:uFillTx/>
                        <a:latin typeface="Calibri"/>
                        <a:ea typeface="Calibri"/>
                        <a:cs typeface="Calibri"/>
                      </a:endParaRPr>
                    </a:p>
                    <a:p>
                      <a:pPr marL="0" marR="0" algn="l">
                        <a:lnSpc>
                          <a:spcPct val="100000"/>
                        </a:lnSpc>
                        <a:spcBef>
                          <a:spcPts val="0"/>
                        </a:spcBef>
                        <a:spcAft>
                          <a:spcPts val="0"/>
                        </a:spcAft>
                      </a:pPr>
                      <a:endParaRPr lang="en-US" sz="1300" dirty="0" smtClean="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b="0" i="0" dirty="0" smtClean="0">
                          <a:latin typeface="Calibri"/>
                          <a:cs typeface="Calibri"/>
                          <a:hlinkClick r:id="rId9"/>
                        </a:rPr>
                        <a:t>www.ppic.org/content/pubs/op/OP_508JCOP.pdf</a:t>
                      </a:r>
                      <a:endParaRPr lang="en-US" sz="1300" b="0" i="0" dirty="0" smtClean="0">
                        <a:latin typeface="Calibri"/>
                        <a:cs typeface="Calibri"/>
                      </a:endParaRPr>
                    </a:p>
                    <a:p>
                      <a:pPr marL="0" marR="0" algn="l">
                        <a:lnSpc>
                          <a:spcPct val="100000"/>
                        </a:lnSpc>
                        <a:spcBef>
                          <a:spcPts val="0"/>
                        </a:spcBef>
                        <a:spcAft>
                          <a:spcPts val="0"/>
                        </a:spcAft>
                      </a:pPr>
                      <a:endParaRPr lang="en-US" sz="1300" b="0" i="0" dirty="0">
                        <a:effectLst/>
                        <a:latin typeface="Calibri"/>
                        <a:ea typeface="Calibri"/>
                        <a:cs typeface="Calibri"/>
                      </a:endParaRPr>
                    </a:p>
                  </a:txBody>
                  <a:tcPr marL="68580" marR="68580" marT="0" marB="0" anchor="ct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3836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2408" y="277120"/>
            <a:ext cx="8913813" cy="914400"/>
          </a:xfrm>
        </p:spPr>
        <p:txBody>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graphicFrame>
        <p:nvGraphicFramePr>
          <p:cNvPr id="6" name="Content Placeholder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29213411"/>
              </p:ext>
            </p:extLst>
          </p:nvPr>
        </p:nvGraphicFramePr>
        <p:xfrm>
          <a:off x="122408" y="1191520"/>
          <a:ext cx="8899184" cy="5456929"/>
        </p:xfrm>
        <a:graphic>
          <a:graphicData uri="http://schemas.openxmlformats.org/drawingml/2006/table">
            <a:tbl>
              <a:tblPr firstRow="1" bandRow="1">
                <a:tableStyleId>{46F890A9-2807-4EBB-B81D-B2AA78EC7F39}</a:tableStyleId>
              </a:tblPr>
              <a:tblGrid>
                <a:gridCol w="4611517"/>
                <a:gridCol w="4287667"/>
              </a:tblGrid>
              <a:tr h="351159">
                <a:tc gridSpan="2">
                  <a:txBody>
                    <a:bodyPr/>
                    <a:lstStyle/>
                    <a:p>
                      <a:pPr algn="ctr"/>
                      <a:r>
                        <a:rPr lang="en-US" dirty="0" smtClean="0">
                          <a:solidFill>
                            <a:srgbClr val="000000"/>
                          </a:solidFill>
                          <a:latin typeface="Calibri"/>
                          <a:cs typeface="Calibri"/>
                        </a:rPr>
                        <a:t>TK Online Resources</a:t>
                      </a:r>
                      <a:endParaRPr lang="en-US" b="0" dirty="0">
                        <a:solidFill>
                          <a:srgbClr val="000000"/>
                        </a:solidFill>
                        <a:latin typeface="Calibri"/>
                        <a:cs typeface="Calibri"/>
                      </a:endParaRPr>
                    </a:p>
                  </a:txBody>
                  <a:tcPr/>
                </a:tc>
                <a:tc hMerge="1">
                  <a:txBody>
                    <a:bodyPr/>
                    <a:lstStyle/>
                    <a:p>
                      <a:endParaRPr lang="en-US" dirty="0"/>
                    </a:p>
                  </a:txBody>
                  <a:tcPr/>
                </a:tc>
              </a:tr>
              <a:tr h="785870">
                <a:tc>
                  <a:txBody>
                    <a:bodyPr/>
                    <a:lstStyle/>
                    <a:p>
                      <a:pPr marL="0" marR="0" algn="l">
                        <a:lnSpc>
                          <a:spcPct val="100000"/>
                        </a:lnSpc>
                        <a:spcBef>
                          <a:spcPts val="0"/>
                        </a:spcBef>
                        <a:spcAft>
                          <a:spcPts val="0"/>
                        </a:spcAft>
                      </a:pPr>
                      <a:r>
                        <a:rPr lang="en-US" sz="1300" b="1" i="0" kern="1200" dirty="0" smtClean="0">
                          <a:solidFill>
                            <a:schemeClr val="dk1"/>
                          </a:solidFill>
                          <a:latin typeface="Calibri"/>
                          <a:ea typeface="+mn-ea"/>
                          <a:cs typeface="Calibri"/>
                        </a:rPr>
                        <a:t>National Association for the Education of Young Children</a:t>
                      </a:r>
                    </a:p>
                    <a:p>
                      <a:pPr marL="0" marR="0" algn="l">
                        <a:lnSpc>
                          <a:spcPct val="100000"/>
                        </a:lnSpc>
                        <a:spcBef>
                          <a:spcPts val="0"/>
                        </a:spcBef>
                        <a:spcAft>
                          <a:spcPts val="0"/>
                        </a:spcAft>
                      </a:pPr>
                      <a:r>
                        <a:rPr lang="en-US" sz="1300" b="0" i="0" kern="1200" baseline="0" dirty="0" smtClean="0">
                          <a:solidFill>
                            <a:schemeClr val="dk1"/>
                          </a:solidFill>
                          <a:latin typeface="Calibri"/>
                          <a:ea typeface="+mn-ea"/>
                          <a:cs typeface="Calibri"/>
                        </a:rPr>
                        <a:t>R</a:t>
                      </a:r>
                      <a:r>
                        <a:rPr lang="en-US" sz="1300" dirty="0" smtClean="0">
                          <a:latin typeface="Calibri"/>
                          <a:cs typeface="Calibri"/>
                        </a:rPr>
                        <a:t>esources to promote </a:t>
                      </a:r>
                      <a:r>
                        <a:rPr lang="en-US" sz="1300" b="0" i="0" kern="1200" dirty="0" smtClean="0">
                          <a:solidFill>
                            <a:schemeClr val="dk1"/>
                          </a:solidFill>
                          <a:latin typeface="Calibri"/>
                          <a:ea typeface="+mn-ea"/>
                          <a:cs typeface="Calibri"/>
                        </a:rPr>
                        <a:t>Developmentally Appropriate</a:t>
                      </a:r>
                      <a:r>
                        <a:rPr lang="en-US" sz="1300" b="0" i="0" kern="1200" baseline="0" dirty="0" smtClean="0">
                          <a:solidFill>
                            <a:schemeClr val="dk1"/>
                          </a:solidFill>
                          <a:latin typeface="Calibri"/>
                          <a:ea typeface="+mn-ea"/>
                          <a:cs typeface="Calibri"/>
                        </a:rPr>
                        <a:t> Practice (</a:t>
                      </a:r>
                      <a:r>
                        <a:rPr lang="en-US" sz="1300" b="0" i="0" kern="1200" baseline="0" smtClean="0">
                          <a:solidFill>
                            <a:schemeClr val="dk1"/>
                          </a:solidFill>
                          <a:latin typeface="Calibri"/>
                          <a:ea typeface="+mn-ea"/>
                          <a:cs typeface="Calibri"/>
                        </a:rPr>
                        <a:t>DAP) </a:t>
                      </a:r>
                      <a:r>
                        <a:rPr lang="en-US" sz="1300" b="0" i="0" kern="1200" smtClean="0">
                          <a:solidFill>
                            <a:schemeClr val="dk1"/>
                          </a:solidFill>
                          <a:latin typeface="Calibri"/>
                          <a:ea typeface="+mn-ea"/>
                          <a:cs typeface="Calibri"/>
                        </a:rPr>
                        <a:t> </a:t>
                      </a:r>
                      <a:r>
                        <a:rPr lang="en-US" sz="1300" kern="1200" dirty="0" smtClean="0">
                          <a:solidFill>
                            <a:schemeClr val="dk1"/>
                          </a:solidFill>
                          <a:latin typeface="Calibri"/>
                          <a:ea typeface="+mn-ea"/>
                          <a:cs typeface="Calibri"/>
                        </a:rPr>
                        <a:t>  </a:t>
                      </a:r>
                      <a:r>
                        <a:rPr lang="en-US" sz="1300" kern="1200" dirty="0" smtClean="0">
                          <a:solidFill>
                            <a:schemeClr val="dk1"/>
                          </a:solidFill>
                          <a:latin typeface="+mn-lt"/>
                          <a:ea typeface="+mn-ea"/>
                          <a:cs typeface="+mn-cs"/>
                        </a:rPr>
                        <a:t>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u="sng" kern="1200" dirty="0" smtClean="0">
                          <a:solidFill>
                            <a:schemeClr val="dk1"/>
                          </a:solidFill>
                          <a:latin typeface="Calibri"/>
                          <a:ea typeface="+mn-ea"/>
                          <a:cs typeface="Calibri"/>
                          <a:hlinkClick r:id="rId3"/>
                        </a:rPr>
                        <a:t>www.naeyc.org/DAP</a:t>
                      </a:r>
                      <a:endParaRPr lang="en-US" sz="1300" dirty="0">
                        <a:effectLst/>
                        <a:latin typeface="Calibri"/>
                        <a:ea typeface="Calibri"/>
                        <a:cs typeface="Calibri"/>
                      </a:endParaRPr>
                    </a:p>
                  </a:txBody>
                  <a:tcPr marL="68580" marR="68580" marT="0" marB="0" anchor="ctr"/>
                </a:tc>
              </a:tr>
              <a:tr h="1111543">
                <a:tc>
                  <a:txBody>
                    <a:bodyPr/>
                    <a:lstStyle/>
                    <a:p>
                      <a:pPr marL="0" marR="0" algn="l">
                        <a:lnSpc>
                          <a:spcPct val="100000"/>
                        </a:lnSpc>
                        <a:spcBef>
                          <a:spcPts val="0"/>
                        </a:spcBef>
                        <a:spcAft>
                          <a:spcPts val="0"/>
                        </a:spcAft>
                      </a:pPr>
                      <a:r>
                        <a:rPr lang="en-US" sz="1300" b="1" i="1" dirty="0">
                          <a:effectLst/>
                          <a:latin typeface="Calibri"/>
                          <a:cs typeface="Calibri"/>
                        </a:rPr>
                        <a:t>Preschool Curriculum Framework</a:t>
                      </a:r>
                      <a:r>
                        <a:rPr lang="en-US" sz="1300" b="1" dirty="0">
                          <a:effectLst/>
                          <a:latin typeface="Calibri"/>
                          <a:cs typeface="Calibri"/>
                        </a:rPr>
                        <a:t>, Volume</a:t>
                      </a:r>
                      <a:r>
                        <a:rPr lang="en-US" sz="1300" b="1" dirty="0" smtClean="0">
                          <a:effectLst/>
                          <a:latin typeface="Calibri"/>
                          <a:cs typeface="Calibri"/>
                        </a:rPr>
                        <a:t> 1, 2, and 3</a:t>
                      </a:r>
                    </a:p>
                    <a:p>
                      <a:pPr marL="0" marR="0" algn="l">
                        <a:lnSpc>
                          <a:spcPct val="100000"/>
                        </a:lnSpc>
                        <a:spcBef>
                          <a:spcPts val="0"/>
                        </a:spcBef>
                        <a:spcAft>
                          <a:spcPts val="0"/>
                        </a:spcAft>
                      </a:pPr>
                      <a:r>
                        <a:rPr lang="en-US" sz="1300" dirty="0">
                          <a:effectLst/>
                          <a:latin typeface="Calibri"/>
                          <a:cs typeface="Calibri"/>
                        </a:rPr>
                        <a:t>Aligned with the foundations, the curriculum framework provides guidance on planning learning environments and experiences for young children</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4"/>
                        </a:rPr>
                        <a:t>http://www.cde.ca.gov/sp/cd/re/documents/psframeworkkvol1.pdf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5"/>
                        </a:rPr>
                        <a:t>http://www.cde.ca.gov/sp/cd/re/documents/psframeworkvol2.pdf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6"/>
                        </a:rPr>
                        <a:t>http://www.cde.ca.gov/sp/cd/re/documents/preschoolframeworkvol3.pdf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805815">
                <a:tc>
                  <a:txBody>
                    <a:bodyPr/>
                    <a:lstStyle/>
                    <a:p>
                      <a:pPr marL="0" marR="0" algn="l">
                        <a:lnSpc>
                          <a:spcPct val="100000"/>
                        </a:lnSpc>
                        <a:spcBef>
                          <a:spcPts val="0"/>
                        </a:spcBef>
                        <a:spcAft>
                          <a:spcPts val="0"/>
                        </a:spcAft>
                      </a:pPr>
                      <a:r>
                        <a:rPr lang="en-US" sz="1300" b="1" i="1" dirty="0">
                          <a:effectLst/>
                          <a:latin typeface="Calibri"/>
                          <a:ea typeface="Calibri"/>
                          <a:cs typeface="Calibri"/>
                        </a:rPr>
                        <a:t>Preschool English Learners: Principles and Practices to Promote Language, Literacy, and Learning</a:t>
                      </a:r>
                      <a:endParaRPr lang="en-US" sz="1300" i="1" dirty="0">
                        <a:effectLst/>
                        <a:latin typeface="Calibri"/>
                        <a:ea typeface="Calibri"/>
                        <a:cs typeface="Calibri"/>
                      </a:endParaRPr>
                    </a:p>
                    <a:p>
                      <a:pPr marL="0" marR="0" algn="l">
                        <a:lnSpc>
                          <a:spcPct val="100000"/>
                        </a:lnSpc>
                        <a:spcBef>
                          <a:spcPts val="0"/>
                        </a:spcBef>
                        <a:spcAft>
                          <a:spcPts val="0"/>
                        </a:spcAft>
                      </a:pPr>
                      <a:r>
                        <a:rPr lang="en-US" sz="1300" dirty="0">
                          <a:effectLst/>
                          <a:latin typeface="Calibri"/>
                          <a:ea typeface="Calibri"/>
                          <a:cs typeface="Calibri"/>
                        </a:rPr>
                        <a:t>A resource guide to educate preschool English </a:t>
                      </a:r>
                      <a:r>
                        <a:rPr lang="en-US" sz="1300" dirty="0" smtClean="0">
                          <a:effectLst/>
                          <a:latin typeface="Calibri"/>
                          <a:ea typeface="Calibri"/>
                          <a:cs typeface="Calibri"/>
                        </a:rPr>
                        <a:t>learners</a:t>
                      </a: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ea typeface="Calibri"/>
                          <a:cs typeface="Calibri"/>
                          <a:hlinkClick r:id="rId7"/>
                        </a:rPr>
                        <a:t>http://www.cde.ca.gov/sp/cd/re/documents/psenglearnersed2.</a:t>
                      </a:r>
                      <a:r>
                        <a:rPr lang="en-US" sz="1300" dirty="0" smtClean="0">
                          <a:effectLst/>
                          <a:latin typeface="Calibri"/>
                          <a:ea typeface="Calibri"/>
                          <a:cs typeface="Calibri"/>
                          <a:hlinkClick r:id="rId7"/>
                        </a:rPr>
                        <a:t>pdf</a:t>
                      </a:r>
                      <a:endParaRPr lang="en-US" sz="1300" dirty="0" smtClean="0">
                        <a:effectLst/>
                        <a:latin typeface="Calibri"/>
                        <a:ea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r h="1060743">
                <a:tc>
                  <a:txBody>
                    <a:bodyPr/>
                    <a:lstStyle/>
                    <a:p>
                      <a:pPr marL="0" marR="0" algn="l">
                        <a:lnSpc>
                          <a:spcPct val="100000"/>
                        </a:lnSpc>
                        <a:spcBef>
                          <a:spcPts val="0"/>
                        </a:spcBef>
                        <a:spcAft>
                          <a:spcPts val="0"/>
                        </a:spcAft>
                      </a:pPr>
                      <a:r>
                        <a:rPr lang="en-US" sz="1300" b="1" i="1" dirty="0">
                          <a:effectLst/>
                          <a:latin typeface="Calibri"/>
                          <a:cs typeface="Calibri"/>
                        </a:rPr>
                        <a:t>Preschool Learning Foundations</a:t>
                      </a:r>
                      <a:r>
                        <a:rPr lang="en-US" sz="1300" b="1" dirty="0">
                          <a:effectLst/>
                          <a:latin typeface="Calibri"/>
                          <a:cs typeface="Calibri"/>
                        </a:rPr>
                        <a:t>, Volume </a:t>
                      </a:r>
                      <a:r>
                        <a:rPr lang="en-US" sz="1300" b="1" dirty="0" smtClean="0">
                          <a:effectLst/>
                          <a:latin typeface="Calibri"/>
                          <a:cs typeface="Calibri"/>
                        </a:rPr>
                        <a:t>1,</a:t>
                      </a:r>
                      <a:r>
                        <a:rPr lang="en-US" sz="1300" b="1" baseline="0" dirty="0" smtClean="0">
                          <a:effectLst/>
                          <a:latin typeface="Calibri"/>
                          <a:cs typeface="Calibri"/>
                        </a:rPr>
                        <a:t> </a:t>
                      </a:r>
                      <a:r>
                        <a:rPr lang="en-US" sz="1300" b="1" dirty="0" smtClean="0">
                          <a:effectLst/>
                          <a:latin typeface="Calibri"/>
                          <a:cs typeface="Calibri"/>
                        </a:rPr>
                        <a:t>2, and 3</a:t>
                      </a:r>
                    </a:p>
                    <a:p>
                      <a:pPr marL="0" marR="0" algn="l">
                        <a:lnSpc>
                          <a:spcPct val="100000"/>
                        </a:lnSpc>
                        <a:spcBef>
                          <a:spcPts val="0"/>
                        </a:spcBef>
                        <a:spcAft>
                          <a:spcPts val="0"/>
                        </a:spcAft>
                      </a:pPr>
                      <a:r>
                        <a:rPr lang="en-US" sz="1300" dirty="0">
                          <a:effectLst/>
                          <a:latin typeface="Calibri"/>
                          <a:cs typeface="Calibri"/>
                        </a:rPr>
                        <a:t>The foundations for preschool-age children identify key domains of learning and guide instructional practice</a:t>
                      </a:r>
                      <a:endParaRPr lang="en-US" sz="1300" dirty="0">
                        <a:effectLst/>
                        <a:latin typeface="Calibri"/>
                        <a:ea typeface="Calibri"/>
                        <a:cs typeface="Calibri"/>
                      </a:endParaRPr>
                    </a:p>
                  </a:txBody>
                  <a:tcPr marL="68580" marR="68580" marT="0" marB="0" anchor="ct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8"/>
                        </a:rPr>
                        <a:t>http://www.cde.ca.gov/sp/cd/re/documents/preschoollf.pdf</a:t>
                      </a:r>
                      <a:endParaRPr kumimoji="0" lang="en-US" altLang="en-US" sz="1300" b="0" i="0" u="sng"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9"/>
                        </a:rPr>
                        <a:t>http://www.cde.ca.gov/sp/cd/re/documents/psfoundationsvol2.pdf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hlinkClick r:id="rId10"/>
                        </a:rPr>
                        <a:t>http://www.cde.ca.gov/sp/cd/re/documents/preschoolfoundationsvol3.pdf</a:t>
                      </a:r>
                      <a:endParaRPr kumimoji="0" lang="en-US" altLang="en-US" sz="1300" b="0" i="0" u="none" strike="noStrike" kern="1200" cap="none" spc="0" normalizeH="0" baseline="0" noProof="0" dirty="0" smtClean="0">
                        <a:ln>
                          <a:noFill/>
                        </a:ln>
                        <a:solidFill>
                          <a:srgbClr val="000000"/>
                        </a:solidFill>
                        <a:effectLst/>
                        <a:uLnTx/>
                        <a:uFillTx/>
                        <a:latin typeface="Calibri" pitchFamily="34" charset="0"/>
                        <a:ea typeface="ＭＳ Ｐゴシック" pitchFamily="34" charset="-128"/>
                        <a:cs typeface="Calibri" pitchFamily="34" charset="0"/>
                      </a:endParaRPr>
                    </a:p>
                  </a:txBody>
                  <a:tcPr marL="68580" marR="68580" marT="0" marB="0" anchor="ctr"/>
                </a:tc>
              </a:tr>
              <a:tr h="832485">
                <a:tc>
                  <a:txBody>
                    <a:bodyPr/>
                    <a:lstStyle/>
                    <a:p>
                      <a:pPr marL="0" marR="0" algn="l">
                        <a:lnSpc>
                          <a:spcPct val="100000"/>
                        </a:lnSpc>
                        <a:spcBef>
                          <a:spcPts val="0"/>
                        </a:spcBef>
                        <a:spcAft>
                          <a:spcPts val="0"/>
                        </a:spcAft>
                      </a:pPr>
                      <a:r>
                        <a:rPr lang="en-US" sz="1300" b="1" dirty="0" smtClean="0">
                          <a:effectLst/>
                          <a:latin typeface="Calibri"/>
                          <a:cs typeface="Calibri"/>
                        </a:rPr>
                        <a:t>Transitional </a:t>
                      </a:r>
                      <a:r>
                        <a:rPr lang="en-US" sz="1300" b="1" dirty="0">
                          <a:effectLst/>
                          <a:latin typeface="Calibri"/>
                          <a:cs typeface="Calibri"/>
                        </a:rPr>
                        <a:t>Kindergarten (TK) California</a:t>
                      </a:r>
                    </a:p>
                    <a:p>
                      <a:pPr marL="0" marR="0" algn="l">
                        <a:lnSpc>
                          <a:spcPct val="100000"/>
                        </a:lnSpc>
                        <a:spcBef>
                          <a:spcPts val="0"/>
                        </a:spcBef>
                        <a:spcAft>
                          <a:spcPts val="0"/>
                        </a:spcAft>
                      </a:pPr>
                      <a:r>
                        <a:rPr lang="en-US" sz="1300" dirty="0">
                          <a:effectLst/>
                          <a:latin typeface="Calibri"/>
                          <a:cs typeface="Calibri"/>
                        </a:rPr>
                        <a:t>Online resources to support the successful implementation of transitional kindergarten </a:t>
                      </a:r>
                      <a:endParaRPr lang="en-US" sz="1300" dirty="0">
                        <a:effectLst/>
                        <a:latin typeface="Calibri"/>
                        <a:ea typeface="Calibri"/>
                        <a:cs typeface="Calibri"/>
                      </a:endParaRPr>
                    </a:p>
                  </a:txBody>
                  <a:tcPr marL="68580" marR="68580" marT="0" marB="0" anchor="ctr"/>
                </a:tc>
                <a:tc>
                  <a:txBody>
                    <a:bodyPr/>
                    <a:lstStyle/>
                    <a:p>
                      <a:pPr marL="0" marR="0" algn="l">
                        <a:lnSpc>
                          <a:spcPct val="100000"/>
                        </a:lnSpc>
                        <a:spcBef>
                          <a:spcPts val="0"/>
                        </a:spcBef>
                        <a:spcAft>
                          <a:spcPts val="0"/>
                        </a:spcAft>
                      </a:pPr>
                      <a:r>
                        <a:rPr lang="en-US" sz="1300" dirty="0">
                          <a:effectLst/>
                          <a:latin typeface="Calibri"/>
                          <a:cs typeface="Calibri"/>
                          <a:hlinkClick r:id="rId11"/>
                        </a:rPr>
                        <a:t>http://www.tkcalifornia.org</a:t>
                      </a:r>
                      <a:r>
                        <a:rPr lang="en-US" sz="1300" dirty="0" smtClean="0">
                          <a:effectLst/>
                          <a:latin typeface="Calibri"/>
                          <a:cs typeface="Calibri"/>
                          <a:hlinkClick r:id="rId11"/>
                        </a:rPr>
                        <a:t>/</a:t>
                      </a:r>
                      <a:endParaRPr lang="en-US" sz="1300" dirty="0" smtClean="0">
                        <a:effectLst/>
                        <a:latin typeface="Calibri"/>
                        <a:cs typeface="Calibri"/>
                      </a:endParaRPr>
                    </a:p>
                    <a:p>
                      <a:pPr marL="0" marR="0" algn="l">
                        <a:lnSpc>
                          <a:spcPct val="100000"/>
                        </a:lnSpc>
                        <a:spcBef>
                          <a:spcPts val="0"/>
                        </a:spcBef>
                        <a:spcAft>
                          <a:spcPts val="0"/>
                        </a:spcAft>
                      </a:pPr>
                      <a:endParaRPr lang="en-US" sz="1300" dirty="0">
                        <a:effectLst/>
                        <a:latin typeface="Calibri"/>
                        <a:ea typeface="Calibri"/>
                        <a:cs typeface="Calibri"/>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4A822907-8A9D-4F6B-98F6-913902AD56B5}" type="slidenum">
              <a:rPr lang="en-US" smtClean="0"/>
              <a:pPr/>
              <a:t>44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3836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467" y="209456"/>
            <a:ext cx="8913813" cy="914400"/>
          </a:xfrm>
        </p:spPr>
        <p:txBody>
          <a:bodyPr/>
          <a:lstStyle/>
          <a:p>
            <a:r>
              <a:rPr lang="en-US" dirty="0" smtClean="0">
                <a:latin typeface="Arial"/>
                <a:cs typeface="Arial"/>
              </a:rPr>
              <a:t>                 </a:t>
            </a:r>
            <a:r>
              <a:rPr lang="en-US" b="1" dirty="0" smtClean="0">
                <a:latin typeface="Arial"/>
                <a:cs typeface="Arial"/>
              </a:rPr>
              <a:t>Resources</a:t>
            </a:r>
            <a:endParaRPr lang="en-US" b="1" dirty="0">
              <a:latin typeface="Arial"/>
              <a:cs typeface="Arial"/>
            </a:endParaRPr>
          </a:p>
        </p:txBody>
      </p:sp>
      <p:sp>
        <p:nvSpPr>
          <p:cNvPr id="12" name="Content Placeholder 11"/>
          <p:cNvSpPr>
            <a:spLocks noGrp="1"/>
          </p:cNvSpPr>
          <p:nvPr>
            <p:ph idx="1"/>
          </p:nvPr>
        </p:nvSpPr>
        <p:spPr/>
        <p:txBody>
          <a:bodyPr/>
          <a:lstStyle/>
          <a:p>
            <a:pPr>
              <a:buNone/>
            </a:pPr>
            <a:endParaRPr lang="en-US" dirty="0"/>
          </a:p>
        </p:txBody>
      </p:sp>
      <p:graphicFrame>
        <p:nvGraphicFramePr>
          <p:cNvPr id="6" name="Content Placeholder 3"/>
          <p:cNvGraphicFramePr>
            <a:graphicFrameLocks/>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9585889"/>
              </p:ext>
            </p:extLst>
          </p:nvPr>
        </p:nvGraphicFramePr>
        <p:xfrm>
          <a:off x="118468" y="1123856"/>
          <a:ext cx="8922650" cy="5413469"/>
        </p:xfrm>
        <a:graphic>
          <a:graphicData uri="http://schemas.openxmlformats.org/drawingml/2006/table">
            <a:tbl>
              <a:tblPr firstRow="1" bandRow="1">
                <a:tableStyleId>{46F890A9-2807-4EBB-B81D-B2AA78EC7F39}</a:tableStyleId>
              </a:tblPr>
              <a:tblGrid>
                <a:gridCol w="3674949"/>
                <a:gridCol w="5247701"/>
              </a:tblGrid>
              <a:tr h="439461">
                <a:tc gridSpan="2">
                  <a:txBody>
                    <a:bodyPr/>
                    <a:lstStyle/>
                    <a:p>
                      <a:pPr algn="ctr"/>
                      <a:r>
                        <a:rPr lang="en-US" dirty="0" smtClean="0">
                          <a:solidFill>
                            <a:srgbClr val="000000"/>
                          </a:solidFill>
                          <a:latin typeface="Calibri"/>
                          <a:cs typeface="Calibri"/>
                        </a:rPr>
                        <a:t>TK Online Resources for Social-Emotional Development</a:t>
                      </a:r>
                      <a:endParaRPr lang="en-US" b="0" dirty="0">
                        <a:solidFill>
                          <a:srgbClr val="000000"/>
                        </a:solidFill>
                        <a:latin typeface="Calibri"/>
                        <a:cs typeface="Calibri"/>
                      </a:endParaRPr>
                    </a:p>
                  </a:txBody>
                  <a:tcPr/>
                </a:tc>
                <a:tc hMerge="1">
                  <a:txBody>
                    <a:bodyPr/>
                    <a:lstStyle/>
                    <a:p>
                      <a:endParaRPr lang="en-US" dirty="0"/>
                    </a:p>
                  </a:txBody>
                  <a:tcPr/>
                </a:tc>
              </a:tr>
              <a:tr h="849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effectLst>
                            <a:outerShdw blurRad="38100" dist="38100" dir="2700000" algn="tl">
                              <a:srgbClr val="DDDDDD"/>
                            </a:outerShdw>
                          </a:effectLst>
                          <a:latin typeface="Calibri"/>
                          <a:cs typeface="Calibri"/>
                        </a:rPr>
                        <a:t>California Collaborative on the Social &amp; Emotional Foundations for Early Learning</a:t>
                      </a:r>
                    </a:p>
                    <a:p>
                      <a:pPr algn="l">
                        <a:defRPr/>
                      </a:pPr>
                      <a:endParaRPr lang="en-US" sz="1300" dirty="0">
                        <a:latin typeface="Calibri"/>
                        <a:cs typeface="Calibri"/>
                      </a:endParaRPr>
                    </a:p>
                  </a:txBody>
                  <a:tcPr marL="68580" marR="68580"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Calibri"/>
                          <a:cs typeface="Calibri"/>
                          <a:hlinkClick r:id="rId3"/>
                        </a:rPr>
                        <a:t>http://www.cainclusion.org/teachingpyramid/index.html</a:t>
                      </a:r>
                      <a:r>
                        <a:rPr lang="en-US" sz="1300" dirty="0" smtClean="0">
                          <a:latin typeface="Calibri"/>
                          <a:cs typeface="Calibri"/>
                        </a:rPr>
                        <a:t> or </a:t>
                      </a:r>
                      <a:r>
                        <a:rPr lang="en-US" sz="1300" dirty="0" smtClean="0">
                          <a:latin typeface="Calibri"/>
                          <a:cs typeface="Calibri"/>
                          <a:hlinkClick r:id="rId4"/>
                        </a:rPr>
                        <a:t>http://www.cainclusion.org/</a:t>
                      </a:r>
                      <a:r>
                        <a:rPr lang="en-US" sz="1300" dirty="0" smtClean="0">
                          <a:latin typeface="Calibri"/>
                          <a:cs typeface="Calibri"/>
                        </a:rPr>
                        <a:t> </a:t>
                      </a:r>
                    </a:p>
                    <a:p>
                      <a:pPr algn="l">
                        <a:defRPr/>
                      </a:pPr>
                      <a:endParaRPr lang="en-US" sz="1300" dirty="0">
                        <a:latin typeface="Calibri"/>
                        <a:cs typeface="Calibri"/>
                      </a:endParaRPr>
                    </a:p>
                  </a:txBody>
                  <a:tcPr marL="68580" marR="68580" marT="0" marB="0" anchor="ctr"/>
                </a:tc>
              </a:tr>
              <a:tr h="835025">
                <a:tc>
                  <a:txBody>
                    <a:bodyPr/>
                    <a:lstStyle/>
                    <a:p>
                      <a:pPr algn="l">
                        <a:defRPr/>
                      </a:pPr>
                      <a:r>
                        <a:rPr lang="en-US" sz="1300" b="1" dirty="0" smtClean="0">
                          <a:latin typeface="Calibri"/>
                          <a:cs typeface="Calibri"/>
                        </a:rPr>
                        <a:t>California Preschool Instructional Network</a:t>
                      </a:r>
                      <a:r>
                        <a:rPr lang="en-US" sz="1300" b="1" baseline="0" dirty="0" smtClean="0">
                          <a:latin typeface="Calibri"/>
                          <a:cs typeface="Calibri"/>
                        </a:rPr>
                        <a:t> (CPIN)</a:t>
                      </a:r>
                      <a:endParaRPr lang="en-US" sz="1300" b="1" dirty="0">
                        <a:latin typeface="Calibri"/>
                        <a:cs typeface="Calibri"/>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Calibri"/>
                        <a:cs typeface="Calibri"/>
                        <a:hlinkClick r:id="rId5"/>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Calibri"/>
                          <a:cs typeface="Calibri"/>
                          <a:hlinkClick r:id="rId5"/>
                        </a:rPr>
                        <a:t>www.cpin.us</a:t>
                      </a:r>
                      <a:endParaRPr lang="en-US" sz="1300" dirty="0" smtClean="0">
                        <a:latin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Calibri"/>
                          <a:cs typeface="Calibri"/>
                        </a:rPr>
                        <a:t> </a:t>
                      </a:r>
                      <a:endParaRPr lang="en-US" sz="1300" dirty="0">
                        <a:latin typeface="Calibri"/>
                        <a:cs typeface="Calibri"/>
                      </a:endParaRPr>
                    </a:p>
                  </a:txBody>
                  <a:tcPr marL="68580" marR="68580" marT="0" marB="0" anchor="ctr"/>
                </a:tc>
              </a:tr>
              <a:tr h="825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effectLst>
                            <a:outerShdw blurRad="38100" dist="38100" dir="2700000" algn="tl">
                              <a:srgbClr val="DDDDDD"/>
                            </a:outerShdw>
                          </a:effectLst>
                          <a:latin typeface="Calibri"/>
                          <a:cs typeface="Calibri"/>
                        </a:rPr>
                        <a:t>Center on the Social and Emotional Foundations for Early Learning</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pitchFamily="34" charset="0"/>
                          <a:ea typeface="MS PGothic" pitchFamily="34" charset="-128"/>
                          <a:hlinkClick r:id="rId6"/>
                        </a:rPr>
                        <a:t>http://csefel.vanderbilt.edu</a:t>
                      </a:r>
                      <a:endParaRPr lang="en-US" sz="1300" dirty="0" smtClean="0">
                        <a:latin typeface="Arial" pitchFamily="34" charset="0"/>
                        <a:ea typeface="MS PGothic" pitchFamily="34" charset="-128"/>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Arial" pitchFamily="34" charset="0"/>
                          <a:ea typeface="MS PGothic" pitchFamily="34" charset="-128"/>
                        </a:rPr>
                        <a:t> or  </a:t>
                      </a:r>
                      <a:r>
                        <a:rPr lang="en-US" sz="1300" dirty="0" smtClean="0">
                          <a:latin typeface="Arial" pitchFamily="34" charset="0"/>
                          <a:ea typeface="MS PGothic" pitchFamily="34" charset="-128"/>
                          <a:hlinkClick r:id="rId7"/>
                        </a:rPr>
                        <a:t>http://csefel.vanderbilt.edu/resources/strategies.html</a:t>
                      </a:r>
                      <a:endParaRPr lang="en-US" sz="1300" dirty="0" smtClean="0">
                        <a:latin typeface="Arial" pitchFamily="34" charset="0"/>
                        <a:ea typeface="MS PGothic"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Arial" pitchFamily="34" charset="0"/>
                        <a:ea typeface="MS PGothic" pitchFamily="34" charset="-128"/>
                      </a:endParaRPr>
                    </a:p>
                  </a:txBody>
                  <a:tcPr marL="68580" marR="68580" marT="0" marB="0" anchor="ct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Calibri"/>
                          <a:cs typeface="Calibri"/>
                        </a:rPr>
                        <a:t>Inclusion Collaborative</a:t>
                      </a:r>
                    </a:p>
                  </a:txBody>
                  <a:tcPr marL="68580" marR="68580" marT="0" marB="0" anchor="ctr"/>
                </a:tc>
                <a:tc>
                  <a:txBody>
                    <a:bodyPr/>
                    <a:lstStyle/>
                    <a:p>
                      <a:pPr algn="l">
                        <a:defRPr/>
                      </a:pPr>
                      <a:r>
                        <a:rPr lang="en-US" sz="1300" dirty="0" smtClean="0">
                          <a:latin typeface="Calibri"/>
                          <a:cs typeface="Calibri"/>
                          <a:hlinkClick r:id="rId8"/>
                        </a:rPr>
                        <a:t>www.inclusioncollaborative.org</a:t>
                      </a:r>
                      <a:endParaRPr lang="en-US" sz="1300" dirty="0">
                        <a:latin typeface="Calibri"/>
                        <a:cs typeface="Calibri"/>
                      </a:endParaRPr>
                    </a:p>
                  </a:txBody>
                  <a:tcPr marL="68580" marR="68580" marT="0" marB="0" anchor="ctr"/>
                </a:tc>
              </a:tr>
              <a:tr h="901700">
                <a:tc>
                  <a:txBody>
                    <a:bodyPr/>
                    <a:lstStyle/>
                    <a:p>
                      <a:pPr marL="0" indent="0" algn="l">
                        <a:defRPr/>
                      </a:pPr>
                      <a:r>
                        <a:rPr lang="en-US" sz="1300" b="1" dirty="0" smtClean="0">
                          <a:latin typeface="Calibri"/>
                          <a:cs typeface="Calibri"/>
                        </a:rPr>
                        <a:t>Technical Assistance Center on Social Emotional Intervention for Young Children (TACSEI)</a:t>
                      </a:r>
                    </a:p>
                  </a:txBody>
                  <a:tcPr marL="68580" marR="68580" marT="0" marB="0" anchor="ctr"/>
                </a:tc>
                <a:tc>
                  <a:txBody>
                    <a:bodyPr/>
                    <a:lstStyle/>
                    <a:p>
                      <a:pPr algn="l">
                        <a:defRPr/>
                      </a:pPr>
                      <a:r>
                        <a:rPr lang="en-US" sz="1300" dirty="0" smtClean="0">
                          <a:latin typeface="Calibri"/>
                          <a:cs typeface="Calibri"/>
                          <a:hlinkClick r:id="rId9"/>
                        </a:rPr>
                        <a:t>www.challengingbehavior.org</a:t>
                      </a:r>
                      <a:r>
                        <a:rPr lang="en-US" sz="1300" dirty="0" smtClean="0">
                          <a:latin typeface="Calibri"/>
                          <a:cs typeface="Calibri"/>
                        </a:rPr>
                        <a:t> </a:t>
                      </a:r>
                      <a:endParaRPr lang="en-US" sz="1300" dirty="0">
                        <a:latin typeface="Calibri"/>
                        <a:cs typeface="Calibri"/>
                      </a:endParaRPr>
                    </a:p>
                  </a:txBody>
                  <a:tcPr marL="68580" marR="68580" marT="0" marB="0" anchor="ctr"/>
                </a:tc>
              </a:tr>
              <a:tr h="8001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Calibri"/>
                          <a:cs typeface="Calibri"/>
                        </a:rPr>
                        <a:t>TK California-Teaching Tools</a:t>
                      </a:r>
                    </a:p>
                  </a:txBody>
                  <a:tcPr marL="68580" marR="68580" marT="0" marB="0" anchor="ctr"/>
                </a:tc>
                <a:tc>
                  <a:txBody>
                    <a:bodyPr/>
                    <a:lstStyle/>
                    <a:p>
                      <a:pPr algn="l">
                        <a:defRPr/>
                      </a:pPr>
                      <a:r>
                        <a:rPr lang="en-US" sz="1300" dirty="0" smtClean="0">
                          <a:latin typeface="Calibri"/>
                          <a:cs typeface="Calibri"/>
                          <a:hlinkClick r:id="rId10"/>
                        </a:rPr>
                        <a:t>http://www.tkcalifornia.org/teaching-tools/social-emotional/teaching-strategies/#socialemotionalsegies</a:t>
                      </a:r>
                      <a:r>
                        <a:rPr lang="en-US" sz="1300" dirty="0" smtClean="0">
                          <a:latin typeface="Calibri"/>
                          <a:cs typeface="Calibri"/>
                        </a:rPr>
                        <a:t> </a:t>
                      </a:r>
                      <a:endParaRPr lang="en-US" sz="1300" dirty="0">
                        <a:latin typeface="Calibri"/>
                        <a:cs typeface="Calibri"/>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fld id="{4A822907-8A9D-4F6B-98F6-913902AD56B5}" type="slidenum">
              <a:rPr lang="en-US" smtClean="0"/>
              <a:pPr/>
              <a:t>45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3414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290712" y="183588"/>
            <a:ext cx="8624688" cy="1143000"/>
          </a:xfrm>
        </p:spPr>
        <p:txBody>
          <a:bodyPr/>
          <a:lstStyle/>
          <a:p>
            <a:pPr eaLnBrk="1" hangingPunct="1"/>
            <a:r>
              <a:rPr lang="en-US" dirty="0" smtClean="0">
                <a:latin typeface="Arial"/>
                <a:cs typeface="Arial"/>
              </a:rPr>
              <a:t>               </a:t>
            </a:r>
            <a:r>
              <a:rPr lang="en-US" b="1" dirty="0" smtClean="0">
                <a:latin typeface="Arial"/>
                <a:cs typeface="Arial"/>
              </a:rPr>
              <a:t>Questions?</a:t>
            </a:r>
          </a:p>
        </p:txBody>
      </p:sp>
      <p:pic>
        <p:nvPicPr>
          <p:cNvPr id="28675" name="Picture 5" descr="https://www.pre-school.org.uk/images/jpg/kid-asking-question.jpg"/>
          <p:cNvPicPr>
            <a:picLocks noChangeAspect="1" noChangeArrowheads="1"/>
          </p:cNvPicPr>
          <p:nvPr/>
        </p:nvPicPr>
        <p:blipFill>
          <a:blip r:embed="rId3" cstate="print"/>
          <a:srcRect/>
          <a:stretch>
            <a:fillRect/>
          </a:stretch>
        </p:blipFill>
        <p:spPr bwMode="auto">
          <a:xfrm>
            <a:off x="2435225" y="1962151"/>
            <a:ext cx="4216400" cy="376327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14300" y="1123950"/>
            <a:ext cx="8913813" cy="914400"/>
          </a:xfrm>
        </p:spPr>
        <p:txBody>
          <a:bodyPr/>
          <a:lstStyle/>
          <a:p>
            <a:pPr eaLnBrk="1" hangingPunct="1"/>
            <a:r>
              <a:rPr lang="en-US" b="1">
                <a:latin typeface="Arial" pitchFamily="25" charset="0"/>
                <a:ea typeface="Arial" pitchFamily="25" charset="0"/>
                <a:cs typeface="Arial" pitchFamily="25" charset="0"/>
              </a:rPr>
              <a:t>                 Thank You</a:t>
            </a:r>
          </a:p>
        </p:txBody>
      </p:sp>
      <p:pic>
        <p:nvPicPr>
          <p:cNvPr id="107523" name="il_fi" descr="http://kids40.com/wp-content/themes/kids40/images/banner.jpg"/>
          <p:cNvPicPr>
            <a:picLocks noGrp="1" noChangeAspect="1" noChangeArrowheads="1"/>
          </p:cNvPicPr>
          <p:nvPr>
            <p:ph idx="4294967295"/>
          </p:nvPr>
        </p:nvPicPr>
        <p:blipFill>
          <a:blip r:embed="rId3"/>
          <a:srcRect/>
          <a:stretch>
            <a:fillRect/>
          </a:stretch>
        </p:blipFill>
        <p:spPr>
          <a:xfrm>
            <a:off x="2206625" y="2557463"/>
            <a:ext cx="4867275" cy="3670300"/>
          </a:xfrm>
        </p:spPr>
      </p:pic>
      <p:sp>
        <p:nvSpPr>
          <p:cNvPr id="4" name="Slide Number Placeholder 3"/>
          <p:cNvSpPr>
            <a:spLocks noGrp="1"/>
          </p:cNvSpPr>
          <p:nvPr>
            <p:ph type="sldNum" sz="quarter" idx="12"/>
          </p:nvPr>
        </p:nvSpPr>
        <p:spPr/>
        <p:txBody>
          <a:bodyPr/>
          <a:lstStyle/>
          <a:p>
            <a:fld id="{4A822907-8A9D-4F6B-98F6-913902AD56B5}" type="slidenum">
              <a:rPr lang="en-US" smtClean="0"/>
              <a:pPr/>
              <a:t>47</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81625" y="160338"/>
            <a:ext cx="184150" cy="366712"/>
          </a:xfrm>
          <a:prstGeom prst="rect">
            <a:avLst/>
          </a:prstGeom>
          <a:noFill/>
          <a:ln w="9525">
            <a:noFill/>
            <a:miter lim="800000"/>
            <a:headEnd/>
            <a:tailEnd/>
          </a:ln>
        </p:spPr>
        <p:txBody>
          <a:bodyPr wrap="none">
            <a:spAutoFit/>
          </a:bodyPr>
          <a:lstStyle/>
          <a:p>
            <a:pPr eaLnBrk="0" hangingPunct="0"/>
            <a:endParaRPr lang="en-US" dirty="0">
              <a:latin typeface="Arial Unicode MS" pitchFamily="34" charset="-128"/>
              <a:ea typeface="ＭＳ Ｐゴシック" pitchFamily="34" charset="-128"/>
            </a:endParaRPr>
          </a:p>
        </p:txBody>
      </p:sp>
      <p:sp>
        <p:nvSpPr>
          <p:cNvPr id="12291" name="Rectangle 7"/>
          <p:cNvSpPr>
            <a:spLocks noGrp="1" noChangeArrowheads="1"/>
          </p:cNvSpPr>
          <p:nvPr>
            <p:ph type="title" idx="4294967295"/>
          </p:nvPr>
        </p:nvSpPr>
        <p:spPr>
          <a:xfrm>
            <a:off x="228600" y="457200"/>
            <a:ext cx="8792992" cy="990600"/>
          </a:xfrm>
        </p:spPr>
        <p:txBody>
          <a:bodyPr/>
          <a:lstStyle/>
          <a:p>
            <a:pPr eaLnBrk="1" hangingPunct="1"/>
            <a:r>
              <a:rPr lang="en-US" b="1" dirty="0" smtClean="0">
                <a:latin typeface="Arial"/>
                <a:cs typeface="Arial"/>
              </a:rPr>
              <a:t>		     Norms</a:t>
            </a:r>
          </a:p>
        </p:txBody>
      </p:sp>
      <p:sp>
        <p:nvSpPr>
          <p:cNvPr id="12292" name="Rectangle 8"/>
          <p:cNvSpPr>
            <a:spLocks noGrp="1" noChangeArrowheads="1"/>
          </p:cNvSpPr>
          <p:nvPr>
            <p:ph type="body" idx="4294967295"/>
          </p:nvPr>
        </p:nvSpPr>
        <p:spPr>
          <a:xfrm>
            <a:off x="1384301" y="1447800"/>
            <a:ext cx="7213600" cy="5410200"/>
          </a:xfrm>
        </p:spPr>
        <p:txBody>
          <a:bodyPr>
            <a:normAutofit/>
          </a:bodyPr>
          <a:lstStyle/>
          <a:p>
            <a:pPr eaLnBrk="1" hangingPunct="1">
              <a:lnSpc>
                <a:spcPct val="80000"/>
              </a:lnSpc>
              <a:buNone/>
            </a:pPr>
            <a:endParaRPr lang="en-US" sz="2800" dirty="0" smtClean="0">
              <a:solidFill>
                <a:srgbClr val="000000"/>
              </a:solidFill>
              <a:latin typeface="Calibri"/>
              <a:cs typeface="Calibri"/>
            </a:endParaRPr>
          </a:p>
          <a:p>
            <a:pPr eaLnBrk="1" hangingPunct="1">
              <a:lnSpc>
                <a:spcPct val="80000"/>
              </a:lnSpc>
            </a:pPr>
            <a:r>
              <a:rPr lang="en-US" sz="2800" dirty="0" smtClean="0">
                <a:solidFill>
                  <a:srgbClr val="000000"/>
                </a:solidFill>
                <a:latin typeface="Calibri"/>
                <a:cs typeface="Calibri"/>
              </a:rPr>
              <a:t>Start and end on time</a:t>
            </a:r>
          </a:p>
          <a:p>
            <a:pPr eaLnBrk="1" hangingPunct="1">
              <a:lnSpc>
                <a:spcPct val="80000"/>
              </a:lnSpc>
            </a:pPr>
            <a:r>
              <a:rPr lang="en-US" sz="2800" dirty="0" smtClean="0">
                <a:solidFill>
                  <a:srgbClr val="000000"/>
                </a:solidFill>
                <a:latin typeface="Calibri"/>
                <a:cs typeface="Calibri"/>
              </a:rPr>
              <a:t>Turn cell phones to vibrate</a:t>
            </a:r>
          </a:p>
          <a:p>
            <a:pPr eaLnBrk="1" hangingPunct="1">
              <a:lnSpc>
                <a:spcPct val="80000"/>
              </a:lnSpc>
            </a:pPr>
            <a:r>
              <a:rPr lang="en-US" sz="2800" dirty="0" smtClean="0">
                <a:solidFill>
                  <a:srgbClr val="000000"/>
                </a:solidFill>
                <a:latin typeface="Calibri"/>
                <a:cs typeface="Calibri"/>
              </a:rPr>
              <a:t>Listen to and contribute thoughts and ideas</a:t>
            </a:r>
          </a:p>
          <a:p>
            <a:pPr eaLnBrk="1" hangingPunct="1">
              <a:lnSpc>
                <a:spcPct val="80000"/>
              </a:lnSpc>
            </a:pPr>
            <a:endParaRPr lang="en-US" sz="2800" dirty="0" smtClean="0">
              <a:latin typeface="Calibri"/>
              <a:cs typeface="Calibri"/>
            </a:endParaRPr>
          </a:p>
          <a:p>
            <a:pPr eaLnBrk="1" hangingPunct="1">
              <a:lnSpc>
                <a:spcPct val="80000"/>
              </a:lnSpc>
            </a:pPr>
            <a:endParaRPr lang="en-US" sz="2800" dirty="0" smtClean="0">
              <a:cs typeface="Arial" pitchFamily="34" charset="0"/>
            </a:endParaRPr>
          </a:p>
          <a:p>
            <a:pPr eaLnBrk="1" hangingPunct="1">
              <a:lnSpc>
                <a:spcPct val="80000"/>
              </a:lnSpc>
            </a:pPr>
            <a:endParaRPr lang="en-US" sz="2800" dirty="0" smtClean="0">
              <a:cs typeface="Arial" pitchFamily="34" charset="0"/>
            </a:endParaRPr>
          </a:p>
          <a:p>
            <a:pPr eaLnBrk="1" hangingPunct="1">
              <a:lnSpc>
                <a:spcPct val="80000"/>
              </a:lnSpc>
            </a:pPr>
            <a:endParaRPr lang="en-US" sz="2800" dirty="0" smtClean="0">
              <a:cs typeface="Arial" pitchFamily="34" charset="0"/>
            </a:endParaRPr>
          </a:p>
        </p:txBody>
      </p:sp>
      <p:sp>
        <p:nvSpPr>
          <p:cNvPr id="2" name="Slide Number Placeholder 1"/>
          <p:cNvSpPr>
            <a:spLocks noGrp="1"/>
          </p:cNvSpPr>
          <p:nvPr>
            <p:ph type="sldNum" sz="quarter" idx="12"/>
          </p:nvPr>
        </p:nvSpPr>
        <p:spPr/>
        <p:txBody>
          <a:bodyPr/>
          <a:lstStyle/>
          <a:p>
            <a:fld id="{4A822907-8A9D-4F6B-98F6-913902AD56B5}"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9"/>
          <p:cNvSpPr>
            <a:spLocks noGrp="1"/>
          </p:cNvSpPr>
          <p:nvPr>
            <p:ph type="title"/>
          </p:nvPr>
        </p:nvSpPr>
        <p:spPr>
          <a:xfrm>
            <a:off x="152400" y="546100"/>
            <a:ext cx="8915400" cy="1066800"/>
          </a:xfrm>
        </p:spPr>
        <p:txBody>
          <a:bodyPr/>
          <a:lstStyle/>
          <a:p>
            <a:r>
              <a:rPr lang="en-US" b="1" dirty="0" smtClean="0">
                <a:latin typeface="Arial"/>
                <a:cs typeface="Arial"/>
              </a:rPr>
              <a:t>               Ice Breaker…</a:t>
            </a:r>
          </a:p>
        </p:txBody>
      </p:sp>
      <p:sp>
        <p:nvSpPr>
          <p:cNvPr id="13315" name="Content Placeholder 10"/>
          <p:cNvSpPr>
            <a:spLocks noGrp="1"/>
          </p:cNvSpPr>
          <p:nvPr>
            <p:ph idx="1"/>
          </p:nvPr>
        </p:nvSpPr>
        <p:spPr>
          <a:xfrm>
            <a:off x="1593456" y="1814386"/>
            <a:ext cx="7315200" cy="4419600"/>
          </a:xfrm>
        </p:spPr>
        <p:txBody>
          <a:bodyPr>
            <a:normAutofit/>
          </a:bodyPr>
          <a:lstStyle/>
          <a:p>
            <a:r>
              <a:rPr lang="en-US" sz="2800" dirty="0" smtClean="0">
                <a:solidFill>
                  <a:srgbClr val="000000"/>
                </a:solidFill>
                <a:latin typeface="Calibri"/>
                <a:cs typeface="Calibri"/>
              </a:rPr>
              <a:t>Name</a:t>
            </a:r>
          </a:p>
          <a:p>
            <a:r>
              <a:rPr lang="en-US" sz="2800" dirty="0" smtClean="0">
                <a:solidFill>
                  <a:srgbClr val="000000"/>
                </a:solidFill>
                <a:latin typeface="Calibri"/>
                <a:cs typeface="Calibri"/>
              </a:rPr>
              <a:t>School District/Position</a:t>
            </a:r>
          </a:p>
          <a:p>
            <a:r>
              <a:rPr lang="en-US" sz="2800" dirty="0" smtClean="0">
                <a:solidFill>
                  <a:srgbClr val="000000"/>
                </a:solidFill>
                <a:latin typeface="Calibri"/>
                <a:cs typeface="Calibri"/>
              </a:rPr>
              <a:t>Share a relationship you remember from preschool or kindergarten</a:t>
            </a:r>
          </a:p>
        </p:txBody>
      </p:sp>
      <p:pic>
        <p:nvPicPr>
          <p:cNvPr id="13316" name="Picture 6" descr="C:\Users\JBattaglia\AppData\Local\Microsoft\Windows\Temporary Internet Files\Content.IE5\JSC84AJ5\MC900090028[1].wmf"/>
          <p:cNvPicPr>
            <a:picLocks noChangeAspect="1" noChangeArrowheads="1"/>
          </p:cNvPicPr>
          <p:nvPr/>
        </p:nvPicPr>
        <p:blipFill>
          <a:blip r:embed="rId3" cstate="print"/>
          <a:srcRect/>
          <a:stretch>
            <a:fillRect/>
          </a:stretch>
        </p:blipFill>
        <p:spPr bwMode="auto">
          <a:xfrm>
            <a:off x="3276600" y="4420780"/>
            <a:ext cx="2889250" cy="21717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A822907-8A9D-4F6B-98F6-913902AD56B5}"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450756"/>
            <a:ext cx="8934450" cy="1085944"/>
          </a:xfrm>
        </p:spPr>
        <p:txBody>
          <a:bodyPr>
            <a:normAutofit fontScale="90000"/>
          </a:bodyPr>
          <a:lstStyle/>
          <a:p>
            <a:pPr algn="ctr"/>
            <a:r>
              <a:rPr lang="en-US" b="1" dirty="0" smtClean="0">
                <a:latin typeface="Arial"/>
                <a:cs typeface="Arial"/>
              </a:rPr>
              <a:t>Background on </a:t>
            </a:r>
            <a:br>
              <a:rPr lang="en-US" b="1" dirty="0" smtClean="0">
                <a:latin typeface="Arial"/>
                <a:cs typeface="Arial"/>
              </a:rPr>
            </a:br>
            <a:r>
              <a:rPr lang="en-US" b="1" dirty="0" smtClean="0">
                <a:latin typeface="Arial"/>
                <a:cs typeface="Arial"/>
              </a:rPr>
              <a:t>Transitional Kindergarten</a:t>
            </a:r>
            <a:endParaRPr lang="en-US" b="1" dirty="0">
              <a:latin typeface="Arial"/>
              <a:cs typeface="Arial"/>
            </a:endParaRPr>
          </a:p>
        </p:txBody>
      </p:sp>
      <p:sp>
        <p:nvSpPr>
          <p:cNvPr id="3" name="Content Placeholder 2"/>
          <p:cNvSpPr>
            <a:spLocks noGrp="1"/>
          </p:cNvSpPr>
          <p:nvPr>
            <p:ph idx="1"/>
          </p:nvPr>
        </p:nvSpPr>
        <p:spPr>
          <a:xfrm>
            <a:off x="860424" y="1884362"/>
            <a:ext cx="7610476" cy="3670767"/>
          </a:xfrm>
        </p:spPr>
        <p:txBody>
          <a:bodyPr>
            <a:normAutofit/>
          </a:bodyPr>
          <a:lstStyle/>
          <a:p>
            <a:pPr>
              <a:lnSpc>
                <a:spcPct val="110000"/>
              </a:lnSpc>
            </a:pPr>
            <a:r>
              <a:rPr lang="en-US" sz="2400" dirty="0">
                <a:solidFill>
                  <a:srgbClr val="000000"/>
                </a:solidFill>
                <a:latin typeface="Calibri"/>
                <a:ea typeface="ＭＳ Ｐゴシック" charset="-128"/>
                <a:cs typeface="Calibri"/>
              </a:rPr>
              <a:t>California was one of just four states (along with Connecticut, Michigan, and Vermont) with a cut-off date later than December 1. In most states, children must turn five by September 1 in order to start </a:t>
            </a:r>
            <a:r>
              <a:rPr lang="en-US" sz="2400" dirty="0" smtClean="0">
                <a:solidFill>
                  <a:srgbClr val="000000"/>
                </a:solidFill>
                <a:latin typeface="Calibri"/>
                <a:ea typeface="ＭＳ Ｐゴシック" charset="-128"/>
                <a:cs typeface="Calibri"/>
              </a:rPr>
              <a:t>kindergarten</a:t>
            </a:r>
          </a:p>
          <a:p>
            <a:pPr>
              <a:lnSpc>
                <a:spcPct val="110000"/>
              </a:lnSpc>
            </a:pPr>
            <a:r>
              <a:rPr lang="en-US" sz="2400" dirty="0">
                <a:solidFill>
                  <a:srgbClr val="000000"/>
                </a:solidFill>
                <a:latin typeface="Calibri"/>
                <a:ea typeface="ＭＳ Ｐゴシック" charset="-128"/>
                <a:cs typeface="Calibri"/>
              </a:rPr>
              <a:t>Research indicates that beginning kindergarten at an older age improves children’s social and academic </a:t>
            </a:r>
            <a:r>
              <a:rPr lang="en-US" sz="2400" dirty="0" smtClean="0">
                <a:solidFill>
                  <a:srgbClr val="000000"/>
                </a:solidFill>
                <a:latin typeface="Calibri"/>
                <a:ea typeface="ＭＳ Ｐゴシック" charset="-128"/>
                <a:cs typeface="Calibri"/>
              </a:rPr>
              <a:t>development</a:t>
            </a:r>
          </a:p>
          <a:p>
            <a:pPr algn="r">
              <a:buNone/>
            </a:pPr>
            <a:r>
              <a:rPr lang="en-US" sz="1400" dirty="0" smtClean="0">
                <a:latin typeface="Calibri"/>
                <a:cs typeface="Calibri"/>
              </a:rPr>
              <a:t>Source: (Cannon, J.S. &amp; Lipscomb, 2008)</a:t>
            </a:r>
            <a:endParaRPr lang="en-US" sz="1400" dirty="0">
              <a:latin typeface="Calibri"/>
              <a:cs typeface="Calibri"/>
            </a:endParaRPr>
          </a:p>
        </p:txBody>
      </p:sp>
      <p:sp>
        <p:nvSpPr>
          <p:cNvPr id="4" name="Slide Number Placeholder 1"/>
          <p:cNvSpPr>
            <a:spLocks noGrp="1"/>
          </p:cNvSpPr>
          <p:nvPr>
            <p:ph type="sldNum" sz="quarter" idx="12"/>
          </p:nvPr>
        </p:nvSpPr>
        <p:spPr>
          <a:xfrm>
            <a:off x="8789894" y="6569075"/>
            <a:ext cx="457200" cy="365125"/>
          </a:xfrm>
        </p:spPr>
        <p:txBody>
          <a:bodyPr/>
          <a:lstStyle/>
          <a:p>
            <a:fld id="{4A822907-8A9D-4F6B-98F6-913902AD56B5}" type="slidenum">
              <a:rPr lang="en-US" smtClean="0">
                <a:latin typeface="Calibri"/>
                <a:cs typeface="Calibri"/>
              </a:rPr>
              <a:pPr/>
              <a:t>7</a:t>
            </a:fld>
            <a:endParaRPr lang="en-US" dirty="0">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626772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557213"/>
            <a:ext cx="9144000" cy="890587"/>
          </a:xfrm>
        </p:spPr>
        <p:txBody>
          <a:bodyPr/>
          <a:lstStyle/>
          <a:p>
            <a:r>
              <a:rPr lang="en-US" sz="2000">
                <a:latin typeface="Arial" pitchFamily="25" charset="0"/>
                <a:ea typeface="ＭＳ Ｐゴシック" pitchFamily="25" charset="-128"/>
              </a:rPr>
              <a:t>                         Senate Bill 1381 (Simitian) </a:t>
            </a:r>
            <a:r>
              <a:rPr lang="en-US">
                <a:latin typeface="Arial" pitchFamily="25" charset="0"/>
                <a:ea typeface="ＭＳ Ｐゴシック" pitchFamily="25" charset="-128"/>
              </a:rPr>
              <a:t/>
            </a:r>
            <a:br>
              <a:rPr lang="en-US">
                <a:latin typeface="Arial" pitchFamily="25" charset="0"/>
                <a:ea typeface="ＭＳ Ｐゴシック" pitchFamily="25" charset="-128"/>
              </a:rPr>
            </a:br>
            <a:r>
              <a:rPr lang="en-US" sz="3000">
                <a:latin typeface="Arial" pitchFamily="25" charset="0"/>
                <a:ea typeface="ＭＳ Ｐゴシック" pitchFamily="25" charset="-128"/>
              </a:rPr>
              <a:t>The Kindergarten Readiness Act of 2010</a:t>
            </a:r>
          </a:p>
        </p:txBody>
      </p:sp>
      <p:pic>
        <p:nvPicPr>
          <p:cNvPr id="33795" name="Picture 2"/>
          <p:cNvPicPr>
            <a:picLocks noChangeAspect="1" noChangeArrowheads="1"/>
          </p:cNvPicPr>
          <p:nvPr/>
        </p:nvPicPr>
        <p:blipFill>
          <a:blip r:embed="rId3"/>
          <a:srcRect/>
          <a:stretch>
            <a:fillRect/>
          </a:stretch>
        </p:blipFill>
        <p:spPr bwMode="auto">
          <a:xfrm>
            <a:off x="1150938" y="1770063"/>
            <a:ext cx="6875462" cy="4567237"/>
          </a:xfrm>
          <a:prstGeom prst="rect">
            <a:avLst/>
          </a:prstGeom>
          <a:noFill/>
          <a:ln w="9525">
            <a:noFill/>
            <a:miter lim="800000"/>
            <a:headEnd/>
            <a:tailEnd/>
          </a:ln>
        </p:spPr>
      </p:pic>
      <p:sp>
        <p:nvSpPr>
          <p:cNvPr id="33796" name="TextBox 4"/>
          <p:cNvSpPr txBox="1">
            <a:spLocks noChangeArrowheads="1"/>
          </p:cNvSpPr>
          <p:nvPr/>
        </p:nvSpPr>
        <p:spPr bwMode="auto">
          <a:xfrm>
            <a:off x="0" y="6583363"/>
            <a:ext cx="1971675" cy="246062"/>
          </a:xfrm>
          <a:prstGeom prst="rect">
            <a:avLst/>
          </a:prstGeom>
          <a:noFill/>
          <a:ln w="9525">
            <a:noFill/>
            <a:miter lim="800000"/>
            <a:headEnd/>
            <a:tailEnd/>
          </a:ln>
        </p:spPr>
        <p:txBody>
          <a:bodyPr wrap="none">
            <a:prstTxWarp prst="textNoShape">
              <a:avLst/>
            </a:prstTxWarp>
            <a:spAutoFit/>
          </a:bodyPr>
          <a:lstStyle/>
          <a:p>
            <a:r>
              <a:rPr lang="en-US" sz="1000">
                <a:latin typeface="Century Gothic" pitchFamily="25" charset="0"/>
                <a:ea typeface="Arial" pitchFamily="25" charset="0"/>
                <a:cs typeface="Arial" pitchFamily="25" charset="0"/>
              </a:rPr>
              <a:t>Source: Early Edge California</a:t>
            </a:r>
          </a:p>
        </p:txBody>
      </p:sp>
      <p:sp>
        <p:nvSpPr>
          <p:cNvPr id="33797" name="Slide Number Placeholder 6"/>
          <p:cNvSpPr>
            <a:spLocks noGrp="1"/>
          </p:cNvSpPr>
          <p:nvPr>
            <p:ph type="sldNum" sz="quarter" idx="12"/>
          </p:nvPr>
        </p:nvSpPr>
        <p:spPr bwMode="auto">
          <a:noFill/>
          <a:ln>
            <a:miter lim="800000"/>
            <a:headEnd/>
            <a:tailEnd/>
          </a:ln>
        </p:spPr>
        <p:txBody>
          <a:bodyPr/>
          <a:lstStyle/>
          <a:p>
            <a:fld id="{CBE8D1C1-E461-6246-B06F-5CE9592508DF}"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81000"/>
            <a:ext cx="8915399" cy="1245776"/>
          </a:xfrm>
        </p:spPr>
        <p:txBody>
          <a:bodyPr>
            <a:noAutofit/>
          </a:bodyPr>
          <a:lstStyle/>
          <a:p>
            <a:r>
              <a:rPr lang="en-US" sz="2800" b="1" dirty="0" smtClean="0">
                <a:latin typeface="Arial"/>
                <a:cs typeface="Arial"/>
              </a:rPr>
              <a:t>                     Principles of </a:t>
            </a:r>
            <a:br>
              <a:rPr lang="en-US" sz="2800" b="1" dirty="0" smtClean="0">
                <a:latin typeface="Arial"/>
                <a:cs typeface="Arial"/>
              </a:rPr>
            </a:br>
            <a:r>
              <a:rPr lang="en-US" sz="2800" b="1" dirty="0" smtClean="0">
                <a:latin typeface="Arial"/>
                <a:cs typeface="Arial"/>
              </a:rPr>
              <a:t>Child Development and Learning-</a:t>
            </a:r>
            <a:br>
              <a:rPr lang="en-US" sz="2800" b="1" dirty="0" smtClean="0">
                <a:latin typeface="Arial"/>
                <a:cs typeface="Arial"/>
              </a:rPr>
            </a:br>
            <a:r>
              <a:rPr lang="en-US" sz="2800" b="1" dirty="0" smtClean="0">
                <a:latin typeface="Arial"/>
                <a:cs typeface="Arial"/>
              </a:rPr>
              <a:t>Developmentally Appropriate Practice</a:t>
            </a:r>
            <a:endParaRPr lang="en-US" sz="2800" b="1" dirty="0">
              <a:latin typeface="Arial"/>
              <a:cs typeface="Arial"/>
            </a:endParaRPr>
          </a:p>
        </p:txBody>
      </p:sp>
      <p:sp>
        <p:nvSpPr>
          <p:cNvPr id="3" name="Content Placeholder 2"/>
          <p:cNvSpPr>
            <a:spLocks noGrp="1"/>
          </p:cNvSpPr>
          <p:nvPr>
            <p:ph sz="half" idx="1"/>
          </p:nvPr>
        </p:nvSpPr>
        <p:spPr>
          <a:xfrm>
            <a:off x="228601" y="1886860"/>
            <a:ext cx="9251349" cy="3865744"/>
          </a:xfrm>
        </p:spPr>
        <p:txBody>
          <a:bodyPr>
            <a:noAutofit/>
          </a:bodyPr>
          <a:lstStyle/>
          <a:p>
            <a:pPr>
              <a:spcBef>
                <a:spcPts val="600"/>
              </a:spcBef>
            </a:pPr>
            <a:r>
              <a:rPr lang="en-US" sz="2200" dirty="0" smtClean="0">
                <a:solidFill>
                  <a:srgbClr val="000000"/>
                </a:solidFill>
                <a:latin typeface="Calibri"/>
                <a:cs typeface="Calibri"/>
              </a:rPr>
              <a:t>All the domains of development and learning are interrelated</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Learning follows a sequence and builds on previously acquired skills</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Early experiences impact development</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Social and cultural contexts influence learning</a:t>
            </a:r>
          </a:p>
          <a:p>
            <a:pPr>
              <a:spcBef>
                <a:spcPts val="600"/>
              </a:spcBef>
            </a:pPr>
            <a:endParaRPr lang="en-US" sz="2000" dirty="0" smtClean="0">
              <a:solidFill>
                <a:srgbClr val="000000"/>
              </a:solidFill>
              <a:latin typeface="Calibri"/>
              <a:cs typeface="Calibri"/>
            </a:endParaRPr>
          </a:p>
          <a:p>
            <a:pPr>
              <a:spcBef>
                <a:spcPts val="600"/>
              </a:spcBef>
            </a:pPr>
            <a:r>
              <a:rPr lang="en-US" sz="2200" dirty="0" smtClean="0">
                <a:solidFill>
                  <a:srgbClr val="000000"/>
                </a:solidFill>
                <a:latin typeface="Calibri"/>
                <a:cs typeface="Calibri"/>
              </a:rPr>
              <a:t>Secure, consistent relationships are critical to healthy development</a:t>
            </a:r>
            <a:endParaRPr lang="en-US" sz="2200" dirty="0">
              <a:solidFill>
                <a:srgbClr val="000000"/>
              </a:solidFill>
              <a:latin typeface="Calibri"/>
              <a:cs typeface="Calibri"/>
            </a:endParaRPr>
          </a:p>
        </p:txBody>
      </p:sp>
      <p:sp>
        <p:nvSpPr>
          <p:cNvPr id="59393" name="Rectangle 1"/>
          <p:cNvSpPr>
            <a:spLocks noChangeArrowheads="1"/>
          </p:cNvSpPr>
          <p:nvPr/>
        </p:nvSpPr>
        <p:spPr bwMode="auto">
          <a:xfrm>
            <a:off x="0" y="627697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MS Mincho" pitchFamily="49" charset="-128"/>
                <a:cs typeface="Calibri"/>
              </a:rPr>
              <a:t>Source: </a:t>
            </a:r>
            <a:r>
              <a:rPr kumimoji="0" lang="en-US" sz="1200" b="0" i="0" u="none" strike="noStrike" cap="none" normalizeH="0" baseline="0" dirty="0" err="1" smtClean="0">
                <a:ln>
                  <a:noFill/>
                </a:ln>
                <a:solidFill>
                  <a:schemeClr val="tx1"/>
                </a:solidFill>
                <a:effectLst/>
                <a:latin typeface="Calibri"/>
                <a:ea typeface="MS Mincho" pitchFamily="49" charset="-128"/>
                <a:cs typeface="Calibri"/>
              </a:rPr>
              <a:t>Copple</a:t>
            </a:r>
            <a:r>
              <a:rPr kumimoji="0" lang="en-US" sz="1200" b="0" i="0" u="none" strike="noStrike" cap="none" normalizeH="0" baseline="0" dirty="0" smtClean="0">
                <a:ln>
                  <a:noFill/>
                </a:ln>
                <a:solidFill>
                  <a:schemeClr val="tx1"/>
                </a:solidFill>
                <a:effectLst/>
                <a:latin typeface="Calibri"/>
                <a:ea typeface="MS Mincho" pitchFamily="49" charset="-128"/>
                <a:cs typeface="Calibri"/>
              </a:rPr>
              <a:t>, C., &amp; S. </a:t>
            </a:r>
            <a:r>
              <a:rPr kumimoji="0" lang="en-US" sz="1200" b="0" i="0" u="none" strike="noStrike" cap="none" normalizeH="0" baseline="0" dirty="0" err="1" smtClean="0">
                <a:ln>
                  <a:noFill/>
                </a:ln>
                <a:solidFill>
                  <a:schemeClr val="tx1"/>
                </a:solidFill>
                <a:effectLst/>
                <a:latin typeface="Calibri"/>
                <a:ea typeface="MS Mincho" pitchFamily="49" charset="-128"/>
                <a:cs typeface="Calibri"/>
              </a:rPr>
              <a:t>Bredekamp</a:t>
            </a:r>
            <a:r>
              <a:rPr kumimoji="0" lang="en-US" sz="1200" b="0" i="0" u="none" strike="noStrike" cap="none" normalizeH="0" baseline="0" dirty="0" smtClean="0">
                <a:ln>
                  <a:noFill/>
                </a:ln>
                <a:solidFill>
                  <a:schemeClr val="tx1"/>
                </a:solidFill>
                <a:effectLst/>
                <a:latin typeface="Calibri"/>
                <a:ea typeface="MS Mincho" pitchFamily="49" charset="-128"/>
                <a:cs typeface="Calibri"/>
              </a:rPr>
              <a:t>. (Eds.). (2009)</a:t>
            </a:r>
            <a:r>
              <a:rPr kumimoji="0" lang="en-US" sz="1200" b="0" u="none" strike="noStrike" cap="none" normalizeH="0" baseline="0" dirty="0" smtClean="0">
                <a:ln>
                  <a:noFill/>
                </a:ln>
                <a:solidFill>
                  <a:schemeClr val="tx1"/>
                </a:solidFill>
                <a:effectLst/>
                <a:latin typeface="Calibri"/>
                <a:ea typeface="MS Mincho" pitchFamily="49" charset="-128"/>
                <a:cs typeface="Calibri"/>
              </a:rPr>
              <a:t>. Developmentally Appropriate Practice in Early Childhood Programs Serving Children from Birth Through Age 8</a:t>
            </a:r>
            <a:r>
              <a:rPr kumimoji="0" lang="en-US" sz="1200" b="0" i="1" u="none" strike="noStrike" cap="none" normalizeH="0" baseline="0" dirty="0" smtClean="0">
                <a:ln>
                  <a:noFill/>
                </a:ln>
                <a:solidFill>
                  <a:schemeClr val="tx1"/>
                </a:solidFill>
                <a:effectLst/>
                <a:latin typeface="Calibri"/>
                <a:ea typeface="MS Mincho" pitchFamily="49" charset="-128"/>
                <a:cs typeface="Calibri"/>
              </a:rPr>
              <a:t>.</a:t>
            </a:r>
            <a:r>
              <a:rPr kumimoji="0" lang="en-US" sz="1200" b="0" i="0" u="none" strike="noStrike" cap="none" normalizeH="0" baseline="0" dirty="0" smtClean="0">
                <a:ln>
                  <a:noFill/>
                </a:ln>
                <a:solidFill>
                  <a:schemeClr val="tx1"/>
                </a:solidFill>
                <a:effectLst/>
                <a:latin typeface="Calibri"/>
                <a:ea typeface="MS Mincho" pitchFamily="49" charset="-128"/>
                <a:cs typeface="Calibri"/>
              </a:rPr>
              <a:t> 3d ed. Washington, DC: National Association for the Education of Young Children p</a:t>
            </a:r>
            <a:r>
              <a:rPr lang="en-US" sz="1200" dirty="0" smtClean="0">
                <a:latin typeface="Calibri"/>
                <a:ea typeface="MS Mincho" pitchFamily="49" charset="-128"/>
                <a:cs typeface="Calibri"/>
              </a:rPr>
              <a:t>. 10-15</a:t>
            </a:r>
            <a:r>
              <a:rPr kumimoji="0" lang="en-US" sz="1200" b="0" i="0" u="none" strike="noStrike" cap="none" normalizeH="0" baseline="0" dirty="0" smtClean="0">
                <a:ln>
                  <a:noFill/>
                </a:ln>
                <a:solidFill>
                  <a:schemeClr val="tx1"/>
                </a:solidFill>
                <a:effectLst/>
                <a:latin typeface="Calibri"/>
                <a:ea typeface="MS Mincho" pitchFamily="49" charset="-128"/>
                <a:cs typeface="Calibri"/>
              </a:rPr>
              <a:t>.</a:t>
            </a:r>
            <a:endParaRPr kumimoji="0" lang="en-US" sz="1200" b="0" i="0" u="none" strike="noStrike" cap="none" normalizeH="0" baseline="0" dirty="0" smtClean="0">
              <a:ln>
                <a:noFill/>
              </a:ln>
              <a:solidFill>
                <a:schemeClr val="tx1"/>
              </a:solidFill>
              <a:effectLst/>
              <a:latin typeface="Calibri"/>
              <a:cs typeface="Calibri"/>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2845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Custom 1">
      <a:dk1>
        <a:sysClr val="windowText" lastClr="000000"/>
      </a:dk1>
      <a:lt1>
        <a:sysClr val="window" lastClr="FFFFFF"/>
      </a:lt1>
      <a:dk2>
        <a:srgbClr val="1F497D"/>
      </a:dk2>
      <a:lt2>
        <a:srgbClr val="F0FBB5"/>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3767</TotalTime>
  <Words>7192</Words>
  <Application>Microsoft Macintosh PowerPoint</Application>
  <PresentationFormat>On-screen Show (4:3)</PresentationFormat>
  <Paragraphs>687</Paragraphs>
  <Slides>47</Slides>
  <Notes>47</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Perception</vt:lpstr>
      <vt:lpstr>Social-Emotional Development</vt:lpstr>
      <vt:lpstr>    Acknowledgements</vt:lpstr>
      <vt:lpstr>                WELCOME</vt:lpstr>
      <vt:lpstr>                Objectives </vt:lpstr>
      <vt:lpstr>       Norms</vt:lpstr>
      <vt:lpstr>               Ice Breaker…</vt:lpstr>
      <vt:lpstr>Background on  Transitional Kindergarten</vt:lpstr>
      <vt:lpstr>                         Senate Bill 1381 (Simitian)  The Kindergarten Readiness Act of 2010</vt:lpstr>
      <vt:lpstr>                     Principles of  Child Development and Learning- Developmentally Appropriate Practice</vt:lpstr>
      <vt:lpstr>What is Social-Emotional Development?</vt:lpstr>
      <vt:lpstr>             Picture a Child…</vt:lpstr>
      <vt:lpstr>Brain Research Supports the                 Foundations of  Social-Emotional Development</vt:lpstr>
      <vt:lpstr>    Video: The Science of Early        Childhood Development</vt:lpstr>
      <vt:lpstr>  The Alignment of the California   Preschool Learning Foundations  with Key Early Education Resources</vt:lpstr>
      <vt:lpstr>      Overview of Alignment</vt:lpstr>
      <vt:lpstr>Overview of Social-Emotional Alignment </vt:lpstr>
      <vt:lpstr>   Overview of Social-Emotional</vt:lpstr>
      <vt:lpstr>     Overview of Social-Emotional</vt:lpstr>
      <vt:lpstr>   Overview of Social-Emotional</vt:lpstr>
      <vt:lpstr>          Self-Regulation</vt:lpstr>
      <vt:lpstr>         Self-Regulation     Includes the Skills to:</vt:lpstr>
      <vt:lpstr>Strategies for Supporting  Healthy Social-Emotional         Development</vt:lpstr>
      <vt:lpstr>  Building Positive Relationships              with Young Children</vt:lpstr>
      <vt:lpstr>How Do We Help Young Children Develop      Their Relationships with Teachers?</vt:lpstr>
      <vt:lpstr>Teaching Pyramid</vt:lpstr>
      <vt:lpstr>          We Need to Teach!</vt:lpstr>
      <vt:lpstr>          What Do Children Do When       They Don’t Develop These Skills? </vt:lpstr>
      <vt:lpstr>High-Quality Supportive Environments Promote Learning Across Curricular Areas</vt:lpstr>
      <vt:lpstr>Effective Classroom Environments for        Social Emotional Development</vt:lpstr>
      <vt:lpstr>    TK Supportive Environments</vt:lpstr>
      <vt:lpstr>     TK Supportive Environments </vt:lpstr>
      <vt:lpstr>     TK Supportive Environments </vt:lpstr>
      <vt:lpstr>Teach Through Use of Visual Schedules</vt:lpstr>
      <vt:lpstr>     TK Supportive Environments</vt:lpstr>
      <vt:lpstr>Building Positive Relationships  with Children</vt:lpstr>
      <vt:lpstr>      Give Positive Descriptive             Acknowledgments….</vt:lpstr>
      <vt:lpstr>Teach Clear and Consistent Expectations</vt:lpstr>
      <vt:lpstr>Teach Clear and Consistent Expectations</vt:lpstr>
      <vt:lpstr>       Teach About Feelings</vt:lpstr>
      <vt:lpstr>       Teach About Feelings</vt:lpstr>
      <vt:lpstr> Teach How to Problem Solve</vt:lpstr>
      <vt:lpstr>   Solution Kit Choice Board          (problem solving strategies)</vt:lpstr>
      <vt:lpstr>     Resources</vt:lpstr>
      <vt:lpstr>                Resources</vt:lpstr>
      <vt:lpstr>                 Resources</vt:lpstr>
      <vt:lpstr>               Questions?</vt:lpstr>
      <vt:lpstr>                 Thank You</vt:lpstr>
    </vt:vector>
  </TitlesOfParts>
  <Company>SCOE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Literacy</dc:title>
  <dc:creator>Consuelo Villalobos</dc:creator>
  <cp:lastModifiedBy>Natalie Woods Andrews</cp:lastModifiedBy>
  <cp:revision>234</cp:revision>
  <cp:lastPrinted>2013-10-30T23:32:30Z</cp:lastPrinted>
  <dcterms:created xsi:type="dcterms:W3CDTF">2013-11-01T18:00:14Z</dcterms:created>
  <dcterms:modified xsi:type="dcterms:W3CDTF">2013-11-01T18:03:08Z</dcterms:modified>
</cp:coreProperties>
</file>