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</a:t>
            </a:r>
            <a:endParaRPr/>
          </a:p>
        </p:txBody>
      </p:sp>
      <p:sp>
        <p:nvSpPr>
          <p:cNvPr id="107" name="Google Shape;10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</a:t>
            </a:r>
            <a:endParaRPr/>
          </a:p>
        </p:txBody>
      </p:sp>
      <p:sp>
        <p:nvSpPr>
          <p:cNvPr id="115" name="Google Shape;11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</a:t>
            </a:r>
            <a:endParaRPr/>
          </a:p>
        </p:txBody>
      </p:sp>
      <p:sp>
        <p:nvSpPr>
          <p:cNvPr id="131" name="Google Shape;13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</a:t>
            </a:r>
            <a:endParaRPr/>
          </a:p>
        </p:txBody>
      </p:sp>
      <p:sp>
        <p:nvSpPr>
          <p:cNvPr id="139" name="Google Shape;13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1498600" y="2208007"/>
            <a:ext cx="9347200" cy="2441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California Department of Education"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" y="216885"/>
            <a:ext cx="1535715" cy="15357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9764251" y="6272358"/>
            <a:ext cx="21630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647700" y="304800"/>
            <a:ext cx="1085850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647700" y="1752601"/>
            <a:ext cx="3400425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376737" y="1752601"/>
            <a:ext cx="3400425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3" type="body"/>
          </p:nvPr>
        </p:nvSpPr>
        <p:spPr>
          <a:xfrm>
            <a:off x="8105775" y="1752601"/>
            <a:ext cx="3400425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ntent">
  <p:cSld name="Four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647700" y="304800"/>
            <a:ext cx="10858500" cy="1306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647700" y="1917701"/>
            <a:ext cx="5201556" cy="181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647699" y="4240212"/>
            <a:ext cx="5201557" cy="181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3" type="body"/>
          </p:nvPr>
        </p:nvSpPr>
        <p:spPr>
          <a:xfrm>
            <a:off x="6172200" y="1917701"/>
            <a:ext cx="5143500" cy="181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4" type="body"/>
          </p:nvPr>
        </p:nvSpPr>
        <p:spPr>
          <a:xfrm>
            <a:off x="6172200" y="4191620"/>
            <a:ext cx="5143500" cy="181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451514" y="2563577"/>
            <a:ext cx="9288972" cy="2476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ingle Content">
  <p:cSld name="2_Single Content">
    <p:bg>
      <p:bgPr>
        <a:solidFill>
          <a:srgbClr val="B1C2EC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647699" y="304800"/>
            <a:ext cx="10858499" cy="122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48366" y="1737684"/>
            <a:ext cx="11378548" cy="65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631219" y="2649358"/>
            <a:ext cx="1122766" cy="65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3" type="body"/>
          </p:nvPr>
        </p:nvSpPr>
        <p:spPr>
          <a:xfrm>
            <a:off x="717117" y="3569714"/>
            <a:ext cx="1122766" cy="65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4" type="body"/>
          </p:nvPr>
        </p:nvSpPr>
        <p:spPr>
          <a:xfrm>
            <a:off x="667240" y="4564056"/>
            <a:ext cx="1122766" cy="65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5" type="body"/>
          </p:nvPr>
        </p:nvSpPr>
        <p:spPr>
          <a:xfrm>
            <a:off x="728199" y="5548524"/>
            <a:ext cx="1122766" cy="65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6" type="body"/>
          </p:nvPr>
        </p:nvSpPr>
        <p:spPr>
          <a:xfrm>
            <a:off x="2213408" y="2614546"/>
            <a:ext cx="8643014" cy="65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7" type="body"/>
          </p:nvPr>
        </p:nvSpPr>
        <p:spPr>
          <a:xfrm>
            <a:off x="2213408" y="3601773"/>
            <a:ext cx="8643014" cy="65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8" type="body"/>
          </p:nvPr>
        </p:nvSpPr>
        <p:spPr>
          <a:xfrm>
            <a:off x="2213408" y="4545767"/>
            <a:ext cx="8643014" cy="65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9" type="body"/>
          </p:nvPr>
        </p:nvSpPr>
        <p:spPr>
          <a:xfrm>
            <a:off x="2357495" y="5466754"/>
            <a:ext cx="8643014" cy="65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ntent">
  <p:cSld name="One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47699" y="1752600"/>
            <a:ext cx="10858499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47699" y="304800"/>
            <a:ext cx="10858499" cy="122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47698" y="1752600"/>
            <a:ext cx="108585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-444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Courier New"/>
              <a:buChar char="o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−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47699" y="304800"/>
            <a:ext cx="10858499" cy="122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62712" y="1825625"/>
            <a:ext cx="56083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6242301" y="1825625"/>
            <a:ext cx="56083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1">
  <p:cSld name="Section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47700" y="3545114"/>
            <a:ext cx="10858500" cy="2512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3">
            <a:alphaModFix/>
          </a:blip>
          <a:srcRect b="50440" l="0" r="1431" t="6563"/>
          <a:stretch/>
        </p:blipFill>
        <p:spPr>
          <a:xfrm>
            <a:off x="-19050" y="1"/>
            <a:ext cx="12192000" cy="35451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/>
        </p:nvSpPr>
        <p:spPr>
          <a:xfrm>
            <a:off x="9764251" y="6272358"/>
            <a:ext cx="21630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2">
  <p:cSld name="Section Slide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3086100" y="0"/>
            <a:ext cx="6172200" cy="6858000"/>
          </a:xfrm>
          <a:prstGeom prst="rect">
            <a:avLst/>
          </a:prstGeom>
          <a:solidFill>
            <a:srgbClr val="354052"/>
          </a:solidFill>
          <a:ln cap="flat" cmpd="sng" w="12700">
            <a:solidFill>
              <a:srgbClr val="262E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3086100" y="304800"/>
            <a:ext cx="6172200" cy="5753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sz="8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3">
  <p:cSld name="Section slide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5860280" y="-103239"/>
            <a:ext cx="6375263" cy="696123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262E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6172200" y="304800"/>
            <a:ext cx="5334000" cy="57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9764251" y="6272358"/>
            <a:ext cx="21630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ntent (Horizontal)">
  <p:cSld name="One Content (Horizontal)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47700" y="304800"/>
            <a:ext cx="5263816" cy="57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/>
          <p:nvPr/>
        </p:nvSpPr>
        <p:spPr>
          <a:xfrm>
            <a:off x="6064478" y="429310"/>
            <a:ext cx="76200" cy="5362575"/>
          </a:xfrm>
          <a:prstGeom prst="ellipse">
            <a:avLst/>
          </a:prstGeom>
          <a:solidFill>
            <a:srgbClr val="6F8F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6356684" y="304800"/>
            <a:ext cx="5187616" cy="57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47700" y="1752601"/>
            <a:ext cx="54483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6357256" y="1752601"/>
            <a:ext cx="5148943" cy="430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−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47699" y="304800"/>
            <a:ext cx="10858499" cy="122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47698" y="1752600"/>
            <a:ext cx="108585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◦"/>
              <a:defRPr b="0" i="0" sz="3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4191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Char char="−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9429135" y="6233652"/>
            <a:ext cx="23794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104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48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LCFFESSAdata@cde.ca.gov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de.ca.gov/eo/ce/wc/wmsschools.asp" TargetMode="External"/><Relationship Id="rId4" Type="http://schemas.openxmlformats.org/officeDocument/2006/relationships/hyperlink" Target="https://www.cde.ca.gov/eo/ce/wc/wcmonitorfaq.asp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1519865" y="2418346"/>
            <a:ext cx="9347200" cy="2441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Williams Case</a:t>
            </a:r>
            <a:br>
              <a:rPr lang="en-US" sz="5400"/>
            </a:br>
            <a:r>
              <a:rPr lang="en-US" sz="5400"/>
              <a:t>Schools Identified for Monitoring</a:t>
            </a:r>
            <a:br>
              <a:rPr lang="en-US" sz="5400"/>
            </a:br>
            <a:r>
              <a:rPr lang="en-US" sz="5400"/>
              <a:t>Office Hours</a:t>
            </a:r>
            <a:br>
              <a:rPr lang="en-US"/>
            </a:br>
            <a:r>
              <a:rPr b="0" lang="en-US" sz="3200"/>
              <a:t>March 16,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647699" y="304800"/>
            <a:ext cx="10858499" cy="122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647698" y="1752600"/>
            <a:ext cx="108585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Please submit </a:t>
            </a:r>
            <a:r>
              <a:rPr b="1" lang="en-US"/>
              <a:t>all</a:t>
            </a:r>
            <a:r>
              <a:rPr lang="en-US"/>
              <a:t> questions in the Q&amp;A box.</a:t>
            </a:r>
            <a:endParaRPr/>
          </a:p>
          <a:p>
            <a:pPr indent="-2743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The Chat box </a:t>
            </a:r>
            <a:r>
              <a:rPr b="1" lang="en-US"/>
              <a:t>will not </a:t>
            </a:r>
            <a:r>
              <a:rPr lang="en-US"/>
              <a:t>be monitored.</a:t>
            </a:r>
            <a:endParaRPr/>
          </a:p>
          <a:p>
            <a:pPr indent="-2743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•"/>
            </a:pPr>
            <a:r>
              <a:rPr lang="en-US"/>
              <a:t>After this webinar, for questions regarding the schools identified for Williams monitoring, please email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LCFFESSAdata@cde.ca.gov</a:t>
            </a:r>
            <a:r>
              <a:rPr lang="en-US"/>
              <a:t>.</a:t>
            </a:r>
            <a:endParaRPr/>
          </a:p>
          <a:p>
            <a:pPr indent="-457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-457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-457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of Thank you written in different languages." id="156" name="Google Shape;15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4182" y="944828"/>
            <a:ext cx="8261798" cy="4665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of the word &quot;Thank you&quot;" id="157" name="Google Shape;157;p2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8267" y="4627917"/>
            <a:ext cx="2933261" cy="76817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/>
              <a:t>Update to the Williams Legislation</a:t>
            </a:r>
            <a:endParaRPr/>
          </a:p>
        </p:txBody>
      </p:sp>
      <p:sp>
        <p:nvSpPr>
          <p:cNvPr id="85" name="Google Shape;85;p16"/>
          <p:cNvSpPr txBox="1"/>
          <p:nvPr>
            <p:ph idx="4294967295" type="body"/>
          </p:nvPr>
        </p:nvSpPr>
        <p:spPr>
          <a:xfrm>
            <a:off x="647700" y="1752601"/>
            <a:ext cx="108585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The prior Williams school list was based on the Academic Performance Index (API) decile rankings.</a:t>
            </a:r>
            <a:endParaRPr/>
          </a:p>
          <a:p>
            <a:pPr indent="-274319" lvl="0" marL="36576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In October 2021, Assembly Bill (AB) 599 was signed into law and became effective on January 1, 2022.</a:t>
            </a:r>
            <a:endParaRPr/>
          </a:p>
          <a:p>
            <a:pPr indent="-274319" lvl="0" marL="36576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AB 599 updates the criteria for schools eligible for monitoring under the Williams settlement legislation.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New Legislative Requirements for Williams Eligibility</a:t>
            </a:r>
            <a:endParaRPr/>
          </a:p>
        </p:txBody>
      </p:sp>
      <p:sp>
        <p:nvSpPr>
          <p:cNvPr id="91" name="Google Shape;91;p17"/>
          <p:cNvSpPr txBox="1"/>
          <p:nvPr>
            <p:ph idx="4294967295" type="body"/>
          </p:nvPr>
        </p:nvSpPr>
        <p:spPr>
          <a:xfrm>
            <a:off x="647700" y="1752600"/>
            <a:ext cx="11015980" cy="4892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19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As outlined in AB 599, schools that meet the criteria listed below are eligible for monitoring under the Williams settlement legislation:</a:t>
            </a:r>
            <a:endParaRPr/>
          </a:p>
          <a:p>
            <a:pPr indent="-273050" lvl="1" marL="6858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Schools eligible for Comprehensive Support and Improvement (CSI) and Additional Targeted Support and Improvement (ATSI) in 2019-20; and</a:t>
            </a:r>
            <a:endParaRPr/>
          </a:p>
          <a:p>
            <a:pPr indent="-273050" lvl="1" marL="6858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Schools with fifteen percent or more of the school’s teachers that do not possess a valid and clear or preliminary teaching credential.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/>
              <a:t>Alternative Schools in Williams Legislation</a:t>
            </a:r>
            <a:endParaRPr/>
          </a:p>
        </p:txBody>
      </p:sp>
      <p:sp>
        <p:nvSpPr>
          <p:cNvPr id="97" name="Google Shape;97;p18"/>
          <p:cNvSpPr txBox="1"/>
          <p:nvPr>
            <p:ph idx="4294967295" type="body"/>
          </p:nvPr>
        </p:nvSpPr>
        <p:spPr>
          <a:xfrm>
            <a:off x="647700" y="1965961"/>
            <a:ext cx="11015980" cy="4892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Per AB 599, schools that have a Dashboard Alternative School Status (DASS) are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excluded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from the Williams list.</a:t>
            </a:r>
            <a:endParaRPr/>
          </a:p>
          <a:p>
            <a:pPr indent="-27305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For example, a school that is in CSI – Graduation Rate but are also a DASS school will be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excluded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from the Williams list.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647700" y="223521"/>
            <a:ext cx="10858500" cy="1335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/>
              <a:t>School Identified for Williams Monitoring</a:t>
            </a:r>
            <a:endParaRPr/>
          </a:p>
        </p:txBody>
      </p:sp>
      <p:sp>
        <p:nvSpPr>
          <p:cNvPr id="103" name="Google Shape;103;p19"/>
          <p:cNvSpPr txBox="1"/>
          <p:nvPr>
            <p:ph idx="4294967295" type="body"/>
          </p:nvPr>
        </p:nvSpPr>
        <p:spPr>
          <a:xfrm>
            <a:off x="182880" y="1538516"/>
            <a:ext cx="11145520" cy="5004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19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On March 14, 2022, the list of schools identified for Williams monitoring was released.</a:t>
            </a:r>
            <a:endParaRPr/>
          </a:p>
          <a:p>
            <a:pPr indent="-27305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list can be found on the Schools Identified for Monitoring webpage at </a:t>
            </a: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https://www.cde.ca.gov/eo/ce/wc/wmsschools.asp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743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Based on the criteria outlined in AB 599 the list identifies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1,832 schools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for Williams monitoring.</a:t>
            </a:r>
            <a:endParaRPr/>
          </a:p>
          <a:p>
            <a:pPr indent="-2743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Additionally, there is a list of frequently asked questions regarding the list of schools identified for Williams monitoring requirements.</a:t>
            </a:r>
            <a:endParaRPr/>
          </a:p>
          <a:p>
            <a:pPr indent="-273050" lvl="1" marL="685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FAQs can be found on the Williams Case – Monitoring FAQ webpage at </a:t>
            </a: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https://www.cde.ca.gov/eo/ce/wc/wcmonitorfaq.asp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647700" y="0"/>
            <a:ext cx="10858500" cy="960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000"/>
              <a:t>Eligibility Criteria for CSI – Low Graduation Rate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647700" y="960437"/>
            <a:ext cx="11185070" cy="5542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Using data from the 2019 California School Dashboard (Dashboard), the selection criteria for CSI – Low Graduation Rate are:</a:t>
            </a:r>
            <a:endParaRPr/>
          </a:p>
          <a:p>
            <a:pPr indent="-2743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Any public high school whose average graduation rate is below 68 percent for three consecutive years are automatically eligible for CSI – Graduation Rate, regardless of its Title I status. 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2743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This calculation uses the combined four- and five-year graduation rate. 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2743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For the 2019–2020 eligibility cycle, the average of two years of data was used for these criteria. Note: three consecutive years of data were not available for CSI – Low Graduation Rate determinations in 2019–20. 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2743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AB 599 does not permit exiting schools from the list due to no longer being in the CSI – Low Graduation Rate category or other criteria.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647700" y="0"/>
            <a:ext cx="10858500" cy="960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Eligibility Criteria for CSI – Low Performing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647700" y="960437"/>
            <a:ext cx="10858499" cy="756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Using data from the 2019 Dashboard, the selection criteria for CSI – Low Performing are:</a:t>
            </a:r>
            <a:endParaRPr/>
          </a:p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 txBox="1"/>
          <p:nvPr>
            <p:ph idx="4294967295" type="body"/>
          </p:nvPr>
        </p:nvSpPr>
        <p:spPr>
          <a:xfrm>
            <a:off x="2321877" y="2450675"/>
            <a:ext cx="8130299" cy="65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 (or ‘Very Low’ ELPI status) indicators</a:t>
            </a:r>
            <a:endParaRPr/>
          </a:p>
          <a:p>
            <a:pPr indent="-62865" lvl="0" marL="36576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4294967295" type="body"/>
          </p:nvPr>
        </p:nvSpPr>
        <p:spPr>
          <a:xfrm>
            <a:off x="1845337" y="3309190"/>
            <a:ext cx="8885726" cy="87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(or ‘Very Low’ ELPI status) but one indicator of any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other color</a:t>
            </a:r>
            <a:endParaRPr/>
          </a:p>
          <a:p>
            <a:pPr indent="-457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idx="4294967295" type="body"/>
          </p:nvPr>
        </p:nvSpPr>
        <p:spPr>
          <a:xfrm>
            <a:off x="1845337" y="4415623"/>
            <a:ext cx="9660862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Five or more indicators where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majority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(or ‘Very Low’ ELPI status)</a:t>
            </a:r>
            <a:endParaRPr/>
          </a:p>
        </p:txBody>
      </p:sp>
      <p:sp>
        <p:nvSpPr>
          <p:cNvPr id="123" name="Google Shape;123;p21"/>
          <p:cNvSpPr txBox="1"/>
          <p:nvPr>
            <p:ph idx="4294967295" type="body"/>
          </p:nvPr>
        </p:nvSpPr>
        <p:spPr>
          <a:xfrm>
            <a:off x="1845337" y="5439691"/>
            <a:ext cx="9410881" cy="96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(or ‘Very Low’ ELPI status) and orange indicators</a:t>
            </a:r>
            <a:endParaRPr/>
          </a:p>
          <a:p>
            <a:pPr indent="-45719" lvl="0" marL="36576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descr="Image of pie chart with all 5 sections in red.&#10;" id="124" name="Google Shape;124;p2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677" y="2450675"/>
            <a:ext cx="1092200" cy="655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of pie chart with 4 sections in red and 1 section in green.&#10;" id="125" name="Google Shape;125;p2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9677" y="3548810"/>
            <a:ext cx="1092200" cy="655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of pie chart with 3 sections in red, 1 section in green and 1 section in yellow.&#10;" id="126" name="Google Shape;126;p21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9677" y="4613068"/>
            <a:ext cx="1092200" cy="655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of pie chart with 2 sections in red and 3 sections in yellow." id="127" name="Google Shape;127;p21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8089" y="5603019"/>
            <a:ext cx="1093788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647700" y="0"/>
            <a:ext cx="10858500" cy="960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Eligibility Criteria for ATSI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647700" y="1295717"/>
            <a:ext cx="10858499" cy="5196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ATSI uses the same criteria listed in slide 6.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ATSI is at the student group level (e.g., race/ethnicity, English learner).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Requires two years of Dashboard data (i.e., 2018 and 2019 Dashboards)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same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student group has to meet the criteria in slide 6 in consecutive years (i.e., 2018 and 2019 Dashboards).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647700" y="0"/>
            <a:ext cx="10858500" cy="960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Eligibility Criteria for Teacher Credentialing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647700" y="1295717"/>
            <a:ext cx="10858499" cy="5196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Any school with 15 percent or more of the school’s teachers that do not possess a valid and clear or preliminary teaching credential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The formula used to calculate the teacher credentialing rate:</a:t>
            </a:r>
            <a:endParaRPr/>
          </a:p>
          <a:p>
            <a:pPr indent="0" lvl="1" marL="3200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Number of teachers that have a teaching assignment and possess 			a valid and clear or preliminary teaching credential at the school 			on Census Day (i.e., October 2020)</a:t>
            </a:r>
            <a:endParaRPr/>
          </a:p>
          <a:p>
            <a:pPr indent="0" lvl="1" marL="3200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i="1" lang="en-US" sz="2600">
                <a:latin typeface="Arial"/>
                <a:ea typeface="Arial"/>
                <a:cs typeface="Arial"/>
                <a:sym typeface="Arial"/>
              </a:rPr>
              <a:t>			Divided by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en-US" sz="2600">
                <a:latin typeface="Arial"/>
                <a:ea typeface="Arial"/>
                <a:cs typeface="Arial"/>
                <a:sym typeface="Arial"/>
              </a:rPr>
              <a:t>Number of teachers that have a teaching assignment at the 		school on Census Day (i.e., October 2020)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i="1" lang="en-US" sz="2600">
                <a:latin typeface="Arial"/>
                <a:ea typeface="Arial"/>
                <a:cs typeface="Arial"/>
                <a:sym typeface="Arial"/>
              </a:rPr>
              <a:t>Multiplied by 100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Dashboard">
      <a:dk1>
        <a:srgbClr val="354052"/>
      </a:dk1>
      <a:lt1>
        <a:srgbClr val="FFFFFF"/>
      </a:lt1>
      <a:dk2>
        <a:srgbClr val="2B50AC"/>
      </a:dk2>
      <a:lt2>
        <a:srgbClr val="EEECE1"/>
      </a:lt2>
      <a:accent1>
        <a:srgbClr val="426BD0"/>
      </a:accent1>
      <a:accent2>
        <a:srgbClr val="009543"/>
      </a:accent2>
      <a:accent3>
        <a:srgbClr val="FFB907"/>
      </a:accent3>
      <a:accent4>
        <a:srgbClr val="FF7418"/>
      </a:accent4>
      <a:accent5>
        <a:srgbClr val="E00D1F"/>
      </a:accent5>
      <a:accent6>
        <a:srgbClr val="354052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