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9" r:id="rId2"/>
    <p:sldMasterId id="2147483648" r:id="rId3"/>
    <p:sldMasterId id="2147483664" r:id="rId4"/>
    <p:sldMasterId id="2147483671" r:id="rId5"/>
    <p:sldMasterId id="2147483676" r:id="rId6"/>
    <p:sldMasterId id="2147483681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6" r:id="rId9"/>
    <p:sldId id="257" r:id="rId10"/>
    <p:sldId id="270" r:id="rId11"/>
    <p:sldId id="267" r:id="rId12"/>
    <p:sldId id="265" r:id="rId13"/>
    <p:sldId id="264" r:id="rId14"/>
    <p:sldId id="268" r:id="rId15"/>
    <p:sldId id="26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6D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6410" autoAdjust="0"/>
  </p:normalViewPr>
  <p:slideViewPr>
    <p:cSldViewPr snapToGrid="0">
      <p:cViewPr varScale="1">
        <p:scale>
          <a:sx n="110" d="100"/>
          <a:sy n="110" d="100"/>
        </p:scale>
        <p:origin x="2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wolf@cde.ca.gov" TargetMode="External"/><Relationship Id="rId2" Type="http://schemas.openxmlformats.org/officeDocument/2006/relationships/hyperlink" Target="mailto:joanderson@cde.ca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mergencyServices@cde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8BF9-C9DA-4A88-8239-8C5646346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Education’s Role in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5EE8-02C3-4923-874A-BE7747195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2673"/>
            <a:ext cx="9144000" cy="3326675"/>
          </a:xfrm>
        </p:spPr>
        <p:txBody>
          <a:bodyPr>
            <a:noAutofit/>
          </a:bodyPr>
          <a:lstStyle/>
          <a:p>
            <a:r>
              <a:rPr lang="en-US" sz="3200" b="1" dirty="0"/>
              <a:t>Joe Anderson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joanderson@cde.ca.gov</a:t>
            </a:r>
            <a:r>
              <a:rPr lang="en-US" sz="3200" dirty="0"/>
              <a:t> (916) 204-4480</a:t>
            </a:r>
            <a:br>
              <a:rPr lang="en-US" sz="3200" dirty="0"/>
            </a:br>
            <a:r>
              <a:rPr lang="en-US" sz="3200" b="1" dirty="0"/>
              <a:t>Jake Wolf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jwolf@cde.ca.gov</a:t>
            </a:r>
            <a:r>
              <a:rPr lang="en-US" sz="3200" dirty="0"/>
              <a:t> (916) 622-4269</a:t>
            </a:r>
            <a:br>
              <a:rPr lang="en-US" sz="3200" dirty="0"/>
            </a:br>
            <a:r>
              <a:rPr lang="en-US" sz="3200" b="1" dirty="0"/>
              <a:t>General inbox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EmergencyServices@cde.ca.gov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70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CDE’s Emergency Services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6178731" cy="5015901"/>
          </a:xfrm>
        </p:spPr>
        <p:txBody>
          <a:bodyPr/>
          <a:lstStyle/>
          <a:p>
            <a:r>
              <a:rPr lang="en-US" dirty="0"/>
              <a:t>Joe Anderson – Manager</a:t>
            </a:r>
          </a:p>
          <a:p>
            <a:pPr lvl="1"/>
            <a:r>
              <a:rPr lang="en-US" dirty="0"/>
              <a:t>Recovery</a:t>
            </a:r>
          </a:p>
          <a:p>
            <a:pPr lvl="1"/>
            <a:r>
              <a:rPr lang="en-US" dirty="0"/>
              <a:t>Mitigation</a:t>
            </a:r>
          </a:p>
          <a:p>
            <a:pPr lvl="1"/>
            <a:r>
              <a:rPr lang="en-US" dirty="0"/>
              <a:t>Grants</a:t>
            </a:r>
          </a:p>
          <a:p>
            <a:r>
              <a:rPr lang="en-US" dirty="0"/>
              <a:t>Jake Wolf – Specialist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Response</a:t>
            </a:r>
          </a:p>
        </p:txBody>
      </p:sp>
      <p:pic>
        <p:nvPicPr>
          <p:cNvPr id="8" name="Picture 7" descr="Picture of Joe Anderson, Emergency Services Team Manager">
            <a:extLst>
              <a:ext uri="{FF2B5EF4-FFF2-40B4-BE49-F238E27FC236}">
                <a16:creationId xmlns:a16="http://schemas.microsoft.com/office/drawing/2014/main" id="{27290381-454B-4E6E-AA05-9AEB3203C4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56" y="1687084"/>
            <a:ext cx="2613336" cy="209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icture of Jake Wolf, Emergency Services Team Specialist">
            <a:extLst>
              <a:ext uri="{FF2B5EF4-FFF2-40B4-BE49-F238E27FC236}">
                <a16:creationId xmlns:a16="http://schemas.microsoft.com/office/drawing/2014/main" id="{B41C8215-08AB-4E5F-BB5C-5D8DF7B2D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485" y="3655108"/>
            <a:ext cx="2613336" cy="209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67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6178731" cy="5015901"/>
          </a:xfrm>
        </p:spPr>
        <p:txBody>
          <a:bodyPr/>
          <a:lstStyle/>
          <a:p>
            <a:r>
              <a:rPr lang="en-US" dirty="0"/>
              <a:t>37 school facilities have been damaged or destroyed over the past 5 fire seasons</a:t>
            </a:r>
          </a:p>
          <a:p>
            <a:r>
              <a:rPr lang="en-US" dirty="0"/>
              <a:t>8 different counties</a:t>
            </a:r>
          </a:p>
          <a:p>
            <a:r>
              <a:rPr lang="en-US" dirty="0"/>
              <a:t>9 different fires</a:t>
            </a:r>
          </a:p>
          <a:p>
            <a:r>
              <a:rPr lang="en-US" dirty="0"/>
              <a:t>Many more schools have been impacted by smoke and evacuations</a:t>
            </a:r>
          </a:p>
        </p:txBody>
      </p:sp>
      <p:pic>
        <p:nvPicPr>
          <p:cNvPr id="4" name="Picture 3" descr="Picture of California covered in smoke from wildfires">
            <a:extLst>
              <a:ext uri="{FF2B5EF4-FFF2-40B4-BE49-F238E27FC236}">
                <a16:creationId xmlns:a16="http://schemas.microsoft.com/office/drawing/2014/main" id="{AC786158-602E-4F05-889B-C910BD10B1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192" y="1638300"/>
            <a:ext cx="4167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5830389" cy="5015901"/>
          </a:xfrm>
        </p:spPr>
        <p:txBody>
          <a:bodyPr/>
          <a:lstStyle/>
          <a:p>
            <a:r>
              <a:rPr lang="en-US" dirty="0"/>
              <a:t>Status of school sites</a:t>
            </a:r>
          </a:p>
          <a:p>
            <a:pPr lvl="1"/>
            <a:r>
              <a:rPr lang="en-US" dirty="0"/>
              <a:t>Open or Closed</a:t>
            </a:r>
          </a:p>
          <a:p>
            <a:pPr lvl="1"/>
            <a:r>
              <a:rPr lang="en-US" dirty="0"/>
              <a:t>Damaged or Destroyed</a:t>
            </a:r>
          </a:p>
          <a:p>
            <a:r>
              <a:rPr lang="en-US" dirty="0"/>
              <a:t>Status of program sites</a:t>
            </a:r>
          </a:p>
          <a:p>
            <a:pPr lvl="1"/>
            <a:r>
              <a:rPr lang="en-US" dirty="0"/>
              <a:t>Early Learning</a:t>
            </a:r>
          </a:p>
          <a:p>
            <a:pPr lvl="1"/>
            <a:r>
              <a:rPr lang="en-US" dirty="0"/>
              <a:t>Expanded Learning</a:t>
            </a:r>
          </a:p>
          <a:p>
            <a:r>
              <a:rPr lang="en-US" dirty="0"/>
              <a:t>Status of students</a:t>
            </a:r>
          </a:p>
          <a:p>
            <a:pPr lvl="1"/>
            <a:r>
              <a:rPr lang="en-US" dirty="0"/>
              <a:t>Displaced and/or homeless</a:t>
            </a:r>
          </a:p>
        </p:txBody>
      </p:sp>
      <p:pic>
        <p:nvPicPr>
          <p:cNvPr id="4" name="Picture 3" descr="Picture of Lincoln High School">
            <a:extLst>
              <a:ext uri="{FF2B5EF4-FFF2-40B4-BE49-F238E27FC236}">
                <a16:creationId xmlns:a16="http://schemas.microsoft.com/office/drawing/2014/main" id="{5F9E484E-FDFC-443B-8E75-0681FBD9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63" y="1905712"/>
            <a:ext cx="5699417" cy="32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02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Emergency Reporting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6178731" cy="5015901"/>
          </a:xfrm>
        </p:spPr>
        <p:txBody>
          <a:bodyPr>
            <a:normAutofit/>
          </a:bodyPr>
          <a:lstStyle/>
          <a:p>
            <a:r>
              <a:rPr lang="en-US" dirty="0"/>
              <a:t>The School Emergency Reporting System (SERS) was developed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Increase situational awareness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Track school closures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Discover unmet needs to coordinate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Act as a record of school impacts in disasters</a:t>
            </a:r>
          </a:p>
        </p:txBody>
      </p:sp>
      <p:pic>
        <p:nvPicPr>
          <p:cNvPr id="5" name="Picture 4" descr="Photo showing the California Department of Educations seat at the Governors Office of Emergency Service's, State Operations Center">
            <a:extLst>
              <a:ext uri="{FF2B5EF4-FFF2-40B4-BE49-F238E27FC236}">
                <a16:creationId xmlns:a16="http://schemas.microsoft.com/office/drawing/2014/main" id="{16CF7743-62CB-4AF9-A894-972C5AF4F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44" y="1953698"/>
            <a:ext cx="4451355" cy="333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65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Services Team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38300"/>
            <a:ext cx="7258595" cy="50159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 impacts from fires and support LEA’s</a:t>
            </a:r>
          </a:p>
          <a:p>
            <a:r>
              <a:rPr lang="en-US" dirty="0"/>
              <a:t>Developed the K-12 Education DOC</a:t>
            </a:r>
          </a:p>
          <a:p>
            <a:r>
              <a:rPr lang="en-US" dirty="0"/>
              <a:t>Coordinate personal protective equipment for COVID</a:t>
            </a:r>
          </a:p>
          <a:p>
            <a:r>
              <a:rPr lang="en-US" dirty="0"/>
              <a:t>Distributed over 90 million pieces of personal protective equipment</a:t>
            </a:r>
          </a:p>
          <a:p>
            <a:r>
              <a:rPr lang="en-US" dirty="0"/>
              <a:t>Quarterly meetings with counties</a:t>
            </a:r>
          </a:p>
          <a:p>
            <a:r>
              <a:rPr lang="en-US" dirty="0"/>
              <a:t>Active Shooter Training in Sacramento on 09/16 </a:t>
            </a:r>
          </a:p>
          <a:p>
            <a:r>
              <a:rPr lang="en-US" dirty="0"/>
              <a:t>Wildfire Webinar for schools</a:t>
            </a:r>
          </a:p>
        </p:txBody>
      </p:sp>
      <p:pic>
        <p:nvPicPr>
          <p:cNvPr id="6" name="Picture 5" descr="Picture of Jake Wolf presenting to a room">
            <a:extLst>
              <a:ext uri="{FF2B5EF4-FFF2-40B4-BE49-F238E27FC236}">
                <a16:creationId xmlns:a16="http://schemas.microsoft.com/office/drawing/2014/main" id="{B9F25D41-737A-41FF-953B-00BCD535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925" y="4169391"/>
            <a:ext cx="2582242" cy="188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hoto of Superintendent Thurmond and the EST delivering six thousand masks to Lassen County Superintendent, Patty Gunderson">
            <a:extLst>
              <a:ext uri="{FF2B5EF4-FFF2-40B4-BE49-F238E27FC236}">
                <a16:creationId xmlns:a16="http://schemas.microsoft.com/office/drawing/2014/main" id="{3982F415-B960-44A1-8416-C3C1ACE6B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76227" y="2679501"/>
            <a:ext cx="1985857" cy="210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Photo of CDE's department operations center">
            <a:extLst>
              <a:ext uri="{FF2B5EF4-FFF2-40B4-BE49-F238E27FC236}">
                <a16:creationId xmlns:a16="http://schemas.microsoft.com/office/drawing/2014/main" id="{833CAC81-A39A-4BBA-958F-3924613C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328" y="1529362"/>
            <a:ext cx="2477839" cy="189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4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 Roles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21886" cy="5015901"/>
          </a:xfrm>
        </p:spPr>
        <p:txBody>
          <a:bodyPr/>
          <a:lstStyle/>
          <a:p>
            <a:r>
              <a:rPr lang="en-US" dirty="0"/>
              <a:t>Convener and coordinator</a:t>
            </a:r>
          </a:p>
          <a:p>
            <a:pPr lvl="1"/>
            <a:r>
              <a:rPr lang="en-US" dirty="0"/>
              <a:t>Establish Schools Liaison at the local Emergency Operations Center (EOC)</a:t>
            </a:r>
          </a:p>
          <a:p>
            <a:pPr lvl="1"/>
            <a:r>
              <a:rPr lang="en-US" dirty="0"/>
              <a:t>Identify roles and responsibilities</a:t>
            </a:r>
          </a:p>
          <a:p>
            <a:pPr lvl="1"/>
            <a:r>
              <a:rPr lang="en-US" dirty="0"/>
              <a:t>Provide consistent structure</a:t>
            </a:r>
          </a:p>
          <a:p>
            <a:r>
              <a:rPr lang="en-US" dirty="0"/>
              <a:t>Liaison between the state and LEAs</a:t>
            </a:r>
          </a:p>
          <a:p>
            <a:pPr lvl="1"/>
            <a:r>
              <a:rPr lang="en-US" dirty="0"/>
              <a:t>Share data, resources, needs, etc.</a:t>
            </a:r>
          </a:p>
          <a:p>
            <a:pPr lvl="1"/>
            <a:r>
              <a:rPr lang="en-US" dirty="0"/>
              <a:t>Avoid duplication of effort</a:t>
            </a:r>
          </a:p>
        </p:txBody>
      </p:sp>
    </p:spTree>
    <p:extLst>
      <p:ext uri="{BB962C8B-B14F-4D97-AF65-F5344CB8AC3E}">
        <p14:creationId xmlns:p14="http://schemas.microsoft.com/office/powerpoint/2010/main" val="363140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6178731" cy="5015901"/>
          </a:xfrm>
        </p:spPr>
        <p:txBody>
          <a:bodyPr>
            <a:normAutofit/>
          </a:bodyPr>
          <a:lstStyle/>
          <a:p>
            <a:r>
              <a:rPr lang="en-US" sz="2400" dirty="0"/>
              <a:t>Partner with emergency management in your jurisdiction</a:t>
            </a:r>
          </a:p>
          <a:p>
            <a:r>
              <a:rPr lang="en-US" sz="2400" dirty="0"/>
              <a:t>Emergency operations planning</a:t>
            </a:r>
          </a:p>
          <a:p>
            <a:r>
              <a:rPr lang="en-US" sz="2400" dirty="0"/>
              <a:t>Exercises and other preparedness activities</a:t>
            </a:r>
          </a:p>
          <a:p>
            <a:r>
              <a:rPr lang="en-US" sz="2400" dirty="0"/>
              <a:t>Funding and positions</a:t>
            </a:r>
          </a:p>
          <a:p>
            <a:r>
              <a:rPr lang="en-US" sz="2400" dirty="0"/>
              <a:t>Hazard mitigation</a:t>
            </a:r>
          </a:p>
          <a:p>
            <a:r>
              <a:rPr lang="en-US" sz="2400" dirty="0"/>
              <a:t>Urge LEAs to report on SERS</a:t>
            </a:r>
          </a:p>
          <a:p>
            <a:r>
              <a:rPr lang="en-US" sz="2400" dirty="0"/>
              <a:t>Participate in you county EOC</a:t>
            </a:r>
          </a:p>
          <a:p>
            <a:r>
              <a:rPr lang="en-US" sz="2400" dirty="0"/>
              <a:t>Advocate for “schools first”</a:t>
            </a:r>
          </a:p>
        </p:txBody>
      </p:sp>
      <p:pic>
        <p:nvPicPr>
          <p:cNvPr id="5" name="Picture 4" descr="Photo of ribbon cutting ceremony of new playground at a Plumas school. Administrators, students, and CDE staff are lined up in a row.">
            <a:extLst>
              <a:ext uri="{FF2B5EF4-FFF2-40B4-BE49-F238E27FC236}">
                <a16:creationId xmlns:a16="http://schemas.microsoft.com/office/drawing/2014/main" id="{49BE3D6F-5425-4F1A-8B5D-46DAFB92E5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131" y="1934826"/>
            <a:ext cx="4946183" cy="315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44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6178731" cy="5015901"/>
          </a:xfrm>
        </p:spPr>
        <p:txBody>
          <a:bodyPr/>
          <a:lstStyle/>
          <a:p>
            <a:r>
              <a:rPr lang="en-US" dirty="0"/>
              <a:t>Schools have assets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Feeding Capability</a:t>
            </a:r>
          </a:p>
          <a:p>
            <a:pPr lvl="1"/>
            <a:r>
              <a:rPr lang="en-US" dirty="0"/>
              <a:t>Structures</a:t>
            </a:r>
          </a:p>
          <a:p>
            <a:r>
              <a:rPr lang="en-US" dirty="0"/>
              <a:t>Administration and teachers</a:t>
            </a:r>
          </a:p>
          <a:p>
            <a:r>
              <a:rPr lang="en-US" dirty="0"/>
              <a:t>Subject matter expertise</a:t>
            </a:r>
          </a:p>
          <a:p>
            <a:r>
              <a:rPr lang="en-US" dirty="0"/>
              <a:t>Community trust</a:t>
            </a:r>
          </a:p>
          <a:p>
            <a:endParaRPr lang="en-US" dirty="0"/>
          </a:p>
        </p:txBody>
      </p:sp>
      <p:pic>
        <p:nvPicPr>
          <p:cNvPr id="5" name="Picture 4" descr="Photo of the opening of a Plumas charter school. Cal OES, CDE, and Plumas staff are lined up in front of the portable structure.">
            <a:extLst>
              <a:ext uri="{FF2B5EF4-FFF2-40B4-BE49-F238E27FC236}">
                <a16:creationId xmlns:a16="http://schemas.microsoft.com/office/drawing/2014/main" id="{59531BCE-D29F-4DC7-A0FC-242D06825E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30" y="1529362"/>
            <a:ext cx="5099625" cy="382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9257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309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Education’s Role in Emergency Management</vt:lpstr>
      <vt:lpstr>CDE’s Emergency Services Team</vt:lpstr>
      <vt:lpstr>School Impacts</vt:lpstr>
      <vt:lpstr>Data Needs</vt:lpstr>
      <vt:lpstr>School Emergency Reporting System</vt:lpstr>
      <vt:lpstr>Emergency Services Team Developments</vt:lpstr>
      <vt:lpstr>COE Roles and Activities</vt:lpstr>
      <vt:lpstr>What Can You Do</vt:lpstr>
      <vt:lpstr>Schools Capabilities</vt:lpstr>
      <vt:lpstr>Joe Anderson  joanderson@cde.ca.gov (916) 204-4480 Jake Wolf  jwolf@cde.ca.gov (916) 622-4269 General inbox  EmergencyServices@cde.ca.gov 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PowerPoint Template 2020 - Forms Center (CA Intranet)</dc:title>
  <dc:subject>CDE PowerPoint template for presentations posted on the CDE website and webinar video recording.</dc:subject>
  <dc:creator>Sheena Khan</dc:creator>
  <cp:lastModifiedBy>Joe Anderson</cp:lastModifiedBy>
  <cp:revision>14</cp:revision>
  <dcterms:created xsi:type="dcterms:W3CDTF">2020-08-25T03:09:04Z</dcterms:created>
  <dcterms:modified xsi:type="dcterms:W3CDTF">2022-08-23T16:07:05Z</dcterms:modified>
</cp:coreProperties>
</file>