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75" r:id="rId4"/>
    <p:sldId id="258" r:id="rId5"/>
    <p:sldId id="276" r:id="rId6"/>
    <p:sldId id="277" r:id="rId7"/>
    <p:sldId id="260" r:id="rId8"/>
    <p:sldId id="262" r:id="rId9"/>
    <p:sldId id="263" r:id="rId10"/>
    <p:sldId id="264" r:id="rId11"/>
    <p:sldId id="266" r:id="rId12"/>
    <p:sldId id="279" r:id="rId13"/>
    <p:sldId id="280" r:id="rId14"/>
    <p:sldId id="281" r:id="rId15"/>
    <p:sldId id="282" r:id="rId16"/>
    <p:sldId id="283" r:id="rId17"/>
    <p:sldId id="284" r:id="rId18"/>
    <p:sldId id="285" r:id="rId19"/>
    <p:sldId id="286" r:id="rId20"/>
    <p:sldId id="287" r:id="rId21"/>
    <p:sldId id="278" r:id="rId22"/>
    <p:sldId id="261" r:id="rId23"/>
    <p:sldId id="288" r:id="rId24"/>
    <p:sldId id="28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59"/>
  </p:normalViewPr>
  <p:slideViewPr>
    <p:cSldViewPr snapToGrid="0" snapToObjects="1">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a:t>3/4/21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a:t>3/4/21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a:t>3/4/21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ubtitle">
    <p:spTree>
      <p:nvGrpSpPr>
        <p:cNvPr id="1" name=""/>
        <p:cNvGrpSpPr/>
        <p:nvPr/>
      </p:nvGrpSpPr>
      <p:grpSpPr>
        <a:xfrm>
          <a:off x="0" y="0"/>
          <a:ext cx="0" cy="0"/>
          <a:chOff x="0" y="0"/>
          <a:chExt cx="0" cy="0"/>
        </a:xfrm>
      </p:grpSpPr>
      <p:pic>
        <p:nvPicPr>
          <p:cNvPr id="12" name="Google Shape;10;p2">
            <a:extLst>
              <a:ext uri="{FF2B5EF4-FFF2-40B4-BE49-F238E27FC236}">
                <a16:creationId xmlns:a16="http://schemas.microsoft.com/office/drawing/2014/main" id="{77C11D37-83C7-B845-8E7E-2E60D998554E}"/>
              </a:ext>
            </a:extLst>
          </p:cNvPr>
          <p:cNvPicPr preferRelativeResize="0"/>
          <p:nvPr userDrawn="1"/>
        </p:nvPicPr>
        <p:blipFill rotWithShape="1">
          <a:blip r:embed="rId2">
            <a:alphaModFix amt="13000"/>
          </a:blip>
          <a:srcRect t="5586" r="46" b="18724"/>
          <a:stretch/>
        </p:blipFill>
        <p:spPr>
          <a:xfrm>
            <a:off x="38100" y="0"/>
            <a:ext cx="12192000" cy="6858000"/>
          </a:xfrm>
          <a:prstGeom prst="rect">
            <a:avLst/>
          </a:prstGeom>
          <a:noFill/>
          <a:ln>
            <a:noFill/>
          </a:ln>
        </p:spPr>
      </p:pic>
      <p:sp>
        <p:nvSpPr>
          <p:cNvPr id="2" name="Title 1"/>
          <p:cNvSpPr>
            <a:spLocks noGrp="1"/>
          </p:cNvSpPr>
          <p:nvPr>
            <p:ph type="ctrTitle" hasCustomPrompt="1"/>
          </p:nvPr>
        </p:nvSpPr>
        <p:spPr>
          <a:xfrm>
            <a:off x="972377" y="1668717"/>
            <a:ext cx="7714424" cy="2187730"/>
          </a:xfrm>
          <a:prstGeom prst="rect">
            <a:avLst/>
          </a:prstGeom>
        </p:spPr>
        <p:txBody>
          <a:bodyPr anchor="t"/>
          <a:lstStyle>
            <a:lvl1pPr>
              <a:defRPr sz="6000" b="1">
                <a:solidFill>
                  <a:schemeClr val="tx1"/>
                </a:solidFill>
              </a:defRPr>
            </a:lvl1pPr>
          </a:lstStyle>
          <a:p>
            <a:r>
              <a:rPr lang="en-US" dirty="0"/>
              <a:t>Click to add title</a:t>
            </a:r>
          </a:p>
        </p:txBody>
      </p:sp>
      <p:pic>
        <p:nvPicPr>
          <p:cNvPr id="7" name="Picture 6">
            <a:extLst>
              <a:ext uri="{FF2B5EF4-FFF2-40B4-BE49-F238E27FC236}">
                <a16:creationId xmlns:a16="http://schemas.microsoft.com/office/drawing/2014/main" id="{945ABCAA-9BC4-F941-AD83-5174F705627C}"/>
              </a:ext>
            </a:extLst>
          </p:cNvPr>
          <p:cNvPicPr>
            <a:picLocks noChangeAspect="1"/>
          </p:cNvPicPr>
          <p:nvPr userDrawn="1"/>
        </p:nvPicPr>
        <p:blipFill>
          <a:blip r:embed="rId3"/>
          <a:stretch>
            <a:fillRect/>
          </a:stretch>
        </p:blipFill>
        <p:spPr>
          <a:xfrm>
            <a:off x="4806075" y="6248400"/>
            <a:ext cx="2579850" cy="506507"/>
          </a:xfrm>
          <a:prstGeom prst="rect">
            <a:avLst/>
          </a:prstGeom>
        </p:spPr>
      </p:pic>
      <p:sp>
        <p:nvSpPr>
          <p:cNvPr id="9" name="Google Shape;11;p2">
            <a:extLst>
              <a:ext uri="{FF2B5EF4-FFF2-40B4-BE49-F238E27FC236}">
                <a16:creationId xmlns:a16="http://schemas.microsoft.com/office/drawing/2014/main" id="{5FC64663-254D-5442-8764-F0E4C3DC69F4}"/>
              </a:ext>
            </a:extLst>
          </p:cNvPr>
          <p:cNvSpPr/>
          <p:nvPr userDrawn="1"/>
        </p:nvSpPr>
        <p:spPr>
          <a:xfrm>
            <a:off x="457200" y="342900"/>
            <a:ext cx="11353800" cy="5740401"/>
          </a:xfrm>
          <a:prstGeom prst="rect">
            <a:avLst/>
          </a:prstGeom>
          <a:noFill/>
          <a:ln w="28575"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Text Placeholder 10">
            <a:extLst>
              <a:ext uri="{FF2B5EF4-FFF2-40B4-BE49-F238E27FC236}">
                <a16:creationId xmlns:a16="http://schemas.microsoft.com/office/drawing/2014/main" id="{E0FAD775-6B0A-A14E-81D9-B20A0F17C202}"/>
              </a:ext>
            </a:extLst>
          </p:cNvPr>
          <p:cNvSpPr>
            <a:spLocks noGrp="1"/>
          </p:cNvSpPr>
          <p:nvPr>
            <p:ph type="body" sz="quarter" idx="13"/>
          </p:nvPr>
        </p:nvSpPr>
        <p:spPr>
          <a:xfrm>
            <a:off x="969087" y="4120802"/>
            <a:ext cx="7673975" cy="885151"/>
          </a:xfrm>
        </p:spPr>
        <p:txBody>
          <a:bodyPr/>
          <a:lstStyle>
            <a:lvl1pPr marL="0" indent="0">
              <a:buFontTx/>
              <a:buNone/>
              <a:defRPr sz="2400"/>
            </a:lvl1pPr>
          </a:lstStyle>
          <a:p>
            <a:pPr lvl="0"/>
            <a:r>
              <a:rPr lang="en-US"/>
              <a:t>Click to edit Master text styles</a:t>
            </a:r>
          </a:p>
        </p:txBody>
      </p:sp>
    </p:spTree>
    <p:extLst>
      <p:ext uri="{BB962C8B-B14F-4D97-AF65-F5344CB8AC3E}">
        <p14:creationId xmlns:p14="http://schemas.microsoft.com/office/powerpoint/2010/main" val="275385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a:t>3/4/21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a:t>3/4/21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a:t>3/4/21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a:t>3/4/21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a:t>3/4/21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a:t>3/4/21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a:t>3/4/21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a:t>3/4/21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a:t>3/4/21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3.cde.ca.gov/esserassurances/logon.aspx" TargetMode="External"/><Relationship Id="rId2" Type="http://schemas.openxmlformats.org/officeDocument/2006/relationships/hyperlink" Target="https://www.cde.ca.gov/fg/cr/caresact.asp" TargetMode="External"/><Relationship Id="rId1" Type="http://schemas.openxmlformats.org/officeDocument/2006/relationships/slideLayout" Target="../slideLayouts/slideLayout12.xml"/><Relationship Id="rId5" Type="http://schemas.openxmlformats.org/officeDocument/2006/relationships/hyperlink" Target="https://www.sscal.com/publications/fiscal-reports/2020-21-state-education-budget-details-emerge" TargetMode="External"/><Relationship Id="rId4" Type="http://schemas.openxmlformats.org/officeDocument/2006/relationships/hyperlink" Target="https://www.cde.ca.gov/fg/fo/r14/covid19learesponse19result.asp"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www.wallacefoundation.org/knowledge-center/pages/expanded-learning-opportunities-models-expanding-time-for-learning-both-inside-and-outside-the-classroom.asp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insights.hanoverresearch.com/hubfs/Resource-Compilation-Toolkit-to-Overcome-Learning-Loss.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insights.hanoverresearch.com/hubfs/Resource-Compilation-Toolkit-to-Overcome-Learning-Loss.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cubed.org/wp-content/uploads/2020/09/HandWashing.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mckinsey.com/industries/public-and-social-sector/our-insights/covid-19-and-student-learning-in-the-united-states-the-hurt-could-last-a-lifetim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dsource.org/2021/expanded-learning-is-the-right-investment-for-right-now-lets-make-sure-we-do-it-wisely/647987" TargetMode="External"/><Relationship Id="rId2" Type="http://schemas.openxmlformats.org/officeDocument/2006/relationships/hyperlink" Target="https://www.wallacefoundation.org/knowledge-center/pages/every-summer-counts-a-longitudinal-analysis-of-outcomes-from-the-national-summer-learning-project.asp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7E734-EFE8-9740-A0B7-2D797115CA9E}"/>
              </a:ext>
            </a:extLst>
          </p:cNvPr>
          <p:cNvSpPr>
            <a:spLocks noGrp="1"/>
          </p:cNvSpPr>
          <p:nvPr>
            <p:ph type="ctrTitle"/>
          </p:nvPr>
        </p:nvSpPr>
        <p:spPr/>
        <p:txBody>
          <a:bodyPr/>
          <a:lstStyle/>
          <a:p>
            <a:r>
              <a:rPr lang="en-US" dirty="0"/>
              <a:t>California’s </a:t>
            </a:r>
            <a:br>
              <a:rPr lang="en-US" dirty="0"/>
            </a:br>
            <a:r>
              <a:rPr lang="en-US" dirty="0"/>
              <a:t>Early Action Budget Deal</a:t>
            </a:r>
          </a:p>
        </p:txBody>
      </p:sp>
      <p:sp>
        <p:nvSpPr>
          <p:cNvPr id="3" name="Subtitle 2">
            <a:extLst>
              <a:ext uri="{FF2B5EF4-FFF2-40B4-BE49-F238E27FC236}">
                <a16:creationId xmlns:a16="http://schemas.microsoft.com/office/drawing/2014/main" id="{C3A0818E-1468-9540-81E7-DAB168215482}"/>
              </a:ext>
            </a:extLst>
          </p:cNvPr>
          <p:cNvSpPr>
            <a:spLocks noGrp="1"/>
          </p:cNvSpPr>
          <p:nvPr>
            <p:ph type="subTitle" idx="1"/>
          </p:nvPr>
        </p:nvSpPr>
        <p:spPr/>
        <p:txBody>
          <a:bodyPr>
            <a:normAutofit/>
          </a:bodyPr>
          <a:lstStyle/>
          <a:p>
            <a:r>
              <a:rPr lang="en-US" sz="2800" dirty="0"/>
              <a:t>March 2, 2021</a:t>
            </a:r>
          </a:p>
        </p:txBody>
      </p:sp>
    </p:spTree>
    <p:extLst>
      <p:ext uri="{BB962C8B-B14F-4D97-AF65-F5344CB8AC3E}">
        <p14:creationId xmlns:p14="http://schemas.microsoft.com/office/powerpoint/2010/main" val="57448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5">
            <a:extLst>
              <a:ext uri="{FF2B5EF4-FFF2-40B4-BE49-F238E27FC236}">
                <a16:creationId xmlns:a16="http://schemas.microsoft.com/office/drawing/2014/main" id="{BC27A746-D7BC-7940-BD52-B7299CFCA052}"/>
              </a:ext>
            </a:extLst>
          </p:cNvPr>
          <p:cNvSpPr>
            <a:spLocks noGrp="1" noChangeArrowheads="1"/>
          </p:cNvSpPr>
          <p:nvPr>
            <p:ph type="ctrTitle"/>
          </p:nvPr>
        </p:nvSpPr>
        <p:spPr>
          <a:xfrm>
            <a:off x="956892" y="1444922"/>
            <a:ext cx="10278216" cy="3968155"/>
          </a:xfrm>
        </p:spPr>
        <p:txBody>
          <a:bodyPr anchor="t">
            <a:normAutofit fontScale="90000"/>
          </a:bodyPr>
          <a:lstStyle/>
          <a:p>
            <a:pPr eaLnBrk="1" hangingPunct="1"/>
            <a:r>
              <a:rPr lang="en-US" altLang="en-US" sz="6000" dirty="0">
                <a:latin typeface="Arial" panose="020B0604020202020204" pitchFamily="34" charset="0"/>
                <a:cs typeface="Arial" panose="020B0604020202020204" pitchFamily="34" charset="0"/>
              </a:rPr>
              <a:t>Possible Considerations for Use of Extended Learning &amp; Support funding </a:t>
            </a:r>
          </a:p>
        </p:txBody>
      </p:sp>
    </p:spTree>
    <p:extLst>
      <p:ext uri="{BB962C8B-B14F-4D97-AF65-F5344CB8AC3E}">
        <p14:creationId xmlns:p14="http://schemas.microsoft.com/office/powerpoint/2010/main" val="688017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92788-A110-40B8-AFC3-E1A4CB3DC457}"/>
              </a:ext>
            </a:extLst>
          </p:cNvPr>
          <p:cNvSpPr>
            <a:spLocks noGrp="1"/>
          </p:cNvSpPr>
          <p:nvPr>
            <p:ph type="ctrTitle"/>
          </p:nvPr>
        </p:nvSpPr>
        <p:spPr>
          <a:xfrm>
            <a:off x="593558" y="433137"/>
            <a:ext cx="11101137" cy="5606716"/>
          </a:xfrm>
        </p:spPr>
        <p:txBody>
          <a:bodyPr/>
          <a:lstStyle/>
          <a:p>
            <a:endParaRPr lang="en-US" sz="1200" dirty="0"/>
          </a:p>
        </p:txBody>
      </p:sp>
      <p:graphicFrame>
        <p:nvGraphicFramePr>
          <p:cNvPr id="4" name="Table 4">
            <a:extLst>
              <a:ext uri="{FF2B5EF4-FFF2-40B4-BE49-F238E27FC236}">
                <a16:creationId xmlns:a16="http://schemas.microsoft.com/office/drawing/2014/main" id="{A94E814A-A10E-46A6-983F-7C313E955CD8}"/>
              </a:ext>
            </a:extLst>
          </p:cNvPr>
          <p:cNvGraphicFramePr>
            <a:graphicFrameLocks noGrp="1"/>
          </p:cNvGraphicFramePr>
          <p:nvPr/>
        </p:nvGraphicFramePr>
        <p:xfrm>
          <a:off x="0" y="1"/>
          <a:ext cx="12191999" cy="6857647"/>
        </p:xfrm>
        <a:graphic>
          <a:graphicData uri="http://schemas.openxmlformats.org/drawingml/2006/table">
            <a:tbl>
              <a:tblPr firstRow="1" bandRow="1">
                <a:tableStyleId>{5C22544A-7EE6-4342-B048-85BDC9FD1C3A}</a:tableStyleId>
              </a:tblPr>
              <a:tblGrid>
                <a:gridCol w="1303474">
                  <a:extLst>
                    <a:ext uri="{9D8B030D-6E8A-4147-A177-3AD203B41FA5}">
                      <a16:colId xmlns:a16="http://schemas.microsoft.com/office/drawing/2014/main" val="2717289107"/>
                    </a:ext>
                  </a:extLst>
                </a:gridCol>
                <a:gridCol w="1354258">
                  <a:extLst>
                    <a:ext uri="{9D8B030D-6E8A-4147-A177-3AD203B41FA5}">
                      <a16:colId xmlns:a16="http://schemas.microsoft.com/office/drawing/2014/main" val="2589975927"/>
                    </a:ext>
                  </a:extLst>
                </a:gridCol>
                <a:gridCol w="1193439">
                  <a:extLst>
                    <a:ext uri="{9D8B030D-6E8A-4147-A177-3AD203B41FA5}">
                      <a16:colId xmlns:a16="http://schemas.microsoft.com/office/drawing/2014/main" val="3001092420"/>
                    </a:ext>
                  </a:extLst>
                </a:gridCol>
                <a:gridCol w="1785926">
                  <a:extLst>
                    <a:ext uri="{9D8B030D-6E8A-4147-A177-3AD203B41FA5}">
                      <a16:colId xmlns:a16="http://schemas.microsoft.com/office/drawing/2014/main" val="3660601887"/>
                    </a:ext>
                  </a:extLst>
                </a:gridCol>
                <a:gridCol w="3309468">
                  <a:extLst>
                    <a:ext uri="{9D8B030D-6E8A-4147-A177-3AD203B41FA5}">
                      <a16:colId xmlns:a16="http://schemas.microsoft.com/office/drawing/2014/main" val="1237323861"/>
                    </a:ext>
                  </a:extLst>
                </a:gridCol>
                <a:gridCol w="1206015">
                  <a:extLst>
                    <a:ext uri="{9D8B030D-6E8A-4147-A177-3AD203B41FA5}">
                      <a16:colId xmlns:a16="http://schemas.microsoft.com/office/drawing/2014/main" val="3767342169"/>
                    </a:ext>
                  </a:extLst>
                </a:gridCol>
                <a:gridCol w="2039419">
                  <a:extLst>
                    <a:ext uri="{9D8B030D-6E8A-4147-A177-3AD203B41FA5}">
                      <a16:colId xmlns:a16="http://schemas.microsoft.com/office/drawing/2014/main" val="1727025352"/>
                    </a:ext>
                  </a:extLst>
                </a:gridCol>
              </a:tblGrid>
              <a:tr h="376071">
                <a:tc>
                  <a:txBody>
                    <a:bodyPr/>
                    <a:lstStyle/>
                    <a:p>
                      <a:r>
                        <a:rPr lang="en-US" sz="900" dirty="0">
                          <a:effectLst/>
                        </a:rPr>
                        <a:t> </a:t>
                      </a:r>
                    </a:p>
                  </a:txBody>
                  <a:tcPr anchor="ctr"/>
                </a:tc>
                <a:tc>
                  <a:txBody>
                    <a:bodyPr/>
                    <a:lstStyle/>
                    <a:p>
                      <a:r>
                        <a:rPr lang="en-US" sz="900" b="1" dirty="0">
                          <a:effectLst/>
                        </a:rPr>
                        <a:t>Source</a:t>
                      </a:r>
                      <a:br>
                        <a:rPr lang="en-US" sz="900" b="1" dirty="0">
                          <a:effectLst/>
                        </a:rPr>
                      </a:br>
                      <a:r>
                        <a:rPr lang="en-US" sz="900" b="1" dirty="0">
                          <a:effectLst/>
                        </a:rPr>
                        <a:t>of Funds</a:t>
                      </a:r>
                      <a:endParaRPr lang="en-US" sz="900" dirty="0">
                        <a:effectLst/>
                      </a:endParaRPr>
                    </a:p>
                  </a:txBody>
                  <a:tcPr anchor="ctr"/>
                </a:tc>
                <a:tc>
                  <a:txBody>
                    <a:bodyPr/>
                    <a:lstStyle/>
                    <a:p>
                      <a:r>
                        <a:rPr lang="en-US" sz="900" b="1" dirty="0">
                          <a:effectLst/>
                        </a:rPr>
                        <a:t>Funding</a:t>
                      </a:r>
                      <a:endParaRPr lang="en-US" sz="900" dirty="0">
                        <a:effectLst/>
                      </a:endParaRPr>
                    </a:p>
                  </a:txBody>
                  <a:tcPr anchor="ctr"/>
                </a:tc>
                <a:tc>
                  <a:txBody>
                    <a:bodyPr/>
                    <a:lstStyle/>
                    <a:p>
                      <a:r>
                        <a:rPr lang="en-US" sz="900" b="1" dirty="0">
                          <a:effectLst/>
                        </a:rPr>
                        <a:t>Distribution</a:t>
                      </a:r>
                      <a:endParaRPr lang="en-US" sz="900" dirty="0">
                        <a:effectLst/>
                      </a:endParaRPr>
                    </a:p>
                  </a:txBody>
                  <a:tcPr anchor="ctr"/>
                </a:tc>
                <a:tc>
                  <a:txBody>
                    <a:bodyPr/>
                    <a:lstStyle/>
                    <a:p>
                      <a:r>
                        <a:rPr lang="en-US" sz="900" b="1" dirty="0">
                          <a:effectLst/>
                        </a:rPr>
                        <a:t>Allowable Uses</a:t>
                      </a:r>
                      <a:endParaRPr lang="en-US" sz="900" dirty="0">
                        <a:effectLst/>
                      </a:endParaRPr>
                    </a:p>
                  </a:txBody>
                  <a:tcPr anchor="ctr"/>
                </a:tc>
                <a:tc>
                  <a:txBody>
                    <a:bodyPr/>
                    <a:lstStyle/>
                    <a:p>
                      <a:r>
                        <a:rPr lang="en-US" sz="900" b="1" dirty="0">
                          <a:effectLst/>
                        </a:rPr>
                        <a:t>Timeline</a:t>
                      </a:r>
                      <a:br>
                        <a:rPr lang="en-US" sz="900" b="1" dirty="0">
                          <a:effectLst/>
                        </a:rPr>
                      </a:br>
                      <a:r>
                        <a:rPr lang="en-US" sz="900" b="1" dirty="0">
                          <a:effectLst/>
                        </a:rPr>
                        <a:t>for Use</a:t>
                      </a:r>
                      <a:endParaRPr lang="en-US" sz="900" dirty="0">
                        <a:effectLst/>
                      </a:endParaRPr>
                    </a:p>
                  </a:txBody>
                  <a:tcPr anchor="ctr"/>
                </a:tc>
                <a:tc>
                  <a:txBody>
                    <a:bodyPr/>
                    <a:lstStyle/>
                    <a:p>
                      <a:r>
                        <a:rPr lang="en-US" sz="900" b="1" dirty="0">
                          <a:effectLst/>
                        </a:rPr>
                        <a:t>Additional Considerations</a:t>
                      </a:r>
                      <a:endParaRPr lang="en-US" sz="900" dirty="0">
                        <a:effectLst/>
                      </a:endParaRPr>
                    </a:p>
                  </a:txBody>
                  <a:tcPr anchor="ctr"/>
                </a:tc>
                <a:extLst>
                  <a:ext uri="{0D108BD9-81ED-4DB2-BD59-A6C34878D82A}">
                    <a16:rowId xmlns:a16="http://schemas.microsoft.com/office/drawing/2014/main" val="1054981568"/>
                  </a:ext>
                </a:extLst>
              </a:tr>
              <a:tr h="1191486">
                <a:tc>
                  <a:txBody>
                    <a:bodyPr/>
                    <a:lstStyle/>
                    <a:p>
                      <a:pPr algn="l"/>
                      <a:r>
                        <a:rPr lang="en-US" sz="900" dirty="0">
                          <a:effectLst/>
                        </a:rPr>
                        <a:t>Elementary and Secondary School Emergency Relief (ESSER)</a:t>
                      </a:r>
                    </a:p>
                  </a:txBody>
                  <a:tcPr anchor="ctr"/>
                </a:tc>
                <a:tc>
                  <a:txBody>
                    <a:bodyPr/>
                    <a:lstStyle/>
                    <a:p>
                      <a:pPr algn="l"/>
                      <a:r>
                        <a:rPr lang="en-US" sz="900" dirty="0">
                          <a:effectLst/>
                        </a:rPr>
                        <a:t>Federal Coronavirus Aid Relief and Economic Security (CARES) Act</a:t>
                      </a:r>
                    </a:p>
                  </a:txBody>
                  <a:tcPr anchor="ctr"/>
                </a:tc>
                <a:tc>
                  <a:txBody>
                    <a:bodyPr/>
                    <a:lstStyle/>
                    <a:p>
                      <a:pPr algn="l"/>
                      <a:r>
                        <a:rPr lang="en-US" sz="900" dirty="0">
                          <a:effectLst/>
                        </a:rPr>
                        <a:t>$1.65B for California</a:t>
                      </a:r>
                    </a:p>
                  </a:txBody>
                  <a:tcPr anchor="ctr"/>
                </a:tc>
                <a:tc>
                  <a:txBody>
                    <a:bodyPr/>
                    <a:lstStyle/>
                    <a:p>
                      <a:pPr algn="l"/>
                      <a:r>
                        <a:rPr lang="en-US" sz="900" dirty="0">
                          <a:effectLst/>
                        </a:rPr>
                        <a:t>The CARES Act requires 90%—$1.48 billion—be distributed to LEAs in proportion to the amount of Title I, Part A funds that each LEA received in fiscal year 2019</a:t>
                      </a:r>
                    </a:p>
                    <a:p>
                      <a:pPr algn="l"/>
                      <a:r>
                        <a:rPr lang="en-US" sz="900" dirty="0">
                          <a:effectLst/>
                          <a:hlinkClick r:id="rId2"/>
                        </a:rPr>
                        <a:t>CDE** Allocation Amounts</a:t>
                      </a:r>
                      <a:endParaRPr lang="en-US" sz="900" dirty="0">
                        <a:effectLst/>
                      </a:endParaRPr>
                    </a:p>
                  </a:txBody>
                  <a:tcPr anchor="ctr"/>
                </a:tc>
                <a:tc>
                  <a:txBody>
                    <a:bodyPr/>
                    <a:lstStyle/>
                    <a:p>
                      <a:pPr algn="l"/>
                      <a:r>
                        <a:rPr lang="en-US" sz="900" dirty="0">
                          <a:effectLst/>
                        </a:rPr>
                        <a:t>Very broad discretion to use ESSER funds to support coronavirus response activities</a:t>
                      </a:r>
                    </a:p>
                    <a:p>
                      <a:pPr algn="l"/>
                      <a:r>
                        <a:rPr lang="en-US" sz="900" dirty="0">
                          <a:effectLst/>
                          <a:hlinkClick r:id="rId2"/>
                        </a:rPr>
                        <a:t>List</a:t>
                      </a:r>
                      <a:r>
                        <a:rPr lang="en-US" sz="900" dirty="0">
                          <a:effectLst/>
                        </a:rPr>
                        <a:t> of allowable uses</a:t>
                      </a:r>
                    </a:p>
                  </a:txBody>
                  <a:tcPr anchor="ctr"/>
                </a:tc>
                <a:tc>
                  <a:txBody>
                    <a:bodyPr/>
                    <a:lstStyle/>
                    <a:p>
                      <a:pPr algn="l"/>
                      <a:r>
                        <a:rPr lang="en-US" sz="900" dirty="0">
                          <a:effectLst/>
                        </a:rPr>
                        <a:t>March 13, 2020 to September 30, 2022</a:t>
                      </a:r>
                    </a:p>
                  </a:txBody>
                  <a:tcPr anchor="ctr"/>
                </a:tc>
                <a:tc>
                  <a:txBody>
                    <a:bodyPr/>
                    <a:lstStyle/>
                    <a:p>
                      <a:pPr algn="l"/>
                      <a:r>
                        <a:rPr lang="en-US" sz="900" dirty="0">
                          <a:effectLst/>
                        </a:rPr>
                        <a:t>Subject to federal equitable services requirements for private schools</a:t>
                      </a:r>
                    </a:p>
                    <a:p>
                      <a:pPr algn="l"/>
                      <a:r>
                        <a:rPr lang="en-US" sz="900" dirty="0">
                          <a:effectLst/>
                        </a:rPr>
                        <a:t>LEAs must apply for funds (click </a:t>
                      </a:r>
                      <a:r>
                        <a:rPr lang="en-US" sz="900" dirty="0">
                          <a:effectLst/>
                          <a:hlinkClick r:id="rId3"/>
                        </a:rPr>
                        <a:t>here</a:t>
                      </a:r>
                      <a:r>
                        <a:rPr lang="en-US" sz="900" dirty="0">
                          <a:effectLst/>
                        </a:rPr>
                        <a:t>)</a:t>
                      </a:r>
                    </a:p>
                  </a:txBody>
                  <a:tcPr anchor="ctr"/>
                </a:tc>
                <a:extLst>
                  <a:ext uri="{0D108BD9-81ED-4DB2-BD59-A6C34878D82A}">
                    <a16:rowId xmlns:a16="http://schemas.microsoft.com/office/drawing/2014/main" val="2024773413"/>
                  </a:ext>
                </a:extLst>
              </a:tr>
              <a:tr h="779049">
                <a:tc>
                  <a:txBody>
                    <a:bodyPr/>
                    <a:lstStyle/>
                    <a:p>
                      <a:r>
                        <a:rPr lang="en-US" sz="900" dirty="0">
                          <a:effectLst/>
                        </a:rPr>
                        <a:t>Senate Bill 117</a:t>
                      </a:r>
                    </a:p>
                  </a:txBody>
                  <a:tcPr anchor="ctr"/>
                </a:tc>
                <a:tc>
                  <a:txBody>
                    <a:bodyPr/>
                    <a:lstStyle/>
                    <a:p>
                      <a:r>
                        <a:rPr lang="en-US" sz="900" dirty="0">
                          <a:effectLst/>
                        </a:rPr>
                        <a:t>State General Fund</a:t>
                      </a:r>
                    </a:p>
                  </a:txBody>
                  <a:tcPr anchor="ctr"/>
                </a:tc>
                <a:tc>
                  <a:txBody>
                    <a:bodyPr/>
                    <a:lstStyle/>
                    <a:p>
                      <a:r>
                        <a:rPr lang="en-US" sz="900" dirty="0">
                          <a:effectLst/>
                        </a:rPr>
                        <a:t>$100M</a:t>
                      </a:r>
                    </a:p>
                    <a:p>
                      <a:r>
                        <a:rPr lang="en-US" sz="900" dirty="0">
                          <a:effectLst/>
                        </a:rPr>
                        <a:t>$17.38 per average daily attendance, minimum of $250 per LEA</a:t>
                      </a:r>
                    </a:p>
                  </a:txBody>
                  <a:tcPr anchor="ctr"/>
                </a:tc>
                <a:tc>
                  <a:txBody>
                    <a:bodyPr/>
                    <a:lstStyle/>
                    <a:p>
                      <a:r>
                        <a:rPr lang="en-US" sz="900" dirty="0">
                          <a:effectLst/>
                        </a:rPr>
                        <a:t>On the basis of 2019–20 First Principal Apportionment</a:t>
                      </a:r>
                    </a:p>
                    <a:p>
                      <a:r>
                        <a:rPr lang="en-US" sz="900" dirty="0">
                          <a:effectLst/>
                          <a:hlinkClick r:id="rId4"/>
                        </a:rPr>
                        <a:t>CDE Allocation Amounts</a:t>
                      </a:r>
                      <a:endParaRPr lang="en-US" sz="900" dirty="0">
                        <a:effectLst/>
                      </a:endParaRPr>
                    </a:p>
                  </a:txBody>
                  <a:tcPr anchor="ctr"/>
                </a:tc>
                <a:tc>
                  <a:txBody>
                    <a:bodyPr/>
                    <a:lstStyle/>
                    <a:p>
                      <a:r>
                        <a:rPr lang="en-US" sz="900" dirty="0">
                          <a:effectLst/>
                        </a:rPr>
                        <a:t>Maintaining nutrition services, cleaning and disinfecting facilities, personal protective equipment, and materials necessary to provide students with opportunities for distance learning</a:t>
                      </a:r>
                    </a:p>
                  </a:txBody>
                  <a:tcPr anchor="ctr"/>
                </a:tc>
                <a:tc>
                  <a:txBody>
                    <a:bodyPr/>
                    <a:lstStyle/>
                    <a:p>
                      <a:r>
                        <a:rPr lang="en-US" sz="900" dirty="0">
                          <a:effectLst/>
                        </a:rPr>
                        <a:t>Open</a:t>
                      </a:r>
                    </a:p>
                  </a:txBody>
                  <a:tcPr anchor="ctr"/>
                </a:tc>
                <a:tc>
                  <a:txBody>
                    <a:bodyPr/>
                    <a:lstStyle/>
                    <a:p>
                      <a:r>
                        <a:rPr lang="en-US" sz="900" dirty="0">
                          <a:effectLst/>
                        </a:rPr>
                        <a:t> </a:t>
                      </a:r>
                    </a:p>
                  </a:txBody>
                  <a:tcPr anchor="ctr"/>
                </a:tc>
                <a:extLst>
                  <a:ext uri="{0D108BD9-81ED-4DB2-BD59-A6C34878D82A}">
                    <a16:rowId xmlns:a16="http://schemas.microsoft.com/office/drawing/2014/main" val="966647701"/>
                  </a:ext>
                </a:extLst>
              </a:tr>
              <a:tr h="1394847">
                <a:tc>
                  <a:txBody>
                    <a:bodyPr/>
                    <a:lstStyle/>
                    <a:p>
                      <a:r>
                        <a:rPr lang="en-US" sz="900" dirty="0">
                          <a:effectLst/>
                        </a:rPr>
                        <a:t>Learning Loss Mitigation – based on students with disabilities (SWDs)</a:t>
                      </a:r>
                    </a:p>
                  </a:txBody>
                  <a:tcPr anchor="ctr"/>
                </a:tc>
                <a:tc>
                  <a:txBody>
                    <a:bodyPr/>
                    <a:lstStyle/>
                    <a:p>
                      <a:r>
                        <a:rPr lang="en-US" sz="900" dirty="0">
                          <a:effectLst/>
                        </a:rPr>
                        <a:t>Federal CARES Act:</a:t>
                      </a:r>
                    </a:p>
                    <a:p>
                      <a:r>
                        <a:rPr lang="en-US" sz="900" dirty="0">
                          <a:effectLst/>
                        </a:rPr>
                        <a:t>$355M from Governor’s Emergency Education Relief (GEER) </a:t>
                      </a:r>
                    </a:p>
                    <a:p>
                      <a:r>
                        <a:rPr lang="en-US" sz="900" dirty="0">
                          <a:effectLst/>
                        </a:rPr>
                        <a:t>Federal CARES Act: $1.14B Coronavirus Relief Fund (CRF)</a:t>
                      </a:r>
                    </a:p>
                  </a:txBody>
                  <a:tcPr anchor="ctr"/>
                </a:tc>
                <a:tc>
                  <a:txBody>
                    <a:bodyPr/>
                    <a:lstStyle/>
                    <a:p>
                      <a:r>
                        <a:rPr lang="en-US" sz="900" dirty="0">
                          <a:effectLst/>
                        </a:rPr>
                        <a:t>$1.5B total</a:t>
                      </a:r>
                    </a:p>
                    <a:p>
                      <a:r>
                        <a:rPr lang="en-US" sz="900" dirty="0">
                          <a:effectLst/>
                        </a:rPr>
                        <a:t>$1,900 per SWD</a:t>
                      </a:r>
                    </a:p>
                  </a:txBody>
                  <a:tcPr anchor="ctr"/>
                </a:tc>
                <a:tc>
                  <a:txBody>
                    <a:bodyPr/>
                    <a:lstStyle/>
                    <a:p>
                      <a:r>
                        <a:rPr lang="en-US" sz="900" dirty="0">
                          <a:effectLst/>
                        </a:rPr>
                        <a:t>Based on LEA Fall 1 Census enrollment of SWDs ages 3 to 22</a:t>
                      </a:r>
                    </a:p>
                    <a:p>
                      <a:r>
                        <a:rPr lang="en-US" sz="900" dirty="0">
                          <a:effectLst/>
                          <a:hlinkClick r:id="rId5"/>
                        </a:rPr>
                        <a:t>SSC Allocation Estimates</a:t>
                      </a:r>
                      <a:endParaRPr lang="en-US" sz="900" dirty="0">
                        <a:effectLst/>
                      </a:endParaRPr>
                    </a:p>
                  </a:txBody>
                  <a:tcPr anchor="ctr"/>
                </a:tc>
                <a:tc>
                  <a:txBody>
                    <a:bodyPr/>
                    <a:lstStyle/>
                    <a:p>
                      <a:pPr>
                        <a:buFont typeface="+mj-lt"/>
                        <a:buAutoNum type="arabicPeriod"/>
                      </a:pPr>
                      <a:r>
                        <a:rPr lang="en-US" sz="900" dirty="0">
                          <a:effectLst/>
                        </a:rPr>
                        <a:t>Student learning supports</a:t>
                      </a:r>
                    </a:p>
                    <a:p>
                      <a:pPr>
                        <a:buFont typeface="+mj-lt"/>
                        <a:buAutoNum type="arabicPeriod"/>
                      </a:pPr>
                      <a:r>
                        <a:rPr lang="en-US" sz="900" dirty="0">
                          <a:effectLst/>
                        </a:rPr>
                        <a:t>General measures that extend instructional time for students</a:t>
                      </a:r>
                    </a:p>
                    <a:p>
                      <a:pPr>
                        <a:buFont typeface="+mj-lt"/>
                        <a:buAutoNum type="arabicPeriod"/>
                      </a:pPr>
                      <a:r>
                        <a:rPr lang="en-US" sz="900" dirty="0">
                          <a:effectLst/>
                        </a:rPr>
                        <a:t>Provide additional core academic support for students who need it</a:t>
                      </a:r>
                    </a:p>
                    <a:p>
                      <a:pPr>
                        <a:buFont typeface="+mj-lt"/>
                        <a:buAutoNum type="arabicPeriod"/>
                      </a:pPr>
                      <a:r>
                        <a:rPr lang="en-US" sz="900" dirty="0">
                          <a:effectLst/>
                        </a:rPr>
                        <a:t>Provide integrated services that support teaching and learning—such as student and staff technology needs, mental health services, staff professional development, and student nutrition</a:t>
                      </a:r>
                    </a:p>
                  </a:txBody>
                  <a:tcPr anchor="ctr"/>
                </a:tc>
                <a:tc>
                  <a:txBody>
                    <a:bodyPr/>
                    <a:lstStyle/>
                    <a:p>
                      <a:r>
                        <a:rPr lang="en-US" sz="800" dirty="0">
                          <a:effectLst/>
                        </a:rPr>
                        <a:t>GEER funds to be used from March 13, 2020, to September 30, 2022</a:t>
                      </a:r>
                    </a:p>
                    <a:p>
                      <a:r>
                        <a:rPr lang="en-US" sz="800" dirty="0">
                          <a:effectLst/>
                        </a:rPr>
                        <a:t>CRF funds to be used from March 1, 2020, to December 30, 2020</a:t>
                      </a:r>
                    </a:p>
                    <a:p>
                      <a:r>
                        <a:rPr lang="en-US" sz="800" dirty="0">
                          <a:effectLst/>
                        </a:rPr>
                        <a:t>Estimated breakdown by source of funds available below</a:t>
                      </a:r>
                    </a:p>
                  </a:txBody>
                  <a:tcPr anchor="ctr"/>
                </a:tc>
                <a:tc>
                  <a:txBody>
                    <a:bodyPr/>
                    <a:lstStyle/>
                    <a:p>
                      <a:r>
                        <a:rPr lang="en-US" sz="800" dirty="0">
                          <a:effectLst/>
                        </a:rPr>
                        <a:t>Receipt of learning loss mitigation funds are contingent upon the adoption of a Learning Continuity and Attendance Plan, to be adopted by September 30, 2020, as well as specified reporting requirements of unexpended funds.</a:t>
                      </a:r>
                    </a:p>
                    <a:p>
                      <a:r>
                        <a:rPr lang="en-US" sz="800" dirty="0">
                          <a:effectLst/>
                        </a:rPr>
                        <a:t>GEER funds are subject to federal equitable services requirements for private schools.</a:t>
                      </a:r>
                    </a:p>
                  </a:txBody>
                  <a:tcPr anchor="ctr"/>
                </a:tc>
                <a:extLst>
                  <a:ext uri="{0D108BD9-81ED-4DB2-BD59-A6C34878D82A}">
                    <a16:rowId xmlns:a16="http://schemas.microsoft.com/office/drawing/2014/main" val="3604528388"/>
                  </a:ext>
                </a:extLst>
              </a:tr>
              <a:tr h="1328965">
                <a:tc>
                  <a:txBody>
                    <a:bodyPr/>
                    <a:lstStyle/>
                    <a:p>
                      <a:r>
                        <a:rPr lang="en-US" sz="900" dirty="0">
                          <a:effectLst/>
                        </a:rPr>
                        <a:t>Learning Loss Mitigation—based on supplemental and concentration grants</a:t>
                      </a:r>
                    </a:p>
                  </a:txBody>
                  <a:tcPr anchor="ctr"/>
                </a:tc>
                <a:tc>
                  <a:txBody>
                    <a:bodyPr/>
                    <a:lstStyle/>
                    <a:p>
                      <a:r>
                        <a:rPr lang="en-US" sz="900" dirty="0">
                          <a:effectLst/>
                        </a:rPr>
                        <a:t>Federal CARES Act: $2.86B CRF</a:t>
                      </a:r>
                    </a:p>
                  </a:txBody>
                  <a:tcPr anchor="ctr"/>
                </a:tc>
                <a:tc>
                  <a:txBody>
                    <a:bodyPr/>
                    <a:lstStyle/>
                    <a:p>
                      <a:r>
                        <a:rPr lang="en-US" sz="900" dirty="0">
                          <a:effectLst/>
                        </a:rPr>
                        <a:t>$2.86B</a:t>
                      </a:r>
                    </a:p>
                  </a:txBody>
                  <a:tcPr anchor="ctr"/>
                </a:tc>
                <a:tc>
                  <a:txBody>
                    <a:bodyPr/>
                    <a:lstStyle/>
                    <a:p>
                      <a:r>
                        <a:rPr lang="en-US" sz="900" dirty="0">
                          <a:effectLst/>
                        </a:rPr>
                        <a:t>Based on LEA proportion of supplemental and concentration grant funding using the 2019–20 Second Principal Apportionment </a:t>
                      </a:r>
                    </a:p>
                    <a:p>
                      <a:r>
                        <a:rPr lang="en-US" sz="900" dirty="0">
                          <a:effectLst/>
                          <a:hlinkClick r:id="rId5"/>
                        </a:rPr>
                        <a:t>SSC Allocation Estimates</a:t>
                      </a:r>
                      <a:endParaRPr lang="en-US" sz="900" dirty="0">
                        <a:effectLst/>
                      </a:endParaRPr>
                    </a:p>
                  </a:txBody>
                  <a:tcPr anchor="ctr"/>
                </a:tc>
                <a:tc>
                  <a:txBody>
                    <a:bodyPr/>
                    <a:lstStyle/>
                    <a:p>
                      <a:pPr>
                        <a:buFont typeface="+mj-lt"/>
                        <a:buAutoNum type="arabicPeriod"/>
                      </a:pPr>
                      <a:r>
                        <a:rPr lang="en-US" sz="900" dirty="0">
                          <a:effectLst/>
                        </a:rPr>
                        <a:t>Student learning supports</a:t>
                      </a:r>
                    </a:p>
                    <a:p>
                      <a:pPr>
                        <a:buFont typeface="+mj-lt"/>
                        <a:buAutoNum type="arabicPeriod"/>
                      </a:pPr>
                      <a:r>
                        <a:rPr lang="en-US" sz="900" dirty="0">
                          <a:effectLst/>
                        </a:rPr>
                        <a:t>General measures that extend instructional time for students</a:t>
                      </a:r>
                    </a:p>
                    <a:p>
                      <a:pPr>
                        <a:buFont typeface="+mj-lt"/>
                        <a:buAutoNum type="arabicPeriod"/>
                      </a:pPr>
                      <a:r>
                        <a:rPr lang="en-US" sz="900" dirty="0">
                          <a:effectLst/>
                        </a:rPr>
                        <a:t>Provide additional core academic support for students who need it</a:t>
                      </a:r>
                    </a:p>
                    <a:p>
                      <a:pPr>
                        <a:buFont typeface="+mj-lt"/>
                        <a:buAutoNum type="arabicPeriod"/>
                      </a:pPr>
                      <a:r>
                        <a:rPr lang="en-US" sz="900" dirty="0">
                          <a:effectLst/>
                        </a:rPr>
                        <a:t>Provide integrated services that support teaching and learning—such as student and staff technology needs, mental health services, staff professional development, and student nutrition</a:t>
                      </a:r>
                    </a:p>
                  </a:txBody>
                  <a:tcPr anchor="ctr"/>
                </a:tc>
                <a:tc>
                  <a:txBody>
                    <a:bodyPr/>
                    <a:lstStyle/>
                    <a:p>
                      <a:r>
                        <a:rPr lang="en-US" sz="900" dirty="0">
                          <a:effectLst/>
                        </a:rPr>
                        <a:t>March 1, 2020, to December 30, 2020</a:t>
                      </a:r>
                    </a:p>
                  </a:txBody>
                  <a:tcPr anchor="ctr"/>
                </a:tc>
                <a:tc>
                  <a:txBody>
                    <a:bodyPr/>
                    <a:lstStyle/>
                    <a:p>
                      <a:r>
                        <a:rPr lang="en-US" sz="900" dirty="0">
                          <a:effectLst/>
                        </a:rPr>
                        <a:t>Receipt of learning loss mitigation funds are contingent upon the adoption of a Learning Continuity and Attendance Plan, to be adopted by September 30, 2020, as well as specified reporting requirements of unexpended funds.</a:t>
                      </a:r>
                    </a:p>
                  </a:txBody>
                  <a:tcPr anchor="ctr"/>
                </a:tc>
                <a:extLst>
                  <a:ext uri="{0D108BD9-81ED-4DB2-BD59-A6C34878D82A}">
                    <a16:rowId xmlns:a16="http://schemas.microsoft.com/office/drawing/2014/main" val="450154179"/>
                  </a:ext>
                </a:extLst>
              </a:tr>
              <a:tr h="1328965">
                <a:tc>
                  <a:txBody>
                    <a:bodyPr/>
                    <a:lstStyle/>
                    <a:p>
                      <a:r>
                        <a:rPr lang="en-US" sz="900" dirty="0">
                          <a:effectLst/>
                        </a:rPr>
                        <a:t>Learning Loss Mitigation—based on Local Control Funding Formula (LCFF)</a:t>
                      </a:r>
                    </a:p>
                  </a:txBody>
                  <a:tcPr anchor="ctr"/>
                </a:tc>
                <a:tc>
                  <a:txBody>
                    <a:bodyPr/>
                    <a:lstStyle/>
                    <a:p>
                      <a:r>
                        <a:rPr lang="en-US" sz="900" dirty="0">
                          <a:effectLst/>
                        </a:rPr>
                        <a:t>$540M State Proposition 98 funds </a:t>
                      </a:r>
                    </a:p>
                    <a:p>
                      <a:r>
                        <a:rPr lang="en-US" sz="900" dirty="0">
                          <a:effectLst/>
                        </a:rPr>
                        <a:t>Federal CARES Act: $440M CRF</a:t>
                      </a:r>
                    </a:p>
                  </a:txBody>
                  <a:tcPr anchor="ctr"/>
                </a:tc>
                <a:tc>
                  <a:txBody>
                    <a:bodyPr/>
                    <a:lstStyle/>
                    <a:p>
                      <a:r>
                        <a:rPr lang="en-US" sz="900" dirty="0">
                          <a:effectLst/>
                        </a:rPr>
                        <a:t>$980M total</a:t>
                      </a:r>
                    </a:p>
                  </a:txBody>
                  <a:tcPr anchor="ctr"/>
                </a:tc>
                <a:tc>
                  <a:txBody>
                    <a:bodyPr/>
                    <a:lstStyle/>
                    <a:p>
                      <a:r>
                        <a:rPr lang="en-US" sz="900" dirty="0">
                          <a:effectLst/>
                        </a:rPr>
                        <a:t>Based on 2019–20 LCFF allocation</a:t>
                      </a:r>
                    </a:p>
                    <a:p>
                      <a:r>
                        <a:rPr lang="en-US" sz="900" dirty="0">
                          <a:effectLst/>
                          <a:hlinkClick r:id="rId5"/>
                        </a:rPr>
                        <a:t>SSC Allocation Estimates</a:t>
                      </a:r>
                      <a:endParaRPr lang="en-US" sz="900" dirty="0">
                        <a:effectLst/>
                      </a:endParaRPr>
                    </a:p>
                  </a:txBody>
                  <a:tcPr anchor="ctr"/>
                </a:tc>
                <a:tc>
                  <a:txBody>
                    <a:bodyPr/>
                    <a:lstStyle/>
                    <a:p>
                      <a:pPr>
                        <a:buFont typeface="+mj-lt"/>
                        <a:buAutoNum type="arabicPeriod"/>
                      </a:pPr>
                      <a:r>
                        <a:rPr lang="en-US" sz="900" dirty="0">
                          <a:effectLst/>
                        </a:rPr>
                        <a:t>Student learning supports</a:t>
                      </a:r>
                    </a:p>
                    <a:p>
                      <a:pPr>
                        <a:buFont typeface="+mj-lt"/>
                        <a:buAutoNum type="arabicPeriod"/>
                      </a:pPr>
                      <a:r>
                        <a:rPr lang="en-US" sz="900" dirty="0">
                          <a:effectLst/>
                        </a:rPr>
                        <a:t>General measures that extend instructional time for students</a:t>
                      </a:r>
                    </a:p>
                    <a:p>
                      <a:pPr>
                        <a:buFont typeface="+mj-lt"/>
                        <a:buAutoNum type="arabicPeriod"/>
                      </a:pPr>
                      <a:r>
                        <a:rPr lang="en-US" sz="900" dirty="0">
                          <a:effectLst/>
                        </a:rPr>
                        <a:t>Provide additional core academic support for students who need it</a:t>
                      </a:r>
                    </a:p>
                    <a:p>
                      <a:pPr>
                        <a:buFont typeface="+mj-lt"/>
                        <a:buAutoNum type="arabicPeriod"/>
                      </a:pPr>
                      <a:r>
                        <a:rPr lang="en-US" sz="900" dirty="0">
                          <a:effectLst/>
                        </a:rPr>
                        <a:t>Provide integrated services that support teaching and learning—such as student and staff technology needs, mental health services, staff professional development, and student nutrition</a:t>
                      </a:r>
                    </a:p>
                  </a:txBody>
                  <a:tcPr anchor="ctr"/>
                </a:tc>
                <a:tc>
                  <a:txBody>
                    <a:bodyPr/>
                    <a:lstStyle/>
                    <a:p>
                      <a:r>
                        <a:rPr lang="en-US" sz="900" dirty="0">
                          <a:effectLst/>
                        </a:rPr>
                        <a:t>March 1, 2020, to December 30, 2020</a:t>
                      </a:r>
                    </a:p>
                    <a:p>
                      <a:r>
                        <a:rPr lang="en-US" sz="900" dirty="0">
                          <a:effectLst/>
                        </a:rPr>
                        <a:t>(Yes, the same time frame for all of the funds— including Proposition 98)</a:t>
                      </a:r>
                    </a:p>
                  </a:txBody>
                  <a:tcPr anchor="ctr"/>
                </a:tc>
                <a:tc>
                  <a:txBody>
                    <a:bodyPr/>
                    <a:lstStyle/>
                    <a:p>
                      <a:r>
                        <a:rPr lang="en-US" sz="900" dirty="0">
                          <a:effectLst/>
                        </a:rPr>
                        <a:t>Receipt of learning loss mitigation funds are contingent upon the adoption of a Learning Continuity and Attendance Plan, to be adopted by September 30, 2020, as well as specified reporting requirements of unexpended funds.</a:t>
                      </a:r>
                    </a:p>
                  </a:txBody>
                  <a:tcPr anchor="ctr"/>
                </a:tc>
                <a:extLst>
                  <a:ext uri="{0D108BD9-81ED-4DB2-BD59-A6C34878D82A}">
                    <a16:rowId xmlns:a16="http://schemas.microsoft.com/office/drawing/2014/main" val="2511531029"/>
                  </a:ext>
                </a:extLst>
              </a:tr>
              <a:tr h="458264">
                <a:tc>
                  <a:txBody>
                    <a:bodyPr/>
                    <a:lstStyle/>
                    <a:p>
                      <a:endParaRPr lang="en-US" sz="900" dirty="0">
                        <a:effectLst/>
                      </a:endParaRPr>
                    </a:p>
                  </a:txBody>
                  <a:tcPr anchor="ctr"/>
                </a:tc>
                <a:tc>
                  <a:txBody>
                    <a:bodyPr/>
                    <a:lstStyle/>
                    <a:p>
                      <a:endParaRPr lang="en-US" sz="900" dirty="0">
                        <a:effectLst/>
                      </a:endParaRPr>
                    </a:p>
                  </a:txBody>
                  <a:tcPr anchor="ctr"/>
                </a:tc>
                <a:tc>
                  <a:txBody>
                    <a:bodyPr/>
                    <a:lstStyle/>
                    <a:p>
                      <a:endParaRPr lang="en-US" sz="900" dirty="0">
                        <a:effectLst/>
                      </a:endParaRPr>
                    </a:p>
                  </a:txBody>
                  <a:tcPr anchor="ctr"/>
                </a:tc>
                <a:tc>
                  <a:txBody>
                    <a:bodyPr/>
                    <a:lstStyle/>
                    <a:p>
                      <a:endParaRPr lang="en-US" sz="900" dirty="0">
                        <a:effectLst/>
                      </a:endParaRPr>
                    </a:p>
                  </a:txBody>
                  <a:tcPr anchor="ctr"/>
                </a:tc>
                <a:tc>
                  <a:txBody>
                    <a:bodyPr/>
                    <a:lstStyle/>
                    <a:p>
                      <a:pPr>
                        <a:buFont typeface="+mj-lt"/>
                        <a:buAutoNum type="arabicPeriod"/>
                      </a:pPr>
                      <a:endParaRPr lang="en-US" sz="900" dirty="0">
                        <a:effectLst/>
                      </a:endParaRPr>
                    </a:p>
                  </a:txBody>
                  <a:tcPr anchor="ctr"/>
                </a:tc>
                <a:tc>
                  <a:txBody>
                    <a:bodyPr/>
                    <a:lstStyle/>
                    <a:p>
                      <a:endParaRPr lang="en-US" sz="900" dirty="0">
                        <a:effectLst/>
                      </a:endParaRPr>
                    </a:p>
                  </a:txBody>
                  <a:tcPr anchor="ctr"/>
                </a:tc>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lang="en-US" sz="700" dirty="0">
                          <a:effectLst/>
                        </a:rPr>
                        <a:t>Copyright 2020 School Services of California Inc</a:t>
                      </a:r>
                      <a:r>
                        <a:rPr lang="en-US" sz="800" dirty="0">
                          <a:effectLst/>
                        </a:rPr>
                        <a:t>.</a:t>
                      </a:r>
                      <a:endParaRPr lang="en-US" sz="800" dirty="0"/>
                    </a:p>
                    <a:p>
                      <a:endParaRPr lang="en-US" sz="900" dirty="0">
                        <a:effectLst/>
                      </a:endParaRPr>
                    </a:p>
                  </a:txBody>
                  <a:tcPr anchor="ctr"/>
                </a:tc>
                <a:extLst>
                  <a:ext uri="{0D108BD9-81ED-4DB2-BD59-A6C34878D82A}">
                    <a16:rowId xmlns:a16="http://schemas.microsoft.com/office/drawing/2014/main" val="218477650"/>
                  </a:ext>
                </a:extLst>
              </a:tr>
            </a:tbl>
          </a:graphicData>
        </a:graphic>
      </p:graphicFrame>
    </p:spTree>
    <p:extLst>
      <p:ext uri="{BB962C8B-B14F-4D97-AF65-F5344CB8AC3E}">
        <p14:creationId xmlns:p14="http://schemas.microsoft.com/office/powerpoint/2010/main" val="32452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3390-F296-CD43-9088-E234AF9787BF}"/>
              </a:ext>
            </a:extLst>
          </p:cNvPr>
          <p:cNvSpPr>
            <a:spLocks noGrp="1"/>
          </p:cNvSpPr>
          <p:nvPr>
            <p:ph type="title"/>
          </p:nvPr>
        </p:nvSpPr>
        <p:spPr>
          <a:xfrm>
            <a:off x="2231135" y="339659"/>
            <a:ext cx="7729728" cy="1188720"/>
          </a:xfrm>
        </p:spPr>
        <p:txBody>
          <a:bodyPr/>
          <a:lstStyle/>
          <a:p>
            <a:r>
              <a:rPr lang="en-US" dirty="0"/>
              <a:t>Research on expanded learning opportunities</a:t>
            </a:r>
          </a:p>
        </p:txBody>
      </p:sp>
      <p:sp>
        <p:nvSpPr>
          <p:cNvPr id="3" name="Content Placeholder 2">
            <a:extLst>
              <a:ext uri="{FF2B5EF4-FFF2-40B4-BE49-F238E27FC236}">
                <a16:creationId xmlns:a16="http://schemas.microsoft.com/office/drawing/2014/main" id="{E6913619-740A-AB4C-9332-C210411C4814}"/>
              </a:ext>
            </a:extLst>
          </p:cNvPr>
          <p:cNvSpPr>
            <a:spLocks noGrp="1"/>
          </p:cNvSpPr>
          <p:nvPr>
            <p:ph idx="1"/>
          </p:nvPr>
        </p:nvSpPr>
        <p:spPr>
          <a:xfrm>
            <a:off x="380854" y="1878008"/>
            <a:ext cx="11430289" cy="4640333"/>
          </a:xfrm>
        </p:spPr>
        <p:txBody>
          <a:bodyPr>
            <a:normAutofit fontScale="25000" lnSpcReduction="20000"/>
          </a:bodyPr>
          <a:lstStyle/>
          <a:p>
            <a:r>
              <a:rPr lang="en-US" sz="7200" dirty="0"/>
              <a:t>Implementation studies of Expanded Learning Opportunity models document a number of program quality features that seem to be common across more effective programs. For example, such programs:</a:t>
            </a:r>
          </a:p>
          <a:p>
            <a:pPr lvl="2"/>
            <a:r>
              <a:rPr lang="en-US" sz="7200" dirty="0"/>
              <a:t>Hire qualified, committed staff. High staff turnover rates can lead to inconsistency in programming or can be harmful to students’ bonds with staff members when they disappear from their lives.</a:t>
            </a:r>
          </a:p>
          <a:p>
            <a:pPr lvl="2"/>
            <a:r>
              <a:rPr lang="en-US" sz="7200" dirty="0"/>
              <a:t>Are intentional and focused, such as programs that follow a manual or that use a curriculum.</a:t>
            </a:r>
          </a:p>
          <a:p>
            <a:pPr lvl="2"/>
            <a:r>
              <a:rPr lang="en-US" sz="7200" dirty="0"/>
              <a:t>Provide individualized attention to students through tutoring or mentoring.</a:t>
            </a:r>
          </a:p>
          <a:p>
            <a:pPr lvl="2"/>
            <a:r>
              <a:rPr lang="en-US" sz="7200" dirty="0"/>
              <a:t>Use senior directors and staff to conduct observations regularly to ensure that programs are operating with quality.</a:t>
            </a:r>
          </a:p>
          <a:p>
            <a:pPr lvl="2"/>
            <a:r>
              <a:rPr lang="en-US" sz="7200" dirty="0"/>
              <a:t>Are highly targeted and provide age-appropriate programming.</a:t>
            </a:r>
          </a:p>
          <a:p>
            <a:pPr lvl="2"/>
            <a:r>
              <a:rPr lang="en-US" sz="7200" dirty="0"/>
              <a:t>Provide a certain amount of structure and are clear about expectations of participants.</a:t>
            </a:r>
          </a:p>
          <a:p>
            <a:pPr lvl="2"/>
            <a:r>
              <a:rPr lang="en-US" sz="7200" dirty="0"/>
              <a:t>Use culturally appropriate materials.</a:t>
            </a:r>
          </a:p>
          <a:p>
            <a:pPr lvl="2"/>
            <a:r>
              <a:rPr lang="en-US" sz="7200" dirty="0"/>
              <a:t>Monitor performance.</a:t>
            </a:r>
          </a:p>
          <a:p>
            <a:endParaRPr lang="en-US" sz="5100" dirty="0"/>
          </a:p>
          <a:p>
            <a:pPr marL="0" indent="0">
              <a:buNone/>
            </a:pPr>
            <a:r>
              <a:rPr lang="en-US" sz="5100" dirty="0"/>
              <a:t>Source:  Wallace Foundation: Expanded Learning Opportunities Models - Expanding Time for Learning Both Inside and Outside the Classroom</a:t>
            </a:r>
          </a:p>
          <a:p>
            <a:pPr marL="0" indent="0">
              <a:buNone/>
            </a:pPr>
            <a:r>
              <a:rPr lang="en-US" sz="5100" dirty="0">
                <a:hlinkClick r:id="rId2"/>
              </a:rPr>
              <a:t>https://www.wallacefoundation.org/knowledge-center/pages/expanded-learning-opportunities-models-expanding-time-for-learning-both-inside-and-outside-the-classroom.aspx</a:t>
            </a:r>
            <a:endParaRPr lang="en-US" sz="5100" dirty="0"/>
          </a:p>
          <a:p>
            <a:endParaRPr lang="en-US" sz="5100" dirty="0"/>
          </a:p>
          <a:p>
            <a:pPr marL="0" indent="0">
              <a:buNone/>
            </a:pPr>
            <a:endParaRPr lang="en-US" sz="5100" dirty="0"/>
          </a:p>
          <a:p>
            <a:pPr lvl="1"/>
            <a:endParaRPr lang="en-US" dirty="0"/>
          </a:p>
        </p:txBody>
      </p:sp>
    </p:spTree>
    <p:extLst>
      <p:ext uri="{BB962C8B-B14F-4D97-AF65-F5344CB8AC3E}">
        <p14:creationId xmlns:p14="http://schemas.microsoft.com/office/powerpoint/2010/main" val="1787384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3390-F296-CD43-9088-E234AF9787BF}"/>
              </a:ext>
            </a:extLst>
          </p:cNvPr>
          <p:cNvSpPr>
            <a:spLocks noGrp="1"/>
          </p:cNvSpPr>
          <p:nvPr>
            <p:ph type="title"/>
          </p:nvPr>
        </p:nvSpPr>
        <p:spPr>
          <a:xfrm>
            <a:off x="2231135" y="339659"/>
            <a:ext cx="7729728" cy="1188720"/>
          </a:xfrm>
        </p:spPr>
        <p:txBody>
          <a:bodyPr/>
          <a:lstStyle/>
          <a:p>
            <a:r>
              <a:rPr lang="en-US" dirty="0"/>
              <a:t>Research on expanded learning opportunities</a:t>
            </a:r>
          </a:p>
        </p:txBody>
      </p:sp>
      <p:sp>
        <p:nvSpPr>
          <p:cNvPr id="3" name="Content Placeholder 2">
            <a:extLst>
              <a:ext uri="{FF2B5EF4-FFF2-40B4-BE49-F238E27FC236}">
                <a16:creationId xmlns:a16="http://schemas.microsoft.com/office/drawing/2014/main" id="{E6913619-740A-AB4C-9332-C210411C4814}"/>
              </a:ext>
            </a:extLst>
          </p:cNvPr>
          <p:cNvSpPr>
            <a:spLocks noGrp="1"/>
          </p:cNvSpPr>
          <p:nvPr>
            <p:ph idx="1"/>
          </p:nvPr>
        </p:nvSpPr>
        <p:spPr>
          <a:xfrm>
            <a:off x="380854" y="1759352"/>
            <a:ext cx="11430289" cy="4758989"/>
          </a:xfrm>
        </p:spPr>
        <p:txBody>
          <a:bodyPr>
            <a:normAutofit fontScale="85000" lnSpcReduction="20000"/>
          </a:bodyPr>
          <a:lstStyle/>
          <a:p>
            <a:pPr marL="0" indent="0">
              <a:buNone/>
            </a:pPr>
            <a:r>
              <a:rPr lang="en-US" sz="1600" dirty="0"/>
              <a:t>OPPORTUNITIES FOR ADDITIONAL LEARNING TIME:  Academic recovery strategies often rely on the use of additional instructional time to address learning loss. This additional time may come in the form of additional school days to the academic year, additional time in the school day, or extended summer school. </a:t>
            </a:r>
          </a:p>
          <a:p>
            <a:pPr marL="0" indent="0">
              <a:buNone/>
            </a:pPr>
            <a:r>
              <a:rPr lang="en-US" sz="1600" dirty="0"/>
              <a:t>Specific strategies for supporting academic learning during re-opening:</a:t>
            </a:r>
          </a:p>
          <a:p>
            <a:pPr lvl="2"/>
            <a:r>
              <a:rPr lang="en-US" dirty="0"/>
              <a:t>Summer, intersession or extended-year programs for remediation, credit recovery or new course credit. </a:t>
            </a:r>
          </a:p>
          <a:p>
            <a:pPr lvl="2"/>
            <a:r>
              <a:rPr lang="en-US" dirty="0"/>
              <a:t>Enrichment classes before or after school hours or during the summer/intersessions that extend the curriculum and introduce new content. </a:t>
            </a:r>
          </a:p>
          <a:p>
            <a:pPr lvl="2"/>
            <a:r>
              <a:rPr lang="en-US" dirty="0"/>
              <a:t>Assistance programs designed for students with special needs or students identified as being at-risk for academic failure. </a:t>
            </a:r>
          </a:p>
          <a:p>
            <a:pPr lvl="2"/>
            <a:r>
              <a:rPr lang="en-US" dirty="0"/>
              <a:t>Dual enrollment programs for high school students. </a:t>
            </a:r>
          </a:p>
          <a:p>
            <a:pPr lvl="2"/>
            <a:r>
              <a:rPr lang="en-US" dirty="0"/>
              <a:t>Modified school day or year calendars (e.g., early school year start date, late school year end date, before or after school extended time). </a:t>
            </a:r>
          </a:p>
          <a:p>
            <a:pPr lvl="2">
              <a:buNone/>
            </a:pPr>
            <a:r>
              <a:rPr lang="en-US" dirty="0"/>
              <a:t>Additional learning time is most effective when student attendance is strong. Research from Advance Illinois on opportunities for increased learning time following school closures found that there is little research on the impact of additional time, especially at the scale necessary to make up for school closures due to COVID-19. However, research on extended learning outside of the context of disaster recovery highlights the importance of attendance in the efficacy of extended learning. As such, schools should consider the feasibility of ensuring high levels of participation in any extended learning opportunities offered to students. Given the uncertainty around the format for instruction in both the summer and in the 2020-21 school year, if additional learning time is offered, districts should develop strategies and plans that ensure high levels of participation from students. Best practices for summer school programming offer several suggestions, listed below, for supporting strong attendance. </a:t>
            </a:r>
          </a:p>
          <a:p>
            <a:pPr marL="0" indent="0">
              <a:buNone/>
            </a:pPr>
            <a:endParaRPr lang="en-US" sz="1600" dirty="0"/>
          </a:p>
          <a:p>
            <a:pPr marL="0" indent="0">
              <a:buNone/>
            </a:pPr>
            <a:endParaRPr lang="en-US" sz="1000" dirty="0">
              <a:latin typeface="baltobook"/>
            </a:endParaRPr>
          </a:p>
          <a:p>
            <a:pPr marL="0" indent="0">
              <a:spcBef>
                <a:spcPts val="0"/>
              </a:spcBef>
              <a:buNone/>
            </a:pPr>
            <a:r>
              <a:rPr lang="en-US" sz="1000" dirty="0">
                <a:latin typeface="baltobook"/>
              </a:rPr>
              <a:t>Source: </a:t>
            </a:r>
            <a:r>
              <a:rPr lang="en-US" sz="1050" dirty="0">
                <a:latin typeface="baltobook"/>
              </a:rPr>
              <a:t>Hanover Research-</a:t>
            </a:r>
            <a:r>
              <a:rPr lang="en-US" sz="800" dirty="0"/>
              <a:t>RESOURCE COMPILATION: TOOLKIT TO OVERCOME LEARNING LOSS</a:t>
            </a:r>
          </a:p>
          <a:p>
            <a:pPr marL="0" indent="0">
              <a:spcBef>
                <a:spcPts val="0"/>
              </a:spcBef>
              <a:buNone/>
            </a:pPr>
            <a:r>
              <a:rPr lang="en-US" sz="800" dirty="0">
                <a:hlinkClick r:id="rId2"/>
              </a:rPr>
              <a:t>https://insights.hanoverresearch.com/hubfs/Resource-Compilation-Toolkit-to-Overcome-Learning-Loss.pdf</a:t>
            </a:r>
            <a:endParaRPr lang="en-US" sz="800" dirty="0"/>
          </a:p>
          <a:p>
            <a:pPr marL="0" indent="0">
              <a:buNone/>
            </a:pPr>
            <a:endParaRPr lang="en-US" sz="800" dirty="0">
              <a:latin typeface="baltosemibold"/>
            </a:endParaRPr>
          </a:p>
          <a:p>
            <a:pPr marL="0" indent="0">
              <a:buNone/>
            </a:pPr>
            <a:endParaRPr lang="en-US" sz="1000" dirty="0">
              <a:latin typeface="baltobook"/>
            </a:endParaRPr>
          </a:p>
          <a:p>
            <a:pPr lvl="1"/>
            <a:endParaRPr lang="en-US" dirty="0"/>
          </a:p>
        </p:txBody>
      </p:sp>
    </p:spTree>
    <p:extLst>
      <p:ext uri="{BB962C8B-B14F-4D97-AF65-F5344CB8AC3E}">
        <p14:creationId xmlns:p14="http://schemas.microsoft.com/office/powerpoint/2010/main" val="64465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3390-F296-CD43-9088-E234AF9787BF}"/>
              </a:ext>
            </a:extLst>
          </p:cNvPr>
          <p:cNvSpPr>
            <a:spLocks noGrp="1"/>
          </p:cNvSpPr>
          <p:nvPr>
            <p:ph type="title"/>
          </p:nvPr>
        </p:nvSpPr>
        <p:spPr>
          <a:xfrm>
            <a:off x="2231135" y="339659"/>
            <a:ext cx="7729728" cy="1188720"/>
          </a:xfrm>
        </p:spPr>
        <p:txBody>
          <a:bodyPr/>
          <a:lstStyle/>
          <a:p>
            <a:r>
              <a:rPr lang="en-US" dirty="0"/>
              <a:t>Research on expanded learning opportunities</a:t>
            </a:r>
          </a:p>
        </p:txBody>
      </p:sp>
      <p:sp>
        <p:nvSpPr>
          <p:cNvPr id="3" name="Content Placeholder 2">
            <a:extLst>
              <a:ext uri="{FF2B5EF4-FFF2-40B4-BE49-F238E27FC236}">
                <a16:creationId xmlns:a16="http://schemas.microsoft.com/office/drawing/2014/main" id="{E6913619-740A-AB4C-9332-C210411C4814}"/>
              </a:ext>
            </a:extLst>
          </p:cNvPr>
          <p:cNvSpPr>
            <a:spLocks noGrp="1"/>
          </p:cNvSpPr>
          <p:nvPr>
            <p:ph idx="1"/>
          </p:nvPr>
        </p:nvSpPr>
        <p:spPr>
          <a:xfrm>
            <a:off x="380854" y="1759352"/>
            <a:ext cx="11430289" cy="4758989"/>
          </a:xfrm>
        </p:spPr>
        <p:txBody>
          <a:bodyPr>
            <a:normAutofit fontScale="77500" lnSpcReduction="20000"/>
          </a:bodyPr>
          <a:lstStyle/>
          <a:p>
            <a:pPr marL="0" indent="0">
              <a:buNone/>
            </a:pPr>
            <a:r>
              <a:rPr lang="en-US" sz="2800" dirty="0"/>
              <a:t>Don’t Forget Social Emotional Learning (SEL)!</a:t>
            </a:r>
          </a:p>
          <a:p>
            <a:pPr marL="0" indent="0">
              <a:buNone/>
            </a:pPr>
            <a:endParaRPr lang="en-US" sz="2800" dirty="0"/>
          </a:p>
          <a:p>
            <a:pPr marL="0" indent="0">
              <a:buNone/>
            </a:pPr>
            <a:r>
              <a:rPr lang="en-US" sz="2800" dirty="0"/>
              <a:t>Critical Actions for Leveraging the Power of SEL During School Re-Opening </a:t>
            </a:r>
          </a:p>
          <a:p>
            <a:r>
              <a:rPr lang="en-US" sz="2600" dirty="0"/>
              <a:t>Action 1: Take time to build partnerships, deepen your understanding, and plan for SEL </a:t>
            </a:r>
          </a:p>
          <a:p>
            <a:r>
              <a:rPr lang="en-US" sz="2600" dirty="0"/>
              <a:t>Action 2: Design opportunities for adults to connect, heal, and cultivate their own SEL competencies and capacities. </a:t>
            </a:r>
          </a:p>
          <a:p>
            <a:r>
              <a:rPr lang="en-US" sz="2600" dirty="0"/>
              <a:t>Action 3: Create emotionally and physically safe, supportive, and engaging learning environments that promote all students’ social and emotional development. </a:t>
            </a:r>
          </a:p>
          <a:p>
            <a:r>
              <a:rPr lang="en-US" sz="2600" dirty="0"/>
              <a:t>Action 4: Use data as an opportunity to deepen relationships and continuously improve support for students, families, and staff. </a:t>
            </a:r>
          </a:p>
          <a:p>
            <a:pPr marL="0" indent="0">
              <a:buNone/>
            </a:pPr>
            <a:r>
              <a:rPr lang="en-US" sz="900" dirty="0"/>
              <a:t>																			Source: CASEL14</a:t>
            </a:r>
            <a:endParaRPr lang="en-US" sz="1050" dirty="0"/>
          </a:p>
          <a:p>
            <a:pPr marL="228600" lvl="1" indent="0">
              <a:buNone/>
            </a:pPr>
            <a:endParaRPr lang="en-US" dirty="0"/>
          </a:p>
          <a:p>
            <a:pPr marL="228600" lvl="1" indent="0" algn="ctr">
              <a:buNone/>
            </a:pPr>
            <a:r>
              <a:rPr lang="en-US" sz="2300" dirty="0"/>
              <a:t>“The recovery phase of any emergency or crisis requires additional support and attention around the mental health of students, staff, and families.”-Hanover Research</a:t>
            </a:r>
          </a:p>
          <a:p>
            <a:pPr marL="228600" lvl="1" indent="0">
              <a:buNone/>
            </a:pPr>
            <a:endParaRPr lang="en-US" dirty="0"/>
          </a:p>
        </p:txBody>
      </p:sp>
    </p:spTree>
    <p:extLst>
      <p:ext uri="{BB962C8B-B14F-4D97-AF65-F5344CB8AC3E}">
        <p14:creationId xmlns:p14="http://schemas.microsoft.com/office/powerpoint/2010/main" val="2868943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3390-F296-CD43-9088-E234AF9787BF}"/>
              </a:ext>
            </a:extLst>
          </p:cNvPr>
          <p:cNvSpPr>
            <a:spLocks noGrp="1"/>
          </p:cNvSpPr>
          <p:nvPr>
            <p:ph type="title"/>
          </p:nvPr>
        </p:nvSpPr>
        <p:spPr>
          <a:xfrm>
            <a:off x="2231135" y="339659"/>
            <a:ext cx="7729728" cy="1188720"/>
          </a:xfrm>
        </p:spPr>
        <p:txBody>
          <a:bodyPr/>
          <a:lstStyle/>
          <a:p>
            <a:r>
              <a:rPr lang="en-US" dirty="0"/>
              <a:t>Research on expanded learning opportunities</a:t>
            </a:r>
          </a:p>
        </p:txBody>
      </p:sp>
      <p:sp>
        <p:nvSpPr>
          <p:cNvPr id="3" name="Content Placeholder 2">
            <a:extLst>
              <a:ext uri="{FF2B5EF4-FFF2-40B4-BE49-F238E27FC236}">
                <a16:creationId xmlns:a16="http://schemas.microsoft.com/office/drawing/2014/main" id="{E6913619-740A-AB4C-9332-C210411C4814}"/>
              </a:ext>
            </a:extLst>
          </p:cNvPr>
          <p:cNvSpPr>
            <a:spLocks noGrp="1"/>
          </p:cNvSpPr>
          <p:nvPr>
            <p:ph idx="1"/>
          </p:nvPr>
        </p:nvSpPr>
        <p:spPr>
          <a:xfrm>
            <a:off x="380854" y="1759352"/>
            <a:ext cx="11430289" cy="4758989"/>
          </a:xfrm>
        </p:spPr>
        <p:txBody>
          <a:bodyPr>
            <a:normAutofit fontScale="70000" lnSpcReduction="20000"/>
          </a:bodyPr>
          <a:lstStyle/>
          <a:p>
            <a:pPr marL="0" indent="0">
              <a:buNone/>
            </a:pPr>
            <a:r>
              <a:rPr lang="en-US" sz="2800" dirty="0"/>
              <a:t>Research shows that by implementing evidence-based instructional practices, teachers can effectively improve the learning and achievement of students struggling in the general education classroom. To support districts in enabling teachers to best support students during class, Hanover synthesized empirical literature and meta-analyses on instructional strategies with the largest impact on student achievement. </a:t>
            </a:r>
          </a:p>
          <a:p>
            <a:pPr marL="0" indent="0">
              <a:buNone/>
            </a:pPr>
            <a:r>
              <a:rPr lang="en-US" sz="2800" dirty="0"/>
              <a:t>The strategies can be used to support students in the general education classroom without extensive teacher pre-planning and include the following five evidence-based strategies: </a:t>
            </a:r>
          </a:p>
          <a:p>
            <a:pPr marL="0" indent="0">
              <a:buNone/>
            </a:pPr>
            <a:r>
              <a:rPr lang="en-US" sz="2800" dirty="0"/>
              <a:t>	▪ Actionable Feedback </a:t>
            </a:r>
          </a:p>
          <a:p>
            <a:pPr marL="0" indent="0">
              <a:buNone/>
            </a:pPr>
            <a:r>
              <a:rPr lang="en-US" sz="2800" dirty="0"/>
              <a:t>	▪ Non-Linguistic Representations </a:t>
            </a:r>
          </a:p>
          <a:p>
            <a:pPr marL="0" indent="0">
              <a:buNone/>
            </a:pPr>
            <a:r>
              <a:rPr lang="en-US" sz="2800" dirty="0"/>
              <a:t>	▪ Advance Organizers </a:t>
            </a:r>
          </a:p>
          <a:p>
            <a:pPr marL="0" indent="0">
              <a:buNone/>
            </a:pPr>
            <a:r>
              <a:rPr lang="en-US" sz="2800" dirty="0"/>
              <a:t>	▪ Cooperative Learning and Peer Tutoring </a:t>
            </a:r>
          </a:p>
          <a:p>
            <a:pPr marL="0" indent="0">
              <a:buNone/>
            </a:pPr>
            <a:r>
              <a:rPr lang="en-US" sz="2800" dirty="0"/>
              <a:t>	▪ Worked Examples </a:t>
            </a:r>
          </a:p>
          <a:p>
            <a:pPr marL="0" indent="0">
              <a:buNone/>
            </a:pPr>
            <a:endParaRPr lang="en-US" sz="2800" dirty="0">
              <a:latin typeface="baltobook"/>
            </a:endParaRPr>
          </a:p>
          <a:p>
            <a:pPr marL="0" indent="0">
              <a:buNone/>
            </a:pPr>
            <a:r>
              <a:rPr lang="en-US" sz="2800" dirty="0">
                <a:latin typeface="baltobook"/>
              </a:rPr>
              <a:t>Source: Hanover Research-</a:t>
            </a:r>
            <a:r>
              <a:rPr lang="en-US" dirty="0"/>
              <a:t>RESOURCE COMPILATION: TOOLKIT TO OVERCOME LEARNING LOSS</a:t>
            </a:r>
          </a:p>
          <a:p>
            <a:pPr marL="0" indent="0">
              <a:buNone/>
            </a:pPr>
            <a:r>
              <a:rPr lang="en-US" dirty="0">
                <a:hlinkClick r:id="rId2"/>
              </a:rPr>
              <a:t>https://insights.hanoverresearch.com/hubfs/Resource-Compilation-Toolkit-to-Overcome-Learning-Loss.pdf</a:t>
            </a:r>
            <a:endParaRPr lang="en-US" dirty="0"/>
          </a:p>
          <a:p>
            <a:pPr marL="228600" lvl="1" indent="0">
              <a:buNone/>
            </a:pPr>
            <a:endParaRPr lang="en-US" dirty="0"/>
          </a:p>
        </p:txBody>
      </p:sp>
    </p:spTree>
    <p:extLst>
      <p:ext uri="{BB962C8B-B14F-4D97-AF65-F5344CB8AC3E}">
        <p14:creationId xmlns:p14="http://schemas.microsoft.com/office/powerpoint/2010/main" val="139584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3390-F296-CD43-9088-E234AF9787BF}"/>
              </a:ext>
            </a:extLst>
          </p:cNvPr>
          <p:cNvSpPr>
            <a:spLocks noGrp="1"/>
          </p:cNvSpPr>
          <p:nvPr>
            <p:ph type="title"/>
          </p:nvPr>
        </p:nvSpPr>
        <p:spPr>
          <a:xfrm>
            <a:off x="2231135" y="339659"/>
            <a:ext cx="7729728" cy="1188720"/>
          </a:xfrm>
        </p:spPr>
        <p:txBody>
          <a:bodyPr/>
          <a:lstStyle/>
          <a:p>
            <a:r>
              <a:rPr lang="en-US" dirty="0"/>
              <a:t>Some beginning ideas to consider</a:t>
            </a:r>
          </a:p>
        </p:txBody>
      </p:sp>
      <p:sp>
        <p:nvSpPr>
          <p:cNvPr id="3" name="Content Placeholder 2">
            <a:extLst>
              <a:ext uri="{FF2B5EF4-FFF2-40B4-BE49-F238E27FC236}">
                <a16:creationId xmlns:a16="http://schemas.microsoft.com/office/drawing/2014/main" id="{E6913619-740A-AB4C-9332-C210411C4814}"/>
              </a:ext>
            </a:extLst>
          </p:cNvPr>
          <p:cNvSpPr>
            <a:spLocks noGrp="1"/>
          </p:cNvSpPr>
          <p:nvPr>
            <p:ph idx="1"/>
          </p:nvPr>
        </p:nvSpPr>
        <p:spPr>
          <a:xfrm>
            <a:off x="380854" y="1759352"/>
            <a:ext cx="11430289" cy="5098648"/>
          </a:xfrm>
        </p:spPr>
        <p:txBody>
          <a:bodyPr numCol="2">
            <a:normAutofit fontScale="77500" lnSpcReduction="20000"/>
          </a:bodyPr>
          <a:lstStyle/>
          <a:p>
            <a:r>
              <a:rPr lang="en-US" sz="2400" dirty="0"/>
              <a:t>Identify and implement research-based instructional strategies across curriculum by grade level.</a:t>
            </a:r>
          </a:p>
          <a:p>
            <a:r>
              <a:rPr lang="en-US" sz="2400" dirty="0"/>
              <a:t>Offer a boot camp/training for staff on identified needs. </a:t>
            </a:r>
          </a:p>
          <a:p>
            <a:r>
              <a:rPr lang="en-US" sz="2400" dirty="0"/>
              <a:t>Acknowledge the potential burn out of staff.</a:t>
            </a:r>
          </a:p>
          <a:p>
            <a:r>
              <a:rPr lang="en-US" sz="2400" dirty="0"/>
              <a:t>Perhaps tap into teacher credential participants.</a:t>
            </a:r>
          </a:p>
          <a:p>
            <a:r>
              <a:rPr lang="en-US" sz="2400" dirty="0"/>
              <a:t>Use Jo Boaler’s  </a:t>
            </a:r>
            <a:r>
              <a:rPr lang="en-US" sz="2400" u="sng" dirty="0">
                <a:hlinkClick r:id="rId2">
                  <a:extLst>
                    <a:ext uri="{A12FA001-AC4F-418D-AE19-62706E023703}">
                      <ahyp:hlinkClr xmlns:ahyp="http://schemas.microsoft.com/office/drawing/2018/hyperlinkcolor" val="tx"/>
                    </a:ext>
                  </a:extLst>
                </a:hlinkClick>
              </a:rPr>
              <a:t>You Cubed</a:t>
            </a:r>
            <a:r>
              <a:rPr lang="en-US" sz="2400" dirty="0"/>
              <a:t> Summer Camp as a model-focus on mindset.</a:t>
            </a:r>
          </a:p>
          <a:p>
            <a:r>
              <a:rPr lang="en-US" sz="2400" dirty="0"/>
              <a:t>Reimagine what “success” is for our students. Address mindset.</a:t>
            </a:r>
          </a:p>
          <a:p>
            <a:r>
              <a:rPr lang="en-US" sz="2400" dirty="0"/>
              <a:t>Field trips to local resources/business across the curriculum.</a:t>
            </a:r>
          </a:p>
          <a:p>
            <a:endParaRPr lang="en-US" sz="2400" dirty="0"/>
          </a:p>
          <a:p>
            <a:endParaRPr lang="en-US" sz="2400" dirty="0"/>
          </a:p>
          <a:p>
            <a:endParaRPr lang="en-US" sz="2400" dirty="0"/>
          </a:p>
          <a:p>
            <a:pPr marL="0" indent="0">
              <a:buNone/>
            </a:pPr>
            <a:endParaRPr lang="en-US" sz="2400" dirty="0"/>
          </a:p>
          <a:p>
            <a:r>
              <a:rPr lang="en-US" sz="2400" dirty="0"/>
              <a:t>Internships/shadowing for older kids.</a:t>
            </a:r>
          </a:p>
          <a:p>
            <a:r>
              <a:rPr lang="en-US" sz="2400" dirty="0"/>
              <a:t>Create an asynchronous learning opportunity with small campfire sessions, or an expanded learning bootcamp. </a:t>
            </a:r>
          </a:p>
          <a:p>
            <a:r>
              <a:rPr lang="en-US" sz="2400" dirty="0"/>
              <a:t>Use best practices in formative assessment, progress monitoring, SEL, &amp; TIC </a:t>
            </a:r>
          </a:p>
          <a:p>
            <a:r>
              <a:rPr lang="en-US" sz="2400" dirty="0"/>
              <a:t>Provide experiential learning activities.</a:t>
            </a:r>
          </a:p>
          <a:p>
            <a:r>
              <a:rPr lang="en-US" sz="2400" dirty="0"/>
              <a:t>Include creative ways to offer instruction/enrichment-go outside of just credentialed teachers, perhaps extracurricular like yoga, art, etc. </a:t>
            </a:r>
          </a:p>
          <a:p>
            <a:r>
              <a:rPr lang="en-US" sz="2400" dirty="0"/>
              <a:t>Include use online or hybrid strategies to supplement face-to-face teaching and learning (i.e. flipped classrooms).</a:t>
            </a:r>
          </a:p>
          <a:p>
            <a:endParaRPr lang="en-US" sz="2000" dirty="0"/>
          </a:p>
          <a:p>
            <a:pPr marL="0" indent="0">
              <a:buNone/>
            </a:pPr>
            <a:br>
              <a:rPr lang="en-US" sz="2000" dirty="0"/>
            </a:br>
            <a:endParaRPr lang="en-US" sz="2000" dirty="0"/>
          </a:p>
          <a:p>
            <a:pPr marL="228600" lvl="1" indent="0">
              <a:buNone/>
            </a:pPr>
            <a:endParaRPr lang="en-US" dirty="0"/>
          </a:p>
        </p:txBody>
      </p:sp>
    </p:spTree>
    <p:extLst>
      <p:ext uri="{BB962C8B-B14F-4D97-AF65-F5344CB8AC3E}">
        <p14:creationId xmlns:p14="http://schemas.microsoft.com/office/powerpoint/2010/main" val="1300166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3390-F296-CD43-9088-E234AF9787BF}"/>
              </a:ext>
            </a:extLst>
          </p:cNvPr>
          <p:cNvSpPr>
            <a:spLocks noGrp="1"/>
          </p:cNvSpPr>
          <p:nvPr>
            <p:ph type="title"/>
          </p:nvPr>
        </p:nvSpPr>
        <p:spPr>
          <a:xfrm>
            <a:off x="2231135" y="339659"/>
            <a:ext cx="7729728" cy="1188720"/>
          </a:xfrm>
        </p:spPr>
        <p:txBody>
          <a:bodyPr/>
          <a:lstStyle/>
          <a:p>
            <a:r>
              <a:rPr lang="en-US" dirty="0"/>
              <a:t>resources</a:t>
            </a:r>
          </a:p>
        </p:txBody>
      </p:sp>
      <p:sp>
        <p:nvSpPr>
          <p:cNvPr id="3" name="Content Placeholder 2">
            <a:extLst>
              <a:ext uri="{FF2B5EF4-FFF2-40B4-BE49-F238E27FC236}">
                <a16:creationId xmlns:a16="http://schemas.microsoft.com/office/drawing/2014/main" id="{E6913619-740A-AB4C-9332-C210411C4814}"/>
              </a:ext>
            </a:extLst>
          </p:cNvPr>
          <p:cNvSpPr>
            <a:spLocks noGrp="1"/>
          </p:cNvSpPr>
          <p:nvPr>
            <p:ph idx="1"/>
          </p:nvPr>
        </p:nvSpPr>
        <p:spPr>
          <a:xfrm>
            <a:off x="380854" y="1759352"/>
            <a:ext cx="11430289" cy="5098648"/>
          </a:xfrm>
        </p:spPr>
        <p:txBody>
          <a:bodyPr numCol="1">
            <a:normAutofit/>
          </a:bodyPr>
          <a:lstStyle/>
          <a:p>
            <a:pPr marL="0" indent="0">
              <a:buNone/>
            </a:pPr>
            <a:r>
              <a:rPr lang="en-US" sz="2000" dirty="0"/>
              <a:t>Accelerated Learning &amp; Grading</a:t>
            </a:r>
          </a:p>
          <a:p>
            <a:pPr marL="0" indent="0">
              <a:buNone/>
            </a:pPr>
            <a:endParaRPr lang="en-US" sz="2000" dirty="0"/>
          </a:p>
          <a:p>
            <a:pPr marL="0" indent="0">
              <a:buNone/>
            </a:pPr>
            <a:r>
              <a:rPr lang="en-US" sz="2000" dirty="0"/>
              <a:t>Hanover Research Resource Compilation:  Toolkit to Overcome Learning Loss</a:t>
            </a:r>
          </a:p>
          <a:p>
            <a:pPr marL="0" indent="0">
              <a:buNone/>
            </a:pPr>
            <a:endParaRPr lang="en-US" sz="2000" dirty="0"/>
          </a:p>
          <a:p>
            <a:pPr marL="0" indent="0">
              <a:buNone/>
            </a:pPr>
            <a:r>
              <a:rPr lang="en-US" sz="2000" dirty="0"/>
              <a:t>Wallace Foundation Expanded Learning Opportunities Models: Expanding Time for Learning Both Inside and Outside the Classroom </a:t>
            </a:r>
          </a:p>
          <a:p>
            <a:pPr marL="0" indent="0">
              <a:buNone/>
            </a:pPr>
            <a:r>
              <a:rPr lang="en-US" sz="2000" dirty="0"/>
              <a:t> </a:t>
            </a:r>
            <a:br>
              <a:rPr lang="en-US" sz="2000" dirty="0"/>
            </a:br>
            <a:endParaRPr lang="en-US" sz="2000" dirty="0"/>
          </a:p>
          <a:p>
            <a:pPr marL="228600" lvl="1" indent="0">
              <a:buNone/>
            </a:pPr>
            <a:endParaRPr lang="en-US" dirty="0"/>
          </a:p>
        </p:txBody>
      </p:sp>
    </p:spTree>
    <p:extLst>
      <p:ext uri="{BB962C8B-B14F-4D97-AF65-F5344CB8AC3E}">
        <p14:creationId xmlns:p14="http://schemas.microsoft.com/office/powerpoint/2010/main" val="777095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3390-F296-CD43-9088-E234AF9787BF}"/>
              </a:ext>
            </a:extLst>
          </p:cNvPr>
          <p:cNvSpPr>
            <a:spLocks noGrp="1"/>
          </p:cNvSpPr>
          <p:nvPr>
            <p:ph type="title"/>
          </p:nvPr>
        </p:nvSpPr>
        <p:spPr>
          <a:xfrm>
            <a:off x="2231135" y="339659"/>
            <a:ext cx="7729728" cy="1188720"/>
          </a:xfrm>
        </p:spPr>
        <p:txBody>
          <a:bodyPr/>
          <a:lstStyle/>
          <a:p>
            <a:r>
              <a:rPr lang="en-US" dirty="0"/>
              <a:t>SBE Updates on assessments for 2020/21 </a:t>
            </a:r>
          </a:p>
        </p:txBody>
      </p:sp>
      <p:sp>
        <p:nvSpPr>
          <p:cNvPr id="3" name="Content Placeholder 2">
            <a:extLst>
              <a:ext uri="{FF2B5EF4-FFF2-40B4-BE49-F238E27FC236}">
                <a16:creationId xmlns:a16="http://schemas.microsoft.com/office/drawing/2014/main" id="{E6913619-740A-AB4C-9332-C210411C4814}"/>
              </a:ext>
            </a:extLst>
          </p:cNvPr>
          <p:cNvSpPr>
            <a:spLocks noGrp="1"/>
          </p:cNvSpPr>
          <p:nvPr>
            <p:ph idx="1"/>
          </p:nvPr>
        </p:nvSpPr>
        <p:spPr>
          <a:xfrm>
            <a:off x="380854" y="1759352"/>
            <a:ext cx="11430289" cy="5098648"/>
          </a:xfrm>
        </p:spPr>
        <p:txBody>
          <a:bodyPr numCol="1">
            <a:noAutofit/>
          </a:bodyPr>
          <a:lstStyle/>
          <a:p>
            <a:pPr marL="285750" lvl="0" indent="-285750">
              <a:spcAft>
                <a:spcPts val="1200"/>
              </a:spcAft>
              <a:buClr>
                <a:srgbClr val="FFFFFF">
                  <a:lumMod val="75000"/>
                </a:srgbClr>
              </a:buClr>
            </a:pPr>
            <a:r>
              <a:rPr lang="en-US" sz="1700" b="1" dirty="0">
                <a:ea typeface="Calibri" panose="020F0502020204030204" pitchFamily="34" charset="0"/>
              </a:rPr>
              <a:t>Motion 1:  </a:t>
            </a:r>
            <a:r>
              <a:rPr lang="en-US" sz="1700" dirty="0">
                <a:ea typeface="Calibri" panose="020F0502020204030204" pitchFamily="34" charset="0"/>
              </a:rPr>
              <a:t>Direct the CDE to prepare a waiver, consistent with the federal template, regarding the flexibilities offered by ED for accountability and school identification, which includes decoupling accountability from this year’s assessments and waiving the requirements that the Academic Achievement indicator be adjusting to account for participation rate below 95 percent.</a:t>
            </a:r>
          </a:p>
          <a:p>
            <a:pPr marL="285750" lvl="0" indent="-285750">
              <a:spcAft>
                <a:spcPts val="1200"/>
              </a:spcAft>
              <a:buClr>
                <a:srgbClr val="FFFFFF">
                  <a:lumMod val="75000"/>
                </a:srgbClr>
              </a:buClr>
            </a:pPr>
            <a:r>
              <a:rPr lang="en-US" sz="1700" b="1" dirty="0">
                <a:ea typeface="Calibri" panose="020F0502020204030204" pitchFamily="34" charset="0"/>
              </a:rPr>
              <a:t>Motion 2:  </a:t>
            </a:r>
            <a:r>
              <a:rPr lang="en-US" sz="1700" dirty="0">
                <a:ea typeface="Calibri" panose="020F0502020204030204" pitchFamily="34" charset="0"/>
              </a:rPr>
              <a:t>Extend the 2020-21 test administration window for both the CAASPP and ELPAC to July 30, 2021, as applicable.</a:t>
            </a:r>
          </a:p>
          <a:p>
            <a:pPr marL="285750" lvl="0" indent="-285750">
              <a:spcAft>
                <a:spcPts val="1200"/>
              </a:spcAft>
              <a:buClr>
                <a:srgbClr val="FFFFFF">
                  <a:lumMod val="75000"/>
                </a:srgbClr>
              </a:buClr>
            </a:pPr>
            <a:r>
              <a:rPr lang="en-US" sz="1700" b="1" dirty="0">
                <a:ea typeface="Calibri" panose="020F0502020204030204" pitchFamily="34" charset="0"/>
              </a:rPr>
              <a:t>Motion 3:  </a:t>
            </a:r>
            <a:r>
              <a:rPr lang="en-US" sz="1700" dirty="0">
                <a:ea typeface="Calibri" panose="020F0502020204030204" pitchFamily="34" charset="0"/>
              </a:rPr>
              <a:t>Direct CDE to prepare a general waiver of the CA Science Test for the 2020-21 school year.</a:t>
            </a:r>
          </a:p>
          <a:p>
            <a:pPr marL="285750" lvl="0" indent="-285750">
              <a:spcAft>
                <a:spcPts val="1200"/>
              </a:spcAft>
              <a:buClr>
                <a:srgbClr val="FFFFFF">
                  <a:lumMod val="75000"/>
                </a:srgbClr>
              </a:buClr>
            </a:pPr>
            <a:r>
              <a:rPr lang="en-US" sz="1700" b="1" dirty="0">
                <a:ea typeface="Calibri" panose="020F0502020204030204" pitchFamily="34" charset="0"/>
              </a:rPr>
              <a:t>Motion 4:  </a:t>
            </a:r>
            <a:r>
              <a:rPr lang="en-US" sz="1700" dirty="0">
                <a:ea typeface="Calibri" panose="020F0502020204030204" pitchFamily="34" charset="0"/>
              </a:rPr>
              <a:t>California will create a policy means to provide assessment information this school year to parents, educators and the public.</a:t>
            </a:r>
          </a:p>
          <a:p>
            <a:pPr marL="285750" lvl="0" indent="-285750">
              <a:spcAft>
                <a:spcPts val="1200"/>
              </a:spcAft>
              <a:buClr>
                <a:srgbClr val="FFFFFF">
                  <a:lumMod val="75000"/>
                </a:srgbClr>
              </a:buClr>
            </a:pPr>
            <a:r>
              <a:rPr lang="en-US" sz="1700" b="1" dirty="0">
                <a:ea typeface="Calibri" panose="020F0502020204030204" pitchFamily="34" charset="0"/>
              </a:rPr>
              <a:t>Motion 5:  </a:t>
            </a:r>
            <a:r>
              <a:rPr lang="en-US" sz="1700" dirty="0">
                <a:ea typeface="Calibri" panose="020F0502020204030204" pitchFamily="34" charset="0"/>
              </a:rPr>
              <a:t>Delegate authority to the SBE Executive Director, in collaboration with CDE staff, to develop a waiver proposal that focuses on a plan for assessments that provide data to parents, educators, and the public about the progress of students in</a:t>
            </a:r>
            <a:br>
              <a:rPr lang="en-US" sz="1700" dirty="0">
                <a:ea typeface="Calibri" panose="020F0502020204030204" pitchFamily="34" charset="0"/>
              </a:rPr>
            </a:br>
            <a:r>
              <a:rPr lang="en-US" sz="1700" dirty="0">
                <a:ea typeface="Calibri" panose="020F0502020204030204" pitchFamily="34" charset="0"/>
              </a:rPr>
              <a:t>ELA and math and that will propose a means for uniform reporting of that data in both aggregate and disaggregated forms.</a:t>
            </a:r>
            <a:br>
              <a:rPr lang="en-US" sz="1700" dirty="0">
                <a:ea typeface="Calibri" panose="020F0502020204030204" pitchFamily="34" charset="0"/>
              </a:rPr>
            </a:br>
            <a:br>
              <a:rPr lang="en-US" sz="1700" dirty="0">
                <a:ea typeface="Calibri" panose="020F0502020204030204" pitchFamily="34" charset="0"/>
              </a:rPr>
            </a:br>
            <a:r>
              <a:rPr lang="en-US" sz="1700" dirty="0">
                <a:ea typeface="Calibri" panose="020F0502020204030204" pitchFamily="34" charset="0"/>
              </a:rPr>
              <a:t>Note: The waiver request approved in Motion 5 will be presented for review by the SBE at their March 17-18, 2021 meeting.</a:t>
            </a:r>
            <a:endParaRPr lang="en-US" sz="1700" dirty="0"/>
          </a:p>
        </p:txBody>
      </p:sp>
    </p:spTree>
    <p:extLst>
      <p:ext uri="{BB962C8B-B14F-4D97-AF65-F5344CB8AC3E}">
        <p14:creationId xmlns:p14="http://schemas.microsoft.com/office/powerpoint/2010/main" val="520337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C1C619-ECCA-A742-B0CE-0B5289C5C7F3}"/>
              </a:ext>
            </a:extLst>
          </p:cNvPr>
          <p:cNvSpPr>
            <a:spLocks noGrp="1"/>
          </p:cNvSpPr>
          <p:nvPr>
            <p:ph idx="1"/>
          </p:nvPr>
        </p:nvSpPr>
        <p:spPr>
          <a:xfrm>
            <a:off x="380999" y="752355"/>
            <a:ext cx="11430000" cy="4175768"/>
          </a:xfrm>
        </p:spPr>
        <p:txBody>
          <a:bodyPr>
            <a:noAutofit/>
          </a:bodyPr>
          <a:lstStyle/>
          <a:p>
            <a:pPr marL="0" indent="0" algn="ctr">
              <a:buNone/>
            </a:pPr>
            <a:r>
              <a:rPr lang="en-US" sz="2400" b="0" i="0" dirty="0">
                <a:effectLst/>
              </a:rPr>
              <a:t>The average learning loss for students is seven months if in-school instruction doesn’t resume until January 2021. However, Black students may fall behind by 10.3 months, Hispanic students by 9.2 months, and low-income students by more than a year. School closures will also probably increase high-school drop-out rates, according to McKinsey.</a:t>
            </a:r>
            <a:br>
              <a:rPr lang="en-US" sz="3200" b="0" i="0" dirty="0">
                <a:effectLst/>
              </a:rPr>
            </a:br>
            <a:br>
              <a:rPr lang="en-US" sz="3200" b="0" i="0" dirty="0">
                <a:effectLst/>
              </a:rPr>
            </a:br>
            <a:r>
              <a:rPr lang="en-US" sz="3200" b="0" i="0" dirty="0">
                <a:effectLst/>
              </a:rPr>
              <a:t>“We estimate that this would exacerbate existing achievement gaps by 15% to 20%,” the McKinsey report stated.</a:t>
            </a:r>
            <a:br>
              <a:rPr lang="en-US" sz="3200" b="0" i="0" dirty="0">
                <a:effectLst/>
              </a:rPr>
            </a:br>
            <a:br>
              <a:rPr lang="en-US" sz="3200" b="0" i="0" dirty="0">
                <a:effectLst/>
              </a:rPr>
            </a:br>
            <a:r>
              <a:rPr lang="en-US" sz="1600" b="0" i="0" dirty="0">
                <a:effectLst/>
              </a:rPr>
              <a:t>Source: </a:t>
            </a:r>
            <a:r>
              <a:rPr lang="en-US" sz="1600" b="0" i="0" dirty="0">
                <a:effectLst/>
                <a:hlinkClick r:id="rId2"/>
              </a:rPr>
              <a:t>McKinsey &amp; Company:  The Hurt Could Last a Lifetime</a:t>
            </a:r>
            <a:br>
              <a:rPr lang="en-US" sz="1600" b="0" i="0" dirty="0">
                <a:effectLst/>
              </a:rPr>
            </a:br>
            <a:endParaRPr lang="en-US" sz="1600" b="1" dirty="0"/>
          </a:p>
        </p:txBody>
      </p:sp>
    </p:spTree>
    <p:extLst>
      <p:ext uri="{BB962C8B-B14F-4D97-AF65-F5344CB8AC3E}">
        <p14:creationId xmlns:p14="http://schemas.microsoft.com/office/powerpoint/2010/main" val="647505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3390-F296-CD43-9088-E234AF9787BF}"/>
              </a:ext>
            </a:extLst>
          </p:cNvPr>
          <p:cNvSpPr>
            <a:spLocks noGrp="1"/>
          </p:cNvSpPr>
          <p:nvPr>
            <p:ph type="title"/>
          </p:nvPr>
        </p:nvSpPr>
        <p:spPr>
          <a:xfrm>
            <a:off x="2231136" y="365882"/>
            <a:ext cx="7729728" cy="1188720"/>
          </a:xfrm>
        </p:spPr>
        <p:txBody>
          <a:bodyPr/>
          <a:lstStyle/>
          <a:p>
            <a:r>
              <a:rPr lang="en-US" dirty="0"/>
              <a:t>Early action budget deal </a:t>
            </a:r>
            <a:br>
              <a:rPr lang="en-US" dirty="0"/>
            </a:br>
            <a:r>
              <a:rPr lang="en-US" dirty="0"/>
              <a:t>(AB/SB 86)</a:t>
            </a:r>
          </a:p>
        </p:txBody>
      </p:sp>
      <p:sp>
        <p:nvSpPr>
          <p:cNvPr id="3" name="Content Placeholder 2">
            <a:extLst>
              <a:ext uri="{FF2B5EF4-FFF2-40B4-BE49-F238E27FC236}">
                <a16:creationId xmlns:a16="http://schemas.microsoft.com/office/drawing/2014/main" id="{E6913619-740A-AB4C-9332-C210411C4814}"/>
              </a:ext>
            </a:extLst>
          </p:cNvPr>
          <p:cNvSpPr>
            <a:spLocks noGrp="1"/>
          </p:cNvSpPr>
          <p:nvPr>
            <p:ph idx="1"/>
          </p:nvPr>
        </p:nvSpPr>
        <p:spPr>
          <a:xfrm>
            <a:off x="480060" y="1828800"/>
            <a:ext cx="11233520" cy="4927600"/>
          </a:xfrm>
        </p:spPr>
        <p:txBody>
          <a:bodyPr>
            <a:noAutofit/>
          </a:bodyPr>
          <a:lstStyle/>
          <a:p>
            <a:r>
              <a:rPr lang="en-US" sz="2800" dirty="0"/>
              <a:t>Provides $6.6 Billion for TK-12 schools</a:t>
            </a:r>
          </a:p>
          <a:p>
            <a:pPr lvl="1"/>
            <a:r>
              <a:rPr lang="en-US" sz="2800" dirty="0"/>
              <a:t>$2 billion for in-person instruction grants (this is optional)</a:t>
            </a:r>
          </a:p>
          <a:p>
            <a:pPr lvl="1"/>
            <a:r>
              <a:rPr lang="en-US" sz="2800" dirty="0"/>
              <a:t>$4.6 billion for expanded learning and interventions to address learning loss (available to all </a:t>
            </a:r>
            <a:r>
              <a:rPr lang="en-US" sz="2800"/>
              <a:t>schools)</a:t>
            </a:r>
            <a:endParaRPr lang="en-US" sz="2800" dirty="0"/>
          </a:p>
        </p:txBody>
      </p:sp>
    </p:spTree>
    <p:extLst>
      <p:ext uri="{BB962C8B-B14F-4D97-AF65-F5344CB8AC3E}">
        <p14:creationId xmlns:p14="http://schemas.microsoft.com/office/powerpoint/2010/main" val="935823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C1C619-ECCA-A742-B0CE-0B5289C5C7F3}"/>
              </a:ext>
            </a:extLst>
          </p:cNvPr>
          <p:cNvSpPr>
            <a:spLocks noGrp="1"/>
          </p:cNvSpPr>
          <p:nvPr>
            <p:ph idx="1"/>
          </p:nvPr>
        </p:nvSpPr>
        <p:spPr>
          <a:xfrm>
            <a:off x="380999" y="567159"/>
            <a:ext cx="11430000" cy="5497975"/>
          </a:xfrm>
        </p:spPr>
        <p:txBody>
          <a:bodyPr>
            <a:noAutofit/>
          </a:bodyPr>
          <a:lstStyle/>
          <a:p>
            <a:pPr marL="0" indent="0" algn="ctr">
              <a:buNone/>
            </a:pPr>
            <a:r>
              <a:rPr lang="en-US" sz="2800" dirty="0"/>
              <a:t>“The RAND Corporation’s </a:t>
            </a:r>
            <a:r>
              <a:rPr lang="en-US" sz="2800" dirty="0">
                <a:hlinkClick r:id="rId2">
                  <a:extLst>
                    <a:ext uri="{A12FA001-AC4F-418D-AE19-62706E023703}">
                      <ahyp:hlinkClr xmlns:ahyp="http://schemas.microsoft.com/office/drawing/2018/hyperlinkcolor" val="tx"/>
                    </a:ext>
                  </a:extLst>
                </a:hlinkClick>
              </a:rPr>
              <a:t>long-term study</a:t>
            </a:r>
            <a:r>
              <a:rPr lang="en-US" sz="2800" dirty="0"/>
              <a:t> affirms that summer programs with the best student outcomes have key things in common: Full-day programming (roughly 6 hours); collaborative staffing by certified teachers and community-based educators; five to six weeks of operation; and a mix of academic learning and enrichment in a camp-like environment. Effective programs are built around student interests so kids want to be there — and if kids come consistently, they get more benefits. Common sense, but something we ignored in the era of purely remedial summer school.”</a:t>
            </a:r>
            <a:br>
              <a:rPr lang="en-US" sz="2800" dirty="0"/>
            </a:br>
            <a:br>
              <a:rPr lang="en-US" sz="2800" dirty="0"/>
            </a:br>
            <a:r>
              <a:rPr lang="en-US" sz="2800" dirty="0"/>
              <a:t>Source: EdSource-</a:t>
            </a:r>
            <a:r>
              <a:rPr lang="en-US" sz="2800" dirty="0">
                <a:hlinkClick r:id="rId3">
                  <a:extLst>
                    <a:ext uri="{A12FA001-AC4F-418D-AE19-62706E023703}">
                      <ahyp:hlinkClr xmlns:ahyp="http://schemas.microsoft.com/office/drawing/2018/hyperlinkcolor" val="tx"/>
                    </a:ext>
                  </a:extLst>
                </a:hlinkClick>
              </a:rPr>
              <a:t>Expanded Learning is the Right Investment for Right Now</a:t>
            </a:r>
            <a:endParaRPr lang="en-US" sz="2800" b="1" dirty="0"/>
          </a:p>
        </p:txBody>
      </p:sp>
    </p:spTree>
    <p:extLst>
      <p:ext uri="{BB962C8B-B14F-4D97-AF65-F5344CB8AC3E}">
        <p14:creationId xmlns:p14="http://schemas.microsoft.com/office/powerpoint/2010/main" val="3263563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3390-F296-CD43-9088-E234AF9787BF}"/>
              </a:ext>
            </a:extLst>
          </p:cNvPr>
          <p:cNvSpPr>
            <a:spLocks noGrp="1"/>
          </p:cNvSpPr>
          <p:nvPr>
            <p:ph type="title"/>
          </p:nvPr>
        </p:nvSpPr>
        <p:spPr/>
        <p:txBody>
          <a:bodyPr/>
          <a:lstStyle/>
          <a:p>
            <a:r>
              <a:rPr lang="en-US" dirty="0"/>
              <a:t>District Considerations for Expanded instruction &amp; support  </a:t>
            </a:r>
          </a:p>
        </p:txBody>
      </p:sp>
      <p:sp>
        <p:nvSpPr>
          <p:cNvPr id="3" name="Content Placeholder 2">
            <a:extLst>
              <a:ext uri="{FF2B5EF4-FFF2-40B4-BE49-F238E27FC236}">
                <a16:creationId xmlns:a16="http://schemas.microsoft.com/office/drawing/2014/main" id="{E6913619-740A-AB4C-9332-C210411C4814}"/>
              </a:ext>
            </a:extLst>
          </p:cNvPr>
          <p:cNvSpPr>
            <a:spLocks noGrp="1"/>
          </p:cNvSpPr>
          <p:nvPr>
            <p:ph idx="1"/>
          </p:nvPr>
        </p:nvSpPr>
        <p:spPr>
          <a:xfrm>
            <a:off x="479240" y="2429700"/>
            <a:ext cx="11233520" cy="3890078"/>
          </a:xfrm>
        </p:spPr>
        <p:txBody>
          <a:bodyPr>
            <a:noAutofit/>
          </a:bodyPr>
          <a:lstStyle/>
          <a:p>
            <a:r>
              <a:rPr lang="en-US" sz="2800" dirty="0"/>
              <a:t>List your district’s details here regarding timelines and how you will utilize this funding</a:t>
            </a:r>
            <a:endParaRPr lang="en-US" sz="2800" b="1" dirty="0"/>
          </a:p>
        </p:txBody>
      </p:sp>
    </p:spTree>
    <p:extLst>
      <p:ext uri="{BB962C8B-B14F-4D97-AF65-F5344CB8AC3E}">
        <p14:creationId xmlns:p14="http://schemas.microsoft.com/office/powerpoint/2010/main" val="1391369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3390-F296-CD43-9088-E234AF9787BF}"/>
              </a:ext>
            </a:extLst>
          </p:cNvPr>
          <p:cNvSpPr>
            <a:spLocks noGrp="1"/>
          </p:cNvSpPr>
          <p:nvPr>
            <p:ph type="title"/>
          </p:nvPr>
        </p:nvSpPr>
        <p:spPr>
          <a:xfrm>
            <a:off x="2231136" y="281785"/>
            <a:ext cx="7729728" cy="1188720"/>
          </a:xfrm>
        </p:spPr>
        <p:txBody>
          <a:bodyPr/>
          <a:lstStyle/>
          <a:p>
            <a:r>
              <a:rPr lang="en-US" dirty="0"/>
              <a:t>Kern covid-19 stats as of </a:t>
            </a:r>
            <a:br>
              <a:rPr lang="en-US" dirty="0"/>
            </a:br>
            <a:r>
              <a:rPr lang="en-US" dirty="0"/>
              <a:t>march 2, 2021</a:t>
            </a:r>
          </a:p>
        </p:txBody>
      </p:sp>
      <p:sp>
        <p:nvSpPr>
          <p:cNvPr id="3" name="Content Placeholder 2">
            <a:extLst>
              <a:ext uri="{FF2B5EF4-FFF2-40B4-BE49-F238E27FC236}">
                <a16:creationId xmlns:a16="http://schemas.microsoft.com/office/drawing/2014/main" id="{E6913619-740A-AB4C-9332-C210411C4814}"/>
              </a:ext>
            </a:extLst>
          </p:cNvPr>
          <p:cNvSpPr>
            <a:spLocks noGrp="1"/>
          </p:cNvSpPr>
          <p:nvPr>
            <p:ph idx="1"/>
          </p:nvPr>
        </p:nvSpPr>
        <p:spPr>
          <a:xfrm>
            <a:off x="480060" y="1689904"/>
            <a:ext cx="11615484" cy="4780344"/>
          </a:xfrm>
        </p:spPr>
        <p:txBody>
          <a:bodyPr>
            <a:normAutofit fontScale="70000" lnSpcReduction="20000"/>
          </a:bodyPr>
          <a:lstStyle/>
          <a:p>
            <a:r>
              <a:rPr lang="en-US" sz="3200"/>
              <a:t>“Keep </a:t>
            </a:r>
            <a:r>
              <a:rPr lang="en-US" sz="3200" dirty="0"/>
              <a:t>our eyes wide open on local trends” as they impact timelines and actions needed to reopen by April 1, 2021</a:t>
            </a:r>
          </a:p>
          <a:p>
            <a:r>
              <a:rPr lang="en-US" sz="3200" dirty="0"/>
              <a:t>Kern is anticipated to go to Red Tier by Spring Break</a:t>
            </a:r>
          </a:p>
          <a:p>
            <a:r>
              <a:rPr lang="en-US" sz="3200" dirty="0"/>
              <a:t>Current stats of today:</a:t>
            </a:r>
          </a:p>
          <a:p>
            <a:r>
              <a:rPr lang="en-US" sz="3200" dirty="0"/>
              <a:t>Kern County COVID-19 Metrics </a:t>
            </a:r>
          </a:p>
          <a:p>
            <a:pPr lvl="1"/>
            <a:r>
              <a:rPr lang="en-US" sz="3200" dirty="0"/>
              <a:t>Testing Positivity Rate 5.6% (Needs to be at or below 8%) Decrease from last week</a:t>
            </a:r>
          </a:p>
          <a:p>
            <a:pPr lvl="1"/>
            <a:r>
              <a:rPr lang="en-US" sz="3200" u="sng" dirty="0"/>
              <a:t>Adjusted</a:t>
            </a:r>
            <a:r>
              <a:rPr lang="en-US" sz="3200" dirty="0"/>
              <a:t> Case Rate 13.3/per 100K residents (Needs to be at or below 7/per 100K residents) Decrease from last week</a:t>
            </a:r>
          </a:p>
          <a:p>
            <a:pPr lvl="1"/>
            <a:r>
              <a:rPr lang="en-US" sz="3200" dirty="0"/>
              <a:t>Health Equity Rate 9.1% (Needs to be at or below 8%) – Decrease from last week </a:t>
            </a:r>
          </a:p>
          <a:p>
            <a:pPr lvl="1"/>
            <a:r>
              <a:rPr lang="en-US" sz="3200" dirty="0"/>
              <a:t>ICU Capacity 16.6% - Increase from last week</a:t>
            </a:r>
          </a:p>
          <a:p>
            <a:pPr marL="0" indent="0">
              <a:buNone/>
            </a:pPr>
            <a:endParaRPr lang="en-US" sz="2000" dirty="0"/>
          </a:p>
          <a:p>
            <a:pPr marL="0" indent="0">
              <a:buNone/>
            </a:pPr>
            <a:r>
              <a:rPr lang="en-US" sz="2000" dirty="0"/>
              <a:t>(Reminder): All 3 metrics TP, ACR, &amp; HE need to be at the red tier level before the County of Kern can be considered for transition from Purple (Widespread) to Red (Substantial). </a:t>
            </a:r>
          </a:p>
          <a:p>
            <a:pPr lvl="1"/>
            <a:endParaRPr lang="en-US" dirty="0"/>
          </a:p>
        </p:txBody>
      </p:sp>
    </p:spTree>
    <p:extLst>
      <p:ext uri="{BB962C8B-B14F-4D97-AF65-F5344CB8AC3E}">
        <p14:creationId xmlns:p14="http://schemas.microsoft.com/office/powerpoint/2010/main" val="329113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C6860-E500-8940-862D-E4E4A0C61B27}"/>
              </a:ext>
            </a:extLst>
          </p:cNvPr>
          <p:cNvSpPr>
            <a:spLocks noGrp="1"/>
          </p:cNvSpPr>
          <p:nvPr>
            <p:ph type="title"/>
          </p:nvPr>
        </p:nvSpPr>
        <p:spPr>
          <a:xfrm>
            <a:off x="2231136" y="2659883"/>
            <a:ext cx="7729728" cy="715409"/>
          </a:xfrm>
        </p:spPr>
        <p:txBody>
          <a:bodyPr>
            <a:normAutofit fontScale="90000"/>
          </a:bodyPr>
          <a:lstStyle/>
          <a:p>
            <a:r>
              <a:rPr lang="en-US" dirty="0"/>
              <a:t>Costs associated to programs/plans</a:t>
            </a:r>
          </a:p>
        </p:txBody>
      </p:sp>
      <p:sp>
        <p:nvSpPr>
          <p:cNvPr id="6" name="Content Placeholder 5">
            <a:extLst>
              <a:ext uri="{FF2B5EF4-FFF2-40B4-BE49-F238E27FC236}">
                <a16:creationId xmlns:a16="http://schemas.microsoft.com/office/drawing/2014/main" id="{B0443CCC-D5B9-EE40-821E-DFBCF7BF5381}"/>
              </a:ext>
            </a:extLst>
          </p:cNvPr>
          <p:cNvSpPr>
            <a:spLocks noGrp="1"/>
          </p:cNvSpPr>
          <p:nvPr>
            <p:ph idx="1"/>
          </p:nvPr>
        </p:nvSpPr>
        <p:spPr>
          <a:xfrm>
            <a:off x="2231136" y="3429000"/>
            <a:ext cx="7729728" cy="3101983"/>
          </a:xfrm>
        </p:spPr>
        <p:txBody>
          <a:bodyPr/>
          <a:lstStyle/>
          <a:p>
            <a:r>
              <a:rPr lang="en-US" i="1" dirty="0"/>
              <a:t>Use the excel calculation sheet provided as a separate attachment in the email. </a:t>
            </a:r>
          </a:p>
          <a:p>
            <a:r>
              <a:rPr lang="en-US" i="1" dirty="0"/>
              <a:t>Once completed, you can cut and paste that information into this presentation </a:t>
            </a:r>
          </a:p>
          <a:p>
            <a:endParaRPr lang="en-US" i="1" dirty="0"/>
          </a:p>
          <a:p>
            <a:endParaRPr lang="en-US" i="1" dirty="0"/>
          </a:p>
        </p:txBody>
      </p:sp>
    </p:spTree>
    <p:extLst>
      <p:ext uri="{BB962C8B-B14F-4D97-AF65-F5344CB8AC3E}">
        <p14:creationId xmlns:p14="http://schemas.microsoft.com/office/powerpoint/2010/main" val="1394730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38B00-BA86-804E-A256-244795F3107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FAA6E2E-6B08-9F4A-9C04-FAFE771FE2C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50226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3390-F296-CD43-9088-E234AF9787BF}"/>
              </a:ext>
            </a:extLst>
          </p:cNvPr>
          <p:cNvSpPr>
            <a:spLocks noGrp="1"/>
          </p:cNvSpPr>
          <p:nvPr>
            <p:ph type="title"/>
          </p:nvPr>
        </p:nvSpPr>
        <p:spPr>
          <a:xfrm>
            <a:off x="2231136" y="478917"/>
            <a:ext cx="7729728" cy="1188720"/>
          </a:xfrm>
        </p:spPr>
        <p:txBody>
          <a:bodyPr/>
          <a:lstStyle/>
          <a:p>
            <a:r>
              <a:rPr lang="en-US" dirty="0"/>
              <a:t>$2 Billion in Grants for In-person Instruction (AB/SB 86)</a:t>
            </a:r>
          </a:p>
        </p:txBody>
      </p:sp>
      <p:sp>
        <p:nvSpPr>
          <p:cNvPr id="3" name="Content Placeholder 2">
            <a:extLst>
              <a:ext uri="{FF2B5EF4-FFF2-40B4-BE49-F238E27FC236}">
                <a16:creationId xmlns:a16="http://schemas.microsoft.com/office/drawing/2014/main" id="{E6913619-740A-AB4C-9332-C210411C4814}"/>
              </a:ext>
            </a:extLst>
          </p:cNvPr>
          <p:cNvSpPr>
            <a:spLocks noGrp="1"/>
          </p:cNvSpPr>
          <p:nvPr>
            <p:ph idx="1"/>
          </p:nvPr>
        </p:nvSpPr>
        <p:spPr>
          <a:xfrm>
            <a:off x="479240" y="1971675"/>
            <a:ext cx="11233520" cy="4627884"/>
          </a:xfrm>
        </p:spPr>
        <p:txBody>
          <a:bodyPr>
            <a:noAutofit/>
          </a:bodyPr>
          <a:lstStyle/>
          <a:p>
            <a:r>
              <a:rPr lang="en-US" sz="2800" dirty="0"/>
              <a:t>Optional (districts may opt out)</a:t>
            </a:r>
          </a:p>
          <a:p>
            <a:r>
              <a:rPr lang="en-US" sz="2800" dirty="0"/>
              <a:t>Provides $2 billion for in-person grants to re-open for in-person instruction by April 1, 2021</a:t>
            </a:r>
          </a:p>
          <a:p>
            <a:r>
              <a:rPr lang="en-US" sz="2800" dirty="0"/>
              <a:t>In-person instruction may include hybrid models offering fewer than 5 days per week of in-person instruction, but must offer in-person instruction to the greatest extent possible given space and safety considerations</a:t>
            </a:r>
          </a:p>
          <a:p>
            <a:endParaRPr lang="en-US" sz="2800" dirty="0"/>
          </a:p>
          <a:p>
            <a:pPr marL="0" indent="0" algn="ctr">
              <a:buNone/>
            </a:pPr>
            <a:r>
              <a:rPr lang="en-US" sz="2800" b="1" dirty="0"/>
              <a:t>See next slide regarding eligibility requirements for this funding</a:t>
            </a:r>
          </a:p>
        </p:txBody>
      </p:sp>
    </p:spTree>
    <p:extLst>
      <p:ext uri="{BB962C8B-B14F-4D97-AF65-F5344CB8AC3E}">
        <p14:creationId xmlns:p14="http://schemas.microsoft.com/office/powerpoint/2010/main" val="1513941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AC59FE-0E6B-1142-8FC9-33C7FE1A3531}"/>
              </a:ext>
            </a:extLst>
          </p:cNvPr>
          <p:cNvPicPr>
            <a:picLocks noChangeAspect="1"/>
          </p:cNvPicPr>
          <p:nvPr/>
        </p:nvPicPr>
        <p:blipFill>
          <a:blip r:embed="rId2"/>
          <a:srcRect/>
          <a:stretch/>
        </p:blipFill>
        <p:spPr>
          <a:xfrm>
            <a:off x="1658470" y="0"/>
            <a:ext cx="8875058" cy="6858000"/>
          </a:xfrm>
          <a:prstGeom prst="rect">
            <a:avLst/>
          </a:prstGeom>
        </p:spPr>
      </p:pic>
    </p:spTree>
    <p:extLst>
      <p:ext uri="{BB962C8B-B14F-4D97-AF65-F5344CB8AC3E}">
        <p14:creationId xmlns:p14="http://schemas.microsoft.com/office/powerpoint/2010/main" val="1424123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3390-F296-CD43-9088-E234AF9787BF}"/>
              </a:ext>
            </a:extLst>
          </p:cNvPr>
          <p:cNvSpPr>
            <a:spLocks noGrp="1"/>
          </p:cNvSpPr>
          <p:nvPr>
            <p:ph type="title"/>
          </p:nvPr>
        </p:nvSpPr>
        <p:spPr>
          <a:xfrm>
            <a:off x="2231136" y="378904"/>
            <a:ext cx="7729728" cy="1188720"/>
          </a:xfrm>
        </p:spPr>
        <p:txBody>
          <a:bodyPr/>
          <a:lstStyle/>
          <a:p>
            <a:r>
              <a:rPr lang="en-US" dirty="0"/>
              <a:t>Funding Details</a:t>
            </a:r>
          </a:p>
        </p:txBody>
      </p:sp>
      <p:sp>
        <p:nvSpPr>
          <p:cNvPr id="3" name="Content Placeholder 2">
            <a:extLst>
              <a:ext uri="{FF2B5EF4-FFF2-40B4-BE49-F238E27FC236}">
                <a16:creationId xmlns:a16="http://schemas.microsoft.com/office/drawing/2014/main" id="{E6913619-740A-AB4C-9332-C210411C4814}"/>
              </a:ext>
            </a:extLst>
          </p:cNvPr>
          <p:cNvSpPr>
            <a:spLocks noGrp="1"/>
          </p:cNvSpPr>
          <p:nvPr>
            <p:ph idx="1"/>
          </p:nvPr>
        </p:nvSpPr>
        <p:spPr>
          <a:xfrm>
            <a:off x="479240" y="1743075"/>
            <a:ext cx="11233520" cy="4872038"/>
          </a:xfrm>
        </p:spPr>
        <p:txBody>
          <a:bodyPr>
            <a:noAutofit/>
          </a:bodyPr>
          <a:lstStyle/>
          <a:p>
            <a:r>
              <a:rPr lang="en-US" sz="2500" dirty="0"/>
              <a:t>Will be allocated to eligible districts in proportion to their Local Control Funding Formula (LCFF) entitlement</a:t>
            </a:r>
          </a:p>
          <a:p>
            <a:r>
              <a:rPr lang="en-US" sz="2500" dirty="0"/>
              <a:t>Grants will be reduced, beginning April 1, 2021, by 1% for each day in-person instruction requirements are not met</a:t>
            </a:r>
          </a:p>
          <a:p>
            <a:pPr lvl="1"/>
            <a:r>
              <a:rPr lang="en-US" sz="2500" dirty="0"/>
              <a:t>Schools will not be penalized if your adopted Spring Break is that first week of April</a:t>
            </a:r>
          </a:p>
          <a:p>
            <a:r>
              <a:rPr lang="en-US" sz="2500" dirty="0"/>
              <a:t>If the in-person instruction requirement is not met by May 15, 2021, the total grant will be forfeited</a:t>
            </a:r>
          </a:p>
          <a:p>
            <a:r>
              <a:rPr lang="en-US" sz="2500" dirty="0"/>
              <a:t>Funds must be expended by August 31, 2021</a:t>
            </a:r>
          </a:p>
          <a:p>
            <a:r>
              <a:rPr lang="en-US" sz="2500" dirty="0"/>
              <a:t>Additional details in Michael Hulsizer’s written summary</a:t>
            </a:r>
          </a:p>
        </p:txBody>
      </p:sp>
    </p:spTree>
    <p:extLst>
      <p:ext uri="{BB962C8B-B14F-4D97-AF65-F5344CB8AC3E}">
        <p14:creationId xmlns:p14="http://schemas.microsoft.com/office/powerpoint/2010/main" val="2235202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3390-F296-CD43-9088-E234AF9787BF}"/>
              </a:ext>
            </a:extLst>
          </p:cNvPr>
          <p:cNvSpPr>
            <a:spLocks noGrp="1"/>
          </p:cNvSpPr>
          <p:nvPr>
            <p:ph type="title"/>
          </p:nvPr>
        </p:nvSpPr>
        <p:spPr>
          <a:xfrm>
            <a:off x="2231136" y="340165"/>
            <a:ext cx="7729728" cy="1188720"/>
          </a:xfrm>
        </p:spPr>
        <p:txBody>
          <a:bodyPr/>
          <a:lstStyle/>
          <a:p>
            <a:r>
              <a:rPr lang="en-US" dirty="0"/>
              <a:t>District Considerations for In-Person Instruction by April 1, 2021</a:t>
            </a:r>
          </a:p>
        </p:txBody>
      </p:sp>
      <p:sp>
        <p:nvSpPr>
          <p:cNvPr id="3" name="Content Placeholder 2">
            <a:extLst>
              <a:ext uri="{FF2B5EF4-FFF2-40B4-BE49-F238E27FC236}">
                <a16:creationId xmlns:a16="http://schemas.microsoft.com/office/drawing/2014/main" id="{E6913619-740A-AB4C-9332-C210411C4814}"/>
              </a:ext>
            </a:extLst>
          </p:cNvPr>
          <p:cNvSpPr>
            <a:spLocks noGrp="1"/>
          </p:cNvSpPr>
          <p:nvPr>
            <p:ph idx="1"/>
          </p:nvPr>
        </p:nvSpPr>
        <p:spPr>
          <a:xfrm>
            <a:off x="480060" y="2638044"/>
            <a:ext cx="11233520" cy="3890078"/>
          </a:xfrm>
        </p:spPr>
        <p:txBody>
          <a:bodyPr>
            <a:noAutofit/>
          </a:bodyPr>
          <a:lstStyle/>
          <a:p>
            <a:r>
              <a:rPr lang="en-US" sz="3200" dirty="0"/>
              <a:t>List your district’s details here regarding timelines and how you will utilize this funding</a:t>
            </a:r>
            <a:endParaRPr lang="en-US" sz="3200" b="1" dirty="0"/>
          </a:p>
        </p:txBody>
      </p:sp>
    </p:spTree>
    <p:extLst>
      <p:ext uri="{BB962C8B-B14F-4D97-AF65-F5344CB8AC3E}">
        <p14:creationId xmlns:p14="http://schemas.microsoft.com/office/powerpoint/2010/main" val="1587161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3390-F296-CD43-9088-E234AF9787BF}"/>
              </a:ext>
            </a:extLst>
          </p:cNvPr>
          <p:cNvSpPr>
            <a:spLocks noGrp="1"/>
          </p:cNvSpPr>
          <p:nvPr>
            <p:ph type="title"/>
          </p:nvPr>
        </p:nvSpPr>
        <p:spPr>
          <a:xfrm>
            <a:off x="2231136" y="321755"/>
            <a:ext cx="7729728" cy="1188720"/>
          </a:xfrm>
        </p:spPr>
        <p:txBody>
          <a:bodyPr/>
          <a:lstStyle/>
          <a:p>
            <a:r>
              <a:rPr lang="en-US" dirty="0"/>
              <a:t>Surveillance Testing &amp; Vaccine</a:t>
            </a:r>
          </a:p>
        </p:txBody>
      </p:sp>
      <p:sp>
        <p:nvSpPr>
          <p:cNvPr id="3" name="Content Placeholder 2">
            <a:extLst>
              <a:ext uri="{FF2B5EF4-FFF2-40B4-BE49-F238E27FC236}">
                <a16:creationId xmlns:a16="http://schemas.microsoft.com/office/drawing/2014/main" id="{E6913619-740A-AB4C-9332-C210411C4814}"/>
              </a:ext>
            </a:extLst>
          </p:cNvPr>
          <p:cNvSpPr>
            <a:spLocks noGrp="1"/>
          </p:cNvSpPr>
          <p:nvPr>
            <p:ph idx="1"/>
          </p:nvPr>
        </p:nvSpPr>
        <p:spPr>
          <a:xfrm>
            <a:off x="480060" y="1657351"/>
            <a:ext cx="10897854" cy="5067540"/>
          </a:xfrm>
        </p:spPr>
        <p:txBody>
          <a:bodyPr>
            <a:normAutofit/>
          </a:bodyPr>
          <a:lstStyle/>
          <a:p>
            <a:r>
              <a:rPr lang="en-US" sz="2100" dirty="0"/>
              <a:t>For counties in the Purple Tier, must follow the industry guidelines released on January 14, 2021 for surveillance testing requirements.</a:t>
            </a:r>
          </a:p>
          <a:p>
            <a:r>
              <a:rPr lang="en-US" sz="2100" dirty="0"/>
              <a:t>Surveillance testing requirements eased for districts that are providing in-person instruction by March 31, 2021or the Governing Board has adopted a plan to open for in-person instruction and has posted a safety plan on the internet website.</a:t>
            </a:r>
          </a:p>
          <a:p>
            <a:r>
              <a:rPr lang="en-US" sz="2100" dirty="0"/>
              <a:t>Testing continues to be an important part of a safe return to instruction and funding is available for continued testing</a:t>
            </a:r>
          </a:p>
          <a:p>
            <a:r>
              <a:rPr lang="en-US" sz="2100" dirty="0"/>
              <a:t>No requirements for access to vaccinations for educators.  The deal recognizes that education continues to see prioritized access to vaccines (e.g. the recent set-aside of 10% of vaccines for educators)</a:t>
            </a:r>
          </a:p>
          <a:p>
            <a:r>
              <a:rPr lang="en-US" sz="2100" dirty="0"/>
              <a:t>Beginning March 15, 2021, a single school site with two or more outbreaks as identified by Public Health, shall be subject to a safety review by California Department of Public Health.</a:t>
            </a:r>
          </a:p>
          <a:p>
            <a:endParaRPr lang="en-US" dirty="0"/>
          </a:p>
        </p:txBody>
      </p:sp>
    </p:spTree>
    <p:extLst>
      <p:ext uri="{BB962C8B-B14F-4D97-AF65-F5344CB8AC3E}">
        <p14:creationId xmlns:p14="http://schemas.microsoft.com/office/powerpoint/2010/main" val="278982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3390-F296-CD43-9088-E234AF9787BF}"/>
              </a:ext>
            </a:extLst>
          </p:cNvPr>
          <p:cNvSpPr>
            <a:spLocks noGrp="1"/>
          </p:cNvSpPr>
          <p:nvPr>
            <p:ph type="title"/>
          </p:nvPr>
        </p:nvSpPr>
        <p:spPr>
          <a:xfrm>
            <a:off x="2231136" y="321755"/>
            <a:ext cx="7729728" cy="1188720"/>
          </a:xfrm>
        </p:spPr>
        <p:txBody>
          <a:bodyPr/>
          <a:lstStyle/>
          <a:p>
            <a:r>
              <a:rPr lang="en-US" dirty="0"/>
              <a:t>Labor agreements</a:t>
            </a:r>
          </a:p>
        </p:txBody>
      </p:sp>
      <p:sp>
        <p:nvSpPr>
          <p:cNvPr id="3" name="Content Placeholder 2">
            <a:extLst>
              <a:ext uri="{FF2B5EF4-FFF2-40B4-BE49-F238E27FC236}">
                <a16:creationId xmlns:a16="http://schemas.microsoft.com/office/drawing/2014/main" id="{E6913619-740A-AB4C-9332-C210411C4814}"/>
              </a:ext>
            </a:extLst>
          </p:cNvPr>
          <p:cNvSpPr>
            <a:spLocks noGrp="1"/>
          </p:cNvSpPr>
          <p:nvPr>
            <p:ph idx="1"/>
          </p:nvPr>
        </p:nvSpPr>
        <p:spPr>
          <a:xfrm>
            <a:off x="480060" y="1771650"/>
            <a:ext cx="10949940" cy="3968377"/>
          </a:xfrm>
        </p:spPr>
        <p:txBody>
          <a:bodyPr/>
          <a:lstStyle/>
          <a:p>
            <a:r>
              <a:rPr lang="en-US" sz="3200" dirty="0"/>
              <a:t>No </a:t>
            </a:r>
            <a:r>
              <a:rPr lang="en-US" sz="3200" b="1" u="sng" dirty="0"/>
              <a:t>new</a:t>
            </a:r>
            <a:r>
              <a:rPr lang="en-US" sz="3200" dirty="0"/>
              <a:t> Collective Bargaining Agreement or MOU required to be eligible for the grant</a:t>
            </a:r>
          </a:p>
          <a:p>
            <a:r>
              <a:rPr lang="en-US" sz="3200" dirty="0"/>
              <a:t>Ongoing consultation with bargaining units is required and a best practice to ensure the safety of students and staff</a:t>
            </a:r>
          </a:p>
          <a:p>
            <a:endParaRPr lang="en-US" dirty="0"/>
          </a:p>
        </p:txBody>
      </p:sp>
    </p:spTree>
    <p:extLst>
      <p:ext uri="{BB962C8B-B14F-4D97-AF65-F5344CB8AC3E}">
        <p14:creationId xmlns:p14="http://schemas.microsoft.com/office/powerpoint/2010/main" val="1280397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3390-F296-CD43-9088-E234AF9787BF}"/>
              </a:ext>
            </a:extLst>
          </p:cNvPr>
          <p:cNvSpPr>
            <a:spLocks noGrp="1"/>
          </p:cNvSpPr>
          <p:nvPr>
            <p:ph type="title"/>
          </p:nvPr>
        </p:nvSpPr>
        <p:spPr>
          <a:xfrm>
            <a:off x="2231136" y="336042"/>
            <a:ext cx="7729728" cy="1188720"/>
          </a:xfrm>
        </p:spPr>
        <p:txBody>
          <a:bodyPr/>
          <a:lstStyle/>
          <a:p>
            <a:r>
              <a:rPr lang="en-US" dirty="0"/>
              <a:t>$4.6 Billion for Expanded Instruction &amp; Support Grants</a:t>
            </a:r>
          </a:p>
        </p:txBody>
      </p:sp>
      <p:sp>
        <p:nvSpPr>
          <p:cNvPr id="3" name="Content Placeholder 2">
            <a:extLst>
              <a:ext uri="{FF2B5EF4-FFF2-40B4-BE49-F238E27FC236}">
                <a16:creationId xmlns:a16="http://schemas.microsoft.com/office/drawing/2014/main" id="{E6913619-740A-AB4C-9332-C210411C4814}"/>
              </a:ext>
            </a:extLst>
          </p:cNvPr>
          <p:cNvSpPr>
            <a:spLocks noGrp="1"/>
          </p:cNvSpPr>
          <p:nvPr>
            <p:ph idx="1"/>
          </p:nvPr>
        </p:nvSpPr>
        <p:spPr>
          <a:xfrm>
            <a:off x="480059" y="1871664"/>
            <a:ext cx="11430289" cy="4650294"/>
          </a:xfrm>
        </p:spPr>
        <p:txBody>
          <a:bodyPr>
            <a:normAutofit fontScale="92500" lnSpcReduction="20000"/>
          </a:bodyPr>
          <a:lstStyle/>
          <a:p>
            <a:r>
              <a:rPr lang="en-US" sz="2800" dirty="0"/>
              <a:t>Will be allocated to eligible districts in proportion to their Local Control Funding Formula (LCFF) entitlement with a $1,000 set aside per homeless student</a:t>
            </a:r>
          </a:p>
          <a:p>
            <a:r>
              <a:rPr lang="en-US" sz="2800" dirty="0"/>
              <a:t>Restricted (with some exceptions) to providing extended learning time and interventions to mediate the COVID-related learning loss.  </a:t>
            </a:r>
          </a:p>
          <a:p>
            <a:pPr lvl="1"/>
            <a:r>
              <a:rPr lang="en-US" sz="2800" dirty="0"/>
              <a:t>85% of the funding must be used to provide in-person instruction, with the remainder available for distance learning.</a:t>
            </a:r>
          </a:p>
          <a:p>
            <a:r>
              <a:rPr lang="en-US" sz="3000" dirty="0"/>
              <a:t>On or before June 1, 2021, LEAs that receive these funds must adopt at a public meeting a plan describing how these funds will be used to meet the requirements (template will be forthcoming from the State Superintendent of Public Instruction)</a:t>
            </a:r>
          </a:p>
          <a:p>
            <a:r>
              <a:rPr lang="en-US" sz="3000" dirty="0"/>
              <a:t>Stakeholder involvement in the plan is required</a:t>
            </a:r>
          </a:p>
          <a:p>
            <a:pPr lvl="1"/>
            <a:endParaRPr lang="en-US" sz="2800" dirty="0"/>
          </a:p>
          <a:p>
            <a:pPr lvl="1"/>
            <a:endParaRPr lang="en-US" sz="2800" dirty="0"/>
          </a:p>
          <a:p>
            <a:pPr lvl="1"/>
            <a:endParaRPr lang="en-US" dirty="0"/>
          </a:p>
        </p:txBody>
      </p:sp>
    </p:spTree>
    <p:extLst>
      <p:ext uri="{BB962C8B-B14F-4D97-AF65-F5344CB8AC3E}">
        <p14:creationId xmlns:p14="http://schemas.microsoft.com/office/powerpoint/2010/main" val="3394013835"/>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Parcel</Template>
  <TotalTime>233</TotalTime>
  <Words>2932</Words>
  <Application>Microsoft Macintosh PowerPoint</Application>
  <PresentationFormat>Widescreen</PresentationFormat>
  <Paragraphs>207</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baltobook</vt:lpstr>
      <vt:lpstr>baltosemibold</vt:lpstr>
      <vt:lpstr>Gill Sans MT</vt:lpstr>
      <vt:lpstr>Parcel</vt:lpstr>
      <vt:lpstr>California’s  Early Action Budget Deal</vt:lpstr>
      <vt:lpstr>Early action budget deal  (AB/SB 86)</vt:lpstr>
      <vt:lpstr>$2 Billion in Grants for In-person Instruction (AB/SB 86)</vt:lpstr>
      <vt:lpstr>PowerPoint Presentation</vt:lpstr>
      <vt:lpstr>Funding Details</vt:lpstr>
      <vt:lpstr>District Considerations for In-Person Instruction by April 1, 2021</vt:lpstr>
      <vt:lpstr>Surveillance Testing &amp; Vaccine</vt:lpstr>
      <vt:lpstr>Labor agreements</vt:lpstr>
      <vt:lpstr>$4.6 Billion for Expanded Instruction &amp; Support Grants</vt:lpstr>
      <vt:lpstr>Possible Considerations for Use of Extended Learning &amp; Support funding </vt:lpstr>
      <vt:lpstr>PowerPoint Presentation</vt:lpstr>
      <vt:lpstr>Research on expanded learning opportunities</vt:lpstr>
      <vt:lpstr>Research on expanded learning opportunities</vt:lpstr>
      <vt:lpstr>Research on expanded learning opportunities</vt:lpstr>
      <vt:lpstr>Research on expanded learning opportunities</vt:lpstr>
      <vt:lpstr>Some beginning ideas to consider</vt:lpstr>
      <vt:lpstr>resources</vt:lpstr>
      <vt:lpstr>SBE Updates on assessments for 2020/21 </vt:lpstr>
      <vt:lpstr>PowerPoint Presentation</vt:lpstr>
      <vt:lpstr>PowerPoint Presentation</vt:lpstr>
      <vt:lpstr>District Considerations for Expanded instruction &amp; support  </vt:lpstr>
      <vt:lpstr>Kern covid-19 stats as of  march 2, 2021</vt:lpstr>
      <vt:lpstr>Costs associated to programs/plans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California’s  Early Action Budget Deal</dc:title>
  <dc:creator>Steve Sanders</dc:creator>
  <cp:lastModifiedBy>John Mendiburu</cp:lastModifiedBy>
  <cp:revision>60</cp:revision>
  <dcterms:created xsi:type="dcterms:W3CDTF">2021-03-02T21:03:13Z</dcterms:created>
  <dcterms:modified xsi:type="dcterms:W3CDTF">2021-03-04T18:16:45Z</dcterms:modified>
</cp:coreProperties>
</file>