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1" r:id="rId4"/>
  </p:sldMasterIdLst>
  <p:handoutMasterIdLst>
    <p:handoutMasterId r:id="rId14"/>
  </p:handoutMasterIdLst>
  <p:sldIdLst>
    <p:sldId id="256" r:id="rId5"/>
    <p:sldId id="257" r:id="rId6"/>
    <p:sldId id="258" r:id="rId7"/>
    <p:sldId id="259" r:id="rId8"/>
    <p:sldId id="267" r:id="rId9"/>
    <p:sldId id="260" r:id="rId10"/>
    <p:sldId id="261" r:id="rId11"/>
    <p:sldId id="268" r:id="rId12"/>
    <p:sldId id="269"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0"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Wascher" userId="a47c7db6-33fd-4152-9409-83b0c619c80d" providerId="ADAL" clId="{F69677A1-D3AD-46DB-9D97-1238058D9BDA}"/>
    <pc:docChg chg="modSld">
      <pc:chgData name="Laura Wascher" userId="a47c7db6-33fd-4152-9409-83b0c619c80d" providerId="ADAL" clId="{F69677A1-D3AD-46DB-9D97-1238058D9BDA}" dt="2021-04-15T15:30:24.290" v="1" actId="20577"/>
      <pc:docMkLst>
        <pc:docMk/>
      </pc:docMkLst>
      <pc:sldChg chg="modSp mod">
        <pc:chgData name="Laura Wascher" userId="a47c7db6-33fd-4152-9409-83b0c619c80d" providerId="ADAL" clId="{F69677A1-D3AD-46DB-9D97-1238058D9BDA}" dt="2021-04-15T15:30:24.290" v="1" actId="20577"/>
        <pc:sldMkLst>
          <pc:docMk/>
          <pc:sldMk cId="3364678779" sldId="260"/>
        </pc:sldMkLst>
        <pc:spChg chg="mod">
          <ac:chgData name="Laura Wascher" userId="a47c7db6-33fd-4152-9409-83b0c619c80d" providerId="ADAL" clId="{F69677A1-D3AD-46DB-9D97-1238058D9BDA}" dt="2021-04-15T15:30:24.290" v="1" actId="20577"/>
          <ac:spMkLst>
            <pc:docMk/>
            <pc:sldMk cId="3364678779" sldId="260"/>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6578"/>
          </a:xfrm>
          <a:prstGeom prst="rect">
            <a:avLst/>
          </a:prstGeom>
        </p:spPr>
        <p:txBody>
          <a:bodyPr vert="horz" lIns="91440" tIns="45720" rIns="91440" bIns="45720" rtlCol="0"/>
          <a:lstStyle>
            <a:lvl1pPr algn="r">
              <a:defRPr sz="1200"/>
            </a:lvl1pPr>
          </a:lstStyle>
          <a:p>
            <a:fld id="{983C425A-634B-4D7E-969A-1B70EC46D33B}" type="datetimeFigureOut">
              <a:rPr lang="en-US" smtClean="0"/>
              <a:t>4/15/2021</a:t>
            </a:fld>
            <a:endParaRPr lang="en-US"/>
          </a:p>
        </p:txBody>
      </p:sp>
      <p:sp>
        <p:nvSpPr>
          <p:cNvPr id="4" name="Footer Placeholder 3"/>
          <p:cNvSpPr>
            <a:spLocks noGrp="1"/>
          </p:cNvSpPr>
          <p:nvPr>
            <p:ph type="ftr" sz="quarter" idx="2"/>
          </p:nvPr>
        </p:nvSpPr>
        <p:spPr>
          <a:xfrm>
            <a:off x="1" y="8829822"/>
            <a:ext cx="3038475"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822"/>
            <a:ext cx="3038475" cy="466578"/>
          </a:xfrm>
          <a:prstGeom prst="rect">
            <a:avLst/>
          </a:prstGeom>
        </p:spPr>
        <p:txBody>
          <a:bodyPr vert="horz" lIns="91440" tIns="45720" rIns="91440" bIns="45720" rtlCol="0" anchor="b"/>
          <a:lstStyle>
            <a:lvl1pPr algn="r">
              <a:defRPr sz="1200"/>
            </a:lvl1pPr>
          </a:lstStyle>
          <a:p>
            <a:fld id="{BA34F9DC-FE90-4AC6-B07E-4CE0D6660B44}" type="slidenum">
              <a:rPr lang="en-US" smtClean="0"/>
              <a:t>‹#›</a:t>
            </a:fld>
            <a:endParaRPr lang="en-US"/>
          </a:p>
        </p:txBody>
      </p:sp>
    </p:spTree>
    <p:extLst>
      <p:ext uri="{BB962C8B-B14F-4D97-AF65-F5344CB8AC3E}">
        <p14:creationId xmlns:p14="http://schemas.microsoft.com/office/powerpoint/2010/main" val="2927665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340454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5607222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0653514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7262665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2072514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55260597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642120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162315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35925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108226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570085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4/15/2021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8029876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4/15/2021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723352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4/15/2021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5776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185674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564681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60EA64-D806-43AC-9DF2-F8C432F32B4C}" type="datetimeFigureOut">
              <a:rPr lang="en-US" smtClean="0"/>
              <a:t>4/15/2021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84355816"/>
      </p:ext>
    </p:extLst>
  </p:cSld>
  <p:clrMap bg1="dk1" tx1="lt1" bg2="dk2"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All4Youth@fcoe.org"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929" t="1525" r="978" b="1655"/>
          <a:stretch/>
        </p:blipFill>
        <p:spPr>
          <a:xfrm>
            <a:off x="1580360" y="112155"/>
            <a:ext cx="7398327" cy="4810177"/>
          </a:xfrm>
          <a:prstGeom prst="rect">
            <a:avLst/>
          </a:prstGeom>
        </p:spPr>
      </p:pic>
      <p:pic>
        <p:nvPicPr>
          <p:cNvPr id="3" name="Picture 2">
            <a:extLst>
              <a:ext uri="{FF2B5EF4-FFF2-40B4-BE49-F238E27FC236}">
                <a16:creationId xmlns:a16="http://schemas.microsoft.com/office/drawing/2014/main" id="{6E3CC3B0-D6F6-4B0B-870F-650586C2D7BA}"/>
              </a:ext>
            </a:extLst>
          </p:cNvPr>
          <p:cNvPicPr>
            <a:picLocks noChangeAspect="1"/>
          </p:cNvPicPr>
          <p:nvPr/>
        </p:nvPicPr>
        <p:blipFill>
          <a:blip r:embed="rId3"/>
          <a:stretch>
            <a:fillRect/>
          </a:stretch>
        </p:blipFill>
        <p:spPr>
          <a:xfrm>
            <a:off x="1447800" y="5132248"/>
            <a:ext cx="7452394" cy="1355638"/>
          </a:xfrm>
          <a:prstGeom prst="rect">
            <a:avLst/>
          </a:prstGeom>
          <a:noFill/>
          <a:effectLst>
            <a:outerShdw blurRad="63500" sx="102000" sy="102000" algn="ctr" rotWithShape="0">
              <a:schemeClr val="bg1">
                <a:alpha val="40000"/>
              </a:schemeClr>
            </a:outerShdw>
          </a:effectLst>
        </p:spPr>
      </p:pic>
    </p:spTree>
    <p:extLst>
      <p:ext uri="{BB962C8B-B14F-4D97-AF65-F5344CB8AC3E}">
        <p14:creationId xmlns:p14="http://schemas.microsoft.com/office/powerpoint/2010/main" val="899841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550" y="2277298"/>
            <a:ext cx="3308465" cy="437346"/>
          </a:xfrm>
        </p:spPr>
        <p:txBody>
          <a:bodyPr>
            <a:noAutofit/>
          </a:bodyPr>
          <a:lstStyle/>
          <a:p>
            <a:r>
              <a:rPr lang="en-US" sz="2400" u="sng" dirty="0"/>
              <a:t>All 4 Youth Partnership</a:t>
            </a:r>
          </a:p>
        </p:txBody>
      </p:sp>
      <p:sp>
        <p:nvSpPr>
          <p:cNvPr id="3" name="Content Placeholder 2"/>
          <p:cNvSpPr>
            <a:spLocks noGrp="1"/>
          </p:cNvSpPr>
          <p:nvPr>
            <p:ph idx="1"/>
          </p:nvPr>
        </p:nvSpPr>
        <p:spPr/>
        <p:txBody>
          <a:bodyPr>
            <a:normAutofit/>
          </a:bodyPr>
          <a:lstStyle/>
          <a:p>
            <a:pPr marL="0" indent="0">
              <a:buNone/>
            </a:pPr>
            <a:r>
              <a:rPr lang="en-US" b="1" u="sng" dirty="0">
                <a:solidFill>
                  <a:srgbClr val="92D050"/>
                </a:solidFill>
              </a:rPr>
              <a:t>Mission and Vision</a:t>
            </a:r>
            <a:endParaRPr lang="en-US" u="sng" dirty="0">
              <a:solidFill>
                <a:srgbClr val="92D050"/>
              </a:solidFill>
            </a:endParaRPr>
          </a:p>
          <a:p>
            <a:r>
              <a:rPr lang="en-US" dirty="0"/>
              <a:t>The </a:t>
            </a:r>
            <a:r>
              <a:rPr lang="en-US" u="sng" dirty="0"/>
              <a:t>shared mission </a:t>
            </a:r>
            <a:r>
              <a:rPr lang="en-US" dirty="0"/>
              <a:t>is to have an integrated system of care that ensures all children in Fresno County have access to behavioral health services to support their social, emotional and behavioral needs and promote health, well-being and resiliency.</a:t>
            </a:r>
          </a:p>
          <a:p>
            <a:r>
              <a:rPr lang="en-US" dirty="0"/>
              <a:t>Together, we envision a community where all children’s behavioral health needs are met. Barriers will be removed and all children and families will have access to a seamless system that promotes a positive healthy environment in which to live and learn. </a:t>
            </a:r>
          </a:p>
          <a:p>
            <a:r>
              <a:rPr lang="en-US" dirty="0"/>
              <a:t>$111 Million Partnership Contract Between FCSS and DBH</a:t>
            </a:r>
          </a:p>
          <a:p>
            <a:endParaRPr lang="en-US" dirty="0"/>
          </a:p>
        </p:txBody>
      </p:sp>
      <p:sp>
        <p:nvSpPr>
          <p:cNvPr id="4" name="Text Placeholder 3"/>
          <p:cNvSpPr>
            <a:spLocks noGrp="1"/>
          </p:cNvSpPr>
          <p:nvPr>
            <p:ph type="body" sz="half" idx="2"/>
          </p:nvPr>
        </p:nvSpPr>
        <p:spPr>
          <a:xfrm>
            <a:off x="1198347" y="2725176"/>
            <a:ext cx="2736870" cy="331894"/>
          </a:xfrm>
        </p:spPr>
        <p:txBody>
          <a:bodyPr/>
          <a:lstStyle/>
          <a:p>
            <a:pPr algn="ctr"/>
            <a:r>
              <a:rPr lang="en-US" dirty="0"/>
              <a:t>Serving youth from ages 0-22</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399" y="262149"/>
            <a:ext cx="1575585" cy="157558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5430" y="253835"/>
            <a:ext cx="1575585" cy="1575585"/>
          </a:xfrm>
          <a:prstGeom prst="rect">
            <a:avLst/>
          </a:prstGeom>
        </p:spPr>
      </p:pic>
      <p:pic>
        <p:nvPicPr>
          <p:cNvPr id="1026" name="Picture 2" descr="http://www.newfrontiers.co.uk/media/2364/teamwork.jpg?width=500&amp;height=326.72112018669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290" y="3162522"/>
            <a:ext cx="4014280" cy="2623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2724725" y="1815633"/>
            <a:ext cx="1496290" cy="461665"/>
          </a:xfrm>
          <a:prstGeom prst="rect">
            <a:avLst/>
          </a:prstGeom>
          <a:noFill/>
        </p:spPr>
        <p:txBody>
          <a:bodyPr wrap="square" rtlCol="0">
            <a:spAutoFit/>
          </a:bodyPr>
          <a:lstStyle/>
          <a:p>
            <a:pPr algn="ctr"/>
            <a:r>
              <a:rPr lang="en-US" sz="1200" dirty="0"/>
              <a:t>Department of Behavioral Health</a:t>
            </a:r>
          </a:p>
        </p:txBody>
      </p:sp>
    </p:spTree>
    <p:extLst>
      <p:ext uri="{BB962C8B-B14F-4D97-AF65-F5344CB8AC3E}">
        <p14:creationId xmlns:p14="http://schemas.microsoft.com/office/powerpoint/2010/main" val="100327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0306" y="205924"/>
            <a:ext cx="4008329" cy="562493"/>
          </a:xfrm>
        </p:spPr>
        <p:txBody>
          <a:bodyPr>
            <a:noAutofit/>
          </a:bodyPr>
          <a:lstStyle/>
          <a:p>
            <a:r>
              <a:rPr lang="en-US" sz="2400" u="sng" dirty="0"/>
              <a:t>Services and Timeline</a:t>
            </a:r>
          </a:p>
        </p:txBody>
      </p:sp>
      <p:sp>
        <p:nvSpPr>
          <p:cNvPr id="3" name="Content Placeholder 2"/>
          <p:cNvSpPr>
            <a:spLocks noGrp="1"/>
          </p:cNvSpPr>
          <p:nvPr>
            <p:ph idx="1"/>
          </p:nvPr>
        </p:nvSpPr>
        <p:spPr>
          <a:xfrm>
            <a:off x="4820549" y="881150"/>
            <a:ext cx="6402772" cy="5594805"/>
          </a:xfrm>
        </p:spPr>
        <p:txBody>
          <a:bodyPr>
            <a:normAutofit fontScale="92500"/>
          </a:bodyPr>
          <a:lstStyle/>
          <a:p>
            <a:r>
              <a:rPr lang="en-US" sz="2400" u="sng" dirty="0"/>
              <a:t>Behavioral Health Services </a:t>
            </a:r>
            <a:r>
              <a:rPr lang="en-US" sz="2400" dirty="0"/>
              <a:t>can be provided to help a child who may be experiencing sadness, worry, anger and for whom you are concerned about and can be assessed by a clinician. The child may qualify for the following services:  Individual counseling, family counseling, group services, case management/collateral services (support to primary caregiver on behalf of youth) and behavioral coaching (rehabilitation).</a:t>
            </a:r>
          </a:p>
          <a:p>
            <a:endParaRPr lang="en-US" dirty="0"/>
          </a:p>
          <a:p>
            <a:r>
              <a:rPr lang="en-US" sz="2200" u="sng" dirty="0">
                <a:solidFill>
                  <a:schemeClr val="tx1"/>
                </a:solidFill>
              </a:rPr>
              <a:t>Timeline</a:t>
            </a:r>
            <a:r>
              <a:rPr lang="en-US" sz="2200" dirty="0"/>
              <a:t> – Planning Phase 2016 to 2018</a:t>
            </a:r>
          </a:p>
          <a:p>
            <a:r>
              <a:rPr lang="en-US" sz="2200" dirty="0"/>
              <a:t>Board of Supervisors Approved June 2018 </a:t>
            </a:r>
          </a:p>
          <a:p>
            <a:r>
              <a:rPr lang="en-US" sz="2200" dirty="0"/>
              <a:t>Went Live With Services in Schools - January 2019</a:t>
            </a:r>
          </a:p>
          <a:p>
            <a:pPr marL="0" indent="0">
              <a:buNone/>
            </a:pPr>
            <a:r>
              <a:rPr lang="en-US" dirty="0"/>
              <a:t>      </a:t>
            </a:r>
          </a:p>
          <a:p>
            <a:pPr marL="0" indent="0">
              <a:buNone/>
            </a:pPr>
            <a:endParaRPr lang="en-US" dirty="0"/>
          </a:p>
        </p:txBody>
      </p:sp>
      <p:pic>
        <p:nvPicPr>
          <p:cNvPr id="2052" name="Picture 4" descr="Image result for mental health services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272" y="881151"/>
            <a:ext cx="4017415" cy="4895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71530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4337" y="4653618"/>
            <a:ext cx="1342659" cy="515420"/>
          </a:xfrm>
        </p:spPr>
        <p:txBody>
          <a:bodyPr/>
          <a:lstStyle/>
          <a:p>
            <a:r>
              <a:rPr lang="en-US" u="sng" dirty="0"/>
              <a:t>Services</a:t>
            </a:r>
          </a:p>
        </p:txBody>
      </p:sp>
      <p:pic>
        <p:nvPicPr>
          <p:cNvPr id="8" name="Picture Placeholder 7" descr="Family White Background Images | All White Background"/>
          <p:cNvPicPr>
            <a:picLocks noGrp="1" noChangeAspect="1"/>
          </p:cNvPicPr>
          <p:nvPr>
            <p:ph type="pic" idx="1"/>
          </p:nvPr>
        </p:nvPicPr>
        <p:blipFill>
          <a:blip r:embed="rId2">
            <a:extLst>
              <a:ext uri="{28A0092B-C50C-407E-A947-70E740481C1C}">
                <a14:useLocalDpi xmlns:a14="http://schemas.microsoft.com/office/drawing/2010/main" val="0"/>
              </a:ext>
            </a:extLst>
          </a:blip>
          <a:srcRect t="16011" b="16011"/>
          <a:stretch>
            <a:fillRect/>
          </a:stretch>
        </p:blipFill>
        <p:spPr/>
      </p:pic>
      <p:sp>
        <p:nvSpPr>
          <p:cNvPr id="7" name="Text Placeholder 6"/>
          <p:cNvSpPr>
            <a:spLocks noGrp="1"/>
          </p:cNvSpPr>
          <p:nvPr>
            <p:ph type="body" sz="half" idx="2"/>
          </p:nvPr>
        </p:nvSpPr>
        <p:spPr>
          <a:xfrm>
            <a:off x="975915" y="5169038"/>
            <a:ext cx="8596667" cy="874842"/>
          </a:xfrm>
        </p:spPr>
        <p:txBody>
          <a:bodyPr>
            <a:noAutofit/>
          </a:bodyPr>
          <a:lstStyle/>
          <a:p>
            <a:pPr algn="ctr"/>
            <a:r>
              <a:rPr lang="en-US" sz="2000" dirty="0"/>
              <a:t>Services are provided in the school, community and/or in the home.</a:t>
            </a:r>
          </a:p>
          <a:p>
            <a:endParaRPr lang="en-US" dirty="0"/>
          </a:p>
        </p:txBody>
      </p:sp>
    </p:spTree>
    <p:extLst>
      <p:ext uri="{BB962C8B-B14F-4D97-AF65-F5344CB8AC3E}">
        <p14:creationId xmlns:p14="http://schemas.microsoft.com/office/powerpoint/2010/main" val="1213326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020" y="3065891"/>
            <a:ext cx="807989" cy="476956"/>
          </a:xfrm>
        </p:spPr>
        <p:txBody>
          <a:bodyPr>
            <a:normAutofit fontScale="90000"/>
          </a:bodyPr>
          <a:lstStyle/>
          <a:p>
            <a:r>
              <a:rPr lang="en-US" sz="2400" u="sng" dirty="0"/>
              <a:t>Staff</a:t>
            </a:r>
          </a:p>
        </p:txBody>
      </p:sp>
      <p:sp>
        <p:nvSpPr>
          <p:cNvPr id="3" name="Content Placeholder 2"/>
          <p:cNvSpPr>
            <a:spLocks noGrp="1"/>
          </p:cNvSpPr>
          <p:nvPr>
            <p:ph idx="1"/>
          </p:nvPr>
        </p:nvSpPr>
        <p:spPr>
          <a:xfrm>
            <a:off x="981681" y="3560691"/>
            <a:ext cx="8596668" cy="2960050"/>
          </a:xfrm>
        </p:spPr>
        <p:txBody>
          <a:bodyPr>
            <a:normAutofit fontScale="92500"/>
          </a:bodyPr>
          <a:lstStyle/>
          <a:p>
            <a:r>
              <a:rPr lang="en-US" sz="1900" b="1" u="sng" dirty="0"/>
              <a:t>Clinicians</a:t>
            </a:r>
            <a:r>
              <a:rPr lang="en-US" dirty="0"/>
              <a:t> </a:t>
            </a:r>
          </a:p>
          <a:p>
            <a:r>
              <a:rPr lang="en-US" u="sng" dirty="0"/>
              <a:t>Clinician I’s </a:t>
            </a:r>
            <a:r>
              <a:rPr lang="en-US" dirty="0"/>
              <a:t>have a Master’s Degree and are unlicensed (collecting hours toward licensure) or newly licensed clinical staff and are designated as an Associate or as a Licensed: Marriage and Family Therapist, Clinical Social Worker, or Professional Clinical Counselor. </a:t>
            </a:r>
          </a:p>
          <a:p>
            <a:r>
              <a:rPr lang="en-US" u="sng" dirty="0"/>
              <a:t>Clinician II’s </a:t>
            </a:r>
            <a:r>
              <a:rPr lang="en-US" dirty="0"/>
              <a:t>are clinical staff who have been licensed for a minimum of 2 years. </a:t>
            </a:r>
          </a:p>
          <a:p>
            <a:r>
              <a:rPr lang="en-US" dirty="0"/>
              <a:t>Clinicians will conduct an initial assessment for each referral.  Following the initial assessment the Clinician will coordinate which services (individual, family, group therapy or rehabilitation services) best fit the need of each youth and family.</a:t>
            </a:r>
          </a:p>
          <a:p>
            <a:endParaRPr lang="en-US" dirty="0"/>
          </a:p>
        </p:txBody>
      </p:sp>
      <p:pic>
        <p:nvPicPr>
          <p:cNvPr id="5"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13163" r="37521" b="14569"/>
          <a:stretch/>
        </p:blipFill>
        <p:spPr bwMode="auto">
          <a:xfrm>
            <a:off x="3018954" y="246251"/>
            <a:ext cx="4522122" cy="2737110"/>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59522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411" y="3054959"/>
            <a:ext cx="967614" cy="584691"/>
          </a:xfrm>
        </p:spPr>
        <p:txBody>
          <a:bodyPr>
            <a:normAutofit/>
          </a:bodyPr>
          <a:lstStyle/>
          <a:p>
            <a:r>
              <a:rPr lang="en-US" sz="2400" u="sng" dirty="0"/>
              <a:t>Staff</a:t>
            </a:r>
          </a:p>
        </p:txBody>
      </p:sp>
      <p:sp>
        <p:nvSpPr>
          <p:cNvPr id="3" name="Content Placeholder 2"/>
          <p:cNvSpPr>
            <a:spLocks noGrp="1"/>
          </p:cNvSpPr>
          <p:nvPr>
            <p:ph idx="1"/>
          </p:nvPr>
        </p:nvSpPr>
        <p:spPr>
          <a:xfrm>
            <a:off x="980665" y="3785823"/>
            <a:ext cx="8596668" cy="2461287"/>
          </a:xfrm>
        </p:spPr>
        <p:txBody>
          <a:bodyPr>
            <a:normAutofit fontScale="85000" lnSpcReduction="10000"/>
          </a:bodyPr>
          <a:lstStyle/>
          <a:p>
            <a:r>
              <a:rPr lang="en-US" b="1" u="sng" dirty="0"/>
              <a:t>Intervention Specialists and Youth Care Specialists (Case Managers)</a:t>
            </a:r>
          </a:p>
          <a:p>
            <a:r>
              <a:rPr lang="en-US" dirty="0"/>
              <a:t>Provide individual and group support to youth who may need assistance with managing their behavior and provide case management/support to youth and families who are working with an All 4 Youth Clinician.  </a:t>
            </a:r>
          </a:p>
          <a:p>
            <a:r>
              <a:rPr lang="en-US" dirty="0"/>
              <a:t>Intervention Specialists can serve as the primary provider to a youth or as a secondary service provider in addition to a Clinician. </a:t>
            </a:r>
          </a:p>
          <a:p>
            <a:r>
              <a:rPr lang="en-US" dirty="0"/>
              <a:t>Intervention Specialists have a minimum of a B.A/B.S. degree or higher and 2 or more years of direct care experience. </a:t>
            </a:r>
          </a:p>
          <a:p>
            <a:r>
              <a:rPr lang="en-US" dirty="0"/>
              <a:t>Intervention </a:t>
            </a:r>
            <a:r>
              <a:rPr lang="en-US"/>
              <a:t>Specialists provide </a:t>
            </a:r>
            <a:r>
              <a:rPr lang="en-US" dirty="0"/>
              <a:t>mentorship to Youth Care Specialists. </a:t>
            </a:r>
          </a:p>
        </p:txBody>
      </p:sp>
      <p:pic>
        <p:nvPicPr>
          <p:cNvPr id="5"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13163" r="37521" b="14569"/>
          <a:stretch/>
        </p:blipFill>
        <p:spPr bwMode="auto">
          <a:xfrm>
            <a:off x="2758157" y="171677"/>
            <a:ext cx="4522122" cy="2737110"/>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64678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5782" y="349134"/>
            <a:ext cx="2818014" cy="574196"/>
          </a:xfrm>
        </p:spPr>
        <p:txBody>
          <a:bodyPr>
            <a:noAutofit/>
          </a:bodyPr>
          <a:lstStyle/>
          <a:p>
            <a:pPr algn="ctr"/>
            <a:r>
              <a:rPr lang="en-US" sz="2400" u="sng" dirty="0"/>
              <a:t>Referral Process</a:t>
            </a:r>
          </a:p>
        </p:txBody>
      </p:sp>
      <p:sp>
        <p:nvSpPr>
          <p:cNvPr id="3" name="Content Placeholder 2"/>
          <p:cNvSpPr>
            <a:spLocks noGrp="1"/>
          </p:cNvSpPr>
          <p:nvPr>
            <p:ph idx="1"/>
          </p:nvPr>
        </p:nvSpPr>
        <p:spPr>
          <a:xfrm>
            <a:off x="5007297" y="923330"/>
            <a:ext cx="4513541" cy="5526437"/>
          </a:xfrm>
        </p:spPr>
        <p:txBody>
          <a:bodyPr>
            <a:normAutofit/>
          </a:bodyPr>
          <a:lstStyle/>
          <a:p>
            <a:endParaRPr lang="en-US" dirty="0"/>
          </a:p>
          <a:p>
            <a:r>
              <a:rPr lang="en-US" dirty="0"/>
              <a:t>Referrals can be generated from multiple sources: parents, teachers, custodians, etc. however having a main point of contact from the school seems to work best for schools to track referrals and collaborate about youth.</a:t>
            </a:r>
          </a:p>
          <a:p>
            <a:pPr marL="228600" lvl="1" indent="0">
              <a:buNone/>
            </a:pPr>
            <a:endParaRPr lang="en-US" sz="1800" dirty="0"/>
          </a:p>
          <a:p>
            <a:pPr marL="228600" lvl="1" indent="0">
              <a:buNone/>
            </a:pPr>
            <a:r>
              <a:rPr lang="en-US" sz="1800" dirty="0"/>
              <a:t>After consulting with your All 4 Youth staff, Consultation Request Forms can be: </a:t>
            </a:r>
          </a:p>
          <a:p>
            <a:pPr lvl="1"/>
            <a:r>
              <a:rPr lang="en-US" sz="1800" dirty="0"/>
              <a:t>Given to your All 4 Youth staff or</a:t>
            </a:r>
          </a:p>
          <a:p>
            <a:pPr lvl="1"/>
            <a:r>
              <a:rPr lang="en-US" sz="1800" dirty="0"/>
              <a:t>emailed to </a:t>
            </a:r>
            <a:r>
              <a:rPr lang="en-US" sz="1800" u="sng" dirty="0">
                <a:hlinkClick r:id="rId2"/>
              </a:rPr>
              <a:t>All4Youth@fcoe.org</a:t>
            </a:r>
            <a:r>
              <a:rPr lang="en-US" sz="1800" dirty="0"/>
              <a:t>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553" y="923330"/>
            <a:ext cx="4480192" cy="29506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25042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2800" dirty="0"/>
            </a:br>
            <a:br>
              <a:rPr lang="en-US" sz="2800" dirty="0"/>
            </a:br>
            <a:r>
              <a:rPr lang="en-US" sz="4400" u="sng" dirty="0"/>
              <a:t>Year 3</a:t>
            </a:r>
            <a:r>
              <a:rPr lang="en-US" sz="4400" dirty="0"/>
              <a:t> – Where We’re At Today</a:t>
            </a:r>
            <a:br>
              <a:rPr lang="en-US" sz="4400" dirty="0"/>
            </a:br>
            <a:endParaRPr lang="en-US" sz="4400" dirty="0"/>
          </a:p>
        </p:txBody>
      </p:sp>
      <p:sp>
        <p:nvSpPr>
          <p:cNvPr id="3" name="Content Placeholder 2"/>
          <p:cNvSpPr>
            <a:spLocks noGrp="1"/>
          </p:cNvSpPr>
          <p:nvPr>
            <p:ph idx="1"/>
          </p:nvPr>
        </p:nvSpPr>
        <p:spPr>
          <a:xfrm>
            <a:off x="4760461" y="514924"/>
            <a:ext cx="5924240" cy="6612386"/>
          </a:xfrm>
        </p:spPr>
        <p:txBody>
          <a:bodyPr>
            <a:normAutofit lnSpcReduction="10000"/>
          </a:bodyPr>
          <a:lstStyle/>
          <a:p>
            <a:r>
              <a:rPr lang="en-US" sz="2000" u="sng" dirty="0"/>
              <a:t>Screen and Assess Every Student Referred</a:t>
            </a:r>
            <a:r>
              <a:rPr lang="en-US" sz="2000" dirty="0"/>
              <a:t> Upon Parent Authorization</a:t>
            </a:r>
          </a:p>
          <a:p>
            <a:endParaRPr lang="en-US" sz="2000" dirty="0"/>
          </a:p>
          <a:p>
            <a:r>
              <a:rPr lang="en-US" sz="2000" u="sng" dirty="0"/>
              <a:t>103 Clinicians and Case Managers</a:t>
            </a:r>
            <a:r>
              <a:rPr lang="en-US" sz="2000" dirty="0"/>
              <a:t>, Plus </a:t>
            </a:r>
            <a:r>
              <a:rPr lang="en-US" sz="2000" u="sng" dirty="0"/>
              <a:t>28 Support Staff</a:t>
            </a:r>
          </a:p>
          <a:p>
            <a:endParaRPr lang="en-US" sz="2000" u="sng" dirty="0"/>
          </a:p>
          <a:p>
            <a:r>
              <a:rPr lang="en-US" sz="2000" dirty="0"/>
              <a:t>Have Clinicians and Case Managers Placed in over </a:t>
            </a:r>
            <a:r>
              <a:rPr lang="en-US" sz="2000" u="sng" dirty="0"/>
              <a:t>170 Schools</a:t>
            </a:r>
            <a:r>
              <a:rPr lang="en-US" sz="2000" dirty="0"/>
              <a:t> Plus Crisis Cases in Non On-Boarded</a:t>
            </a:r>
          </a:p>
          <a:p>
            <a:pPr marL="0" indent="0">
              <a:buNone/>
            </a:pPr>
            <a:endParaRPr lang="en-US" sz="2000" dirty="0"/>
          </a:p>
          <a:p>
            <a:r>
              <a:rPr lang="en-US" sz="2000" u="sng" dirty="0"/>
              <a:t>Met the Half Way Marker</a:t>
            </a:r>
            <a:r>
              <a:rPr lang="en-US" sz="2000" dirty="0"/>
              <a:t> of On-Boarding Over 300 Schools By Year 5</a:t>
            </a:r>
          </a:p>
          <a:p>
            <a:endParaRPr lang="en-US" sz="2000" dirty="0"/>
          </a:p>
          <a:p>
            <a:r>
              <a:rPr lang="en-US" sz="2000" dirty="0"/>
              <a:t>This School Year We’ve Accepted All 4 Youth </a:t>
            </a:r>
            <a:r>
              <a:rPr lang="en-US" sz="2000" u="sng" dirty="0"/>
              <a:t>3,172 Referrals</a:t>
            </a:r>
          </a:p>
          <a:p>
            <a:endParaRPr lang="en-US" sz="2000" u="sng" dirty="0"/>
          </a:p>
          <a:p>
            <a:r>
              <a:rPr lang="en-US" sz="2000" dirty="0"/>
              <a:t>The Staff of </a:t>
            </a:r>
            <a:r>
              <a:rPr lang="en-US" sz="2000" u="sng" dirty="0"/>
              <a:t>Every On-Boarded School </a:t>
            </a:r>
            <a:r>
              <a:rPr lang="en-US" sz="2000" dirty="0"/>
              <a:t>Has Participated in </a:t>
            </a:r>
            <a:r>
              <a:rPr lang="en-US" sz="2000" u="sng" dirty="0"/>
              <a:t>Trauma and Resiliency Trainings</a:t>
            </a:r>
          </a:p>
          <a:p>
            <a:endParaRPr lang="en-US" u="sng" dirty="0"/>
          </a:p>
          <a:p>
            <a:endParaRPr lang="en-US" u="sng" dirty="0"/>
          </a:p>
        </p:txBody>
      </p:sp>
    </p:spTree>
    <p:extLst>
      <p:ext uri="{BB962C8B-B14F-4D97-AF65-F5344CB8AC3E}">
        <p14:creationId xmlns:p14="http://schemas.microsoft.com/office/powerpoint/2010/main" val="797321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pPr algn="ctr"/>
            <a:br>
              <a:rPr lang="en-US" sz="5400" dirty="0"/>
            </a:br>
            <a:r>
              <a:rPr lang="en-US" sz="6000" dirty="0"/>
              <a:t>Thank you!</a:t>
            </a:r>
            <a:br>
              <a:rPr lang="en-US" sz="6000" dirty="0"/>
            </a:br>
            <a:br>
              <a:rPr lang="en-US" sz="6000" dirty="0"/>
            </a:br>
            <a:r>
              <a:rPr lang="en-US" sz="4000" dirty="0"/>
              <a:t>Jim Yovino</a:t>
            </a:r>
            <a:br>
              <a:rPr lang="en-US" sz="4000" dirty="0"/>
            </a:br>
            <a:r>
              <a:rPr lang="en-US" sz="4000" dirty="0"/>
              <a:t>County Superintendent</a:t>
            </a:r>
            <a:br>
              <a:rPr lang="en-US" sz="4000" dirty="0"/>
            </a:br>
            <a:r>
              <a:rPr lang="en-US" sz="4000" dirty="0"/>
              <a:t>Fresno County Superintendent of Schools</a:t>
            </a:r>
          </a:p>
        </p:txBody>
      </p:sp>
    </p:spTree>
    <p:extLst>
      <p:ext uri="{BB962C8B-B14F-4D97-AF65-F5344CB8AC3E}">
        <p14:creationId xmlns:p14="http://schemas.microsoft.com/office/powerpoint/2010/main" val="143537435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3F49F91A9F4E46A79F7F1977369D1C" ma:contentTypeVersion="10" ma:contentTypeDescription="Create a new document." ma:contentTypeScope="" ma:versionID="4ba3d1ece99ba257b030691063d6f04d">
  <xsd:schema xmlns:xsd="http://www.w3.org/2001/XMLSchema" xmlns:xs="http://www.w3.org/2001/XMLSchema" xmlns:p="http://schemas.microsoft.com/office/2006/metadata/properties" xmlns:ns3="c7ea0206-1c73-4c27-aa2a-eb14d17140a5" targetNamespace="http://schemas.microsoft.com/office/2006/metadata/properties" ma:root="true" ma:fieldsID="c9de55452b8244cb4f87e585c723630b" ns3:_="">
    <xsd:import namespace="c7ea0206-1c73-4c27-aa2a-eb14d17140a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ea0206-1c73-4c27-aa2a-eb14d17140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7B463F-9AC0-43A2-97E3-C861B60A6213}">
  <ds:schemaRefs>
    <ds:schemaRef ds:uri="http://schemas.microsoft.com/sharepoint/v3/contenttype/forms"/>
  </ds:schemaRefs>
</ds:datastoreItem>
</file>

<file path=customXml/itemProps2.xml><?xml version="1.0" encoding="utf-8"?>
<ds:datastoreItem xmlns:ds="http://schemas.openxmlformats.org/officeDocument/2006/customXml" ds:itemID="{5FBA9D9D-F564-4A8D-B12F-9A210BE5BEA2}">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c7ea0206-1c73-4c27-aa2a-eb14d17140a5"/>
    <ds:schemaRef ds:uri="http://www.w3.org/XML/1998/namespace"/>
    <ds:schemaRef ds:uri="http://purl.org/dc/dcmitype/"/>
  </ds:schemaRefs>
</ds:datastoreItem>
</file>

<file path=customXml/itemProps3.xml><?xml version="1.0" encoding="utf-8"?>
<ds:datastoreItem xmlns:ds="http://schemas.openxmlformats.org/officeDocument/2006/customXml" ds:itemID="{8B5D95B4-856B-4CB3-953C-B2E6D8D7E6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ea0206-1c73-4c27-aa2a-eb14d1714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626</TotalTime>
  <Words>605</Words>
  <Application>Microsoft Office PowerPoint</Application>
  <PresentationFormat>Widescreen</PresentationFormat>
  <Paragraphs>47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Trebuchet MS</vt:lpstr>
      <vt:lpstr>Wingdings 3</vt:lpstr>
      <vt:lpstr>Facet</vt:lpstr>
      <vt:lpstr>PowerPoint Presentation</vt:lpstr>
      <vt:lpstr>All 4 Youth Partnership</vt:lpstr>
      <vt:lpstr>Services and Timeline</vt:lpstr>
      <vt:lpstr>Services</vt:lpstr>
      <vt:lpstr>Staff</vt:lpstr>
      <vt:lpstr>Staff</vt:lpstr>
      <vt:lpstr>Referral Process</vt:lpstr>
      <vt:lpstr>  Year 3 – Where We’re At Today </vt:lpstr>
      <vt:lpstr> Thank you!  Jim Yovino County Superintendent Fresno County Superintendent of Schools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Tabitha Baldwin</dc:creator>
  <cp:lastModifiedBy>Laura Wascher</cp:lastModifiedBy>
  <cp:revision>50</cp:revision>
  <cp:lastPrinted>2021-04-15T15:12:42Z</cp:lastPrinted>
  <dcterms:created xsi:type="dcterms:W3CDTF">2019-02-22T19:34:42Z</dcterms:created>
  <dcterms:modified xsi:type="dcterms:W3CDTF">2021-04-15T15:30:30Z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0x010100F03F49F91A9F4E46A79F7F1977369D1C</vt:lpwstr>
  </property>
</Properties>
</file>