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56" r:id="rId1"/>
  </p:sldMasterIdLst>
  <p:notesMasterIdLst>
    <p:notesMasterId r:id="rId29"/>
  </p:notesMasterIdLst>
  <p:handoutMasterIdLst>
    <p:handoutMasterId r:id="rId30"/>
  </p:handoutMasterIdLst>
  <p:sldIdLst>
    <p:sldId id="264" r:id="rId2"/>
    <p:sldId id="289" r:id="rId3"/>
    <p:sldId id="296" r:id="rId4"/>
    <p:sldId id="299" r:id="rId5"/>
    <p:sldId id="263" r:id="rId6"/>
    <p:sldId id="300" r:id="rId7"/>
    <p:sldId id="301" r:id="rId8"/>
    <p:sldId id="288" r:id="rId9"/>
    <p:sldId id="302" r:id="rId10"/>
    <p:sldId id="279" r:id="rId11"/>
    <p:sldId id="290" r:id="rId12"/>
    <p:sldId id="280" r:id="rId13"/>
    <p:sldId id="281" r:id="rId14"/>
    <p:sldId id="282" r:id="rId15"/>
    <p:sldId id="295" r:id="rId16"/>
    <p:sldId id="284" r:id="rId17"/>
    <p:sldId id="303" r:id="rId18"/>
    <p:sldId id="304" r:id="rId19"/>
    <p:sldId id="292" r:id="rId20"/>
    <p:sldId id="283" r:id="rId21"/>
    <p:sldId id="293" r:id="rId22"/>
    <p:sldId id="294" r:id="rId23"/>
    <p:sldId id="285" r:id="rId24"/>
    <p:sldId id="297" r:id="rId25"/>
    <p:sldId id="305" r:id="rId26"/>
    <p:sldId id="298" r:id="rId27"/>
    <p:sldId id="286" r:id="rId28"/>
  </p:sldIdLst>
  <p:sldSz cx="9144000" cy="5715000" type="screen16x10"/>
  <p:notesSz cx="6858000" cy="9144000"/>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5pPr>
    <a:lvl6pPr marL="22860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6pPr>
    <a:lvl7pPr marL="27432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7pPr>
    <a:lvl8pPr marL="32004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8pPr>
    <a:lvl9pPr marL="36576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9pPr>
  </p:defaultTextStyle>
  <p:extLst>
    <p:ext uri="{521415D9-36F7-43E2-AB2F-B90AF26B5E84}">
      <p14:sectionLst xmlns:p14="http://schemas.microsoft.com/office/powerpoint/2010/main">
        <p14:section name="Default Section" id="{562D23B7-A2E3-485D-9A86-F9309DD9C2EE}">
          <p14:sldIdLst>
            <p14:sldId id="264"/>
            <p14:sldId id="289"/>
            <p14:sldId id="296"/>
            <p14:sldId id="299"/>
            <p14:sldId id="263"/>
            <p14:sldId id="300"/>
            <p14:sldId id="301"/>
            <p14:sldId id="288"/>
            <p14:sldId id="302"/>
            <p14:sldId id="279"/>
            <p14:sldId id="290"/>
            <p14:sldId id="280"/>
            <p14:sldId id="281"/>
            <p14:sldId id="282"/>
            <p14:sldId id="295"/>
            <p14:sldId id="284"/>
            <p14:sldId id="303"/>
            <p14:sldId id="304"/>
            <p14:sldId id="292"/>
            <p14:sldId id="283"/>
            <p14:sldId id="293"/>
            <p14:sldId id="294"/>
            <p14:sldId id="285"/>
            <p14:sldId id="297"/>
            <p14:sldId id="305"/>
            <p14:sldId id="298"/>
            <p14:sldId id="286"/>
          </p14:sldIdLst>
        </p14:section>
      </p14:sectionLst>
    </p:ext>
    <p:ext uri="{EFAFB233-063F-42B5-8137-9DF3F51BA10A}">
      <p15:sldGuideLst xmlns:p15="http://schemas.microsoft.com/office/powerpoint/2012/main">
        <p15:guide id="1" orient="horz" pos="2467">
          <p15:clr>
            <a:srgbClr val="A4A3A4"/>
          </p15:clr>
        </p15:guide>
        <p15:guide id="2" orient="horz" pos="3531">
          <p15:clr>
            <a:srgbClr val="A4A3A4"/>
          </p15:clr>
        </p15:guide>
        <p15:guide id="3" orient="horz" pos="127">
          <p15:clr>
            <a:srgbClr val="A4A3A4"/>
          </p15:clr>
        </p15:guide>
        <p15:guide id="4" orient="horz" pos="1670">
          <p15:clr>
            <a:srgbClr val="A4A3A4"/>
          </p15:clr>
        </p15:guide>
        <p15:guide id="5" orient="horz" pos="649">
          <p15:clr>
            <a:srgbClr val="A4A3A4"/>
          </p15:clr>
        </p15:guide>
        <p15:guide id="6" orient="horz" pos="766">
          <p15:clr>
            <a:srgbClr val="A4A3A4"/>
          </p15:clr>
        </p15:guide>
        <p15:guide id="7" pos="5474">
          <p15:clr>
            <a:srgbClr val="A4A3A4"/>
          </p15:clr>
        </p15:guide>
        <p15:guide id="8" pos="3037">
          <p15:clr>
            <a:srgbClr val="A4A3A4"/>
          </p15:clr>
        </p15:guide>
        <p15:guide id="9" pos="4117">
          <p15:clr>
            <a:srgbClr val="A4A3A4"/>
          </p15:clr>
        </p15:guide>
        <p15:guide id="10" pos="28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nda Dickey" initials="AD" lastIdx="3" clrIdx="0">
    <p:extLst>
      <p:ext uri="{19B8F6BF-5375-455C-9EA6-DF929625EA0E}">
        <p15:presenceInfo xmlns:p15="http://schemas.microsoft.com/office/powerpoint/2012/main" userId="S::adickey@ccsesa.org::bd6d7db5-1174-4904-9e5d-43983df7e16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5C74"/>
    <a:srgbClr val="0A4152"/>
    <a:srgbClr val="1382A5"/>
    <a:srgbClr val="179DC7"/>
    <a:srgbClr val="1690B7"/>
    <a:srgbClr val="B7D7EA"/>
    <a:srgbClr val="65B0D2"/>
    <a:srgbClr val="3C6327"/>
    <a:srgbClr val="728E3A"/>
    <a:srgbClr val="158E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79" autoAdjust="0"/>
    <p:restoredTop sz="93317" autoAdjust="0"/>
  </p:normalViewPr>
  <p:slideViewPr>
    <p:cSldViewPr snapToGrid="0" snapToObjects="1">
      <p:cViewPr varScale="1">
        <p:scale>
          <a:sx n="87" d="100"/>
          <a:sy n="87" d="100"/>
        </p:scale>
        <p:origin x="547" y="72"/>
      </p:cViewPr>
      <p:guideLst>
        <p:guide orient="horz" pos="2467"/>
        <p:guide orient="horz" pos="3531"/>
        <p:guide orient="horz" pos="127"/>
        <p:guide orient="horz" pos="1670"/>
        <p:guide orient="horz" pos="649"/>
        <p:guide orient="horz" pos="766"/>
        <p:guide pos="5474"/>
        <p:guide pos="3037"/>
        <p:guide pos="4117"/>
        <p:guide pos="28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6" d="100"/>
          <a:sy n="66" d="100"/>
        </p:scale>
        <p:origin x="3134"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82195BB6-22F4-47C1-BF49-914543BD40CC}" type="datetimeFigureOut">
              <a:rPr lang="en-US" altLang="en-US"/>
              <a:pPr/>
              <a:t>8/10/2021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7F12DDB-BF8F-4F8C-9699-4C724772E49E}" type="slidenum">
              <a:rPr lang="en-US" altLang="en-US"/>
              <a:pPr/>
              <a:t>‹#›</a:t>
            </a:fld>
            <a:endParaRPr lang="en-US" altLang="en-US"/>
          </a:p>
        </p:txBody>
      </p:sp>
    </p:spTree>
    <p:extLst>
      <p:ext uri="{BB962C8B-B14F-4D97-AF65-F5344CB8AC3E}">
        <p14:creationId xmlns:p14="http://schemas.microsoft.com/office/powerpoint/2010/main" val="1613902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74C856B3-FAA4-4F21-B298-AC237589E049}" type="datetimeFigureOut">
              <a:rPr lang="en-US" altLang="en-US"/>
              <a:pPr/>
              <a:t>8/10/2021</a:t>
            </a:fld>
            <a:endParaRPr lang="en-US" altLang="en-US"/>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BB86561-62BC-4017-88A0-77152687E587}" type="slidenum">
              <a:rPr lang="en-US" altLang="en-US"/>
              <a:pPr/>
              <a:t>‹#›</a:t>
            </a:fld>
            <a:endParaRPr lang="en-US" altLang="en-US"/>
          </a:p>
        </p:txBody>
      </p:sp>
    </p:spTree>
    <p:extLst>
      <p:ext uri="{BB962C8B-B14F-4D97-AF65-F5344CB8AC3E}">
        <p14:creationId xmlns:p14="http://schemas.microsoft.com/office/powerpoint/2010/main" val="314170191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ヒラギノ角ゴ Pro W3" charset="0"/>
        <a:cs typeface="ヒラギノ角ゴ Pro W3" charset="0"/>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4</a:t>
            </a:fld>
            <a:endParaRPr lang="en-US" altLang="en-US"/>
          </a:p>
        </p:txBody>
      </p:sp>
    </p:spTree>
    <p:extLst>
      <p:ext uri="{BB962C8B-B14F-4D97-AF65-F5344CB8AC3E}">
        <p14:creationId xmlns:p14="http://schemas.microsoft.com/office/powerpoint/2010/main" val="3576547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13</a:t>
            </a:fld>
            <a:endParaRPr lang="en-US" altLang="en-US"/>
          </a:p>
        </p:txBody>
      </p:sp>
    </p:spTree>
    <p:extLst>
      <p:ext uri="{BB962C8B-B14F-4D97-AF65-F5344CB8AC3E}">
        <p14:creationId xmlns:p14="http://schemas.microsoft.com/office/powerpoint/2010/main" val="3645104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14</a:t>
            </a:fld>
            <a:endParaRPr lang="en-US" altLang="en-US"/>
          </a:p>
        </p:txBody>
      </p:sp>
    </p:spTree>
    <p:extLst>
      <p:ext uri="{BB962C8B-B14F-4D97-AF65-F5344CB8AC3E}">
        <p14:creationId xmlns:p14="http://schemas.microsoft.com/office/powerpoint/2010/main" val="29503132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16</a:t>
            </a:fld>
            <a:endParaRPr lang="en-US" altLang="en-US"/>
          </a:p>
        </p:txBody>
      </p:sp>
    </p:spTree>
    <p:extLst>
      <p:ext uri="{BB962C8B-B14F-4D97-AF65-F5344CB8AC3E}">
        <p14:creationId xmlns:p14="http://schemas.microsoft.com/office/powerpoint/2010/main" val="4286282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17</a:t>
            </a:fld>
            <a:endParaRPr lang="en-US" altLang="en-US"/>
          </a:p>
        </p:txBody>
      </p:sp>
    </p:spTree>
    <p:extLst>
      <p:ext uri="{BB962C8B-B14F-4D97-AF65-F5344CB8AC3E}">
        <p14:creationId xmlns:p14="http://schemas.microsoft.com/office/powerpoint/2010/main" val="3007531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18</a:t>
            </a:fld>
            <a:endParaRPr lang="en-US" altLang="en-US"/>
          </a:p>
        </p:txBody>
      </p:sp>
    </p:spTree>
    <p:extLst>
      <p:ext uri="{BB962C8B-B14F-4D97-AF65-F5344CB8AC3E}">
        <p14:creationId xmlns:p14="http://schemas.microsoft.com/office/powerpoint/2010/main" val="2357219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20</a:t>
            </a:fld>
            <a:endParaRPr lang="en-US" altLang="en-US"/>
          </a:p>
        </p:txBody>
      </p:sp>
    </p:spTree>
    <p:extLst>
      <p:ext uri="{BB962C8B-B14F-4D97-AF65-F5344CB8AC3E}">
        <p14:creationId xmlns:p14="http://schemas.microsoft.com/office/powerpoint/2010/main" val="2897002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5</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6</a:t>
            </a:fld>
            <a:endParaRPr lang="en-US" altLang="en-US"/>
          </a:p>
        </p:txBody>
      </p:sp>
    </p:spTree>
    <p:extLst>
      <p:ext uri="{BB962C8B-B14F-4D97-AF65-F5344CB8AC3E}">
        <p14:creationId xmlns:p14="http://schemas.microsoft.com/office/powerpoint/2010/main" val="3423905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7</a:t>
            </a:fld>
            <a:endParaRPr lang="en-US" altLang="en-US"/>
          </a:p>
        </p:txBody>
      </p:sp>
    </p:spTree>
    <p:extLst>
      <p:ext uri="{BB962C8B-B14F-4D97-AF65-F5344CB8AC3E}">
        <p14:creationId xmlns:p14="http://schemas.microsoft.com/office/powerpoint/2010/main" val="326001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8</a:t>
            </a:fld>
            <a:endParaRPr lang="en-US" altLang="en-US"/>
          </a:p>
        </p:txBody>
      </p:sp>
    </p:spTree>
    <p:extLst>
      <p:ext uri="{BB962C8B-B14F-4D97-AF65-F5344CB8AC3E}">
        <p14:creationId xmlns:p14="http://schemas.microsoft.com/office/powerpoint/2010/main" val="2210227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9</a:t>
            </a:fld>
            <a:endParaRPr lang="en-US" altLang="en-US"/>
          </a:p>
        </p:txBody>
      </p:sp>
    </p:spTree>
    <p:extLst>
      <p:ext uri="{BB962C8B-B14F-4D97-AF65-F5344CB8AC3E}">
        <p14:creationId xmlns:p14="http://schemas.microsoft.com/office/powerpoint/2010/main" val="29001433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10</a:t>
            </a:fld>
            <a:endParaRPr lang="en-US" altLang="en-US"/>
          </a:p>
        </p:txBody>
      </p:sp>
    </p:spTree>
    <p:extLst>
      <p:ext uri="{BB962C8B-B14F-4D97-AF65-F5344CB8AC3E}">
        <p14:creationId xmlns:p14="http://schemas.microsoft.com/office/powerpoint/2010/main" val="225013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11</a:t>
            </a:fld>
            <a:endParaRPr lang="en-US" altLang="en-US"/>
          </a:p>
        </p:txBody>
      </p:sp>
    </p:spTree>
    <p:extLst>
      <p:ext uri="{BB962C8B-B14F-4D97-AF65-F5344CB8AC3E}">
        <p14:creationId xmlns:p14="http://schemas.microsoft.com/office/powerpoint/2010/main" val="2842511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a:extLst>
              <a:ext uri="{FF2B5EF4-FFF2-40B4-BE49-F238E27FC236}">
                <a16:creationId xmlns:a16="http://schemas.microsoft.com/office/drawing/2014/main" id="{55D0B662-4300-4E27-AE2F-226A7B342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0111920E-353A-4F2A-A5B6-3B6371F78245}"/>
              </a:ext>
            </a:extLst>
          </p:cNvPr>
          <p:cNvSpPr>
            <a:spLocks noGrp="1"/>
          </p:cNvSpPr>
          <p:nvPr>
            <p:ph type="body" idx="1"/>
          </p:nvPr>
        </p:nvSpPr>
        <p:spPr bwMode="auto"/>
        <p:txBody>
          <a:bodyPr wrap="square" numCol="1" anchor="t" anchorCtr="0" compatLnSpc="1">
            <a:prstTxWarp prst="textNoShape">
              <a:avLst/>
            </a:prstTxWarp>
          </a:bodyPr>
          <a:lstStyle/>
          <a:p>
            <a:pPr defTabSz="476250">
              <a:defRPr/>
            </a:pPr>
            <a:r>
              <a:rPr lang="en-US" i="1" dirty="0"/>
              <a:t>Your cooperation in the event of an emergency is appreciated</a:t>
            </a:r>
            <a:endParaRPr lang="en-US" dirty="0">
              <a:ea typeface="+mn-ea"/>
            </a:endParaRPr>
          </a:p>
          <a:p>
            <a:pPr defTabSz="476250">
              <a:defRPr/>
            </a:pPr>
            <a:endParaRPr lang="en-US" altLang="en-US" dirty="0">
              <a:ea typeface="ヒラギノ角ゴ Pro W3"/>
              <a:cs typeface="ヒラギノ角ゴ Pro W3"/>
            </a:endParaRPr>
          </a:p>
        </p:txBody>
      </p:sp>
      <p:sp>
        <p:nvSpPr>
          <p:cNvPr id="18435" name="Slide Number Placeholder 3">
            <a:extLst>
              <a:ext uri="{FF2B5EF4-FFF2-40B4-BE49-F238E27FC236}">
                <a16:creationId xmlns:a16="http://schemas.microsoft.com/office/drawing/2014/main" id="{D37625C7-4217-4D81-A2BA-9B4D63E48A6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ヒラギノ角ゴ Pro W3"/>
                <a:cs typeface="ヒラギノ角ゴ Pro W3"/>
              </a:defRPr>
            </a:lvl1pPr>
            <a:lvl2pPr marL="742950" indent="-285750">
              <a:defRPr>
                <a:solidFill>
                  <a:schemeClr val="tx1"/>
                </a:solidFill>
                <a:latin typeface="Calibri" panose="020F0502020204030204" pitchFamily="34" charset="0"/>
                <a:ea typeface="ヒラギノ角ゴ Pro W3"/>
                <a:cs typeface="ヒラギノ角ゴ Pro W3"/>
              </a:defRPr>
            </a:lvl2pPr>
            <a:lvl3pPr marL="1143000" indent="-228600">
              <a:defRPr>
                <a:solidFill>
                  <a:schemeClr val="tx1"/>
                </a:solidFill>
                <a:latin typeface="Calibri" panose="020F0502020204030204" pitchFamily="34" charset="0"/>
                <a:ea typeface="ヒラギノ角ゴ Pro W3"/>
                <a:cs typeface="ヒラギノ角ゴ Pro W3"/>
              </a:defRPr>
            </a:lvl3pPr>
            <a:lvl4pPr marL="1600200" indent="-228600">
              <a:defRPr>
                <a:solidFill>
                  <a:schemeClr val="tx1"/>
                </a:solidFill>
                <a:latin typeface="Calibri" panose="020F0502020204030204" pitchFamily="34" charset="0"/>
                <a:ea typeface="ヒラギノ角ゴ Pro W3"/>
                <a:cs typeface="ヒラギノ角ゴ Pro W3"/>
              </a:defRPr>
            </a:lvl4pPr>
            <a:lvl5pPr marL="2057400" indent="-228600">
              <a:defRPr>
                <a:solidFill>
                  <a:schemeClr val="tx1"/>
                </a:solidFill>
                <a:latin typeface="Calibri" panose="020F0502020204030204"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ヒラギノ角ゴ Pro W3"/>
                <a:cs typeface="ヒラギノ角ゴ Pro W3"/>
              </a:defRPr>
            </a:lvl9pPr>
          </a:lstStyle>
          <a:p>
            <a:fld id="{A79F7940-47E8-41E5-9333-8D8415EED631}" type="slidenum">
              <a:rPr lang="en-US" altLang="en-US" smtClean="0"/>
              <a:pPr/>
              <a:t>12</a:t>
            </a:fld>
            <a:endParaRPr lang="en-US" altLang="en-US"/>
          </a:p>
        </p:txBody>
      </p:sp>
    </p:spTree>
    <p:extLst>
      <p:ext uri="{BB962C8B-B14F-4D97-AF65-F5344CB8AC3E}">
        <p14:creationId xmlns:p14="http://schemas.microsoft.com/office/powerpoint/2010/main" val="42939680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7" descr="COE Title Top 1_10x6.2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163" y="-61913"/>
            <a:ext cx="9226551"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COE Title Top 1_10x6.2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rot="10800000">
            <a:off x="-30163" y="5348288"/>
            <a:ext cx="9226551"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28925" y="314325"/>
            <a:ext cx="3489325"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8788" y="1397674"/>
            <a:ext cx="8231187" cy="1225550"/>
          </a:xfrm>
        </p:spPr>
        <p:txBody>
          <a:bodyPr lIns="0" tIns="0" rIns="0" bIns="0">
            <a:noAutofit/>
          </a:bodyPr>
          <a:lstStyle/>
          <a:p>
            <a:r>
              <a:rPr lang="en-US" dirty="0"/>
              <a:t>Click to edit Master title style</a:t>
            </a:r>
          </a:p>
        </p:txBody>
      </p:sp>
      <p:sp>
        <p:nvSpPr>
          <p:cNvPr id="3" name="Subtitle 2"/>
          <p:cNvSpPr>
            <a:spLocks noGrp="1"/>
          </p:cNvSpPr>
          <p:nvPr>
            <p:ph type="subTitle" idx="1"/>
          </p:nvPr>
        </p:nvSpPr>
        <p:spPr>
          <a:xfrm>
            <a:off x="458788" y="2861349"/>
            <a:ext cx="8231187" cy="1460500"/>
          </a:xfrm>
        </p:spPr>
        <p:txBody>
          <a:bodyPr lIns="0" tIns="0" rIns="0" bIns="0">
            <a:noAutofit/>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528060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91FDDD1-96F7-466C-9BF0-80A92B96DDA4}" type="datetime1">
              <a:rPr lang="en-US" altLang="en-US"/>
              <a:pPr/>
              <a:t>8/10/2021</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6" name="Slide Number Placeholder 5"/>
          <p:cNvSpPr>
            <a:spLocks noGrp="1"/>
          </p:cNvSpPr>
          <p:nvPr>
            <p:ph type="sldNum" sz="quarter" idx="12"/>
          </p:nvPr>
        </p:nvSpPr>
        <p:spPr/>
        <p:txBody>
          <a:bodyPr/>
          <a:lstStyle>
            <a:lvl1pPr>
              <a:defRPr/>
            </a:lvl1pPr>
          </a:lstStyle>
          <a:p>
            <a:fld id="{94FA1523-D1CB-419B-A71B-5DB36374CE80}" type="slidenum">
              <a:rPr lang="en-US" altLang="en-US"/>
              <a:pPr/>
              <a:t>‹#›</a:t>
            </a:fld>
            <a:endParaRPr lang="en-US" altLang="en-US"/>
          </a:p>
        </p:txBody>
      </p:sp>
    </p:spTree>
    <p:extLst>
      <p:ext uri="{BB962C8B-B14F-4D97-AF65-F5344CB8AC3E}">
        <p14:creationId xmlns:p14="http://schemas.microsoft.com/office/powerpoint/2010/main" val="840989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4876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4876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07C78FA-9FB1-4E71-AB22-D5DC83F13BFA}" type="datetime1">
              <a:rPr lang="en-US" altLang="en-US"/>
              <a:pPr/>
              <a:t>8/10/2021</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6" name="Slide Number Placeholder 5"/>
          <p:cNvSpPr>
            <a:spLocks noGrp="1"/>
          </p:cNvSpPr>
          <p:nvPr>
            <p:ph type="sldNum" sz="quarter" idx="12"/>
          </p:nvPr>
        </p:nvSpPr>
        <p:spPr/>
        <p:txBody>
          <a:bodyPr/>
          <a:lstStyle>
            <a:lvl1pPr>
              <a:defRPr/>
            </a:lvl1pPr>
          </a:lstStyle>
          <a:p>
            <a:fld id="{B5AC8BC0-22E2-4442-A170-12CB9A876372}" type="slidenum">
              <a:rPr lang="en-US" altLang="en-US"/>
              <a:pPr/>
              <a:t>‹#›</a:t>
            </a:fld>
            <a:endParaRPr lang="en-US" altLang="en-US"/>
          </a:p>
        </p:txBody>
      </p:sp>
    </p:spTree>
    <p:extLst>
      <p:ext uri="{BB962C8B-B14F-4D97-AF65-F5344CB8AC3E}">
        <p14:creationId xmlns:p14="http://schemas.microsoft.com/office/powerpoint/2010/main" val="3937844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p>
            <a:r>
              <a:rPr lang="en-US"/>
              <a:t>Click to edit Master title style</a:t>
            </a:r>
          </a:p>
        </p:txBody>
      </p:sp>
      <p:sp>
        <p:nvSpPr>
          <p:cNvPr id="3" name="Content Placeholder 2"/>
          <p:cNvSpPr>
            <a:spLocks noGrp="1"/>
          </p:cNvSpPr>
          <p:nvPr>
            <p:ph idx="1"/>
          </p:nvPr>
        </p:nvSpPr>
        <p:spPr/>
        <p:txBody>
          <a:bodyPr lIns="0" tIns="0" rIns="0" bIns="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37C71D0E-126A-48A9-A6FE-2FFCA8BCFA60}" type="datetime1">
              <a:rPr lang="en-US" altLang="en-US"/>
              <a:pPr/>
              <a:t>8/10/2021</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6" name="Slide Number Placeholder 5"/>
          <p:cNvSpPr>
            <a:spLocks noGrp="1"/>
          </p:cNvSpPr>
          <p:nvPr>
            <p:ph type="sldNum" sz="quarter" idx="12"/>
          </p:nvPr>
        </p:nvSpPr>
        <p:spPr/>
        <p:txBody>
          <a:bodyPr/>
          <a:lstStyle>
            <a:lvl1pPr>
              <a:defRPr>
                <a:effectLst>
                  <a:outerShdw blurRad="38100" dist="38100" dir="2700000" algn="tl">
                    <a:srgbClr val="C0C0C0"/>
                  </a:outerShdw>
                </a:effectLst>
              </a:defRPr>
            </a:lvl1pPr>
          </a:lstStyle>
          <a:p>
            <a:fld id="{090B5002-71AA-4AD7-82F1-3A2AEAC6BA1E}" type="slidenum">
              <a:rPr lang="en-US" altLang="en-US"/>
              <a:pPr/>
              <a:t>‹#›</a:t>
            </a:fld>
            <a:endParaRPr lang="en-US" altLang="en-US"/>
          </a:p>
        </p:txBody>
      </p:sp>
    </p:spTree>
    <p:extLst>
      <p:ext uri="{BB962C8B-B14F-4D97-AF65-F5344CB8AC3E}">
        <p14:creationId xmlns:p14="http://schemas.microsoft.com/office/powerpoint/2010/main" val="1900944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1888"/>
            <a:ext cx="7772400" cy="113506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525"/>
            <a:ext cx="7772400" cy="1249363"/>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0E6ED45A-0BA2-4E89-98D5-5378103C8BFC}" type="datetime1">
              <a:rPr lang="en-US" altLang="en-US"/>
              <a:pPr/>
              <a:t>8/10/2021</a:t>
            </a:fld>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6" name="Slide Number Placeholder 5"/>
          <p:cNvSpPr>
            <a:spLocks noGrp="1"/>
          </p:cNvSpPr>
          <p:nvPr>
            <p:ph type="sldNum" sz="quarter" idx="12"/>
          </p:nvPr>
        </p:nvSpPr>
        <p:spPr/>
        <p:txBody>
          <a:bodyPr/>
          <a:lstStyle>
            <a:lvl1pPr>
              <a:defRPr/>
            </a:lvl1pPr>
          </a:lstStyle>
          <a:p>
            <a:fld id="{0EAABEC2-B358-4793-9A8C-3A2E1D3D12A7}" type="slidenum">
              <a:rPr lang="en-US" altLang="en-US"/>
              <a:pPr/>
              <a:t>‹#›</a:t>
            </a:fld>
            <a:endParaRPr lang="en-US" altLang="en-US"/>
          </a:p>
        </p:txBody>
      </p:sp>
    </p:spTree>
    <p:extLst>
      <p:ext uri="{BB962C8B-B14F-4D97-AF65-F5344CB8AC3E}">
        <p14:creationId xmlns:p14="http://schemas.microsoft.com/office/powerpoint/2010/main" val="3090160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903BE012-397B-48C4-BCE0-7C4B9CB597A5}" type="datetime1">
              <a:rPr lang="en-US" altLang="en-US"/>
              <a:pPr/>
              <a:t>8/10/2021</a:t>
            </a:fld>
            <a:endParaRPr lang="en-US" altLang="en-US"/>
          </a:p>
        </p:txBody>
      </p:sp>
      <p:sp>
        <p:nvSpPr>
          <p:cNvPr id="6"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7" name="Slide Number Placeholder 5"/>
          <p:cNvSpPr>
            <a:spLocks noGrp="1"/>
          </p:cNvSpPr>
          <p:nvPr>
            <p:ph type="sldNum" sz="quarter" idx="12"/>
          </p:nvPr>
        </p:nvSpPr>
        <p:spPr/>
        <p:txBody>
          <a:bodyPr/>
          <a:lstStyle>
            <a:lvl1pPr>
              <a:defRPr/>
            </a:lvl1pPr>
          </a:lstStyle>
          <a:p>
            <a:fld id="{E31CAD01-ECF1-43C9-9D41-EC38740C2A49}" type="slidenum">
              <a:rPr lang="en-US" altLang="en-US"/>
              <a:pPr/>
              <a:t>‹#›</a:t>
            </a:fld>
            <a:endParaRPr lang="en-US" altLang="en-US"/>
          </a:p>
        </p:txBody>
      </p:sp>
    </p:spTree>
    <p:extLst>
      <p:ext uri="{BB962C8B-B14F-4D97-AF65-F5344CB8AC3E}">
        <p14:creationId xmlns:p14="http://schemas.microsoft.com/office/powerpoint/2010/main" val="3292114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525"/>
            <a:ext cx="4040188"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925"/>
            <a:ext cx="4040188" cy="329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279525"/>
            <a:ext cx="4041775"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812925"/>
            <a:ext cx="4041775" cy="329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229C06C5-C7A8-4963-9978-13312DF95E33}" type="datetime1">
              <a:rPr lang="en-US" altLang="en-US"/>
              <a:pPr/>
              <a:t>8/10/2021</a:t>
            </a:fld>
            <a:endParaRPr lang="en-US" altLang="en-US"/>
          </a:p>
        </p:txBody>
      </p:sp>
      <p:sp>
        <p:nvSpPr>
          <p:cNvPr id="8"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9" name="Slide Number Placeholder 5"/>
          <p:cNvSpPr>
            <a:spLocks noGrp="1"/>
          </p:cNvSpPr>
          <p:nvPr>
            <p:ph type="sldNum" sz="quarter" idx="12"/>
          </p:nvPr>
        </p:nvSpPr>
        <p:spPr/>
        <p:txBody>
          <a:bodyPr/>
          <a:lstStyle>
            <a:lvl1pPr>
              <a:defRPr/>
            </a:lvl1pPr>
          </a:lstStyle>
          <a:p>
            <a:fld id="{9EF56806-FC4E-42BD-A13C-8B273026D76D}" type="slidenum">
              <a:rPr lang="en-US" altLang="en-US"/>
              <a:pPr/>
              <a:t>‹#›</a:t>
            </a:fld>
            <a:endParaRPr lang="en-US" altLang="en-US"/>
          </a:p>
        </p:txBody>
      </p:sp>
    </p:spTree>
    <p:extLst>
      <p:ext uri="{BB962C8B-B14F-4D97-AF65-F5344CB8AC3E}">
        <p14:creationId xmlns:p14="http://schemas.microsoft.com/office/powerpoint/2010/main" val="288032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1AB56C73-898D-40CE-A27B-96A48390E7FF}" type="datetime1">
              <a:rPr lang="en-US" altLang="en-US"/>
              <a:pPr/>
              <a:t>8/10/2021</a:t>
            </a:fld>
            <a:endParaRPr lang="en-US" altLang="en-US"/>
          </a:p>
        </p:txBody>
      </p:sp>
      <p:sp>
        <p:nvSpPr>
          <p:cNvPr id="4"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5" name="Slide Number Placeholder 5"/>
          <p:cNvSpPr>
            <a:spLocks noGrp="1"/>
          </p:cNvSpPr>
          <p:nvPr>
            <p:ph type="sldNum" sz="quarter" idx="12"/>
          </p:nvPr>
        </p:nvSpPr>
        <p:spPr/>
        <p:txBody>
          <a:bodyPr/>
          <a:lstStyle>
            <a:lvl1pPr>
              <a:defRPr/>
            </a:lvl1pPr>
          </a:lstStyle>
          <a:p>
            <a:fld id="{01244FD6-A47D-43AB-A667-80FAFC7C1A3B}" type="slidenum">
              <a:rPr lang="en-US" altLang="en-US"/>
              <a:pPr/>
              <a:t>‹#›</a:t>
            </a:fld>
            <a:endParaRPr lang="en-US" altLang="en-US"/>
          </a:p>
        </p:txBody>
      </p:sp>
    </p:spTree>
    <p:extLst>
      <p:ext uri="{BB962C8B-B14F-4D97-AF65-F5344CB8AC3E}">
        <p14:creationId xmlns:p14="http://schemas.microsoft.com/office/powerpoint/2010/main" val="2778487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2EEF62D-BF07-4790-9472-FC14D9821ED0}" type="datetime1">
              <a:rPr lang="en-US" altLang="en-US"/>
              <a:pPr/>
              <a:t>8/10/2021</a:t>
            </a:fld>
            <a:endParaRPr lang="en-US" altLang="en-US"/>
          </a:p>
        </p:txBody>
      </p:sp>
      <p:sp>
        <p:nvSpPr>
          <p:cNvPr id="3"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4" name="Slide Number Placeholder 5"/>
          <p:cNvSpPr>
            <a:spLocks noGrp="1"/>
          </p:cNvSpPr>
          <p:nvPr>
            <p:ph type="sldNum" sz="quarter" idx="12"/>
          </p:nvPr>
        </p:nvSpPr>
        <p:spPr/>
        <p:txBody>
          <a:bodyPr/>
          <a:lstStyle>
            <a:lvl1pPr>
              <a:defRPr/>
            </a:lvl1pPr>
          </a:lstStyle>
          <a:p>
            <a:fld id="{F9AB140A-1D7E-4F0F-9548-41A68245D6C5}" type="slidenum">
              <a:rPr lang="en-US" altLang="en-US"/>
              <a:pPr/>
              <a:t>‹#›</a:t>
            </a:fld>
            <a:endParaRPr lang="en-US" altLang="en-US"/>
          </a:p>
        </p:txBody>
      </p:sp>
    </p:spTree>
    <p:extLst>
      <p:ext uri="{BB962C8B-B14F-4D97-AF65-F5344CB8AC3E}">
        <p14:creationId xmlns:p14="http://schemas.microsoft.com/office/powerpoint/2010/main" val="345346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7013"/>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013"/>
            <a:ext cx="5111750" cy="48783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195388"/>
            <a:ext cx="3008313" cy="3910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B2B28BF5-8BD6-44F2-BEB3-6AA97BF16E1A}" type="datetime1">
              <a:rPr lang="en-US" altLang="en-US"/>
              <a:pPr/>
              <a:t>8/10/2021</a:t>
            </a:fld>
            <a:endParaRPr lang="en-US" altLang="en-US"/>
          </a:p>
        </p:txBody>
      </p:sp>
      <p:sp>
        <p:nvSpPr>
          <p:cNvPr id="6"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7" name="Slide Number Placeholder 5"/>
          <p:cNvSpPr>
            <a:spLocks noGrp="1"/>
          </p:cNvSpPr>
          <p:nvPr>
            <p:ph type="sldNum" sz="quarter" idx="12"/>
          </p:nvPr>
        </p:nvSpPr>
        <p:spPr/>
        <p:txBody>
          <a:bodyPr/>
          <a:lstStyle>
            <a:lvl1pPr>
              <a:defRPr/>
            </a:lvl1pPr>
          </a:lstStyle>
          <a:p>
            <a:fld id="{C7F2CB4A-CA45-4694-B6BC-1E1FA35987B6}" type="slidenum">
              <a:rPr lang="en-US" altLang="en-US"/>
              <a:pPr/>
              <a:t>‹#›</a:t>
            </a:fld>
            <a:endParaRPr lang="en-US" altLang="en-US"/>
          </a:p>
        </p:txBody>
      </p:sp>
    </p:spTree>
    <p:extLst>
      <p:ext uri="{BB962C8B-B14F-4D97-AF65-F5344CB8AC3E}">
        <p14:creationId xmlns:p14="http://schemas.microsoft.com/office/powerpoint/2010/main" val="840740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30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1175"/>
            <a:ext cx="5486400" cy="3429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473575"/>
            <a:ext cx="5486400" cy="6699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05DB8D9C-9B8B-43E7-9F90-5BC66AAB7BB6}" type="datetime1">
              <a:rPr lang="en-US" altLang="en-US"/>
              <a:pPr/>
              <a:t>8/10/2021</a:t>
            </a:fld>
            <a:endParaRPr lang="en-US" altLang="en-US"/>
          </a:p>
        </p:txBody>
      </p:sp>
      <p:sp>
        <p:nvSpPr>
          <p:cNvPr id="6" name="Footer Placeholder 4"/>
          <p:cNvSpPr>
            <a:spLocks noGrp="1"/>
          </p:cNvSpPr>
          <p:nvPr>
            <p:ph type="ftr" sz="quarter" idx="11"/>
          </p:nvPr>
        </p:nvSpPr>
        <p:spPr/>
        <p:txBody>
          <a:bodyPr/>
          <a:lstStyle>
            <a:lvl1pPr>
              <a:defRPr/>
            </a:lvl1pPr>
          </a:lstStyle>
          <a:p>
            <a:r>
              <a:rPr lang="en-US" altLang="en-US"/>
              <a:t>SCCOE: Equity | Diversity | Inclusion | Partnership </a:t>
            </a:r>
          </a:p>
        </p:txBody>
      </p:sp>
      <p:sp>
        <p:nvSpPr>
          <p:cNvPr id="7" name="Slide Number Placeholder 5"/>
          <p:cNvSpPr>
            <a:spLocks noGrp="1"/>
          </p:cNvSpPr>
          <p:nvPr>
            <p:ph type="sldNum" sz="quarter" idx="12"/>
          </p:nvPr>
        </p:nvSpPr>
        <p:spPr/>
        <p:txBody>
          <a:bodyPr/>
          <a:lstStyle>
            <a:lvl1pPr>
              <a:defRPr/>
            </a:lvl1pPr>
          </a:lstStyle>
          <a:p>
            <a:fld id="{759D3904-CE6A-4B84-BC72-03DD8628330E}" type="slidenum">
              <a:rPr lang="en-US" altLang="en-US"/>
              <a:pPr/>
              <a:t>‹#›</a:t>
            </a:fld>
            <a:endParaRPr lang="en-US" altLang="en-US"/>
          </a:p>
        </p:txBody>
      </p:sp>
    </p:spTree>
    <p:extLst>
      <p:ext uri="{BB962C8B-B14F-4D97-AF65-F5344CB8AC3E}">
        <p14:creationId xmlns:p14="http://schemas.microsoft.com/office/powerpoint/2010/main" val="2001683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3335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838200" y="5297488"/>
            <a:ext cx="1752600" cy="303212"/>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B6955460-842A-4DB7-AA23-B0FF951CD3B7}" type="datetime1">
              <a:rPr lang="en-US" altLang="en-US"/>
              <a:pPr/>
              <a:t>8/10/2021</a:t>
            </a:fld>
            <a:endParaRPr lang="en-US" altLang="en-US"/>
          </a:p>
        </p:txBody>
      </p:sp>
      <p:sp>
        <p:nvSpPr>
          <p:cNvPr id="5" name="Footer Placeholder 4"/>
          <p:cNvSpPr>
            <a:spLocks noGrp="1"/>
          </p:cNvSpPr>
          <p:nvPr>
            <p:ph type="ftr" sz="quarter" idx="3"/>
          </p:nvPr>
        </p:nvSpPr>
        <p:spPr>
          <a:xfrm>
            <a:off x="4300538" y="5297488"/>
            <a:ext cx="4386262" cy="303212"/>
          </a:xfrm>
          <a:prstGeom prst="rect">
            <a:avLst/>
          </a:prstGeom>
        </p:spPr>
        <p:txBody>
          <a:bodyPr vert="horz" wrap="square" lIns="0" tIns="0" rIns="0" bIns="0" numCol="1" anchor="ctr" anchorCtr="0" compatLnSpc="1">
            <a:prstTxWarp prst="textNoShape">
              <a:avLst/>
            </a:prstTxWarp>
          </a:bodyPr>
          <a:lstStyle>
            <a:lvl1pPr algn="ctr">
              <a:defRPr sz="1600" b="1">
                <a:solidFill>
                  <a:schemeClr val="bg1"/>
                </a:solidFill>
                <a:effectLst>
                  <a:outerShdw blurRad="38100" dist="38100" dir="2700000" algn="tl">
                    <a:srgbClr val="C0C0C0"/>
                  </a:outerShdw>
                </a:effectLst>
              </a:defRPr>
            </a:lvl1pPr>
          </a:lstStyle>
          <a:p>
            <a:r>
              <a:rPr lang="en-US" altLang="en-US"/>
              <a:t>SCCOE: Equity | Diversity | Inclusion | Partnership </a:t>
            </a:r>
          </a:p>
        </p:txBody>
      </p:sp>
      <p:sp>
        <p:nvSpPr>
          <p:cNvPr id="6" name="Slide Number Placeholder 5"/>
          <p:cNvSpPr>
            <a:spLocks noGrp="1"/>
          </p:cNvSpPr>
          <p:nvPr>
            <p:ph type="sldNum" sz="quarter" idx="4"/>
          </p:nvPr>
        </p:nvSpPr>
        <p:spPr>
          <a:xfrm>
            <a:off x="8686800" y="5297488"/>
            <a:ext cx="373063" cy="303212"/>
          </a:xfrm>
          <a:prstGeom prst="rect">
            <a:avLst/>
          </a:prstGeom>
        </p:spPr>
        <p:txBody>
          <a:bodyPr vert="horz" wrap="square" lIns="0" tIns="0" rIns="0" bIns="0" numCol="1" anchor="ctr" anchorCtr="0" compatLnSpc="1">
            <a:prstTxWarp prst="textNoShape">
              <a:avLst/>
            </a:prstTxWarp>
          </a:bodyPr>
          <a:lstStyle>
            <a:lvl1pPr algn="r">
              <a:defRPr sz="1600">
                <a:solidFill>
                  <a:schemeClr val="bg1"/>
                </a:solidFill>
              </a:defRPr>
            </a:lvl1pPr>
          </a:lstStyle>
          <a:p>
            <a:fld id="{7C12A6FF-F4F8-4EF8-AA4D-70C316F0927D}" type="slidenum">
              <a:rPr lang="en-US" altLang="en-US"/>
              <a:pPr/>
              <a:t>‹#›</a:t>
            </a:fld>
            <a:endParaRPr lang="en-US" altLang="en-US"/>
          </a:p>
        </p:txBody>
      </p:sp>
      <p:pic>
        <p:nvPicPr>
          <p:cNvPr id="9" name="Picture 8"/>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57163" y="5037138"/>
            <a:ext cx="301625" cy="563562"/>
          </a:xfrm>
          <a:prstGeom prst="rect">
            <a:avLst/>
          </a:prstGeom>
          <a:noFill/>
          <a:ln>
            <a:noFill/>
          </a:ln>
          <a:effectLst>
            <a:outerShdw blurRad="50800" dist="38100" dir="2700000" algn="tl" rotWithShape="0">
              <a:srgbClr val="808080">
                <a:alpha val="42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2" r:id="rId1"/>
    <p:sldLayoutId id="2147483693"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dt="0"/>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0"/>
          <a:cs typeface="ヒラギノ角ゴ Pro W3" charset="0"/>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0"/>
          <a:cs typeface="ヒラギノ角ゴ Pro W3" charset="0"/>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0"/>
          <a:cs typeface="ヒラギノ角ゴ Pro W3" charset="0"/>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0"/>
          <a:cs typeface="ヒラギノ角ゴ Pro W3" charset="0"/>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0"/>
          <a:cs typeface="ヒラギノ角ゴ Pro W3" charset="0"/>
        </a:defRPr>
      </a:lvl5pPr>
      <a:lvl6pPr marL="457200" algn="ctr" defTabSz="457200" rtl="0" fontAlgn="base">
        <a:spcBef>
          <a:spcPct val="0"/>
        </a:spcBef>
        <a:spcAft>
          <a:spcPct val="0"/>
        </a:spcAft>
        <a:defRPr sz="4400">
          <a:solidFill>
            <a:schemeClr val="tx1"/>
          </a:solidFill>
          <a:latin typeface="Calibri" charset="0"/>
          <a:ea typeface="ヒラギノ角ゴ Pro W3" charset="0"/>
          <a:cs typeface="ヒラギノ角ゴ Pro W3" charset="0"/>
        </a:defRPr>
      </a:lvl6pPr>
      <a:lvl7pPr marL="914400" algn="ctr" defTabSz="457200" rtl="0" fontAlgn="base">
        <a:spcBef>
          <a:spcPct val="0"/>
        </a:spcBef>
        <a:spcAft>
          <a:spcPct val="0"/>
        </a:spcAft>
        <a:defRPr sz="4400">
          <a:solidFill>
            <a:schemeClr val="tx1"/>
          </a:solidFill>
          <a:latin typeface="Calibri" charset="0"/>
          <a:ea typeface="ヒラギノ角ゴ Pro W3" charset="0"/>
          <a:cs typeface="ヒラギノ角ゴ Pro W3" charset="0"/>
        </a:defRPr>
      </a:lvl7pPr>
      <a:lvl8pPr marL="1371600" algn="ctr" defTabSz="457200" rtl="0" fontAlgn="base">
        <a:spcBef>
          <a:spcPct val="0"/>
        </a:spcBef>
        <a:spcAft>
          <a:spcPct val="0"/>
        </a:spcAft>
        <a:defRPr sz="4400">
          <a:solidFill>
            <a:schemeClr val="tx1"/>
          </a:solidFill>
          <a:latin typeface="Calibri" charset="0"/>
          <a:ea typeface="ヒラギノ角ゴ Pro W3" charset="0"/>
          <a:cs typeface="ヒラギノ角ゴ Pro W3" charset="0"/>
        </a:defRPr>
      </a:lvl8pPr>
      <a:lvl9pPr marL="1828800" algn="ctr" defTabSz="457200" rtl="0" fontAlgn="base">
        <a:spcBef>
          <a:spcPct val="0"/>
        </a:spcBef>
        <a:spcAft>
          <a:spcPct val="0"/>
        </a:spcAft>
        <a:defRPr sz="4400">
          <a:solidFill>
            <a:schemeClr val="tx1"/>
          </a:solidFill>
          <a:latin typeface="Calibri" charset="0"/>
          <a:ea typeface="ヒラギノ角ゴ Pro W3" charset="0"/>
          <a:cs typeface="ヒラギノ角ゴ Pro W3"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ヒラギノ角ゴ Pro W3" charset="0"/>
          <a:cs typeface="ヒラギノ角ゴ Pro W3"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ヒラギノ角ゴ Pro W3" charset="0"/>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charset="0"/>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0"/>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84E6F-5C6D-440D-B39C-E63290DCA914}"/>
              </a:ext>
            </a:extLst>
          </p:cNvPr>
          <p:cNvSpPr>
            <a:spLocks noGrp="1"/>
          </p:cNvSpPr>
          <p:nvPr>
            <p:ph type="title"/>
          </p:nvPr>
        </p:nvSpPr>
        <p:spPr>
          <a:xfrm>
            <a:off x="451209" y="2869099"/>
            <a:ext cx="8174349" cy="2952392"/>
          </a:xfrm>
        </p:spPr>
        <p:txBody>
          <a:bodyPr/>
          <a:lstStyle/>
          <a:p>
            <a:pPr algn="ctr"/>
            <a:r>
              <a:rPr lang="en-US" sz="3200" dirty="0">
                <a:solidFill>
                  <a:schemeClr val="tx2"/>
                </a:solidFill>
                <a:latin typeface="Calibri" panose="020F0502020204030204" pitchFamily="34" charset="0"/>
                <a:ea typeface="Calibri" panose="020F0502020204030204" pitchFamily="34" charset="0"/>
                <a:cs typeface="Times New Roman" panose="02020603050405020304" pitchFamily="18" charset="0"/>
              </a:rPr>
              <a:t>2021-22 budget investments in</a:t>
            </a:r>
            <a:br>
              <a:rPr lang="en-US" sz="3200" dirty="0">
                <a:solidFill>
                  <a:schemeClr val="tx2"/>
                </a:solidFill>
                <a:latin typeface="Calibri" panose="020F0502020204030204" pitchFamily="34" charset="0"/>
                <a:ea typeface="Calibri" panose="020F0502020204030204" pitchFamily="34" charset="0"/>
                <a:cs typeface="Times New Roman" panose="02020603050405020304" pitchFamily="18" charset="0"/>
              </a:rPr>
            </a:br>
            <a:r>
              <a:rPr lang="en-US" sz="3200" dirty="0">
                <a:solidFill>
                  <a:schemeClr val="tx2"/>
                </a:solidFill>
                <a:latin typeface="Calibri" panose="020F0502020204030204" pitchFamily="34" charset="0"/>
                <a:ea typeface="Calibri" panose="020F0502020204030204" pitchFamily="34" charset="0"/>
                <a:cs typeface="Times New Roman" panose="02020603050405020304" pitchFamily="18" charset="0"/>
              </a:rPr>
              <a:t>School-based </a:t>
            </a:r>
            <a:r>
              <a:rPr lang="en-US" sz="32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Health &amp; mental health </a:t>
            </a:r>
            <a:endParaRPr lang="en-US" sz="3200" dirty="0">
              <a:solidFill>
                <a:schemeClr val="tx2"/>
              </a:solidFill>
            </a:endParaRPr>
          </a:p>
        </p:txBody>
      </p:sp>
      <p:sp>
        <p:nvSpPr>
          <p:cNvPr id="4" name="Footer Placeholder 3">
            <a:extLst>
              <a:ext uri="{FF2B5EF4-FFF2-40B4-BE49-F238E27FC236}">
                <a16:creationId xmlns:a16="http://schemas.microsoft.com/office/drawing/2014/main" id="{EA8BB27B-C62C-4B5E-9CD3-FE8A882D6B3D}"/>
              </a:ext>
            </a:extLst>
          </p:cNvPr>
          <p:cNvSpPr>
            <a:spLocks noGrp="1"/>
          </p:cNvSpPr>
          <p:nvPr>
            <p:ph type="ftr" sz="quarter" idx="11"/>
          </p:nvPr>
        </p:nvSpPr>
        <p:spPr/>
        <p:txBody>
          <a:bodyPr/>
          <a:lstStyle/>
          <a:p>
            <a:pPr>
              <a:defRPr/>
            </a:pPr>
            <a:r>
              <a:rPr lang="en-US" altLang="en-US"/>
              <a:t>SCCOE: Equity | Diversity | Inclusion | Partnership </a:t>
            </a:r>
          </a:p>
        </p:txBody>
      </p:sp>
      <p:sp>
        <p:nvSpPr>
          <p:cNvPr id="5" name="Slide Number Placeholder 4">
            <a:extLst>
              <a:ext uri="{FF2B5EF4-FFF2-40B4-BE49-F238E27FC236}">
                <a16:creationId xmlns:a16="http://schemas.microsoft.com/office/drawing/2014/main" id="{DB53CF28-494C-4912-999D-FBC6B1EBB8E2}"/>
              </a:ext>
            </a:extLst>
          </p:cNvPr>
          <p:cNvSpPr>
            <a:spLocks noGrp="1"/>
          </p:cNvSpPr>
          <p:nvPr>
            <p:ph type="sldNum" sz="quarter" idx="12"/>
          </p:nvPr>
        </p:nvSpPr>
        <p:spPr/>
        <p:txBody>
          <a:bodyPr/>
          <a:lstStyle/>
          <a:p>
            <a:pPr>
              <a:defRPr/>
            </a:pPr>
            <a:fld id="{74BF469E-656F-47CA-90DD-2FF5E1C6E3A2}" type="slidenum">
              <a:rPr lang="en-US" altLang="en-US" smtClean="0"/>
              <a:pPr>
                <a:defRPr/>
              </a:pPr>
              <a:t>1</a:t>
            </a:fld>
            <a:endParaRPr lang="en-US" altLang="en-US"/>
          </a:p>
        </p:txBody>
      </p:sp>
      <p:pic>
        <p:nvPicPr>
          <p:cNvPr id="6" name="Picture 5">
            <a:extLst>
              <a:ext uri="{FF2B5EF4-FFF2-40B4-BE49-F238E27FC236}">
                <a16:creationId xmlns:a16="http://schemas.microsoft.com/office/drawing/2014/main" id="{22957531-2694-48A9-B323-F77D042C843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299929" y="937994"/>
            <a:ext cx="4193740" cy="1543960"/>
          </a:xfrm>
          <a:prstGeom prst="rect">
            <a:avLst/>
          </a:prstGeom>
          <a:noFill/>
          <a:ln>
            <a:noFill/>
          </a:ln>
        </p:spPr>
      </p:pic>
    </p:spTree>
    <p:extLst>
      <p:ext uri="{BB962C8B-B14F-4D97-AF65-F5344CB8AC3E}">
        <p14:creationId xmlns:p14="http://schemas.microsoft.com/office/powerpoint/2010/main" val="399417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Children and Youth Behavioral Health Initiative </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701675" y="1133475"/>
            <a:ext cx="7648575" cy="3511550"/>
          </a:xfrm>
        </p:spPr>
        <p:txBody>
          <a:bodyPr rtlCol="0"/>
          <a:lstStyle/>
          <a:p>
            <a:pPr marL="0" marR="0" lvl="0" indent="0">
              <a:lnSpc>
                <a:spcPct val="107000"/>
              </a:lnSpc>
              <a:spcBef>
                <a:spcPts val="0"/>
              </a:spcBef>
              <a:spcAft>
                <a:spcPts val="0"/>
              </a:spcAft>
              <a:buNone/>
            </a:pPr>
            <a:r>
              <a:rPr lang="en-US" sz="18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Medi-Cal Managed Care Incentives – Approx. $400M for Managed Care Plans ($227M State Funds, plus federal matching), W&amp;I 5961.3</a:t>
            </a:r>
          </a:p>
          <a:p>
            <a:pPr marL="0" marR="0" lvl="0" indent="0">
              <a:lnSpc>
                <a:spcPct val="107000"/>
              </a:lnSpc>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Incentive payments for Medi-Cal managed care plans that “increase access to preventative, early intervention and behavioral health services </a:t>
            </a:r>
            <a:r>
              <a:rPr lang="en-US" sz="1400" u="sng" dirty="0">
                <a:effectLst/>
                <a:latin typeface="Calibri" panose="020F0502020204030204" pitchFamily="34" charset="0"/>
                <a:ea typeface="Calibri" panose="020F0502020204030204" pitchFamily="34" charset="0"/>
                <a:cs typeface="Times New Roman" panose="02020603050405020304" pitchFamily="18" charset="0"/>
              </a:rPr>
              <a:t>by school-affiliated behavioral health providers </a:t>
            </a:r>
            <a:r>
              <a:rPr lang="en-US" sz="1400" dirty="0">
                <a:effectLst/>
                <a:latin typeface="Calibri" panose="020F0502020204030204" pitchFamily="34" charset="0"/>
                <a:ea typeface="Calibri" panose="020F0502020204030204" pitchFamily="34" charset="0"/>
                <a:cs typeface="Times New Roman" panose="02020603050405020304" pitchFamily="18" charset="0"/>
              </a:rPr>
              <a:t>for K-12 children </a:t>
            </a:r>
            <a:r>
              <a:rPr lang="en-US" sz="1400" u="sng" dirty="0">
                <a:effectLst/>
                <a:latin typeface="Calibri" panose="020F0502020204030204" pitchFamily="34" charset="0"/>
                <a:ea typeface="Calibri" panose="020F0502020204030204" pitchFamily="34" charset="0"/>
                <a:cs typeface="Times New Roman" panose="02020603050405020304" pitchFamily="18" charset="0"/>
              </a:rPr>
              <a:t>in schools</a:t>
            </a:r>
            <a:r>
              <a:rPr lang="en-US" sz="1400" dirty="0">
                <a:effectLst/>
                <a:latin typeface="Calibri" panose="020F0502020204030204" pitchFamily="34"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Incentive payments shall be used to develop “new collaborative initiatives” and “build on existing school-based partnerships” </a:t>
            </a:r>
          </a:p>
          <a:p>
            <a:pPr>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Incentives must supplement, not supplant existing funding</a:t>
            </a:r>
          </a:p>
          <a:p>
            <a:pPr>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t>
            </a:r>
            <a:r>
              <a:rPr lang="en-US" sz="1400" dirty="0">
                <a:latin typeface="Calibri" panose="020F0502020204030204" pitchFamily="34" charset="0"/>
                <a:ea typeface="Calibri" panose="020F0502020204030204" pitchFamily="34" charset="0"/>
                <a:cs typeface="Times New Roman" panose="02020603050405020304" pitchFamily="18" charset="0"/>
              </a:rPr>
              <a:t>Legislative s</a:t>
            </a:r>
            <a:r>
              <a:rPr lang="en-US" sz="1400" dirty="0">
                <a:effectLst/>
                <a:latin typeface="Calibri" panose="020F0502020204030204" pitchFamily="34" charset="0"/>
                <a:ea typeface="Calibri" panose="020F0502020204030204" pitchFamily="34" charset="0"/>
                <a:cs typeface="Times New Roman" panose="02020603050405020304" pitchFamily="18" charset="0"/>
              </a:rPr>
              <a:t>ummary states that </a:t>
            </a:r>
            <a:r>
              <a:rPr lang="en-US" sz="1400" dirty="0">
                <a:latin typeface="Calibri" panose="020F0502020204030204" pitchFamily="34" charset="0"/>
                <a:ea typeface="Calibri" panose="020F0502020204030204" pitchFamily="34" charset="0"/>
                <a:cs typeface="Times New Roman" panose="02020603050405020304" pitchFamily="18" charset="0"/>
              </a:rPr>
              <a:t>eligibility is conditioned on Medi-Cal managed care plan entering into a three-party partnership with an LEA and county mental health agency)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10</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Tree>
    <p:extLst>
      <p:ext uri="{BB962C8B-B14F-4D97-AF65-F5344CB8AC3E}">
        <p14:creationId xmlns:p14="http://schemas.microsoft.com/office/powerpoint/2010/main" val="1865937863"/>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Children and Youth Behavioral Health Initiative </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701675" y="1133474"/>
            <a:ext cx="7648575" cy="4467225"/>
          </a:xfrm>
        </p:spPr>
        <p:txBody>
          <a:bodyPr rtlCol="0"/>
          <a:lstStyle/>
          <a:p>
            <a:pPr marL="0" marR="0" lvl="0" indent="0">
              <a:lnSpc>
                <a:spcPct val="107000"/>
              </a:lnSpc>
              <a:spcBef>
                <a:spcPts val="0"/>
              </a:spcBef>
              <a:spcAft>
                <a:spcPts val="0"/>
              </a:spcAft>
              <a:buNone/>
            </a:pPr>
            <a:r>
              <a:rPr lang="en-US" sz="18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Medi-Cal Managed Care Incentives – Approx. $400M for Managed Care Plans ($227M State Funds, plus federal matching), W&amp;I 5961.3</a:t>
            </a:r>
          </a:p>
          <a:p>
            <a:pPr marL="0" marR="0" lvl="0" indent="0">
              <a:lnSpc>
                <a:spcPct val="107000"/>
              </a:lnSpc>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Medi-Cal managed care plans will only receive payments if they meet metrics, interventions, and goals, as defined by a DHCS stakeholder group, in alignment with the following:</a:t>
            </a:r>
          </a:p>
          <a:p>
            <a:pPr marL="0" marR="0" lvl="0" indent="0">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Technical assistance to increase coordination and partnerships between schools and health plans (e.g. contracts, MOUs, agreements)</a:t>
            </a:r>
          </a:p>
          <a:p>
            <a:pPr>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Planning efforts to use data to identify needs, gaps, </a:t>
            </a:r>
            <a:r>
              <a:rPr lang="en-US" sz="1200" dirty="0">
                <a:latin typeface="Calibri" panose="020F0502020204030204" pitchFamily="34" charset="0"/>
                <a:ea typeface="Calibri" panose="020F0502020204030204" pitchFamily="34" charset="0"/>
                <a:cs typeface="Times New Roman" panose="02020603050405020304" pitchFamily="18" charset="0"/>
              </a:rPr>
              <a:t>disparities, inequities, and resources and develop a framework for a robust and coordinated system of social, emotional and behavioral health</a:t>
            </a:r>
          </a:p>
          <a:p>
            <a:pPr>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Developing or pil</a:t>
            </a:r>
            <a:r>
              <a:rPr lang="en-US" sz="1200" dirty="0">
                <a:latin typeface="Calibri" panose="020F0502020204030204" pitchFamily="34" charset="0"/>
                <a:ea typeface="Calibri" panose="020F0502020204030204" pitchFamily="34" charset="0"/>
                <a:cs typeface="Times New Roman" panose="02020603050405020304" pitchFamily="18" charset="0"/>
              </a:rPr>
              <a:t>oting behavioral  health wellness programs in school settings (e.g. Mental Health First Aid, SEL)</a:t>
            </a:r>
          </a:p>
          <a:p>
            <a:pPr>
              <a:lnSpc>
                <a:spcPct val="107000"/>
              </a:lnSpc>
              <a:spcBef>
                <a:spcPts val="0"/>
              </a:spcBef>
              <a:spcAft>
                <a:spcPts val="0"/>
              </a:spcAft>
            </a:pPr>
            <a:r>
              <a:rPr lang="en-US" sz="1200" dirty="0">
                <a:latin typeface="Calibri" panose="020F0502020204030204" pitchFamily="34" charset="0"/>
                <a:ea typeface="Calibri" panose="020F0502020204030204" pitchFamily="34" charset="0"/>
                <a:cs typeface="Times New Roman" panose="02020603050405020304" pitchFamily="18" charset="0"/>
              </a:rPr>
              <a:t>Expanding the workforce by using community health workers or peers</a:t>
            </a:r>
          </a:p>
          <a:p>
            <a:pPr>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Increasing </a:t>
            </a:r>
            <a:r>
              <a:rPr lang="en-US" sz="1200" dirty="0">
                <a:latin typeface="Calibri" panose="020F0502020204030204" pitchFamily="34" charset="0"/>
                <a:ea typeface="Calibri" panose="020F0502020204030204" pitchFamily="34" charset="0"/>
                <a:cs typeface="Times New Roman" panose="02020603050405020304" pitchFamily="18" charset="0"/>
              </a:rPr>
              <a:t>telehealth services in schools</a:t>
            </a:r>
          </a:p>
          <a:p>
            <a:pPr>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Implementing suicide prevention strategies</a:t>
            </a:r>
          </a:p>
          <a:p>
            <a:pPr>
              <a:lnSpc>
                <a:spcPct val="107000"/>
              </a:lnSpc>
              <a:spcBef>
                <a:spcPts val="0"/>
              </a:spcBef>
              <a:spcAft>
                <a:spcPts val="0"/>
              </a:spcAft>
            </a:pPr>
            <a:r>
              <a:rPr lang="en-US" sz="1200" dirty="0">
                <a:latin typeface="Calibri" panose="020F0502020204030204" pitchFamily="34" charset="0"/>
                <a:ea typeface="Calibri" panose="020F0502020204030204" pitchFamily="34" charset="0"/>
                <a:cs typeface="Times New Roman" panose="02020603050405020304" pitchFamily="18" charset="0"/>
              </a:rPr>
              <a:t>Improving performance and outcomes-based accountability for behavioral health access</a:t>
            </a:r>
          </a:p>
          <a:p>
            <a:pPr>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Increasing access to substance abus</a:t>
            </a:r>
            <a:r>
              <a:rPr lang="en-US" sz="1200" dirty="0">
                <a:latin typeface="Calibri" panose="020F0502020204030204" pitchFamily="34" charset="0"/>
                <a:ea typeface="Calibri" panose="020F0502020204030204" pitchFamily="34" charset="0"/>
                <a:cs typeface="Times New Roman" panose="02020603050405020304" pitchFamily="18" charset="0"/>
              </a:rPr>
              <a:t>e prevention, early intervention, and treatment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11</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Tree>
    <p:extLst>
      <p:ext uri="{BB962C8B-B14F-4D97-AF65-F5344CB8AC3E}">
        <p14:creationId xmlns:p14="http://schemas.microsoft.com/office/powerpoint/2010/main" val="2255099515"/>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Children and Youth Behavioral Health Initiative </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701675" y="1133475"/>
            <a:ext cx="7648575" cy="3511550"/>
          </a:xfrm>
        </p:spPr>
        <p:txBody>
          <a:bodyPr rtlCol="0"/>
          <a:lstStyle/>
          <a:p>
            <a:pPr marL="0" marR="0" lvl="0" indent="0">
              <a:lnSpc>
                <a:spcPct val="107000"/>
              </a:lnSpc>
              <a:spcBef>
                <a:spcPts val="0"/>
              </a:spcBef>
              <a:spcAft>
                <a:spcPts val="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Behavioral Health </a:t>
            </a:r>
            <a:r>
              <a:rPr lang="en-US" sz="1800" b="1" dirty="0">
                <a:latin typeface="Calibri" panose="020F0502020204030204" pitchFamily="34" charset="0"/>
                <a:ea typeface="Calibri" panose="020F0502020204030204" pitchFamily="34" charset="0"/>
                <a:cs typeface="Times New Roman" panose="02020603050405020304" pitchFamily="18" charset="0"/>
              </a:rPr>
              <a:t>Services &amp; Supports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Virtual Platform- $</a:t>
            </a:r>
            <a:r>
              <a:rPr lang="en-US" sz="1800" b="1" dirty="0">
                <a:latin typeface="Calibri" panose="020F0502020204030204" pitchFamily="34" charset="0"/>
                <a:ea typeface="Calibri" panose="020F0502020204030204" pitchFamily="34" charset="0"/>
                <a:cs typeface="Times New Roman" panose="02020603050405020304" pitchFamily="18" charset="0"/>
              </a:rPr>
              <a:t>680M</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Establish a virtual platform targeted at ages 0 to 26 that offers Tier 1 and some Tier 2 services, with streamlined referrals to health plans for more intensive services.</a:t>
            </a:r>
          </a:p>
          <a:p>
            <a:pPr>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Services provided virtually, regardless of insurance or health plan. Includes links to other social services like housing and food assistance.</a:t>
            </a:r>
          </a:p>
          <a:p>
            <a:pPr>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Includes screening tools and activities.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12</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Tree>
    <p:extLst>
      <p:ext uri="{BB962C8B-B14F-4D97-AF65-F5344CB8AC3E}">
        <p14:creationId xmlns:p14="http://schemas.microsoft.com/office/powerpoint/2010/main" val="105210832"/>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Children and Youth Behavioral Health Initiative </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701675" y="1133475"/>
            <a:ext cx="7648575" cy="3511550"/>
          </a:xfrm>
        </p:spPr>
        <p:txBody>
          <a:bodyPr rtlCol="0"/>
          <a:lstStyle/>
          <a:p>
            <a:pPr marL="0" marR="0" lvl="0" indent="0">
              <a:lnSpc>
                <a:spcPct val="107000"/>
              </a:lnSpc>
              <a:spcBef>
                <a:spcPts val="0"/>
              </a:spcBef>
              <a:spcAft>
                <a:spcPts val="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Behavioral Health </a:t>
            </a:r>
            <a:r>
              <a:rPr lang="en-US" sz="1800" b="1" dirty="0">
                <a:latin typeface="Calibri" panose="020F0502020204030204" pitchFamily="34" charset="0"/>
                <a:ea typeface="Calibri" panose="020F0502020204030204" pitchFamily="34" charset="0"/>
                <a:cs typeface="Times New Roman" panose="02020603050405020304" pitchFamily="18" charset="0"/>
              </a:rPr>
              <a:t>Workforce Capacity -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$427</a:t>
            </a:r>
            <a:r>
              <a:rPr lang="en-US" sz="1800" b="1" dirty="0">
                <a:latin typeface="Calibri" panose="020F0502020204030204" pitchFamily="34" charset="0"/>
                <a:ea typeface="Calibri" panose="020F0502020204030204" pitchFamily="34" charset="0"/>
                <a:cs typeface="Times New Roman" panose="02020603050405020304" pitchFamily="18" charset="0"/>
              </a:rPr>
              <a:t>M &amp; $428M</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Recruit and train 10,000 </a:t>
            </a:r>
            <a:r>
              <a:rPr lang="en-US" sz="1800" dirty="0">
                <a:effectLst/>
                <a:latin typeface="Calibri" panose="020F0502020204030204" pitchFamily="34" charset="0"/>
                <a:ea typeface="Calibri" panose="020F0502020204030204" pitchFamily="34" charset="0"/>
                <a:cs typeface="Times New Roman" panose="02020603050405020304" pitchFamily="18" charset="0"/>
              </a:rPr>
              <a:t>culturally and linguistically proficient counselors and coaches to serve K-12 and college age youth. </a:t>
            </a:r>
          </a:p>
          <a:p>
            <a:pPr>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Increase the number of licensed and unlicensed mental health professionals, including creation of new “behavioral health coaches” </a:t>
            </a:r>
          </a:p>
          <a:p>
            <a:pPr>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Funds could </a:t>
            </a:r>
            <a:r>
              <a:rPr lang="en-US" sz="1800" dirty="0">
                <a:latin typeface="Calibri" panose="020F0502020204030204" pitchFamily="34" charset="0"/>
                <a:ea typeface="Calibri" panose="020F0502020204030204" pitchFamily="34" charset="0"/>
                <a:cs typeface="Times New Roman" panose="02020603050405020304" pitchFamily="18" charset="0"/>
              </a:rPr>
              <a:t>pay for training programs, tuition, and mentorship or coaching.</a:t>
            </a:r>
          </a:p>
          <a:p>
            <a:pPr>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13</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Tree>
    <p:extLst>
      <p:ext uri="{BB962C8B-B14F-4D97-AF65-F5344CB8AC3E}">
        <p14:creationId xmlns:p14="http://schemas.microsoft.com/office/powerpoint/2010/main" val="2811812051"/>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Children and Youth Behavioral Health Initiative </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701675" y="1133475"/>
            <a:ext cx="7648575" cy="3511550"/>
          </a:xfrm>
        </p:spPr>
        <p:txBody>
          <a:bodyPr rtlCol="0"/>
          <a:lstStyle/>
          <a:p>
            <a:pPr>
              <a:spcBef>
                <a:spcPts val="0"/>
              </a:spcBef>
              <a:spcAft>
                <a:spcPts val="12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Public Education Campaign - $125M</a:t>
            </a:r>
          </a:p>
          <a:p>
            <a:pPr>
              <a:spcBef>
                <a:spcPts val="0"/>
              </a:spcBef>
              <a:spcAft>
                <a:spcPts val="1200"/>
              </a:spcAft>
            </a:pPr>
            <a:r>
              <a:rPr lang="en-US" sz="1800" b="1" dirty="0">
                <a:latin typeface="Calibri" panose="020F0502020204030204" pitchFamily="34" charset="0"/>
                <a:ea typeface="Calibri" panose="020F0502020204030204" pitchFamily="34" charset="0"/>
                <a:cs typeface="Times New Roman" panose="02020603050405020304" pitchFamily="18" charset="0"/>
              </a:rPr>
              <a:t>Enhance Medi-Cal Benefits (ACEs &amp; dyadic care) - $800M</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1200"/>
              </a:spcAft>
            </a:pPr>
            <a:r>
              <a:rPr lang="en-US" sz="1800" b="1" dirty="0">
                <a:latin typeface="Calibri" panose="020F0502020204030204" pitchFamily="34" charset="0"/>
                <a:ea typeface="Calibri" panose="020F0502020204030204" pitchFamily="34" charset="0"/>
                <a:cs typeface="Times New Roman" panose="02020603050405020304" pitchFamily="18" charset="0"/>
              </a:rPr>
              <a:t>Behavioral Health Infrastructure (mobile crisis teams) - $150M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1200"/>
              </a:spcAft>
            </a:pPr>
            <a:r>
              <a:rPr lang="en-US" sz="1800" b="1" dirty="0">
                <a:latin typeface="Calibri" panose="020F0502020204030204" pitchFamily="34" charset="0"/>
                <a:ea typeface="Calibri" panose="020F0502020204030204" pitchFamily="34" charset="0"/>
                <a:cs typeface="Times New Roman" panose="02020603050405020304" pitchFamily="18" charset="0"/>
              </a:rPr>
              <a:t>Evidence-Based Behavioral Health Programs - $429M</a:t>
            </a:r>
          </a:p>
          <a:p>
            <a:pPr>
              <a:spcBef>
                <a:spcPts val="0"/>
              </a:spcBef>
              <a:spcAft>
                <a:spcPts val="1200"/>
              </a:spcAft>
            </a:pPr>
            <a:r>
              <a:rPr lang="en-US" sz="1800" b="1" dirty="0" err="1">
                <a:effectLst/>
                <a:latin typeface="Calibri" panose="020F0502020204030204" pitchFamily="34" charset="0"/>
                <a:ea typeface="Calibri" panose="020F0502020204030204" pitchFamily="34" charset="0"/>
                <a:cs typeface="Times New Roman" panose="02020603050405020304" pitchFamily="18" charset="0"/>
              </a:rPr>
              <a:t>CalHOPE</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 $45M</a:t>
            </a:r>
          </a:p>
          <a:p>
            <a:pPr>
              <a:spcBef>
                <a:spcPts val="0"/>
              </a:spcBef>
              <a:spcAft>
                <a:spcPts val="1200"/>
              </a:spcAft>
            </a:pPr>
            <a:r>
              <a:rPr lang="en-US" sz="1800" b="1" dirty="0">
                <a:latin typeface="Calibri" panose="020F0502020204030204" pitchFamily="34" charset="0"/>
                <a:ea typeface="Calibri" panose="020F0502020204030204" pitchFamily="34" charset="0"/>
                <a:cs typeface="Times New Roman" panose="02020603050405020304" pitchFamily="18" charset="0"/>
              </a:rPr>
              <a:t>E-Consult Services &amp; Training - $165M</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14</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Tree>
    <p:extLst>
      <p:ext uri="{BB962C8B-B14F-4D97-AF65-F5344CB8AC3E}">
        <p14:creationId xmlns:p14="http://schemas.microsoft.com/office/powerpoint/2010/main" val="1963074121"/>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4C66BF4-347D-4795-B645-86C1AAA35A24}"/>
              </a:ext>
            </a:extLst>
          </p:cNvPr>
          <p:cNvSpPr>
            <a:spLocks noGrp="1"/>
          </p:cNvSpPr>
          <p:nvPr>
            <p:ph type="ftr" sz="quarter" idx="11"/>
          </p:nvPr>
        </p:nvSpPr>
        <p:spPr/>
        <p:txBody>
          <a:bodyPr/>
          <a:lstStyle/>
          <a:p>
            <a:r>
              <a:rPr lang="en-US" altLang="en-US"/>
              <a:t>SCCOE: Equity | Diversity | Inclusion | Partnership </a:t>
            </a:r>
          </a:p>
        </p:txBody>
      </p:sp>
      <p:sp>
        <p:nvSpPr>
          <p:cNvPr id="5" name="Slide Number Placeholder 4">
            <a:extLst>
              <a:ext uri="{FF2B5EF4-FFF2-40B4-BE49-F238E27FC236}">
                <a16:creationId xmlns:a16="http://schemas.microsoft.com/office/drawing/2014/main" id="{92E9A785-B456-409F-9496-E0FC65ED0EBD}"/>
              </a:ext>
            </a:extLst>
          </p:cNvPr>
          <p:cNvSpPr>
            <a:spLocks noGrp="1"/>
          </p:cNvSpPr>
          <p:nvPr>
            <p:ph type="sldNum" sz="quarter" idx="12"/>
          </p:nvPr>
        </p:nvSpPr>
        <p:spPr/>
        <p:txBody>
          <a:bodyPr/>
          <a:lstStyle/>
          <a:p>
            <a:fld id="{090B5002-71AA-4AD7-82F1-3A2AEAC6BA1E}" type="slidenum">
              <a:rPr lang="en-US" altLang="en-US" smtClean="0"/>
              <a:pPr/>
              <a:t>15</a:t>
            </a:fld>
            <a:endParaRPr lang="en-US" altLang="en-US"/>
          </a:p>
        </p:txBody>
      </p:sp>
      <p:sp>
        <p:nvSpPr>
          <p:cNvPr id="8" name="Oval 7">
            <a:extLst>
              <a:ext uri="{FF2B5EF4-FFF2-40B4-BE49-F238E27FC236}">
                <a16:creationId xmlns:a16="http://schemas.microsoft.com/office/drawing/2014/main" id="{89160E32-BB03-4D73-8B46-620DF7A69F8C}"/>
              </a:ext>
            </a:extLst>
          </p:cNvPr>
          <p:cNvSpPr/>
          <p:nvPr/>
        </p:nvSpPr>
        <p:spPr>
          <a:xfrm>
            <a:off x="84137" y="108742"/>
            <a:ext cx="1713132" cy="1727940"/>
          </a:xfrm>
          <a:prstGeom prst="ellipse">
            <a:avLst/>
          </a:prstGeom>
          <a:solidFill>
            <a:schemeClr val="accent1">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dirty="0"/>
              <a:t>COMMUNITY SCHOOLS PARTNERSHIP PROGRAM (AB 130, SEC 8) </a:t>
            </a:r>
          </a:p>
        </p:txBody>
      </p:sp>
      <p:cxnSp>
        <p:nvCxnSpPr>
          <p:cNvPr id="13" name="Straight Arrow Connector 12">
            <a:extLst>
              <a:ext uri="{FF2B5EF4-FFF2-40B4-BE49-F238E27FC236}">
                <a16:creationId xmlns:a16="http://schemas.microsoft.com/office/drawing/2014/main" id="{217F8BE2-7642-4762-BD7E-247E3653317D}"/>
              </a:ext>
            </a:extLst>
          </p:cNvPr>
          <p:cNvCxnSpPr>
            <a:cxnSpLocks/>
          </p:cNvCxnSpPr>
          <p:nvPr/>
        </p:nvCxnSpPr>
        <p:spPr>
          <a:xfrm>
            <a:off x="1899745" y="827690"/>
            <a:ext cx="32319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DA7972FD-92F7-41BF-9A13-9B589BBA0DB1}"/>
              </a:ext>
            </a:extLst>
          </p:cNvPr>
          <p:cNvCxnSpPr>
            <a:cxnSpLocks/>
          </p:cNvCxnSpPr>
          <p:nvPr/>
        </p:nvCxnSpPr>
        <p:spPr>
          <a:xfrm>
            <a:off x="1797269" y="1332186"/>
            <a:ext cx="425669" cy="14189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490BC7D5-D8E7-4151-AC65-D044F7305E2F}"/>
              </a:ext>
            </a:extLst>
          </p:cNvPr>
          <p:cNvCxnSpPr>
            <a:cxnSpLocks/>
          </p:cNvCxnSpPr>
          <p:nvPr/>
        </p:nvCxnSpPr>
        <p:spPr>
          <a:xfrm>
            <a:off x="1600200" y="1718441"/>
            <a:ext cx="622738" cy="42566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B56307EE-AA0A-4675-9938-559253375BE2}"/>
              </a:ext>
            </a:extLst>
          </p:cNvPr>
          <p:cNvCxnSpPr>
            <a:cxnSpLocks/>
          </p:cNvCxnSpPr>
          <p:nvPr/>
        </p:nvCxnSpPr>
        <p:spPr>
          <a:xfrm>
            <a:off x="1198179" y="1931275"/>
            <a:ext cx="1006339" cy="152925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27" name="Picture 26">
            <a:extLst>
              <a:ext uri="{FF2B5EF4-FFF2-40B4-BE49-F238E27FC236}">
                <a16:creationId xmlns:a16="http://schemas.microsoft.com/office/drawing/2014/main" id="{B6E6A262-07D0-4604-BBE9-723D4E5C63C7}"/>
              </a:ext>
            </a:extLst>
          </p:cNvPr>
          <p:cNvPicPr>
            <a:picLocks noChangeAspect="1"/>
          </p:cNvPicPr>
          <p:nvPr/>
        </p:nvPicPr>
        <p:blipFill>
          <a:blip r:embed="rId2"/>
          <a:stretch>
            <a:fillRect/>
          </a:stretch>
        </p:blipFill>
        <p:spPr>
          <a:xfrm>
            <a:off x="2325414" y="456869"/>
            <a:ext cx="6744620" cy="4099919"/>
          </a:xfrm>
          <a:prstGeom prst="rect">
            <a:avLst/>
          </a:prstGeom>
        </p:spPr>
      </p:pic>
    </p:spTree>
    <p:extLst>
      <p:ext uri="{BB962C8B-B14F-4D97-AF65-F5344CB8AC3E}">
        <p14:creationId xmlns:p14="http://schemas.microsoft.com/office/powerpoint/2010/main" val="887780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COMMUNITY SCHOOLS PARTNERSHIP PROGRAM</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577850" y="1487121"/>
            <a:ext cx="7648575" cy="4256210"/>
          </a:xfrm>
        </p:spPr>
        <p:txBody>
          <a:bodyPr rtlCol="0"/>
          <a:lstStyle/>
          <a:p>
            <a:pP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Provides $2.8B for a second round of funding (grant was created in 20/21 budget)</a:t>
            </a:r>
          </a:p>
          <a:p>
            <a:pPr lvl="1">
              <a:lnSpc>
                <a:spcPct val="107000"/>
              </a:lnSpc>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Governor’s proposal estimates that this would fund more than half of all schools in CA</a:t>
            </a:r>
          </a:p>
          <a:p>
            <a:pP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Competitive grant process </a:t>
            </a:r>
          </a:p>
          <a:p>
            <a:pP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Funds</a:t>
            </a:r>
          </a:p>
          <a:p>
            <a:pPr lvl="1">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 available for 2 year planning grants (up to $200,000 each) </a:t>
            </a:r>
          </a:p>
          <a:p>
            <a:pPr lvl="1">
              <a:lnSpc>
                <a:spcPct val="107000"/>
              </a:lnSpc>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70% for implementation grants (up to $500,000 each annually for up to 5 years)</a:t>
            </a:r>
          </a:p>
          <a:p>
            <a:pPr lvl="1">
              <a:lnSpc>
                <a:spcPct val="107000"/>
              </a:lnSpc>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20% for coordination grants (up to $100,000 annually) from 2024/25 to 2027/28</a:t>
            </a:r>
          </a:p>
          <a:p>
            <a:pPr>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Funds available for encumbrance until 6/30/2028</a:t>
            </a:r>
          </a:p>
          <a:p>
            <a:pPr>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RFA will be updated by 11/15/2021 (and presumably go out then) </a:t>
            </a:r>
          </a:p>
          <a:p>
            <a:pPr>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Grant decisions made by the SPI subject to approval by the SBE</a:t>
            </a:r>
          </a:p>
          <a:p>
            <a:pPr>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16</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
        <p:nvSpPr>
          <p:cNvPr id="2" name="Oval 1">
            <a:extLst>
              <a:ext uri="{FF2B5EF4-FFF2-40B4-BE49-F238E27FC236}">
                <a16:creationId xmlns:a16="http://schemas.microsoft.com/office/drawing/2014/main" id="{2E797EE7-CADA-48B6-AA02-9E433EE8ADBD}"/>
              </a:ext>
            </a:extLst>
          </p:cNvPr>
          <p:cNvSpPr/>
          <p:nvPr/>
        </p:nvSpPr>
        <p:spPr>
          <a:xfrm>
            <a:off x="917575" y="2759260"/>
            <a:ext cx="5644661" cy="422030"/>
          </a:xfrm>
          <a:prstGeom prst="ellipse">
            <a:avLst/>
          </a:prstGeom>
          <a:no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4434075"/>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COMMUNITY SCHOOLS PARTNERSHIP PROGRAM</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701675" y="1133475"/>
            <a:ext cx="7648575" cy="3511550"/>
          </a:xfrm>
        </p:spPr>
        <p:txBody>
          <a:bodyPr rtlCol="0"/>
          <a:lstStyle/>
          <a:p>
            <a:pP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Eligibility</a:t>
            </a:r>
          </a:p>
          <a:p>
            <a:pPr lvl="1">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An LEA that meets at least one of the following: 50%+ unduplicated; higher than average dropout rate; higher than average suspension/expulsion rate; higher than average rates of homelessness, foster, or </a:t>
            </a:r>
            <a:r>
              <a:rPr lang="en-US" sz="1400" dirty="0">
                <a:latin typeface="Calibri" panose="020F0502020204030204" pitchFamily="34" charset="0"/>
                <a:ea typeface="Calibri" panose="020F0502020204030204" pitchFamily="34" charset="0"/>
                <a:cs typeface="Times New Roman" panose="02020603050405020304" pitchFamily="18" charset="0"/>
              </a:rPr>
              <a:t>justice involved youth; or can demonstrate an exceptional need or service to a particular population</a:t>
            </a:r>
          </a:p>
          <a:p>
            <a:pPr lvl="1">
              <a:lnSpc>
                <a:spcPct val="107000"/>
              </a:lnSpc>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Consortiums are allowed, including those lead by COEs</a:t>
            </a:r>
          </a:p>
          <a:p>
            <a:pPr lvl="1">
              <a:lnSpc>
                <a:spcPct val="107000"/>
              </a:lnSpc>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Behavioral health agencies, Head Start grantees, and ELC contractors can apply in partnership with an LEA</a:t>
            </a:r>
          </a:p>
          <a:p>
            <a:pPr lvl="1">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Prioritizes creation of new community schools</a:t>
            </a:r>
            <a:r>
              <a:rPr lang="en-US" sz="1400" dirty="0">
                <a:latin typeface="Calibri" panose="020F0502020204030204" pitchFamily="34" charset="0"/>
                <a:ea typeface="Calibri" panose="020F0502020204030204" pitchFamily="34" charset="0"/>
                <a:cs typeface="Times New Roman" panose="02020603050405020304" pitchFamily="18" charset="0"/>
              </a:rPr>
              <a:t> and applicants </a:t>
            </a:r>
            <a:r>
              <a:rPr lang="en-US" sz="1400" dirty="0">
                <a:effectLst/>
                <a:latin typeface="Calibri" panose="020F0502020204030204" pitchFamily="34" charset="0"/>
                <a:ea typeface="Calibri" panose="020F0502020204030204" pitchFamily="34" charset="0"/>
                <a:cs typeface="Times New Roman" panose="02020603050405020304" pitchFamily="18" charset="0"/>
              </a:rPr>
              <a:t>with high FRPM rates</a:t>
            </a:r>
          </a:p>
          <a:p>
            <a:pPr>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Prioritization: applicants with 80%+ unduplicated pupils, plans that are sustainable, plans that include early learning and childcare, collaborations with other agencies, plans that demonstrate need, plans to provide health and mental health at the school site, new community schools</a:t>
            </a:r>
          </a:p>
          <a:p>
            <a:pPr>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17</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Tree>
    <p:extLst>
      <p:ext uri="{BB962C8B-B14F-4D97-AF65-F5344CB8AC3E}">
        <p14:creationId xmlns:p14="http://schemas.microsoft.com/office/powerpoint/2010/main" val="2230823465"/>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COMMUNITY SCHOOLS PARTNERSHIP PROGRAM</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638175" y="1681285"/>
            <a:ext cx="7648575" cy="4256210"/>
          </a:xfrm>
        </p:spPr>
        <p:txBody>
          <a:bodyPr rtlCol="0"/>
          <a:lstStyle/>
          <a:p>
            <a:pPr>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Establishes 5 (or more) new TA leads for a term of 7 years (through 2028/28). Leads would provide:</a:t>
            </a:r>
          </a:p>
          <a:p>
            <a:pPr lvl="1">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School and community needs and asset assessments</a:t>
            </a:r>
          </a:p>
          <a:p>
            <a:pPr lvl="1">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Help improving community engagement, creating community partnerships </a:t>
            </a:r>
          </a:p>
          <a:p>
            <a:pPr lvl="1">
              <a:lnSpc>
                <a:spcPct val="107000"/>
              </a:lnSpc>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Assist schools to d</a:t>
            </a:r>
            <a:r>
              <a:rPr lang="en-US" sz="1400" dirty="0">
                <a:effectLst/>
                <a:latin typeface="Calibri" panose="020F0502020204030204" pitchFamily="34" charset="0"/>
                <a:ea typeface="Calibri" panose="020F0502020204030204" pitchFamily="34" charset="0"/>
                <a:cs typeface="Times New Roman" panose="02020603050405020304" pitchFamily="18" charset="0"/>
              </a:rPr>
              <a:t>evelop and combine funding to create sustainability</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C</a:t>
            </a:r>
            <a:r>
              <a:rPr lang="en-US" sz="1400" dirty="0">
                <a:effectLst/>
                <a:latin typeface="Calibri" panose="020F0502020204030204" pitchFamily="34" charset="0"/>
                <a:ea typeface="Calibri" panose="020F0502020204030204" pitchFamily="34" charset="0"/>
                <a:cs typeface="Times New Roman" panose="02020603050405020304" pitchFamily="18" charset="0"/>
              </a:rPr>
              <a:t>oordination of services across agencies and schools</a:t>
            </a:r>
          </a:p>
          <a:p>
            <a:pPr lvl="1">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Outreach and TA to applicants before and after application awar</a:t>
            </a:r>
            <a:r>
              <a:rPr lang="en-US" sz="1400" dirty="0">
                <a:latin typeface="Calibri" panose="020F0502020204030204" pitchFamily="34" charset="0"/>
                <a:ea typeface="Calibri" panose="020F0502020204030204" pitchFamily="34" charset="0"/>
                <a:cs typeface="Times New Roman" panose="02020603050405020304" pitchFamily="18" charset="0"/>
              </a:rPr>
              <a:t>ds</a:t>
            </a:r>
          </a:p>
          <a:p>
            <a:pPr lvl="1">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Development of community school resources, sharing of best practices, and data collection</a:t>
            </a:r>
          </a:p>
          <a:p>
            <a:pPr>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18</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Tree>
    <p:extLst>
      <p:ext uri="{BB962C8B-B14F-4D97-AF65-F5344CB8AC3E}">
        <p14:creationId xmlns:p14="http://schemas.microsoft.com/office/powerpoint/2010/main" val="2441677546"/>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4C66BF4-347D-4795-B645-86C1AAA35A24}"/>
              </a:ext>
            </a:extLst>
          </p:cNvPr>
          <p:cNvSpPr>
            <a:spLocks noGrp="1"/>
          </p:cNvSpPr>
          <p:nvPr>
            <p:ph type="ftr" sz="quarter" idx="11"/>
          </p:nvPr>
        </p:nvSpPr>
        <p:spPr/>
        <p:txBody>
          <a:bodyPr/>
          <a:lstStyle/>
          <a:p>
            <a:r>
              <a:rPr lang="en-US" altLang="en-US"/>
              <a:t>SCCOE: Equity | Diversity | Inclusion | Partnership </a:t>
            </a:r>
          </a:p>
        </p:txBody>
      </p:sp>
      <p:sp>
        <p:nvSpPr>
          <p:cNvPr id="5" name="Slide Number Placeholder 4">
            <a:extLst>
              <a:ext uri="{FF2B5EF4-FFF2-40B4-BE49-F238E27FC236}">
                <a16:creationId xmlns:a16="http://schemas.microsoft.com/office/drawing/2014/main" id="{92E9A785-B456-409F-9496-E0FC65ED0EBD}"/>
              </a:ext>
            </a:extLst>
          </p:cNvPr>
          <p:cNvSpPr>
            <a:spLocks noGrp="1"/>
          </p:cNvSpPr>
          <p:nvPr>
            <p:ph type="sldNum" sz="quarter" idx="12"/>
          </p:nvPr>
        </p:nvSpPr>
        <p:spPr/>
        <p:txBody>
          <a:bodyPr/>
          <a:lstStyle/>
          <a:p>
            <a:fld id="{090B5002-71AA-4AD7-82F1-3A2AEAC6BA1E}" type="slidenum">
              <a:rPr lang="en-US" altLang="en-US" smtClean="0"/>
              <a:pPr/>
              <a:t>19</a:t>
            </a:fld>
            <a:endParaRPr lang="en-US" altLang="en-US"/>
          </a:p>
        </p:txBody>
      </p:sp>
      <p:sp>
        <p:nvSpPr>
          <p:cNvPr id="8" name="Oval 7">
            <a:extLst>
              <a:ext uri="{FF2B5EF4-FFF2-40B4-BE49-F238E27FC236}">
                <a16:creationId xmlns:a16="http://schemas.microsoft.com/office/drawing/2014/main" id="{89160E32-BB03-4D73-8B46-620DF7A69F8C}"/>
              </a:ext>
            </a:extLst>
          </p:cNvPr>
          <p:cNvSpPr/>
          <p:nvPr/>
        </p:nvSpPr>
        <p:spPr>
          <a:xfrm>
            <a:off x="84137" y="108742"/>
            <a:ext cx="1713132" cy="1696410"/>
          </a:xfrm>
          <a:prstGeom prst="ellipse">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dirty="0"/>
              <a:t>MENTAL HEALTH STUDENT SERVICES ACT</a:t>
            </a:r>
          </a:p>
          <a:p>
            <a:pPr algn="ctr"/>
            <a:r>
              <a:rPr lang="en-US" sz="1200" b="1" dirty="0"/>
              <a:t>(AB 133, SEC 353)</a:t>
            </a:r>
          </a:p>
        </p:txBody>
      </p:sp>
      <p:cxnSp>
        <p:nvCxnSpPr>
          <p:cNvPr id="15" name="Straight Arrow Connector 14">
            <a:extLst>
              <a:ext uri="{FF2B5EF4-FFF2-40B4-BE49-F238E27FC236}">
                <a16:creationId xmlns:a16="http://schemas.microsoft.com/office/drawing/2014/main" id="{DA7972FD-92F7-41BF-9A13-9B589BBA0DB1}"/>
              </a:ext>
            </a:extLst>
          </p:cNvPr>
          <p:cNvCxnSpPr>
            <a:cxnSpLocks/>
          </p:cNvCxnSpPr>
          <p:nvPr/>
        </p:nvCxnSpPr>
        <p:spPr>
          <a:xfrm>
            <a:off x="1797269" y="1355834"/>
            <a:ext cx="425669" cy="11824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27" name="Picture 26">
            <a:extLst>
              <a:ext uri="{FF2B5EF4-FFF2-40B4-BE49-F238E27FC236}">
                <a16:creationId xmlns:a16="http://schemas.microsoft.com/office/drawing/2014/main" id="{B6E6A262-07D0-4604-BBE9-723D4E5C63C7}"/>
              </a:ext>
            </a:extLst>
          </p:cNvPr>
          <p:cNvPicPr>
            <a:picLocks noChangeAspect="1"/>
          </p:cNvPicPr>
          <p:nvPr/>
        </p:nvPicPr>
        <p:blipFill>
          <a:blip r:embed="rId2"/>
          <a:stretch>
            <a:fillRect/>
          </a:stretch>
        </p:blipFill>
        <p:spPr>
          <a:xfrm>
            <a:off x="2325414" y="456869"/>
            <a:ext cx="6744620" cy="4099919"/>
          </a:xfrm>
          <a:prstGeom prst="rect">
            <a:avLst/>
          </a:prstGeom>
        </p:spPr>
      </p:pic>
      <p:cxnSp>
        <p:nvCxnSpPr>
          <p:cNvPr id="19" name="Straight Arrow Connector 18">
            <a:extLst>
              <a:ext uri="{FF2B5EF4-FFF2-40B4-BE49-F238E27FC236}">
                <a16:creationId xmlns:a16="http://schemas.microsoft.com/office/drawing/2014/main" id="{B56307EE-AA0A-4675-9938-559253375BE2}"/>
              </a:ext>
            </a:extLst>
          </p:cNvPr>
          <p:cNvCxnSpPr>
            <a:cxnSpLocks/>
          </p:cNvCxnSpPr>
          <p:nvPr/>
        </p:nvCxnSpPr>
        <p:spPr>
          <a:xfrm>
            <a:off x="1466193" y="1805152"/>
            <a:ext cx="2049517" cy="11666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79399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2642014-111F-4A98-A993-D0670CC21614}"/>
              </a:ext>
            </a:extLst>
          </p:cNvPr>
          <p:cNvSpPr>
            <a:spLocks noGrp="1"/>
          </p:cNvSpPr>
          <p:nvPr>
            <p:ph type="ftr" sz="quarter" idx="11"/>
          </p:nvPr>
        </p:nvSpPr>
        <p:spPr/>
        <p:txBody>
          <a:bodyPr/>
          <a:lstStyle/>
          <a:p>
            <a:r>
              <a:rPr lang="en-US" altLang="en-US"/>
              <a:t>SCCOE: Equity | Diversity | Inclusion | Partnership </a:t>
            </a:r>
          </a:p>
        </p:txBody>
      </p:sp>
      <p:sp>
        <p:nvSpPr>
          <p:cNvPr id="5" name="Slide Number Placeholder 4">
            <a:extLst>
              <a:ext uri="{FF2B5EF4-FFF2-40B4-BE49-F238E27FC236}">
                <a16:creationId xmlns:a16="http://schemas.microsoft.com/office/drawing/2014/main" id="{45416227-55F1-421D-A4AD-A1B9899B7378}"/>
              </a:ext>
            </a:extLst>
          </p:cNvPr>
          <p:cNvSpPr>
            <a:spLocks noGrp="1"/>
          </p:cNvSpPr>
          <p:nvPr>
            <p:ph type="sldNum" sz="quarter" idx="12"/>
          </p:nvPr>
        </p:nvSpPr>
        <p:spPr/>
        <p:txBody>
          <a:bodyPr/>
          <a:lstStyle/>
          <a:p>
            <a:fld id="{090B5002-71AA-4AD7-82F1-3A2AEAC6BA1E}" type="slidenum">
              <a:rPr lang="en-US" altLang="en-US" smtClean="0"/>
              <a:pPr/>
              <a:t>2</a:t>
            </a:fld>
            <a:endParaRPr lang="en-US" altLang="en-US"/>
          </a:p>
        </p:txBody>
      </p:sp>
      <p:sp>
        <p:nvSpPr>
          <p:cNvPr id="13" name="Rectangle: Rounded Corners 12">
            <a:extLst>
              <a:ext uri="{FF2B5EF4-FFF2-40B4-BE49-F238E27FC236}">
                <a16:creationId xmlns:a16="http://schemas.microsoft.com/office/drawing/2014/main" id="{3FA430BE-261A-413E-8FD6-FF0CBF411C08}"/>
              </a:ext>
            </a:extLst>
          </p:cNvPr>
          <p:cNvSpPr/>
          <p:nvPr/>
        </p:nvSpPr>
        <p:spPr>
          <a:xfrm>
            <a:off x="245098" y="107973"/>
            <a:ext cx="8412480" cy="731520"/>
          </a:xfrm>
          <a:prstGeom prst="roundRect">
            <a:avLst/>
          </a:prstGeom>
          <a:solidFill>
            <a:schemeClr val="accent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1600" b="1" dirty="0">
                <a:solidFill>
                  <a:schemeClr val="accent2">
                    <a:lumMod val="75000"/>
                  </a:schemeClr>
                </a:solidFill>
              </a:rPr>
              <a:t>ORGANIZING </a:t>
            </a:r>
          </a:p>
          <a:p>
            <a:r>
              <a:rPr lang="en-US" sz="1600" b="1" dirty="0">
                <a:solidFill>
                  <a:schemeClr val="accent2">
                    <a:lumMod val="75000"/>
                  </a:schemeClr>
                </a:solidFill>
              </a:rPr>
              <a:t>FRAMEWORKS</a:t>
            </a:r>
          </a:p>
        </p:txBody>
      </p:sp>
      <p:sp>
        <p:nvSpPr>
          <p:cNvPr id="14" name="Rectangle: Rounded Corners 13">
            <a:extLst>
              <a:ext uri="{FF2B5EF4-FFF2-40B4-BE49-F238E27FC236}">
                <a16:creationId xmlns:a16="http://schemas.microsoft.com/office/drawing/2014/main" id="{56A4D3C9-41ED-44DA-9D86-57433F441D04}"/>
              </a:ext>
            </a:extLst>
          </p:cNvPr>
          <p:cNvSpPr/>
          <p:nvPr/>
        </p:nvSpPr>
        <p:spPr>
          <a:xfrm>
            <a:off x="245098" y="1008630"/>
            <a:ext cx="8412480" cy="731520"/>
          </a:xfrm>
          <a:prstGeom prst="roundRect">
            <a:avLst/>
          </a:prstGeom>
          <a:solidFill>
            <a:schemeClr val="accent3">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1600" b="1" dirty="0">
                <a:solidFill>
                  <a:schemeClr val="accent3">
                    <a:lumMod val="50000"/>
                  </a:schemeClr>
                </a:solidFill>
              </a:rPr>
              <a:t>INTERCONNECTED</a:t>
            </a:r>
          </a:p>
          <a:p>
            <a:r>
              <a:rPr lang="en-US" sz="1600" b="1" dirty="0">
                <a:solidFill>
                  <a:schemeClr val="accent3">
                    <a:lumMod val="50000"/>
                  </a:schemeClr>
                </a:solidFill>
              </a:rPr>
              <a:t>SYSTEMS</a:t>
            </a:r>
          </a:p>
        </p:txBody>
      </p:sp>
      <p:sp>
        <p:nvSpPr>
          <p:cNvPr id="15" name="Rectangle: Rounded Corners 14">
            <a:extLst>
              <a:ext uri="{FF2B5EF4-FFF2-40B4-BE49-F238E27FC236}">
                <a16:creationId xmlns:a16="http://schemas.microsoft.com/office/drawing/2014/main" id="{275FF4A8-F007-4E84-9EBF-5997FDA4DC83}"/>
              </a:ext>
            </a:extLst>
          </p:cNvPr>
          <p:cNvSpPr/>
          <p:nvPr/>
        </p:nvSpPr>
        <p:spPr>
          <a:xfrm>
            <a:off x="274320" y="1889229"/>
            <a:ext cx="8412480" cy="731520"/>
          </a:xfrm>
          <a:prstGeom prst="roundRect">
            <a:avLst/>
          </a:prstGeom>
          <a:solidFill>
            <a:schemeClr val="accent4">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1600" b="1" dirty="0">
                <a:solidFill>
                  <a:schemeClr val="accent4">
                    <a:lumMod val="50000"/>
                  </a:schemeClr>
                </a:solidFill>
              </a:rPr>
              <a:t>CULTURE &amp; </a:t>
            </a:r>
          </a:p>
          <a:p>
            <a:r>
              <a:rPr lang="en-US" sz="1600" b="1" dirty="0">
                <a:solidFill>
                  <a:schemeClr val="accent4">
                    <a:lumMod val="50000"/>
                  </a:schemeClr>
                </a:solidFill>
              </a:rPr>
              <a:t>PRINCIPLES </a:t>
            </a:r>
          </a:p>
        </p:txBody>
      </p:sp>
      <p:sp>
        <p:nvSpPr>
          <p:cNvPr id="16" name="Rectangle: Rounded Corners 15">
            <a:extLst>
              <a:ext uri="{FF2B5EF4-FFF2-40B4-BE49-F238E27FC236}">
                <a16:creationId xmlns:a16="http://schemas.microsoft.com/office/drawing/2014/main" id="{DC15EA15-08C4-4390-8301-9B560F522CB7}"/>
              </a:ext>
            </a:extLst>
          </p:cNvPr>
          <p:cNvSpPr/>
          <p:nvPr/>
        </p:nvSpPr>
        <p:spPr>
          <a:xfrm>
            <a:off x="2254468" y="181974"/>
            <a:ext cx="1920240" cy="640080"/>
          </a:xfrm>
          <a:prstGeom prst="round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COMMUNITY SCHOOLS</a:t>
            </a:r>
          </a:p>
        </p:txBody>
      </p:sp>
      <p:sp>
        <p:nvSpPr>
          <p:cNvPr id="18" name="Rectangle: Rounded Corners 17">
            <a:extLst>
              <a:ext uri="{FF2B5EF4-FFF2-40B4-BE49-F238E27FC236}">
                <a16:creationId xmlns:a16="http://schemas.microsoft.com/office/drawing/2014/main" id="{36EF7028-1BF3-4B00-84CF-7AC1F214760C}"/>
              </a:ext>
            </a:extLst>
          </p:cNvPr>
          <p:cNvSpPr/>
          <p:nvPr/>
        </p:nvSpPr>
        <p:spPr>
          <a:xfrm>
            <a:off x="4499524" y="191647"/>
            <a:ext cx="1920240" cy="640080"/>
          </a:xfrm>
          <a:prstGeom prst="round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WHOLE CHILD APPROACH</a:t>
            </a:r>
          </a:p>
        </p:txBody>
      </p:sp>
      <p:sp>
        <p:nvSpPr>
          <p:cNvPr id="19" name="Rectangle: Rounded Corners 18">
            <a:extLst>
              <a:ext uri="{FF2B5EF4-FFF2-40B4-BE49-F238E27FC236}">
                <a16:creationId xmlns:a16="http://schemas.microsoft.com/office/drawing/2014/main" id="{7CB8DDC9-41FA-49ED-8050-07A90EE12038}"/>
              </a:ext>
            </a:extLst>
          </p:cNvPr>
          <p:cNvSpPr/>
          <p:nvPr/>
        </p:nvSpPr>
        <p:spPr>
          <a:xfrm>
            <a:off x="6744580" y="181974"/>
            <a:ext cx="1920240" cy="640080"/>
          </a:xfrm>
          <a:prstGeom prst="round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COLLECTIVE </a:t>
            </a:r>
          </a:p>
          <a:p>
            <a:pPr algn="ctr"/>
            <a:r>
              <a:rPr lang="en-US" sz="1400" dirty="0"/>
              <a:t>IMPACT</a:t>
            </a:r>
          </a:p>
        </p:txBody>
      </p:sp>
      <p:sp>
        <p:nvSpPr>
          <p:cNvPr id="20" name="Rectangle: Rounded Corners 19">
            <a:extLst>
              <a:ext uri="{FF2B5EF4-FFF2-40B4-BE49-F238E27FC236}">
                <a16:creationId xmlns:a16="http://schemas.microsoft.com/office/drawing/2014/main" id="{D160D49B-175E-4A9F-8069-650BB065C57A}"/>
              </a:ext>
            </a:extLst>
          </p:cNvPr>
          <p:cNvSpPr/>
          <p:nvPr/>
        </p:nvSpPr>
        <p:spPr>
          <a:xfrm>
            <a:off x="2254468" y="1065912"/>
            <a:ext cx="3080350" cy="640080"/>
          </a:xfrm>
          <a:prstGeom prst="round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MULTI-TIERED SYSTEMS OF SUPPORT</a:t>
            </a:r>
          </a:p>
        </p:txBody>
      </p:sp>
      <p:sp>
        <p:nvSpPr>
          <p:cNvPr id="21" name="Rectangle: Rounded Corners 20">
            <a:extLst>
              <a:ext uri="{FF2B5EF4-FFF2-40B4-BE49-F238E27FC236}">
                <a16:creationId xmlns:a16="http://schemas.microsoft.com/office/drawing/2014/main" id="{69745D53-66EF-4E3E-9F35-AF4F9FC056B1}"/>
              </a:ext>
            </a:extLst>
          </p:cNvPr>
          <p:cNvSpPr/>
          <p:nvPr/>
        </p:nvSpPr>
        <p:spPr>
          <a:xfrm>
            <a:off x="5667703" y="1066774"/>
            <a:ext cx="2989874" cy="640080"/>
          </a:xfrm>
          <a:prstGeom prst="round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INTEGRATED SYSTEM OF SUPPORT/CARE</a:t>
            </a:r>
          </a:p>
        </p:txBody>
      </p:sp>
      <p:sp>
        <p:nvSpPr>
          <p:cNvPr id="22" name="Rectangle: Rounded Corners 21">
            <a:extLst>
              <a:ext uri="{FF2B5EF4-FFF2-40B4-BE49-F238E27FC236}">
                <a16:creationId xmlns:a16="http://schemas.microsoft.com/office/drawing/2014/main" id="{97980BE0-4F5E-406E-811F-9CC52B539A9E}"/>
              </a:ext>
            </a:extLst>
          </p:cNvPr>
          <p:cNvSpPr/>
          <p:nvPr/>
        </p:nvSpPr>
        <p:spPr>
          <a:xfrm>
            <a:off x="245098" y="2794265"/>
            <a:ext cx="8411690" cy="2416255"/>
          </a:xfrm>
          <a:prstGeom prst="round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b="1" dirty="0">
                <a:solidFill>
                  <a:schemeClr val="accent5">
                    <a:lumMod val="50000"/>
                  </a:schemeClr>
                </a:solidFill>
              </a:rPr>
              <a:t>PROGRAMS </a:t>
            </a:r>
          </a:p>
          <a:p>
            <a:r>
              <a:rPr lang="en-US" b="1" dirty="0">
                <a:solidFill>
                  <a:schemeClr val="accent5">
                    <a:lumMod val="50000"/>
                  </a:schemeClr>
                </a:solidFill>
              </a:rPr>
              <a:t>&amp; SERVICES</a:t>
            </a:r>
          </a:p>
        </p:txBody>
      </p:sp>
      <p:sp>
        <p:nvSpPr>
          <p:cNvPr id="25" name="Rectangle: Rounded Corners 24">
            <a:extLst>
              <a:ext uri="{FF2B5EF4-FFF2-40B4-BE49-F238E27FC236}">
                <a16:creationId xmlns:a16="http://schemas.microsoft.com/office/drawing/2014/main" id="{7BBADD93-9A2B-4634-B510-44F4368E58A9}"/>
              </a:ext>
            </a:extLst>
          </p:cNvPr>
          <p:cNvSpPr/>
          <p:nvPr/>
        </p:nvSpPr>
        <p:spPr>
          <a:xfrm>
            <a:off x="2261710" y="1947167"/>
            <a:ext cx="1920240" cy="640080"/>
          </a:xfrm>
          <a:prstGeom prst="round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PBIS</a:t>
            </a:r>
          </a:p>
        </p:txBody>
      </p:sp>
      <p:sp>
        <p:nvSpPr>
          <p:cNvPr id="26" name="Rectangle: Rounded Corners 25">
            <a:extLst>
              <a:ext uri="{FF2B5EF4-FFF2-40B4-BE49-F238E27FC236}">
                <a16:creationId xmlns:a16="http://schemas.microsoft.com/office/drawing/2014/main" id="{D5BC3980-7723-4AA1-9483-886D0C6020E1}"/>
              </a:ext>
            </a:extLst>
          </p:cNvPr>
          <p:cNvSpPr/>
          <p:nvPr/>
        </p:nvSpPr>
        <p:spPr>
          <a:xfrm>
            <a:off x="4499524" y="1950588"/>
            <a:ext cx="1920240" cy="640080"/>
          </a:xfrm>
          <a:prstGeom prst="round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SEL</a:t>
            </a:r>
          </a:p>
        </p:txBody>
      </p:sp>
      <p:sp>
        <p:nvSpPr>
          <p:cNvPr id="27" name="Rectangle: Rounded Corners 26">
            <a:extLst>
              <a:ext uri="{FF2B5EF4-FFF2-40B4-BE49-F238E27FC236}">
                <a16:creationId xmlns:a16="http://schemas.microsoft.com/office/drawing/2014/main" id="{CE6E6B58-5CBE-4548-B7D9-D6F0135D5BDB}"/>
              </a:ext>
            </a:extLst>
          </p:cNvPr>
          <p:cNvSpPr/>
          <p:nvPr/>
        </p:nvSpPr>
        <p:spPr>
          <a:xfrm>
            <a:off x="6744579" y="1931226"/>
            <a:ext cx="1920240" cy="640080"/>
          </a:xfrm>
          <a:prstGeom prst="round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RTI2</a:t>
            </a:r>
          </a:p>
        </p:txBody>
      </p:sp>
      <p:sp>
        <p:nvSpPr>
          <p:cNvPr id="28" name="Rectangle: Rounded Corners 27">
            <a:extLst>
              <a:ext uri="{FF2B5EF4-FFF2-40B4-BE49-F238E27FC236}">
                <a16:creationId xmlns:a16="http://schemas.microsoft.com/office/drawing/2014/main" id="{587BA8FE-957A-4D37-A1BB-27ECF35FD487}"/>
              </a:ext>
            </a:extLst>
          </p:cNvPr>
          <p:cNvSpPr/>
          <p:nvPr/>
        </p:nvSpPr>
        <p:spPr>
          <a:xfrm>
            <a:off x="1913358" y="2876218"/>
            <a:ext cx="1554480" cy="640080"/>
          </a:xfrm>
          <a:prstGeom prst="roundRect">
            <a:avLst/>
          </a:prstGeom>
          <a:solidFill>
            <a:srgbClr val="1690B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WELLNESS CENTERS</a:t>
            </a:r>
          </a:p>
        </p:txBody>
      </p:sp>
      <p:sp>
        <p:nvSpPr>
          <p:cNvPr id="31" name="Rectangle: Rounded Corners 30">
            <a:extLst>
              <a:ext uri="{FF2B5EF4-FFF2-40B4-BE49-F238E27FC236}">
                <a16:creationId xmlns:a16="http://schemas.microsoft.com/office/drawing/2014/main" id="{DB89A37E-E331-418D-85B3-6CA14ADD5B8A}"/>
              </a:ext>
            </a:extLst>
          </p:cNvPr>
          <p:cNvSpPr/>
          <p:nvPr/>
        </p:nvSpPr>
        <p:spPr>
          <a:xfrm>
            <a:off x="3614567" y="2885103"/>
            <a:ext cx="1554480" cy="640080"/>
          </a:xfrm>
          <a:prstGeom prst="roundRect">
            <a:avLst/>
          </a:prstGeom>
          <a:solidFill>
            <a:srgbClr val="158EB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SCHOOL-BASED HEALTH CENTERS</a:t>
            </a:r>
          </a:p>
        </p:txBody>
      </p:sp>
      <p:sp>
        <p:nvSpPr>
          <p:cNvPr id="32" name="Rectangle: Rounded Corners 31">
            <a:extLst>
              <a:ext uri="{FF2B5EF4-FFF2-40B4-BE49-F238E27FC236}">
                <a16:creationId xmlns:a16="http://schemas.microsoft.com/office/drawing/2014/main" id="{D6AA7C46-A988-44DE-8261-5E0BDBFA2CB1}"/>
              </a:ext>
            </a:extLst>
          </p:cNvPr>
          <p:cNvSpPr/>
          <p:nvPr/>
        </p:nvSpPr>
        <p:spPr>
          <a:xfrm>
            <a:off x="5334818" y="2891306"/>
            <a:ext cx="1554480" cy="640080"/>
          </a:xfrm>
          <a:prstGeom prst="roundRect">
            <a:avLst/>
          </a:prstGeom>
          <a:solidFill>
            <a:srgbClr val="158EB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MENTAL HEALTH RESOURCE CENTERS</a:t>
            </a:r>
          </a:p>
        </p:txBody>
      </p:sp>
      <p:sp>
        <p:nvSpPr>
          <p:cNvPr id="33" name="Rectangle: Rounded Corners 32">
            <a:extLst>
              <a:ext uri="{FF2B5EF4-FFF2-40B4-BE49-F238E27FC236}">
                <a16:creationId xmlns:a16="http://schemas.microsoft.com/office/drawing/2014/main" id="{33789952-F980-4968-A66A-442B474A4401}"/>
              </a:ext>
            </a:extLst>
          </p:cNvPr>
          <p:cNvSpPr/>
          <p:nvPr/>
        </p:nvSpPr>
        <p:spPr>
          <a:xfrm>
            <a:off x="3614567" y="3670662"/>
            <a:ext cx="1554480" cy="640080"/>
          </a:xfrm>
          <a:prstGeom prst="roundRect">
            <a:avLst/>
          </a:prstGeom>
          <a:solidFill>
            <a:srgbClr val="1382A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BEFORE &amp; AFTER SCHOOL</a:t>
            </a:r>
          </a:p>
        </p:txBody>
      </p:sp>
      <p:sp>
        <p:nvSpPr>
          <p:cNvPr id="34" name="Rectangle: Rounded Corners 33">
            <a:extLst>
              <a:ext uri="{FF2B5EF4-FFF2-40B4-BE49-F238E27FC236}">
                <a16:creationId xmlns:a16="http://schemas.microsoft.com/office/drawing/2014/main" id="{A579F858-DD30-49E0-9A12-9465FA9CA9CA}"/>
              </a:ext>
            </a:extLst>
          </p:cNvPr>
          <p:cNvSpPr/>
          <p:nvPr/>
        </p:nvSpPr>
        <p:spPr>
          <a:xfrm>
            <a:off x="7132320" y="3677030"/>
            <a:ext cx="1554480" cy="640080"/>
          </a:xfrm>
          <a:prstGeom prst="roundRect">
            <a:avLst/>
          </a:prstGeom>
          <a:solidFill>
            <a:srgbClr val="1382A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EARLY LEARNING &amp; CHILDCARE</a:t>
            </a:r>
          </a:p>
        </p:txBody>
      </p:sp>
      <p:sp>
        <p:nvSpPr>
          <p:cNvPr id="35" name="Rectangle: Rounded Corners 34">
            <a:extLst>
              <a:ext uri="{FF2B5EF4-FFF2-40B4-BE49-F238E27FC236}">
                <a16:creationId xmlns:a16="http://schemas.microsoft.com/office/drawing/2014/main" id="{65E2CC15-32B2-49B5-9A42-8AD417098A00}"/>
              </a:ext>
            </a:extLst>
          </p:cNvPr>
          <p:cNvSpPr/>
          <p:nvPr/>
        </p:nvSpPr>
        <p:spPr>
          <a:xfrm>
            <a:off x="1939412" y="3698673"/>
            <a:ext cx="1554480" cy="640080"/>
          </a:xfrm>
          <a:prstGeom prst="roundRect">
            <a:avLst/>
          </a:prstGeom>
          <a:solidFill>
            <a:srgbClr val="1382A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ACADEMIC &amp; CAREER COUNSELING</a:t>
            </a:r>
          </a:p>
        </p:txBody>
      </p:sp>
      <p:sp>
        <p:nvSpPr>
          <p:cNvPr id="36" name="Rectangle: Rounded Corners 35">
            <a:extLst>
              <a:ext uri="{FF2B5EF4-FFF2-40B4-BE49-F238E27FC236}">
                <a16:creationId xmlns:a16="http://schemas.microsoft.com/office/drawing/2014/main" id="{9A8C8922-0A56-460C-AB66-29FCC3652645}"/>
              </a:ext>
            </a:extLst>
          </p:cNvPr>
          <p:cNvSpPr/>
          <p:nvPr/>
        </p:nvSpPr>
        <p:spPr>
          <a:xfrm>
            <a:off x="1931767" y="4521128"/>
            <a:ext cx="1554480" cy="640080"/>
          </a:xfrm>
          <a:prstGeom prst="roundRect">
            <a:avLst/>
          </a:prstGeom>
          <a:solidFill>
            <a:srgbClr val="0E5C7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FOOD &amp; NUTRITION </a:t>
            </a:r>
          </a:p>
        </p:txBody>
      </p:sp>
      <p:sp>
        <p:nvSpPr>
          <p:cNvPr id="37" name="Rectangle: Rounded Corners 36">
            <a:extLst>
              <a:ext uri="{FF2B5EF4-FFF2-40B4-BE49-F238E27FC236}">
                <a16:creationId xmlns:a16="http://schemas.microsoft.com/office/drawing/2014/main" id="{B55AFDE8-050A-41D9-B3DD-EDC20662D182}"/>
              </a:ext>
            </a:extLst>
          </p:cNvPr>
          <p:cNvSpPr/>
          <p:nvPr/>
        </p:nvSpPr>
        <p:spPr>
          <a:xfrm>
            <a:off x="5386787" y="3699583"/>
            <a:ext cx="1554480" cy="640080"/>
          </a:xfrm>
          <a:prstGeom prst="roundRect">
            <a:avLst/>
          </a:prstGeom>
          <a:solidFill>
            <a:srgbClr val="1382A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MENTORING &amp; TUTORING</a:t>
            </a:r>
          </a:p>
        </p:txBody>
      </p:sp>
      <p:sp>
        <p:nvSpPr>
          <p:cNvPr id="40" name="Rectangle: Rounded Corners 39">
            <a:extLst>
              <a:ext uri="{FF2B5EF4-FFF2-40B4-BE49-F238E27FC236}">
                <a16:creationId xmlns:a16="http://schemas.microsoft.com/office/drawing/2014/main" id="{9C859ED6-DA77-410D-BA41-DA8C4C04FEBB}"/>
              </a:ext>
            </a:extLst>
          </p:cNvPr>
          <p:cNvSpPr/>
          <p:nvPr/>
        </p:nvSpPr>
        <p:spPr>
          <a:xfrm>
            <a:off x="7055069" y="2876218"/>
            <a:ext cx="1609750" cy="640080"/>
          </a:xfrm>
          <a:prstGeom prst="roundRect">
            <a:avLst/>
          </a:prstGeom>
          <a:solidFill>
            <a:srgbClr val="158EB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MEDI-CAL ENROLLMENT &amp; CLAIMING</a:t>
            </a:r>
          </a:p>
        </p:txBody>
      </p:sp>
      <p:sp>
        <p:nvSpPr>
          <p:cNvPr id="41" name="Rectangle: Rounded Corners 40">
            <a:extLst>
              <a:ext uri="{FF2B5EF4-FFF2-40B4-BE49-F238E27FC236}">
                <a16:creationId xmlns:a16="http://schemas.microsoft.com/office/drawing/2014/main" id="{7E19D643-EAEA-4111-9FE4-FD30B9297524}"/>
              </a:ext>
            </a:extLst>
          </p:cNvPr>
          <p:cNvSpPr/>
          <p:nvPr/>
        </p:nvSpPr>
        <p:spPr>
          <a:xfrm>
            <a:off x="3614567" y="4521128"/>
            <a:ext cx="1554480" cy="640080"/>
          </a:xfrm>
          <a:prstGeom prst="roundRect">
            <a:avLst/>
          </a:prstGeom>
          <a:solidFill>
            <a:srgbClr val="0E5C7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TRANSPORTA-TION</a:t>
            </a:r>
          </a:p>
        </p:txBody>
      </p:sp>
      <p:sp>
        <p:nvSpPr>
          <p:cNvPr id="42" name="Rectangle: Rounded Corners 41">
            <a:extLst>
              <a:ext uri="{FF2B5EF4-FFF2-40B4-BE49-F238E27FC236}">
                <a16:creationId xmlns:a16="http://schemas.microsoft.com/office/drawing/2014/main" id="{15C5FE4B-8670-4ED3-BBA2-42F5F36E80BF}"/>
              </a:ext>
            </a:extLst>
          </p:cNvPr>
          <p:cNvSpPr/>
          <p:nvPr/>
        </p:nvSpPr>
        <p:spPr>
          <a:xfrm>
            <a:off x="5334818" y="4521128"/>
            <a:ext cx="1554480" cy="640080"/>
          </a:xfrm>
          <a:prstGeom prst="roundRect">
            <a:avLst/>
          </a:prstGeom>
          <a:solidFill>
            <a:srgbClr val="0E5C7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HOUSING ASSISTANCE</a:t>
            </a:r>
          </a:p>
        </p:txBody>
      </p:sp>
      <p:sp>
        <p:nvSpPr>
          <p:cNvPr id="43" name="Rectangle: Rounded Corners 42">
            <a:extLst>
              <a:ext uri="{FF2B5EF4-FFF2-40B4-BE49-F238E27FC236}">
                <a16:creationId xmlns:a16="http://schemas.microsoft.com/office/drawing/2014/main" id="{04345A55-ED32-437C-9434-960414101445}"/>
              </a:ext>
            </a:extLst>
          </p:cNvPr>
          <p:cNvSpPr/>
          <p:nvPr/>
        </p:nvSpPr>
        <p:spPr>
          <a:xfrm>
            <a:off x="7082704" y="4525435"/>
            <a:ext cx="1554480" cy="640080"/>
          </a:xfrm>
          <a:prstGeom prst="roundRect">
            <a:avLst/>
          </a:prstGeom>
          <a:solidFill>
            <a:srgbClr val="0E5C7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DEVICES, BROADBAND &amp; IT SUPPORT</a:t>
            </a:r>
          </a:p>
        </p:txBody>
      </p:sp>
    </p:spTree>
    <p:extLst>
      <p:ext uri="{BB962C8B-B14F-4D97-AF65-F5344CB8AC3E}">
        <p14:creationId xmlns:p14="http://schemas.microsoft.com/office/powerpoint/2010/main" val="1406415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MENTAL HEALTH STUDENT SERVICES ACT</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701675" y="1133475"/>
            <a:ext cx="7648575" cy="3511550"/>
          </a:xfrm>
        </p:spPr>
        <p:txBody>
          <a:bodyPr rtlCol="0"/>
          <a:lstStyle/>
          <a:p>
            <a:pPr>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Provides MHSOAC with a second round of funding ($205M) for MHSSA grants that would allow them to fund all additional applicants</a:t>
            </a:r>
          </a:p>
          <a:p>
            <a:pPr>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New language:</a:t>
            </a:r>
          </a:p>
          <a:p>
            <a:pPr lvl="1">
              <a:lnSpc>
                <a:spcPct val="107000"/>
              </a:lnSpc>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 “the commission shall award a grant under this section to a county mental health or behavioral health department or another lead agency, as identified by the partnership within each county that meets the requirements of this section.”</a:t>
            </a:r>
          </a:p>
          <a:p>
            <a:pPr lvl="1">
              <a:lnSpc>
                <a:spcPct val="107000"/>
              </a:lnSpc>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Plans must include a description of how the “partnership will collaborate with preschool and childcare providers or other early childhood service organizations to ensure the mental health needs of children are met before they transition to a school setting.”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MHSOAC ED Toby Ewing estimates that it would cost only $30 million to fund the remaining applicants from the first round that were not funded</a:t>
            </a:r>
          </a:p>
          <a:p>
            <a:pPr>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Toby will be joining us to discuss plans for these funds </a:t>
            </a:r>
          </a:p>
          <a:p>
            <a:pPr>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20</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Tree>
    <p:extLst>
      <p:ext uri="{BB962C8B-B14F-4D97-AF65-F5344CB8AC3E}">
        <p14:creationId xmlns:p14="http://schemas.microsoft.com/office/powerpoint/2010/main" val="2976215255"/>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4C66BF4-347D-4795-B645-86C1AAA35A24}"/>
              </a:ext>
            </a:extLst>
          </p:cNvPr>
          <p:cNvSpPr>
            <a:spLocks noGrp="1"/>
          </p:cNvSpPr>
          <p:nvPr>
            <p:ph type="ftr" sz="quarter" idx="11"/>
          </p:nvPr>
        </p:nvSpPr>
        <p:spPr/>
        <p:txBody>
          <a:bodyPr/>
          <a:lstStyle/>
          <a:p>
            <a:r>
              <a:rPr lang="en-US" altLang="en-US"/>
              <a:t>SCCOE: Equity | Diversity | Inclusion | Partnership </a:t>
            </a:r>
          </a:p>
        </p:txBody>
      </p:sp>
      <p:sp>
        <p:nvSpPr>
          <p:cNvPr id="5" name="Slide Number Placeholder 4">
            <a:extLst>
              <a:ext uri="{FF2B5EF4-FFF2-40B4-BE49-F238E27FC236}">
                <a16:creationId xmlns:a16="http://schemas.microsoft.com/office/drawing/2014/main" id="{92E9A785-B456-409F-9496-E0FC65ED0EBD}"/>
              </a:ext>
            </a:extLst>
          </p:cNvPr>
          <p:cNvSpPr>
            <a:spLocks noGrp="1"/>
          </p:cNvSpPr>
          <p:nvPr>
            <p:ph type="sldNum" sz="quarter" idx="12"/>
          </p:nvPr>
        </p:nvSpPr>
        <p:spPr/>
        <p:txBody>
          <a:bodyPr/>
          <a:lstStyle/>
          <a:p>
            <a:fld id="{090B5002-71AA-4AD7-82F1-3A2AEAC6BA1E}" type="slidenum">
              <a:rPr lang="en-US" altLang="en-US" smtClean="0"/>
              <a:pPr/>
              <a:t>21</a:t>
            </a:fld>
            <a:endParaRPr lang="en-US" altLang="en-US"/>
          </a:p>
        </p:txBody>
      </p:sp>
      <p:sp>
        <p:nvSpPr>
          <p:cNvPr id="8" name="Oval 7">
            <a:extLst>
              <a:ext uri="{FF2B5EF4-FFF2-40B4-BE49-F238E27FC236}">
                <a16:creationId xmlns:a16="http://schemas.microsoft.com/office/drawing/2014/main" id="{89160E32-BB03-4D73-8B46-620DF7A69F8C}"/>
              </a:ext>
            </a:extLst>
          </p:cNvPr>
          <p:cNvSpPr/>
          <p:nvPr/>
        </p:nvSpPr>
        <p:spPr>
          <a:xfrm>
            <a:off x="84137" y="108742"/>
            <a:ext cx="1713132" cy="1759472"/>
          </a:xfrm>
          <a:prstGeom prst="ellipse">
            <a:avLst/>
          </a:prstGeom>
          <a:solidFill>
            <a:schemeClr val="accent1">
              <a:lumMod val="7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dirty="0"/>
              <a:t>SCHOOL HEALTH DEMONSTRATION PROJECTS</a:t>
            </a:r>
          </a:p>
          <a:p>
            <a:pPr algn="ctr"/>
            <a:r>
              <a:rPr lang="en-US" sz="1200" b="1" dirty="0"/>
              <a:t>(AB 130, </a:t>
            </a:r>
          </a:p>
          <a:p>
            <a:pPr algn="ctr"/>
            <a:r>
              <a:rPr lang="en-US" sz="1200" b="1" dirty="0"/>
              <a:t>SEC 61)</a:t>
            </a:r>
          </a:p>
        </p:txBody>
      </p:sp>
      <p:pic>
        <p:nvPicPr>
          <p:cNvPr id="27" name="Picture 26">
            <a:extLst>
              <a:ext uri="{FF2B5EF4-FFF2-40B4-BE49-F238E27FC236}">
                <a16:creationId xmlns:a16="http://schemas.microsoft.com/office/drawing/2014/main" id="{B6E6A262-07D0-4604-BBE9-723D4E5C63C7}"/>
              </a:ext>
            </a:extLst>
          </p:cNvPr>
          <p:cNvPicPr>
            <a:picLocks noChangeAspect="1"/>
          </p:cNvPicPr>
          <p:nvPr/>
        </p:nvPicPr>
        <p:blipFill>
          <a:blip r:embed="rId2"/>
          <a:stretch>
            <a:fillRect/>
          </a:stretch>
        </p:blipFill>
        <p:spPr>
          <a:xfrm>
            <a:off x="2325414" y="456869"/>
            <a:ext cx="6744620" cy="4099919"/>
          </a:xfrm>
          <a:prstGeom prst="rect">
            <a:avLst/>
          </a:prstGeom>
        </p:spPr>
      </p:pic>
      <p:cxnSp>
        <p:nvCxnSpPr>
          <p:cNvPr id="19" name="Straight Arrow Connector 18">
            <a:extLst>
              <a:ext uri="{FF2B5EF4-FFF2-40B4-BE49-F238E27FC236}">
                <a16:creationId xmlns:a16="http://schemas.microsoft.com/office/drawing/2014/main" id="{B56307EE-AA0A-4675-9938-559253375BE2}"/>
              </a:ext>
            </a:extLst>
          </p:cNvPr>
          <p:cNvCxnSpPr>
            <a:cxnSpLocks/>
          </p:cNvCxnSpPr>
          <p:nvPr/>
        </p:nvCxnSpPr>
        <p:spPr>
          <a:xfrm>
            <a:off x="1797269" y="1434662"/>
            <a:ext cx="5927834" cy="149772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45755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4C66BF4-347D-4795-B645-86C1AAA35A24}"/>
              </a:ext>
            </a:extLst>
          </p:cNvPr>
          <p:cNvSpPr>
            <a:spLocks noGrp="1"/>
          </p:cNvSpPr>
          <p:nvPr>
            <p:ph type="ftr" sz="quarter" idx="11"/>
          </p:nvPr>
        </p:nvSpPr>
        <p:spPr/>
        <p:txBody>
          <a:bodyPr/>
          <a:lstStyle/>
          <a:p>
            <a:r>
              <a:rPr lang="en-US" altLang="en-US"/>
              <a:t>SCCOE: Equity | Diversity | Inclusion | Partnership </a:t>
            </a:r>
          </a:p>
        </p:txBody>
      </p:sp>
      <p:sp>
        <p:nvSpPr>
          <p:cNvPr id="5" name="Slide Number Placeholder 4">
            <a:extLst>
              <a:ext uri="{FF2B5EF4-FFF2-40B4-BE49-F238E27FC236}">
                <a16:creationId xmlns:a16="http://schemas.microsoft.com/office/drawing/2014/main" id="{92E9A785-B456-409F-9496-E0FC65ED0EBD}"/>
              </a:ext>
            </a:extLst>
          </p:cNvPr>
          <p:cNvSpPr>
            <a:spLocks noGrp="1"/>
          </p:cNvSpPr>
          <p:nvPr>
            <p:ph type="sldNum" sz="quarter" idx="12"/>
          </p:nvPr>
        </p:nvSpPr>
        <p:spPr/>
        <p:txBody>
          <a:bodyPr/>
          <a:lstStyle/>
          <a:p>
            <a:fld id="{090B5002-71AA-4AD7-82F1-3A2AEAC6BA1E}" type="slidenum">
              <a:rPr lang="en-US" altLang="en-US" smtClean="0"/>
              <a:pPr/>
              <a:t>22</a:t>
            </a:fld>
            <a:endParaRPr lang="en-US" altLang="en-US"/>
          </a:p>
        </p:txBody>
      </p:sp>
      <p:sp>
        <p:nvSpPr>
          <p:cNvPr id="8" name="Oval 7">
            <a:extLst>
              <a:ext uri="{FF2B5EF4-FFF2-40B4-BE49-F238E27FC236}">
                <a16:creationId xmlns:a16="http://schemas.microsoft.com/office/drawing/2014/main" id="{89160E32-BB03-4D73-8B46-620DF7A69F8C}"/>
              </a:ext>
            </a:extLst>
          </p:cNvPr>
          <p:cNvSpPr/>
          <p:nvPr/>
        </p:nvSpPr>
        <p:spPr>
          <a:xfrm>
            <a:off x="84137" y="108742"/>
            <a:ext cx="1713132" cy="1704292"/>
          </a:xfrm>
          <a:prstGeom prst="ellipse">
            <a:avLst/>
          </a:prstGeom>
          <a:solidFill>
            <a:schemeClr val="tx2">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dirty="0"/>
              <a:t>MEDI-CAL BILLING LEAD</a:t>
            </a:r>
          </a:p>
          <a:p>
            <a:pPr algn="ctr"/>
            <a:r>
              <a:rPr lang="en-US" sz="1200" b="1" dirty="0"/>
              <a:t>(AB 130, </a:t>
            </a:r>
          </a:p>
          <a:p>
            <a:pPr algn="ctr"/>
            <a:r>
              <a:rPr lang="en-US" sz="1200" b="1" dirty="0"/>
              <a:t>SEC 61)</a:t>
            </a:r>
          </a:p>
        </p:txBody>
      </p:sp>
      <p:pic>
        <p:nvPicPr>
          <p:cNvPr id="27" name="Picture 26">
            <a:extLst>
              <a:ext uri="{FF2B5EF4-FFF2-40B4-BE49-F238E27FC236}">
                <a16:creationId xmlns:a16="http://schemas.microsoft.com/office/drawing/2014/main" id="{B6E6A262-07D0-4604-BBE9-723D4E5C63C7}"/>
              </a:ext>
            </a:extLst>
          </p:cNvPr>
          <p:cNvPicPr>
            <a:picLocks noChangeAspect="1"/>
          </p:cNvPicPr>
          <p:nvPr/>
        </p:nvPicPr>
        <p:blipFill>
          <a:blip r:embed="rId2"/>
          <a:stretch>
            <a:fillRect/>
          </a:stretch>
        </p:blipFill>
        <p:spPr>
          <a:xfrm>
            <a:off x="2325414" y="456869"/>
            <a:ext cx="6744620" cy="4099919"/>
          </a:xfrm>
          <a:prstGeom prst="rect">
            <a:avLst/>
          </a:prstGeom>
        </p:spPr>
      </p:pic>
      <p:cxnSp>
        <p:nvCxnSpPr>
          <p:cNvPr id="19" name="Straight Arrow Connector 18">
            <a:extLst>
              <a:ext uri="{FF2B5EF4-FFF2-40B4-BE49-F238E27FC236}">
                <a16:creationId xmlns:a16="http://schemas.microsoft.com/office/drawing/2014/main" id="{B56307EE-AA0A-4675-9938-559253375BE2}"/>
              </a:ext>
            </a:extLst>
          </p:cNvPr>
          <p:cNvCxnSpPr>
            <a:cxnSpLocks/>
          </p:cNvCxnSpPr>
          <p:nvPr/>
        </p:nvCxnSpPr>
        <p:spPr>
          <a:xfrm>
            <a:off x="1797269" y="1489841"/>
            <a:ext cx="5927834" cy="144254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355737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740AD-9EC9-485E-A8F2-DC6A0AD3E146}"/>
              </a:ext>
            </a:extLst>
          </p:cNvPr>
          <p:cNvSpPr>
            <a:spLocks noGrp="1"/>
          </p:cNvSpPr>
          <p:nvPr>
            <p:ph type="title"/>
          </p:nvPr>
        </p:nvSpPr>
        <p:spPr/>
        <p:txBody>
          <a:bodyPr/>
          <a:lstStyle/>
          <a:p>
            <a:r>
              <a:rPr lang="en-US" sz="2800" b="1" dirty="0"/>
              <a:t>Student Health, Mental Health, and Medi-Cal</a:t>
            </a:r>
            <a:endParaRPr lang="en-US" sz="2800" dirty="0"/>
          </a:p>
        </p:txBody>
      </p:sp>
      <p:sp>
        <p:nvSpPr>
          <p:cNvPr id="4" name="Footer Placeholder 3">
            <a:extLst>
              <a:ext uri="{FF2B5EF4-FFF2-40B4-BE49-F238E27FC236}">
                <a16:creationId xmlns:a16="http://schemas.microsoft.com/office/drawing/2014/main" id="{48AEDF71-75EB-4295-87B7-FEA8C5B49177}"/>
              </a:ext>
            </a:extLst>
          </p:cNvPr>
          <p:cNvSpPr>
            <a:spLocks noGrp="1"/>
          </p:cNvSpPr>
          <p:nvPr>
            <p:ph type="ftr" sz="quarter" idx="11"/>
          </p:nvPr>
        </p:nvSpPr>
        <p:spPr/>
        <p:txBody>
          <a:bodyPr/>
          <a:lstStyle/>
          <a:p>
            <a:r>
              <a:rPr lang="en-US" altLang="en-US"/>
              <a:t>SCCOE: Equity | Diversity | Inclusion | Partnership </a:t>
            </a:r>
          </a:p>
        </p:txBody>
      </p:sp>
      <p:sp>
        <p:nvSpPr>
          <p:cNvPr id="5" name="Slide Number Placeholder 4">
            <a:extLst>
              <a:ext uri="{FF2B5EF4-FFF2-40B4-BE49-F238E27FC236}">
                <a16:creationId xmlns:a16="http://schemas.microsoft.com/office/drawing/2014/main" id="{EFA4B901-BA92-4958-9482-47093BE27FB7}"/>
              </a:ext>
            </a:extLst>
          </p:cNvPr>
          <p:cNvSpPr>
            <a:spLocks noGrp="1"/>
          </p:cNvSpPr>
          <p:nvPr>
            <p:ph type="sldNum" sz="quarter" idx="12"/>
          </p:nvPr>
        </p:nvSpPr>
        <p:spPr/>
        <p:txBody>
          <a:bodyPr/>
          <a:lstStyle/>
          <a:p>
            <a:fld id="{090B5002-71AA-4AD7-82F1-3A2AEAC6BA1E}" type="slidenum">
              <a:rPr lang="en-US" altLang="en-US" smtClean="0"/>
              <a:pPr/>
              <a:t>23</a:t>
            </a:fld>
            <a:endParaRPr lang="en-US" altLang="en-US"/>
          </a:p>
        </p:txBody>
      </p:sp>
      <p:sp>
        <p:nvSpPr>
          <p:cNvPr id="8" name="Content Placeholder 7">
            <a:extLst>
              <a:ext uri="{FF2B5EF4-FFF2-40B4-BE49-F238E27FC236}">
                <a16:creationId xmlns:a16="http://schemas.microsoft.com/office/drawing/2014/main" id="{B3EB7F3A-15B1-4AA3-9751-45C087ECC089}"/>
              </a:ext>
            </a:extLst>
          </p:cNvPr>
          <p:cNvSpPr>
            <a:spLocks noGrp="1"/>
          </p:cNvSpPr>
          <p:nvPr>
            <p:ph idx="1"/>
          </p:nvPr>
        </p:nvSpPr>
        <p:spPr>
          <a:xfrm>
            <a:off x="457200" y="1222512"/>
            <a:ext cx="8229600" cy="3771900"/>
          </a:xfrm>
        </p:spPr>
        <p:txBody>
          <a:bodyPr/>
          <a:lstStyle/>
          <a:p>
            <a:pPr marL="0" indent="0">
              <a:buNone/>
            </a:pPr>
            <a:endParaRPr lang="en-US" sz="1600" dirty="0"/>
          </a:p>
          <a:p>
            <a:pPr marL="0" indent="0">
              <a:buNone/>
            </a:pPr>
            <a:r>
              <a:rPr lang="en-US" sz="1600" b="1" dirty="0"/>
              <a:t>SCHOOL HEALTH DEMONSTRATION PROJECTS</a:t>
            </a:r>
          </a:p>
          <a:p>
            <a:r>
              <a:rPr lang="en-US" sz="1600" dirty="0"/>
              <a:t>$2.5 million to fund 25 LEAs to participate in a pilot for the purpose of assessing and maximizing Medi-Cal reimbursement (LEA BOP, SMAA, managed care, EPSDT, county mental health)</a:t>
            </a:r>
          </a:p>
          <a:p>
            <a:r>
              <a:rPr lang="en-US" sz="1600" dirty="0"/>
              <a:t>$2.5 million for 3 LEA technical assistance leads to provide TA to the 25 LEA grantees.</a:t>
            </a:r>
          </a:p>
          <a:p>
            <a:pPr marL="0" indent="0">
              <a:buNone/>
            </a:pPr>
            <a:endParaRPr lang="en-US" sz="1600" dirty="0"/>
          </a:p>
          <a:p>
            <a:pPr marL="0" indent="0">
              <a:buNone/>
            </a:pPr>
            <a:r>
              <a:rPr lang="en-US" sz="1600" b="1" dirty="0"/>
              <a:t>MEDI-CAL BILLING LEAD </a:t>
            </a:r>
          </a:p>
          <a:p>
            <a:r>
              <a:rPr lang="en-US" sz="1600" dirty="0"/>
              <a:t>$250,000 ongoing annually for an LEA to provide TA on school-based Medi-Cal programs in coordination with CDE, DHCS, and the state system of support leads.</a:t>
            </a:r>
          </a:p>
        </p:txBody>
      </p:sp>
    </p:spTree>
    <p:extLst>
      <p:ext uri="{BB962C8B-B14F-4D97-AF65-F5344CB8AC3E}">
        <p14:creationId xmlns:p14="http://schemas.microsoft.com/office/powerpoint/2010/main" val="2229428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4C66BF4-347D-4795-B645-86C1AAA35A24}"/>
              </a:ext>
            </a:extLst>
          </p:cNvPr>
          <p:cNvSpPr>
            <a:spLocks noGrp="1"/>
          </p:cNvSpPr>
          <p:nvPr>
            <p:ph type="ftr" sz="quarter" idx="11"/>
          </p:nvPr>
        </p:nvSpPr>
        <p:spPr/>
        <p:txBody>
          <a:bodyPr/>
          <a:lstStyle/>
          <a:p>
            <a:r>
              <a:rPr lang="en-US" altLang="en-US"/>
              <a:t>SCCOE: Equity | Diversity | Inclusion | Partnership </a:t>
            </a:r>
          </a:p>
        </p:txBody>
      </p:sp>
      <p:sp>
        <p:nvSpPr>
          <p:cNvPr id="5" name="Slide Number Placeholder 4">
            <a:extLst>
              <a:ext uri="{FF2B5EF4-FFF2-40B4-BE49-F238E27FC236}">
                <a16:creationId xmlns:a16="http://schemas.microsoft.com/office/drawing/2014/main" id="{92E9A785-B456-409F-9496-E0FC65ED0EBD}"/>
              </a:ext>
            </a:extLst>
          </p:cNvPr>
          <p:cNvSpPr>
            <a:spLocks noGrp="1"/>
          </p:cNvSpPr>
          <p:nvPr>
            <p:ph type="sldNum" sz="quarter" idx="12"/>
          </p:nvPr>
        </p:nvSpPr>
        <p:spPr/>
        <p:txBody>
          <a:bodyPr/>
          <a:lstStyle/>
          <a:p>
            <a:fld id="{090B5002-71AA-4AD7-82F1-3A2AEAC6BA1E}" type="slidenum">
              <a:rPr lang="en-US" altLang="en-US" smtClean="0"/>
              <a:pPr/>
              <a:t>24</a:t>
            </a:fld>
            <a:endParaRPr lang="en-US" altLang="en-US"/>
          </a:p>
        </p:txBody>
      </p:sp>
      <p:sp>
        <p:nvSpPr>
          <p:cNvPr id="8" name="Oval 7">
            <a:extLst>
              <a:ext uri="{FF2B5EF4-FFF2-40B4-BE49-F238E27FC236}">
                <a16:creationId xmlns:a16="http://schemas.microsoft.com/office/drawing/2014/main" id="{89160E32-BB03-4D73-8B46-620DF7A69F8C}"/>
              </a:ext>
            </a:extLst>
          </p:cNvPr>
          <p:cNvSpPr/>
          <p:nvPr/>
        </p:nvSpPr>
        <p:spPr>
          <a:xfrm>
            <a:off x="84136" y="108742"/>
            <a:ext cx="1784077" cy="1704292"/>
          </a:xfrm>
          <a:prstGeom prst="ellipse">
            <a:avLst/>
          </a:prstGeom>
          <a:solidFill>
            <a:schemeClr val="tx2">
              <a:lumMod val="7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dirty="0"/>
              <a:t>EXPANDED LEARNING  OPPORTUNITIES GRANT</a:t>
            </a:r>
          </a:p>
          <a:p>
            <a:pPr algn="ctr"/>
            <a:r>
              <a:rPr lang="en-US" sz="1200" b="1" dirty="0"/>
              <a:t>(AB 130, </a:t>
            </a:r>
          </a:p>
          <a:p>
            <a:pPr algn="ctr"/>
            <a:r>
              <a:rPr lang="en-US" sz="1200" b="1" dirty="0"/>
              <a:t>SEC 52)</a:t>
            </a:r>
          </a:p>
        </p:txBody>
      </p:sp>
      <p:pic>
        <p:nvPicPr>
          <p:cNvPr id="27" name="Picture 26">
            <a:extLst>
              <a:ext uri="{FF2B5EF4-FFF2-40B4-BE49-F238E27FC236}">
                <a16:creationId xmlns:a16="http://schemas.microsoft.com/office/drawing/2014/main" id="{B6E6A262-07D0-4604-BBE9-723D4E5C63C7}"/>
              </a:ext>
            </a:extLst>
          </p:cNvPr>
          <p:cNvPicPr>
            <a:picLocks noChangeAspect="1"/>
          </p:cNvPicPr>
          <p:nvPr/>
        </p:nvPicPr>
        <p:blipFill>
          <a:blip r:embed="rId2"/>
          <a:stretch>
            <a:fillRect/>
          </a:stretch>
        </p:blipFill>
        <p:spPr>
          <a:xfrm>
            <a:off x="2325414" y="456869"/>
            <a:ext cx="6744620" cy="4099919"/>
          </a:xfrm>
          <a:prstGeom prst="rect">
            <a:avLst/>
          </a:prstGeom>
        </p:spPr>
      </p:pic>
      <p:cxnSp>
        <p:nvCxnSpPr>
          <p:cNvPr id="19" name="Straight Arrow Connector 18">
            <a:extLst>
              <a:ext uri="{FF2B5EF4-FFF2-40B4-BE49-F238E27FC236}">
                <a16:creationId xmlns:a16="http://schemas.microsoft.com/office/drawing/2014/main" id="{B56307EE-AA0A-4675-9938-559253375BE2}"/>
              </a:ext>
            </a:extLst>
          </p:cNvPr>
          <p:cNvCxnSpPr>
            <a:cxnSpLocks/>
          </p:cNvCxnSpPr>
          <p:nvPr/>
        </p:nvCxnSpPr>
        <p:spPr>
          <a:xfrm>
            <a:off x="1403131" y="1866598"/>
            <a:ext cx="2178215" cy="170429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494585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84E6F-5C6D-440D-B39C-E63290DCA914}"/>
              </a:ext>
            </a:extLst>
          </p:cNvPr>
          <p:cNvSpPr>
            <a:spLocks noGrp="1"/>
          </p:cNvSpPr>
          <p:nvPr>
            <p:ph type="title"/>
          </p:nvPr>
        </p:nvSpPr>
        <p:spPr>
          <a:xfrm>
            <a:off x="776579" y="526760"/>
            <a:ext cx="7356914" cy="641860"/>
          </a:xfrm>
        </p:spPr>
        <p:txBody>
          <a:bodyPr/>
          <a:lstStyle/>
          <a:p>
            <a:pPr algn="ctr"/>
            <a:r>
              <a:rPr lang="en-US" sz="2880" dirty="0">
                <a:solidFill>
                  <a:schemeClr val="tx2"/>
                </a:solidFill>
                <a:latin typeface="Calibri" panose="020F0502020204030204" pitchFamily="34" charset="0"/>
                <a:ea typeface="Calibri" panose="020F0502020204030204" pitchFamily="34" charset="0"/>
                <a:cs typeface="Times New Roman" panose="02020603050405020304" pitchFamily="18" charset="0"/>
              </a:rPr>
              <a:t>EXPANDED LEARNING GRANT </a:t>
            </a:r>
            <a:br>
              <a:rPr lang="en-US" sz="2880" dirty="0">
                <a:solidFill>
                  <a:schemeClr val="tx2"/>
                </a:solidFill>
                <a:latin typeface="Calibri" panose="020F0502020204030204" pitchFamily="34" charset="0"/>
                <a:ea typeface="Calibri" panose="020F0502020204030204" pitchFamily="34" charset="0"/>
                <a:cs typeface="Times New Roman" panose="02020603050405020304" pitchFamily="18" charset="0"/>
              </a:rPr>
            </a:br>
            <a:r>
              <a:rPr lang="en-US" sz="2880" dirty="0">
                <a:solidFill>
                  <a:schemeClr val="tx2"/>
                </a:solidFill>
                <a:latin typeface="Calibri" panose="020F0502020204030204" pitchFamily="34" charset="0"/>
                <a:ea typeface="Calibri" panose="020F0502020204030204" pitchFamily="34" charset="0"/>
                <a:cs typeface="Times New Roman" panose="02020603050405020304" pitchFamily="18" charset="0"/>
              </a:rPr>
              <a:t>ab 130, Section 52</a:t>
            </a:r>
            <a:endParaRPr lang="en-US" sz="2880" dirty="0">
              <a:solidFill>
                <a:schemeClr val="tx2"/>
              </a:solidFill>
            </a:endParaRPr>
          </a:p>
        </p:txBody>
      </p:sp>
      <p:sp>
        <p:nvSpPr>
          <p:cNvPr id="4" name="Footer Placeholder 3">
            <a:extLst>
              <a:ext uri="{FF2B5EF4-FFF2-40B4-BE49-F238E27FC236}">
                <a16:creationId xmlns:a16="http://schemas.microsoft.com/office/drawing/2014/main" id="{EA8BB27B-C62C-4B5E-9CD3-FE8A882D6B3D}"/>
              </a:ext>
            </a:extLst>
          </p:cNvPr>
          <p:cNvSpPr>
            <a:spLocks noGrp="1"/>
          </p:cNvSpPr>
          <p:nvPr>
            <p:ph type="ftr" sz="quarter" idx="11"/>
          </p:nvPr>
        </p:nvSpPr>
        <p:spPr/>
        <p:txBody>
          <a:bodyPr/>
          <a:lstStyle/>
          <a:p>
            <a:pPr defTabSz="411480">
              <a:defRPr/>
            </a:pPr>
            <a:r>
              <a:rPr lang="en-US" altLang="en-US" dirty="0">
                <a:solidFill>
                  <a:prstClr val="white"/>
                </a:solidFill>
                <a:latin typeface="Calibri" panose="020F0502020204030204" pitchFamily="34" charset="0"/>
                <a:ea typeface="ヒラギノ角ゴ Pro W3" pitchFamily="-127" charset="-128"/>
              </a:rPr>
              <a:t>SCCOE: Equity | Diversity | Inclusion | Partnership </a:t>
            </a:r>
          </a:p>
        </p:txBody>
      </p:sp>
      <p:sp>
        <p:nvSpPr>
          <p:cNvPr id="5" name="Slide Number Placeholder 4">
            <a:extLst>
              <a:ext uri="{FF2B5EF4-FFF2-40B4-BE49-F238E27FC236}">
                <a16:creationId xmlns:a16="http://schemas.microsoft.com/office/drawing/2014/main" id="{DB53CF28-494C-4912-999D-FBC6B1EBB8E2}"/>
              </a:ext>
            </a:extLst>
          </p:cNvPr>
          <p:cNvSpPr>
            <a:spLocks noGrp="1"/>
          </p:cNvSpPr>
          <p:nvPr>
            <p:ph type="sldNum" sz="quarter" idx="12"/>
          </p:nvPr>
        </p:nvSpPr>
        <p:spPr/>
        <p:txBody>
          <a:bodyPr/>
          <a:lstStyle/>
          <a:p>
            <a:pPr defTabSz="411480">
              <a:defRPr/>
            </a:pPr>
            <a:fld id="{74BF469E-656F-47CA-90DD-2FF5E1C6E3A2}" type="slidenum">
              <a:rPr lang="en-US" altLang="en-US">
                <a:solidFill>
                  <a:prstClr val="white"/>
                </a:solidFill>
                <a:latin typeface="Calibri" panose="020F0502020204030204" pitchFamily="34" charset="0"/>
                <a:ea typeface="ヒラギノ角ゴ Pro W3" pitchFamily="-127" charset="-128"/>
              </a:rPr>
              <a:pPr defTabSz="411480">
                <a:defRPr/>
              </a:pPr>
              <a:t>25</a:t>
            </a:fld>
            <a:endParaRPr lang="en-US" altLang="en-US">
              <a:solidFill>
                <a:prstClr val="white"/>
              </a:solidFill>
              <a:latin typeface="Calibri" panose="020F0502020204030204" pitchFamily="34" charset="0"/>
              <a:ea typeface="ヒラギノ角ゴ Pro W3" pitchFamily="-127" charset="-128"/>
            </a:endParaRPr>
          </a:p>
        </p:txBody>
      </p:sp>
      <p:sp>
        <p:nvSpPr>
          <p:cNvPr id="7" name="TextBox 6">
            <a:extLst>
              <a:ext uri="{FF2B5EF4-FFF2-40B4-BE49-F238E27FC236}">
                <a16:creationId xmlns:a16="http://schemas.microsoft.com/office/drawing/2014/main" id="{4E89A98E-72DB-42EB-A78A-35011B2DB725}"/>
              </a:ext>
            </a:extLst>
          </p:cNvPr>
          <p:cNvSpPr txBox="1"/>
          <p:nvPr/>
        </p:nvSpPr>
        <p:spPr>
          <a:xfrm>
            <a:off x="908464" y="1555671"/>
            <a:ext cx="7488620" cy="3354765"/>
          </a:xfrm>
          <a:prstGeom prst="rect">
            <a:avLst/>
          </a:prstGeom>
          <a:noFill/>
        </p:spPr>
        <p:txBody>
          <a:bodyPr wrap="square" rtlCol="0">
            <a:spAutoFit/>
          </a:bodyPr>
          <a:lstStyle/>
          <a:p>
            <a:pPr marL="214313" indent="-214313">
              <a:buFont typeface="Arial" panose="020B0604020202020204" pitchFamily="34" charset="0"/>
              <a:buChar char="•"/>
            </a:pPr>
            <a:r>
              <a:rPr lang="en-US" sz="1400" dirty="0"/>
              <a:t>Starts in 2021/22 </a:t>
            </a:r>
          </a:p>
          <a:p>
            <a:pPr marL="214313" indent="-214313">
              <a:buFont typeface="Arial" panose="020B0604020202020204" pitchFamily="34" charset="0"/>
              <a:buChar char="•"/>
            </a:pPr>
            <a:r>
              <a:rPr lang="en-US" sz="1400" dirty="0"/>
              <a:t>Ongoing (presumably)</a:t>
            </a:r>
          </a:p>
          <a:p>
            <a:pPr marL="214313" indent="-214313">
              <a:buFont typeface="Arial" panose="020B0604020202020204" pitchFamily="34" charset="0"/>
              <a:buChar char="•"/>
            </a:pPr>
            <a:r>
              <a:rPr lang="en-US" sz="1400" dirty="0"/>
              <a:t>Noncompetitive, for all LEAs serving grades TK to 6 with unduplicated pupils (except non-classroom based charter schools)</a:t>
            </a:r>
          </a:p>
          <a:p>
            <a:pPr marL="214313" indent="-214313">
              <a:buFont typeface="Arial" panose="020B0604020202020204" pitchFamily="34" charset="0"/>
              <a:buChar char="•"/>
            </a:pPr>
            <a:r>
              <a:rPr lang="en-US" sz="1400" dirty="0"/>
              <a:t>Generally aligns with ASES requirements/standards (</a:t>
            </a:r>
            <a:r>
              <a:rPr lang="en-US" sz="1400" dirty="0" err="1"/>
              <a:t>ie</a:t>
            </a:r>
            <a:r>
              <a:rPr lang="en-US" sz="1400" dirty="0"/>
              <a:t> credentialed teacher not required, can contract out)</a:t>
            </a:r>
          </a:p>
          <a:p>
            <a:pPr marL="214313" indent="-214313">
              <a:buFont typeface="Arial" panose="020B0604020202020204" pitchFamily="34" charset="0"/>
              <a:buChar char="•"/>
            </a:pPr>
            <a:r>
              <a:rPr lang="en-US" sz="1400" dirty="0"/>
              <a:t>Requires that all LEAs receiving the grant provide:</a:t>
            </a:r>
          </a:p>
          <a:p>
            <a:pPr marL="557213" lvl="1" indent="-214313">
              <a:buFont typeface="Arial" panose="020B0604020202020204" pitchFamily="34" charset="0"/>
              <a:buChar char="•"/>
            </a:pPr>
            <a:r>
              <a:rPr lang="en-US" sz="1400" dirty="0"/>
              <a:t>175 school days, 9 hours of combined instructional time and expanded learning (“opportunities to engage pupils in enrichment, play, nutrition, and other developmentally appropriate activities”).</a:t>
            </a:r>
          </a:p>
          <a:p>
            <a:pPr marL="557213" lvl="1" indent="-214313">
              <a:buFont typeface="Arial" panose="020B0604020202020204" pitchFamily="34" charset="0"/>
              <a:buChar char="•"/>
            </a:pPr>
            <a:r>
              <a:rPr lang="en-US" sz="1400" dirty="0"/>
              <a:t>Plus 30 additional non-school days of expanded learnin</a:t>
            </a:r>
            <a:r>
              <a:rPr lang="en-US" dirty="0"/>
              <a:t>g </a:t>
            </a:r>
          </a:p>
          <a:p>
            <a:pPr marL="557213" lvl="1" indent="-214313">
              <a:buFont typeface="Arial" panose="020B0604020202020204" pitchFamily="34" charset="0"/>
              <a:buChar char="•"/>
            </a:pPr>
            <a:endParaRPr lang="en-US" dirty="0"/>
          </a:p>
          <a:p>
            <a:pPr marL="557213" lvl="1" indent="-214313">
              <a:buFont typeface="Arial" panose="020B0604020202020204" pitchFamily="34" charset="0"/>
              <a:buChar char="•"/>
            </a:pPr>
            <a:endParaRPr lang="en-US" dirty="0"/>
          </a:p>
          <a:p>
            <a:pPr marL="214313" indent="-214313">
              <a:buFont typeface="Arial" panose="020B0604020202020204" pitchFamily="34" charset="0"/>
              <a:buChar char="•"/>
            </a:pPr>
            <a:endParaRPr lang="en-US" dirty="0"/>
          </a:p>
        </p:txBody>
      </p:sp>
      <p:graphicFrame>
        <p:nvGraphicFramePr>
          <p:cNvPr id="8" name="Table 8">
            <a:extLst>
              <a:ext uri="{FF2B5EF4-FFF2-40B4-BE49-F238E27FC236}">
                <a16:creationId xmlns:a16="http://schemas.microsoft.com/office/drawing/2014/main" id="{7B55F1D7-10EA-4745-B8CD-0E5DB43490B5}"/>
              </a:ext>
            </a:extLst>
          </p:cNvPr>
          <p:cNvGraphicFramePr>
            <a:graphicFrameLocks noGrp="1"/>
          </p:cNvGraphicFramePr>
          <p:nvPr>
            <p:extLst>
              <p:ext uri="{D42A27DB-BD31-4B8C-83A1-F6EECF244321}">
                <p14:modId xmlns:p14="http://schemas.microsoft.com/office/powerpoint/2010/main" val="2969112552"/>
              </p:ext>
            </p:extLst>
          </p:nvPr>
        </p:nvGraphicFramePr>
        <p:xfrm>
          <a:off x="1145857" y="4226319"/>
          <a:ext cx="6096001" cy="563880"/>
        </p:xfrm>
        <a:graphic>
          <a:graphicData uri="http://schemas.openxmlformats.org/drawingml/2006/table">
            <a:tbl>
              <a:tblPr firstRow="1" bandRow="1">
                <a:tableStyleId>{22838BEF-8BB2-4498-84A7-C5851F593DF1}</a:tableStyleId>
              </a:tblPr>
              <a:tblGrid>
                <a:gridCol w="1884800">
                  <a:extLst>
                    <a:ext uri="{9D8B030D-6E8A-4147-A177-3AD203B41FA5}">
                      <a16:colId xmlns:a16="http://schemas.microsoft.com/office/drawing/2014/main" val="1806316377"/>
                    </a:ext>
                  </a:extLst>
                </a:gridCol>
                <a:gridCol w="4211201">
                  <a:extLst>
                    <a:ext uri="{9D8B030D-6E8A-4147-A177-3AD203B41FA5}">
                      <a16:colId xmlns:a16="http://schemas.microsoft.com/office/drawing/2014/main" val="2088462179"/>
                    </a:ext>
                  </a:extLst>
                </a:gridCol>
              </a:tblGrid>
              <a:tr h="278130">
                <a:tc>
                  <a:txBody>
                    <a:bodyPr/>
                    <a:lstStyle/>
                    <a:p>
                      <a:r>
                        <a:rPr lang="en-US" sz="1400" b="1" dirty="0"/>
                        <a:t>2021-2022</a:t>
                      </a:r>
                    </a:p>
                  </a:txBody>
                  <a:tcPr marL="68580" marR="68580" marT="34290" marB="34290"/>
                </a:tc>
                <a:tc>
                  <a:txBody>
                    <a:bodyPr/>
                    <a:lstStyle/>
                    <a:p>
                      <a:r>
                        <a:rPr lang="en-US" sz="1400" b="1" dirty="0"/>
                        <a:t>Must serve 50% of unduplicated pupils</a:t>
                      </a:r>
                    </a:p>
                  </a:txBody>
                  <a:tcPr marL="68580" marR="68580" marT="34290" marB="34290"/>
                </a:tc>
                <a:extLst>
                  <a:ext uri="{0D108BD9-81ED-4DB2-BD59-A6C34878D82A}">
                    <a16:rowId xmlns:a16="http://schemas.microsoft.com/office/drawing/2014/main" val="619208636"/>
                  </a:ext>
                </a:extLst>
              </a:tr>
              <a:tr h="278130">
                <a:tc>
                  <a:txBody>
                    <a:bodyPr/>
                    <a:lstStyle/>
                    <a:p>
                      <a:r>
                        <a:rPr lang="en-US" sz="1400" b="1" dirty="0"/>
                        <a:t>2022-2023</a:t>
                      </a:r>
                    </a:p>
                  </a:txBody>
                  <a:tcPr marL="68580" marR="68580" marT="34290" marB="34290"/>
                </a:tc>
                <a:tc>
                  <a:txBody>
                    <a:bodyPr/>
                    <a:lstStyle/>
                    <a:p>
                      <a:r>
                        <a:rPr lang="en-US" sz="1400" b="1" dirty="0"/>
                        <a:t>Must serve 100% of unduplicated pupils</a:t>
                      </a:r>
                    </a:p>
                  </a:txBody>
                  <a:tcPr marL="68580" marR="68580" marT="34290" marB="34290"/>
                </a:tc>
                <a:extLst>
                  <a:ext uri="{0D108BD9-81ED-4DB2-BD59-A6C34878D82A}">
                    <a16:rowId xmlns:a16="http://schemas.microsoft.com/office/drawing/2014/main" val="62295277"/>
                  </a:ext>
                </a:extLst>
              </a:tr>
            </a:tbl>
          </a:graphicData>
        </a:graphic>
      </p:graphicFrame>
    </p:spTree>
    <p:extLst>
      <p:ext uri="{BB962C8B-B14F-4D97-AF65-F5344CB8AC3E}">
        <p14:creationId xmlns:p14="http://schemas.microsoft.com/office/powerpoint/2010/main" val="1002063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4C66BF4-347D-4795-B645-86C1AAA35A24}"/>
              </a:ext>
            </a:extLst>
          </p:cNvPr>
          <p:cNvSpPr>
            <a:spLocks noGrp="1"/>
          </p:cNvSpPr>
          <p:nvPr>
            <p:ph type="ftr" sz="quarter" idx="11"/>
          </p:nvPr>
        </p:nvSpPr>
        <p:spPr/>
        <p:txBody>
          <a:bodyPr/>
          <a:lstStyle/>
          <a:p>
            <a:r>
              <a:rPr lang="en-US" altLang="en-US"/>
              <a:t>SCCOE: Equity | Diversity | Inclusion | Partnership </a:t>
            </a:r>
          </a:p>
        </p:txBody>
      </p:sp>
      <p:sp>
        <p:nvSpPr>
          <p:cNvPr id="5" name="Slide Number Placeholder 4">
            <a:extLst>
              <a:ext uri="{FF2B5EF4-FFF2-40B4-BE49-F238E27FC236}">
                <a16:creationId xmlns:a16="http://schemas.microsoft.com/office/drawing/2014/main" id="{92E9A785-B456-409F-9496-E0FC65ED0EBD}"/>
              </a:ext>
            </a:extLst>
          </p:cNvPr>
          <p:cNvSpPr>
            <a:spLocks noGrp="1"/>
          </p:cNvSpPr>
          <p:nvPr>
            <p:ph type="sldNum" sz="quarter" idx="12"/>
          </p:nvPr>
        </p:nvSpPr>
        <p:spPr/>
        <p:txBody>
          <a:bodyPr/>
          <a:lstStyle/>
          <a:p>
            <a:fld id="{090B5002-71AA-4AD7-82F1-3A2AEAC6BA1E}" type="slidenum">
              <a:rPr lang="en-US" altLang="en-US" smtClean="0"/>
              <a:pPr/>
              <a:t>26</a:t>
            </a:fld>
            <a:endParaRPr lang="en-US" altLang="en-US"/>
          </a:p>
        </p:txBody>
      </p:sp>
      <p:sp>
        <p:nvSpPr>
          <p:cNvPr id="8" name="Oval 7">
            <a:extLst>
              <a:ext uri="{FF2B5EF4-FFF2-40B4-BE49-F238E27FC236}">
                <a16:creationId xmlns:a16="http://schemas.microsoft.com/office/drawing/2014/main" id="{89160E32-BB03-4D73-8B46-620DF7A69F8C}"/>
              </a:ext>
            </a:extLst>
          </p:cNvPr>
          <p:cNvSpPr/>
          <p:nvPr/>
        </p:nvSpPr>
        <p:spPr>
          <a:xfrm>
            <a:off x="84136" y="108742"/>
            <a:ext cx="1784077" cy="1704292"/>
          </a:xfrm>
          <a:prstGeom prst="ellipse">
            <a:avLst/>
          </a:prstGeom>
          <a:solidFill>
            <a:srgbClr val="00B0F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dirty="0"/>
              <a:t>MTSS SUBGRANTS</a:t>
            </a:r>
          </a:p>
          <a:p>
            <a:pPr algn="ctr"/>
            <a:r>
              <a:rPr lang="en-US" sz="1200" b="1" dirty="0"/>
              <a:t>(AB 130, </a:t>
            </a:r>
          </a:p>
          <a:p>
            <a:pPr algn="ctr"/>
            <a:r>
              <a:rPr lang="en-US" sz="1200" b="1" dirty="0"/>
              <a:t>SEC 23)</a:t>
            </a:r>
          </a:p>
        </p:txBody>
      </p:sp>
      <p:pic>
        <p:nvPicPr>
          <p:cNvPr id="27" name="Picture 26">
            <a:extLst>
              <a:ext uri="{FF2B5EF4-FFF2-40B4-BE49-F238E27FC236}">
                <a16:creationId xmlns:a16="http://schemas.microsoft.com/office/drawing/2014/main" id="{B6E6A262-07D0-4604-BBE9-723D4E5C63C7}"/>
              </a:ext>
            </a:extLst>
          </p:cNvPr>
          <p:cNvPicPr>
            <a:picLocks noChangeAspect="1"/>
          </p:cNvPicPr>
          <p:nvPr/>
        </p:nvPicPr>
        <p:blipFill>
          <a:blip r:embed="rId2"/>
          <a:stretch>
            <a:fillRect/>
          </a:stretch>
        </p:blipFill>
        <p:spPr>
          <a:xfrm>
            <a:off x="2325414" y="456869"/>
            <a:ext cx="6744620" cy="4099919"/>
          </a:xfrm>
          <a:prstGeom prst="rect">
            <a:avLst/>
          </a:prstGeom>
        </p:spPr>
      </p:pic>
      <p:cxnSp>
        <p:nvCxnSpPr>
          <p:cNvPr id="7" name="Straight Arrow Connector 6">
            <a:extLst>
              <a:ext uri="{FF2B5EF4-FFF2-40B4-BE49-F238E27FC236}">
                <a16:creationId xmlns:a16="http://schemas.microsoft.com/office/drawing/2014/main" id="{33F5ECF3-6879-4D93-92D0-FFC824DACC36}"/>
              </a:ext>
            </a:extLst>
          </p:cNvPr>
          <p:cNvCxnSpPr/>
          <p:nvPr/>
        </p:nvCxnSpPr>
        <p:spPr>
          <a:xfrm>
            <a:off x="1797269" y="1458310"/>
            <a:ext cx="433552" cy="9459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438952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740AD-9EC9-485E-A8F2-DC6A0AD3E146}"/>
              </a:ext>
            </a:extLst>
          </p:cNvPr>
          <p:cNvSpPr>
            <a:spLocks noGrp="1"/>
          </p:cNvSpPr>
          <p:nvPr>
            <p:ph type="title"/>
          </p:nvPr>
        </p:nvSpPr>
        <p:spPr/>
        <p:txBody>
          <a:bodyPr/>
          <a:lstStyle/>
          <a:p>
            <a:r>
              <a:rPr lang="en-US" sz="2800" b="1" dirty="0"/>
              <a:t>Student Health, Mental Health, and Medi-Cal</a:t>
            </a:r>
            <a:endParaRPr lang="en-US" sz="2800" dirty="0"/>
          </a:p>
        </p:txBody>
      </p:sp>
      <p:sp>
        <p:nvSpPr>
          <p:cNvPr id="4" name="Footer Placeholder 3">
            <a:extLst>
              <a:ext uri="{FF2B5EF4-FFF2-40B4-BE49-F238E27FC236}">
                <a16:creationId xmlns:a16="http://schemas.microsoft.com/office/drawing/2014/main" id="{48AEDF71-75EB-4295-87B7-FEA8C5B49177}"/>
              </a:ext>
            </a:extLst>
          </p:cNvPr>
          <p:cNvSpPr>
            <a:spLocks noGrp="1"/>
          </p:cNvSpPr>
          <p:nvPr>
            <p:ph type="ftr" sz="quarter" idx="11"/>
          </p:nvPr>
        </p:nvSpPr>
        <p:spPr/>
        <p:txBody>
          <a:bodyPr/>
          <a:lstStyle/>
          <a:p>
            <a:r>
              <a:rPr lang="en-US" altLang="en-US"/>
              <a:t>SCCOE: Equity | Diversity | Inclusion | Partnership </a:t>
            </a:r>
          </a:p>
        </p:txBody>
      </p:sp>
      <p:sp>
        <p:nvSpPr>
          <p:cNvPr id="5" name="Slide Number Placeholder 4">
            <a:extLst>
              <a:ext uri="{FF2B5EF4-FFF2-40B4-BE49-F238E27FC236}">
                <a16:creationId xmlns:a16="http://schemas.microsoft.com/office/drawing/2014/main" id="{EFA4B901-BA92-4958-9482-47093BE27FB7}"/>
              </a:ext>
            </a:extLst>
          </p:cNvPr>
          <p:cNvSpPr>
            <a:spLocks noGrp="1"/>
          </p:cNvSpPr>
          <p:nvPr>
            <p:ph type="sldNum" sz="quarter" idx="12"/>
          </p:nvPr>
        </p:nvSpPr>
        <p:spPr/>
        <p:txBody>
          <a:bodyPr/>
          <a:lstStyle/>
          <a:p>
            <a:fld id="{090B5002-71AA-4AD7-82F1-3A2AEAC6BA1E}" type="slidenum">
              <a:rPr lang="en-US" altLang="en-US" smtClean="0"/>
              <a:pPr/>
              <a:t>27</a:t>
            </a:fld>
            <a:endParaRPr lang="en-US" altLang="en-US"/>
          </a:p>
        </p:txBody>
      </p:sp>
      <p:sp>
        <p:nvSpPr>
          <p:cNvPr id="8" name="Content Placeholder 7">
            <a:extLst>
              <a:ext uri="{FF2B5EF4-FFF2-40B4-BE49-F238E27FC236}">
                <a16:creationId xmlns:a16="http://schemas.microsoft.com/office/drawing/2014/main" id="{B3EB7F3A-15B1-4AA3-9751-45C087ECC089}"/>
              </a:ext>
            </a:extLst>
          </p:cNvPr>
          <p:cNvSpPr>
            <a:spLocks noGrp="1"/>
          </p:cNvSpPr>
          <p:nvPr>
            <p:ph idx="1"/>
          </p:nvPr>
        </p:nvSpPr>
        <p:spPr>
          <a:xfrm>
            <a:off x="457200" y="1222512"/>
            <a:ext cx="8229600" cy="3771900"/>
          </a:xfrm>
        </p:spPr>
        <p:txBody>
          <a:bodyPr/>
          <a:lstStyle/>
          <a:p>
            <a:pPr marL="0" indent="0" fontAlgn="base">
              <a:buNone/>
            </a:pPr>
            <a:r>
              <a:rPr lang="en-US" sz="1600" b="1" dirty="0">
                <a:solidFill>
                  <a:srgbClr val="000000"/>
                </a:solidFill>
                <a:latin typeface="Calibri" panose="020F0502020204030204" pitchFamily="34" charset="0"/>
              </a:rPr>
              <a:t>OTHER INVESTMENTS</a:t>
            </a:r>
          </a:p>
          <a:p>
            <a:r>
              <a:rPr lang="en-US" sz="1600" dirty="0">
                <a:solidFill>
                  <a:srgbClr val="000000"/>
                </a:solidFill>
                <a:latin typeface="Calibri" panose="020F0502020204030204" pitchFamily="34" charset="0"/>
              </a:rPr>
              <a:t>Established</a:t>
            </a:r>
            <a:r>
              <a:rPr kumimoji="0" lang="en-US" sz="1600" b="0" i="0" u="none" strike="noStrike" kern="1200" cap="none" spc="0" normalizeH="0" baseline="0" noProof="0" dirty="0">
                <a:ln>
                  <a:noFill/>
                </a:ln>
                <a:solidFill>
                  <a:srgbClr val="000000"/>
                </a:solidFill>
                <a:effectLst/>
                <a:uLnTx/>
                <a:uFillTx/>
                <a:latin typeface="Calibri" panose="020F0502020204030204" pitchFamily="34" charset="0"/>
                <a:ea typeface="ヒラギノ角ゴ Pro W3" charset="0"/>
              </a:rPr>
              <a:t> an Office of School Based Health at CDE. </a:t>
            </a:r>
          </a:p>
          <a:p>
            <a:r>
              <a:rPr lang="en-US" sz="1600" dirty="0">
                <a:solidFill>
                  <a:srgbClr val="000000"/>
                </a:solidFill>
                <a:latin typeface="Calibri" panose="020F0502020204030204" pitchFamily="34" charset="0"/>
              </a:rPr>
              <a:t>R</a:t>
            </a:r>
            <a:r>
              <a:rPr kumimoji="0" lang="en-US" sz="1600" b="0" i="0" u="none" strike="noStrike" kern="1200" cap="none" spc="0" normalizeH="0" baseline="0" noProof="0" dirty="0" err="1">
                <a:ln>
                  <a:noFill/>
                </a:ln>
                <a:solidFill>
                  <a:srgbClr val="000000"/>
                </a:solidFill>
                <a:effectLst/>
                <a:uLnTx/>
                <a:uFillTx/>
                <a:latin typeface="Calibri" panose="020F0502020204030204" pitchFamily="34" charset="0"/>
                <a:ea typeface="ヒラギノ角ゴ Pro W3" charset="0"/>
              </a:rPr>
              <a:t>equires</a:t>
            </a:r>
            <a:r>
              <a:rPr kumimoji="0" lang="en-US" sz="1600" b="0" i="0" u="none" strike="noStrike" kern="1200" cap="none" spc="0" normalizeH="0" baseline="0" noProof="0" dirty="0">
                <a:ln>
                  <a:noFill/>
                </a:ln>
                <a:solidFill>
                  <a:srgbClr val="000000"/>
                </a:solidFill>
                <a:effectLst/>
                <a:uLnTx/>
                <a:uFillTx/>
                <a:latin typeface="Calibri" panose="020F0502020204030204" pitchFamily="34" charset="0"/>
                <a:ea typeface="ヒラギノ角ゴ Pro W3" charset="0"/>
              </a:rPr>
              <a:t> CDE to hire a nurse consultant.</a:t>
            </a:r>
          </a:p>
          <a:p>
            <a:r>
              <a:rPr lang="en-US" sz="1600" dirty="0">
                <a:solidFill>
                  <a:srgbClr val="000000"/>
                </a:solidFill>
                <a:latin typeface="Calibri" panose="020F0502020204030204" pitchFamily="34" charset="0"/>
              </a:rPr>
              <a:t>Provides CDE with funding to train LEAs on use of school climate surveys and standardize surveys.</a:t>
            </a:r>
          </a:p>
          <a:p>
            <a:r>
              <a:rPr kumimoji="0" lang="en-US" sz="1600" b="0" i="0" u="none" strike="noStrike" kern="1200" cap="none" spc="0" normalizeH="0" baseline="0" noProof="0" dirty="0">
                <a:ln>
                  <a:noFill/>
                </a:ln>
                <a:solidFill>
                  <a:srgbClr val="000000"/>
                </a:solidFill>
                <a:effectLst/>
                <a:uLnTx/>
                <a:uFillTx/>
                <a:latin typeface="Calibri" panose="020F0502020204030204" pitchFamily="34" charset="0"/>
                <a:ea typeface="ヒラギノ角ゴ Pro W3" charset="0"/>
              </a:rPr>
              <a:t>$30 million for COEs to provide tutoring, mentoring, counseling, and direct interventions to foster youth.</a:t>
            </a:r>
          </a:p>
          <a:p>
            <a:pPr marL="457200" lvl="1" indent="0">
              <a:buNone/>
            </a:pPr>
            <a:endParaRPr lang="en-US" sz="1200" dirty="0">
              <a:solidFill>
                <a:srgbClr val="000000"/>
              </a:solidFill>
              <a:latin typeface="Calibri" panose="020F0502020204030204" pitchFamily="34" charset="0"/>
            </a:endParaRPr>
          </a:p>
          <a:p>
            <a:pPr marL="457200" lvl="1" indent="0">
              <a:buNone/>
            </a:pP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ヒラギノ角ゴ Pro W3" charset="0"/>
            </a:endParaRPr>
          </a:p>
          <a:p>
            <a:pPr marL="0" indent="0">
              <a:buNone/>
            </a:pPr>
            <a:endParaRPr lang="en-US" dirty="0"/>
          </a:p>
        </p:txBody>
      </p:sp>
    </p:spTree>
    <p:extLst>
      <p:ext uri="{BB962C8B-B14F-4D97-AF65-F5344CB8AC3E}">
        <p14:creationId xmlns:p14="http://schemas.microsoft.com/office/powerpoint/2010/main" val="2963305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4C66BF4-347D-4795-B645-86C1AAA35A24}"/>
              </a:ext>
            </a:extLst>
          </p:cNvPr>
          <p:cNvSpPr>
            <a:spLocks noGrp="1"/>
          </p:cNvSpPr>
          <p:nvPr>
            <p:ph type="ftr" sz="quarter" idx="11"/>
          </p:nvPr>
        </p:nvSpPr>
        <p:spPr/>
        <p:txBody>
          <a:bodyPr/>
          <a:lstStyle/>
          <a:p>
            <a:r>
              <a:rPr lang="en-US" altLang="en-US"/>
              <a:t>SCCOE: Equity | Diversity | Inclusion | Partnership </a:t>
            </a:r>
          </a:p>
        </p:txBody>
      </p:sp>
      <p:sp>
        <p:nvSpPr>
          <p:cNvPr id="5" name="Slide Number Placeholder 4">
            <a:extLst>
              <a:ext uri="{FF2B5EF4-FFF2-40B4-BE49-F238E27FC236}">
                <a16:creationId xmlns:a16="http://schemas.microsoft.com/office/drawing/2014/main" id="{92E9A785-B456-409F-9496-E0FC65ED0EBD}"/>
              </a:ext>
            </a:extLst>
          </p:cNvPr>
          <p:cNvSpPr>
            <a:spLocks noGrp="1"/>
          </p:cNvSpPr>
          <p:nvPr>
            <p:ph type="sldNum" sz="quarter" idx="12"/>
          </p:nvPr>
        </p:nvSpPr>
        <p:spPr/>
        <p:txBody>
          <a:bodyPr/>
          <a:lstStyle/>
          <a:p>
            <a:fld id="{090B5002-71AA-4AD7-82F1-3A2AEAC6BA1E}" type="slidenum">
              <a:rPr lang="en-US" altLang="en-US" smtClean="0"/>
              <a:pPr/>
              <a:t>3</a:t>
            </a:fld>
            <a:endParaRPr lang="en-US" altLang="en-US"/>
          </a:p>
        </p:txBody>
      </p:sp>
      <p:sp>
        <p:nvSpPr>
          <p:cNvPr id="8" name="Oval 7">
            <a:extLst>
              <a:ext uri="{FF2B5EF4-FFF2-40B4-BE49-F238E27FC236}">
                <a16:creationId xmlns:a16="http://schemas.microsoft.com/office/drawing/2014/main" id="{89160E32-BB03-4D73-8B46-620DF7A69F8C}"/>
              </a:ext>
            </a:extLst>
          </p:cNvPr>
          <p:cNvSpPr/>
          <p:nvPr/>
        </p:nvSpPr>
        <p:spPr>
          <a:xfrm>
            <a:off x="84137" y="108741"/>
            <a:ext cx="1839256" cy="1822533"/>
          </a:xfrm>
          <a:prstGeom prst="ellipse">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dirty="0"/>
              <a:t>CHILDREN &amp; YOUTH BEHAVIORAL HEALTH INITIATIVE</a:t>
            </a:r>
          </a:p>
          <a:p>
            <a:pPr algn="ctr"/>
            <a:r>
              <a:rPr lang="en-US" sz="1200" b="1" dirty="0"/>
              <a:t>(AB 133, SEC 13, 116, 342, 355)</a:t>
            </a:r>
          </a:p>
        </p:txBody>
      </p:sp>
      <p:cxnSp>
        <p:nvCxnSpPr>
          <p:cNvPr id="15" name="Straight Arrow Connector 14">
            <a:extLst>
              <a:ext uri="{FF2B5EF4-FFF2-40B4-BE49-F238E27FC236}">
                <a16:creationId xmlns:a16="http://schemas.microsoft.com/office/drawing/2014/main" id="{DA7972FD-92F7-41BF-9A13-9B589BBA0DB1}"/>
              </a:ext>
            </a:extLst>
          </p:cNvPr>
          <p:cNvCxnSpPr>
            <a:cxnSpLocks/>
          </p:cNvCxnSpPr>
          <p:nvPr/>
        </p:nvCxnSpPr>
        <p:spPr>
          <a:xfrm>
            <a:off x="1923393" y="1411014"/>
            <a:ext cx="299545" cy="6306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490BC7D5-D8E7-4151-AC65-D044F7305E2F}"/>
              </a:ext>
            </a:extLst>
          </p:cNvPr>
          <p:cNvCxnSpPr>
            <a:cxnSpLocks/>
          </p:cNvCxnSpPr>
          <p:nvPr/>
        </p:nvCxnSpPr>
        <p:spPr>
          <a:xfrm>
            <a:off x="1702676" y="1805152"/>
            <a:ext cx="520262" cy="2522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27" name="Picture 26">
            <a:extLst>
              <a:ext uri="{FF2B5EF4-FFF2-40B4-BE49-F238E27FC236}">
                <a16:creationId xmlns:a16="http://schemas.microsoft.com/office/drawing/2014/main" id="{B6E6A262-07D0-4604-BBE9-723D4E5C63C7}"/>
              </a:ext>
            </a:extLst>
          </p:cNvPr>
          <p:cNvPicPr>
            <a:picLocks noChangeAspect="1"/>
          </p:cNvPicPr>
          <p:nvPr/>
        </p:nvPicPr>
        <p:blipFill>
          <a:blip r:embed="rId2"/>
          <a:stretch>
            <a:fillRect/>
          </a:stretch>
        </p:blipFill>
        <p:spPr>
          <a:xfrm>
            <a:off x="2325414" y="456869"/>
            <a:ext cx="6744620" cy="4099919"/>
          </a:xfrm>
          <a:prstGeom prst="rect">
            <a:avLst/>
          </a:prstGeom>
        </p:spPr>
      </p:pic>
      <p:cxnSp>
        <p:nvCxnSpPr>
          <p:cNvPr id="19" name="Straight Arrow Connector 18">
            <a:extLst>
              <a:ext uri="{FF2B5EF4-FFF2-40B4-BE49-F238E27FC236}">
                <a16:creationId xmlns:a16="http://schemas.microsoft.com/office/drawing/2014/main" id="{B56307EE-AA0A-4675-9938-559253375BE2}"/>
              </a:ext>
            </a:extLst>
          </p:cNvPr>
          <p:cNvCxnSpPr>
            <a:cxnSpLocks/>
          </p:cNvCxnSpPr>
          <p:nvPr/>
        </p:nvCxnSpPr>
        <p:spPr>
          <a:xfrm>
            <a:off x="1481959" y="1994338"/>
            <a:ext cx="2033751" cy="102475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86509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Children and Youth Behavioral Health Initiative </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701675" y="1133475"/>
            <a:ext cx="7648575" cy="3511550"/>
          </a:xfrm>
        </p:spPr>
        <p:txBody>
          <a:bodyPr rtlCol="0"/>
          <a:lstStyle/>
          <a:p>
            <a:pPr marL="0" marR="0" lvl="0" indent="0">
              <a:lnSpc>
                <a:spcPct val="107000"/>
              </a:lnSpc>
              <a:spcBef>
                <a:spcPts val="0"/>
              </a:spcBef>
              <a:spcAft>
                <a:spcPts val="0"/>
              </a:spcAft>
              <a:buNone/>
            </a:pPr>
            <a:r>
              <a:rPr lang="en-US" sz="18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School-Linked Behavioral Health Partnerships &amp; Capacity - $100M in 21/22, $450M in 22/23 ($550M total), W&amp;I 5961.2</a:t>
            </a:r>
          </a:p>
          <a:p>
            <a:pPr marL="0" marR="0" lvl="0" indent="0">
              <a:lnSpc>
                <a:spcPct val="107000"/>
              </a:lnSpc>
              <a:spcBef>
                <a:spcPts val="0"/>
              </a:spcBef>
              <a:spcAft>
                <a:spcPts val="0"/>
              </a:spcAf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$400M earmarked for preschool through 12</a:t>
            </a:r>
            <a:r>
              <a:rPr lang="en-US" sz="1600" baseline="30000" dirty="0">
                <a:latin typeface="Calibri" panose="020F0502020204030204" pitchFamily="34" charset="0"/>
                <a:ea typeface="Calibri" panose="020F0502020204030204" pitchFamily="34" charset="0"/>
                <a:cs typeface="Times New Roman" panose="02020603050405020304" pitchFamily="18" charset="0"/>
              </a:rPr>
              <a:t>th</a:t>
            </a:r>
            <a:r>
              <a:rPr lang="en-US" sz="1600" dirty="0">
                <a:latin typeface="Calibri" panose="020F0502020204030204" pitchFamily="34" charset="0"/>
                <a:ea typeface="Calibri" panose="020F0502020204030204" pitchFamily="34" charset="0"/>
                <a:cs typeface="Times New Roman" panose="02020603050405020304" pitchFamily="18" charset="0"/>
              </a:rPr>
              <a:t> grade; $150M for higher education </a:t>
            </a:r>
          </a:p>
          <a:p>
            <a:pPr>
              <a:spcBef>
                <a:spcPts val="0"/>
              </a:spcBef>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DHCS will determine the eligibility criteria, grant application process, and methodology for distribution of funds</a:t>
            </a:r>
          </a:p>
          <a:p>
            <a:pPr>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80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4</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Tree>
    <p:extLst>
      <p:ext uri="{BB962C8B-B14F-4D97-AF65-F5344CB8AC3E}">
        <p14:creationId xmlns:p14="http://schemas.microsoft.com/office/powerpoint/2010/main" val="2184327917"/>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Children and Youth Behavioral Health Initiative </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701675" y="1133475"/>
            <a:ext cx="7648575" cy="3511550"/>
          </a:xfrm>
        </p:spPr>
        <p:txBody>
          <a:bodyPr rtlCol="0"/>
          <a:lstStyle/>
          <a:p>
            <a:pPr marL="0" indent="0">
              <a:lnSpc>
                <a:spcPct val="107000"/>
              </a:lnSpc>
              <a:spcBef>
                <a:spcPts val="0"/>
              </a:spcBef>
              <a:spcAft>
                <a:spcPts val="0"/>
              </a:spcAft>
              <a:buNone/>
            </a:pPr>
            <a:r>
              <a:rPr lang="en-US" sz="18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School-Linked Behavioral Health Partnerships &amp; Capacity - $100M in 21/22, $450M in 22/23 ($550M total), W&amp;I 5961.2</a:t>
            </a:r>
          </a:p>
          <a:p>
            <a:pPr marL="0" marR="0" lvl="0" indent="0">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1600" u="sng" dirty="0">
                <a:effectLst/>
                <a:latin typeface="Calibri" panose="020F0502020204030204" pitchFamily="34" charset="0"/>
                <a:ea typeface="Calibri" panose="020F0502020204030204" pitchFamily="34" charset="0"/>
                <a:cs typeface="Times New Roman" panose="02020603050405020304" pitchFamily="18" charset="0"/>
              </a:rPr>
              <a:t>Purpose</a:t>
            </a:r>
            <a:r>
              <a:rPr lang="en-US" sz="1600" dirty="0">
                <a:effectLst/>
                <a:latin typeface="Calibri" panose="020F0502020204030204" pitchFamily="34" charset="0"/>
                <a:ea typeface="Calibri" panose="020F0502020204030204" pitchFamily="34" charset="0"/>
                <a:cs typeface="Times New Roman" panose="02020603050405020304" pitchFamily="18" charset="0"/>
              </a:rPr>
              <a:t>:</a:t>
            </a:r>
          </a:p>
          <a:p>
            <a:pPr marL="0" marR="0" lvl="0" indent="0">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“To build partnerships, capacity and infrastructure supporting ongoing school-linked behavioral health services for children and youth” </a:t>
            </a:r>
          </a:p>
          <a:p>
            <a:pPr>
              <a:spcBef>
                <a:spcPts val="0"/>
              </a:spcBef>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“To expand access to licensed medical and behavioral health professionals, counselors, peer support specialists, community health workers, and behavioral health coaches”</a:t>
            </a:r>
          </a:p>
          <a:p>
            <a:pPr>
              <a:spcBef>
                <a:spcPts val="0"/>
              </a:spcBef>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“To build a statewide, community-based organization provider network for behavioral health prevention and treatment services”</a:t>
            </a:r>
          </a:p>
          <a:p>
            <a:pPr>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“To enhance coordination and partnerships with respect to behavioral  health prevention and </a:t>
            </a:r>
            <a:r>
              <a:rPr lang="en-US" sz="1200" dirty="0">
                <a:latin typeface="Calibri" panose="020F0502020204030204" pitchFamily="34" charset="0"/>
                <a:ea typeface="Calibri" panose="020F0502020204030204" pitchFamily="34" charset="0"/>
                <a:cs typeface="Times New Roman" panose="02020603050405020304" pitchFamily="18" charset="0"/>
              </a:rPr>
              <a:t>treatment services…via appropriate data sharing systems.”</a:t>
            </a:r>
          </a:p>
          <a:p>
            <a:pPr>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80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5</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Children and Youth Behavioral Health Initiative </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701675" y="1133475"/>
            <a:ext cx="7648575" cy="3511550"/>
          </a:xfrm>
        </p:spPr>
        <p:txBody>
          <a:bodyPr rtlCol="0"/>
          <a:lstStyle/>
          <a:p>
            <a:pPr marL="0" indent="0">
              <a:lnSpc>
                <a:spcPct val="107000"/>
              </a:lnSpc>
              <a:spcBef>
                <a:spcPts val="0"/>
              </a:spcBef>
              <a:spcAft>
                <a:spcPts val="0"/>
              </a:spcAft>
              <a:buNone/>
            </a:pPr>
            <a:r>
              <a:rPr lang="en-US" sz="18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School-Linked Behavioral Health Partnerships &amp; Capacity - $100M in 21/22, $450M in 22/23 ($550M total), W&amp;I 5961.2</a:t>
            </a:r>
          </a:p>
          <a:p>
            <a:pPr marL="0" marR="0" lvl="0" indent="0">
              <a:lnSpc>
                <a:spcPct val="107000"/>
              </a:lnSpc>
              <a:spcBef>
                <a:spcPts val="0"/>
              </a:spcBef>
              <a:spcAft>
                <a:spcPts val="0"/>
              </a:spcAf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1600" u="sng" dirty="0">
                <a:effectLst/>
                <a:latin typeface="Calibri" panose="020F0502020204030204" pitchFamily="34" charset="0"/>
                <a:ea typeface="Calibri" panose="020F0502020204030204" pitchFamily="34" charset="0"/>
                <a:cs typeface="Times New Roman" panose="02020603050405020304" pitchFamily="18" charset="0"/>
              </a:rPr>
              <a:t>Allowable activities include, but are not limited to</a:t>
            </a:r>
            <a:r>
              <a:rPr lang="en-US" sz="1600" dirty="0">
                <a:latin typeface="Calibri" panose="020F0502020204030204" pitchFamily="34" charset="0"/>
                <a:ea typeface="Calibri" panose="020F0502020204030204" pitchFamily="34" charset="0"/>
                <a:cs typeface="Times New Roman" panose="02020603050405020304" pitchFamily="18" charset="0"/>
              </a:rPr>
              <a:t>:</a:t>
            </a:r>
          </a:p>
          <a:p>
            <a:pPr marL="0" marR="0" lvl="0" indent="0">
              <a:lnSpc>
                <a:spcPct val="107000"/>
              </a:lnSpc>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Addressing behavioral health disparities while providing linguistically and culturally competent services</a:t>
            </a:r>
          </a:p>
          <a:p>
            <a:pPr>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Supporting administrative costs in</a:t>
            </a:r>
            <a:r>
              <a:rPr lang="en-US" sz="1200" dirty="0">
                <a:latin typeface="Calibri" panose="020F0502020204030204" pitchFamily="34" charset="0"/>
                <a:ea typeface="Calibri" panose="020F0502020204030204" pitchFamily="34" charset="0"/>
                <a:cs typeface="Times New Roman" panose="02020603050405020304" pitchFamily="18" charset="0"/>
              </a:rPr>
              <a:t>cluding planning, project management, training, and technical assistance</a:t>
            </a:r>
          </a:p>
          <a:p>
            <a:pPr>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Linking plans, counties, and school districts with local social services and community-based organizations</a:t>
            </a:r>
          </a:p>
          <a:p>
            <a:pPr>
              <a:spcBef>
                <a:spcPts val="0"/>
              </a:spcBef>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Implementing telehealth equipment and virtual systems in or near schools</a:t>
            </a:r>
          </a:p>
          <a:p>
            <a:pPr>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Implementing data-sharing tools, information technology interfac</a:t>
            </a:r>
            <a:r>
              <a:rPr lang="en-US" sz="1200" dirty="0">
                <a:latin typeface="Calibri" panose="020F0502020204030204" pitchFamily="34" charset="0"/>
                <a:ea typeface="Calibri" panose="020F0502020204030204" pitchFamily="34" charset="0"/>
                <a:cs typeface="Times New Roman" panose="02020603050405020304" pitchFamily="18" charset="0"/>
              </a:rPr>
              <a:t>es, or other technology investments designed to connect to behavioral health services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6</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Tree>
    <p:extLst>
      <p:ext uri="{BB962C8B-B14F-4D97-AF65-F5344CB8AC3E}">
        <p14:creationId xmlns:p14="http://schemas.microsoft.com/office/powerpoint/2010/main" val="3727103259"/>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Children and Youth Behavioral Health Initiative </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701675" y="1133475"/>
            <a:ext cx="7648575" cy="3511550"/>
          </a:xfrm>
        </p:spPr>
        <p:txBody>
          <a:bodyPr rtlCol="0"/>
          <a:lstStyle/>
          <a:p>
            <a:pPr marL="0" marR="0" lvl="0" indent="0">
              <a:lnSpc>
                <a:spcPct val="107000"/>
              </a:lnSpc>
              <a:spcBef>
                <a:spcPts val="0"/>
              </a:spcBef>
              <a:spcAft>
                <a:spcPts val="0"/>
              </a:spcAft>
              <a:buNone/>
            </a:pPr>
            <a:r>
              <a:rPr lang="en-US" sz="1800" b="1" dirty="0">
                <a:solidFill>
                  <a:schemeClr val="accent3">
                    <a:lumMod val="75000"/>
                  </a:schemeClr>
                </a:solidFill>
                <a:effectLst/>
                <a:latin typeface="Calibri" panose="020F0502020204030204" pitchFamily="34" charset="0"/>
                <a:ea typeface="Calibri" panose="020F0502020204030204" pitchFamily="34" charset="0"/>
                <a:cs typeface="Times New Roman" panose="02020603050405020304" pitchFamily="18" charset="0"/>
              </a:rPr>
              <a:t>Medi-Cal &amp; Commercial Health Plans Shall Reimburse for School-Based Services, H&amp;S 1374.722, Insurance 10144.53, W&amp;I 5961.4</a:t>
            </a:r>
          </a:p>
          <a:p>
            <a:pPr marL="0" marR="0" lvl="0" indent="0">
              <a:lnSpc>
                <a:spcPct val="107000"/>
              </a:lnSpc>
              <a:spcBef>
                <a:spcPts val="0"/>
              </a:spcBef>
              <a:spcAft>
                <a:spcPts val="0"/>
              </a:spcAf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1600" u="sng" dirty="0">
                <a:effectLst/>
                <a:latin typeface="Calibri" panose="020F0502020204030204" pitchFamily="34" charset="0"/>
                <a:ea typeface="Calibri" panose="020F0502020204030204" pitchFamily="34" charset="0"/>
                <a:cs typeface="Times New Roman" panose="02020603050405020304" pitchFamily="18" charset="0"/>
              </a:rPr>
              <a:t>Starting </a:t>
            </a:r>
            <a:r>
              <a:rPr lang="en-US" sz="1600" u="sng" dirty="0">
                <a:latin typeface="Calibri" panose="020F0502020204030204" pitchFamily="34" charset="0"/>
                <a:ea typeface="Calibri" panose="020F0502020204030204" pitchFamily="34" charset="0"/>
                <a:cs typeface="Times New Roman" panose="02020603050405020304" pitchFamily="18" charset="0"/>
              </a:rPr>
              <a:t>on January 1, 2024, all Medi-Cal managed care, commercial health, and disability insurance plans shall reimburse LEAs for: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All mental health or substance abuse treatment services the plan is responsible for covering (i.e. EPSDT/non-intensive services)</a:t>
            </a:r>
          </a:p>
          <a:p>
            <a:pPr>
              <a:spcBef>
                <a:spcPts val="0"/>
              </a:spcBef>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Provided to an individual aged 0 to 25 who is an enrollee of the Medi-Cal, commercial health, or disability insurance plan</a:t>
            </a:r>
          </a:p>
          <a:p>
            <a:pPr>
              <a:spcBef>
                <a:spcPts val="0"/>
              </a:spcBef>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Provided by a licensed or authorized mental health provider </a:t>
            </a:r>
          </a:p>
          <a:p>
            <a:pPr>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Provided at a school a school site (a facility or location used for </a:t>
            </a:r>
            <a:r>
              <a:rPr lang="en-US" sz="1200" dirty="0">
                <a:latin typeface="Calibri" panose="020F0502020204030204" pitchFamily="34" charset="0"/>
                <a:ea typeface="Calibri" panose="020F0502020204030204" pitchFamily="34" charset="0"/>
                <a:cs typeface="Times New Roman" panose="02020603050405020304" pitchFamily="18" charset="0"/>
              </a:rPr>
              <a:t>K-16 purposes and locations not owned or operated by a an LEA if the LEA provides or arranges for the provision of the treatment)</a:t>
            </a:r>
          </a:p>
          <a:p>
            <a:pPr>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Regardless of LEA network status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ie</a:t>
            </a:r>
            <a:r>
              <a:rPr lang="en-US" sz="1200" dirty="0">
                <a:effectLst/>
                <a:latin typeface="Calibri" panose="020F0502020204030204" pitchFamily="34" charset="0"/>
                <a:ea typeface="Calibri" panose="020F0502020204030204" pitchFamily="34" charset="0"/>
                <a:cs typeface="Times New Roman" panose="02020603050405020304" pitchFamily="18" charset="0"/>
              </a:rPr>
              <a:t> cannot deny because an LEA is “out of network”)</a:t>
            </a: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7</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Tree>
    <p:extLst>
      <p:ext uri="{BB962C8B-B14F-4D97-AF65-F5344CB8AC3E}">
        <p14:creationId xmlns:p14="http://schemas.microsoft.com/office/powerpoint/2010/main" val="150396879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Children and Youth Behavioral Health Initiative </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701675" y="1133475"/>
            <a:ext cx="7648575" cy="3770364"/>
          </a:xfrm>
        </p:spPr>
        <p:txBody>
          <a:bodyPr rtlCol="0"/>
          <a:lstStyle/>
          <a:p>
            <a:pPr marL="0" marR="0" lvl="0" indent="0">
              <a:lnSpc>
                <a:spcPct val="107000"/>
              </a:lnSpc>
              <a:spcBef>
                <a:spcPts val="0"/>
              </a:spcBef>
              <a:spcAft>
                <a:spcPts val="0"/>
              </a:spcAft>
              <a:buNone/>
            </a:pPr>
            <a:r>
              <a:rPr lang="en-US" sz="1800" b="1" dirty="0">
                <a:solidFill>
                  <a:schemeClr val="accent3">
                    <a:lumMod val="75000"/>
                  </a:schemeClr>
                </a:solidFill>
                <a:effectLst/>
                <a:latin typeface="Calibri" panose="020F0502020204030204" pitchFamily="34" charset="0"/>
                <a:ea typeface="Calibri" panose="020F0502020204030204" pitchFamily="34" charset="0"/>
                <a:cs typeface="Times New Roman" panose="02020603050405020304" pitchFamily="18" charset="0"/>
              </a:rPr>
              <a:t>Medi-Cal &amp; Commercial Health Plans Shall Reimburse for School-Based Services, H&amp;S 1374.722, Insurance 10144.53, W&amp;I 5961.4</a:t>
            </a:r>
          </a:p>
          <a:p>
            <a:pPr marL="0" marR="0" lvl="0" indent="0">
              <a:lnSpc>
                <a:spcPct val="107000"/>
              </a:lnSpc>
              <a:spcBef>
                <a:spcPts val="0"/>
              </a:spcBef>
              <a:spcAft>
                <a:spcPts val="0"/>
              </a:spcAf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1600" u="sng" dirty="0">
                <a:effectLst/>
                <a:latin typeface="Calibri" panose="020F0502020204030204" pitchFamily="34" charset="0"/>
                <a:ea typeface="Calibri" panose="020F0502020204030204" pitchFamily="34" charset="0"/>
                <a:cs typeface="Times New Roman" panose="02020603050405020304" pitchFamily="18" charset="0"/>
              </a:rPr>
              <a:t>There are only three reasons the plan may deny a claim:</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The individual receiving the services was not actually an enrollee of the Medi-Cal, commercial health, or disability insurance plan</a:t>
            </a:r>
          </a:p>
          <a:p>
            <a:pPr>
              <a:spcBef>
                <a:spcPts val="0"/>
              </a:spcBef>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The services were not provided by a licensed or authorized mental health provider </a:t>
            </a:r>
          </a:p>
          <a:p>
            <a:pPr>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services were not actually provided</a:t>
            </a:r>
          </a:p>
          <a:p>
            <a:pPr>
              <a:spcBef>
                <a:spcPts val="0"/>
              </a:spcBef>
              <a:spcAft>
                <a:spcPts val="80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800"/>
              </a:spcAft>
              <a:buNone/>
            </a:pPr>
            <a:r>
              <a:rPr lang="en-US" sz="1600" u="sng" dirty="0">
                <a:effectLst/>
                <a:latin typeface="Calibri" panose="020F0502020204030204" pitchFamily="34" charset="0"/>
                <a:ea typeface="Calibri" panose="020F0502020204030204" pitchFamily="34" charset="0"/>
                <a:cs typeface="Times New Roman" panose="02020603050405020304" pitchFamily="18" charset="0"/>
              </a:rPr>
              <a:t>The health plan shall reimburse the greater of either the state-established school-linked fee or the health plan/LEA negotiated rate. </a:t>
            </a:r>
          </a:p>
          <a:p>
            <a:pPr>
              <a:spcBef>
                <a:spcPts val="0"/>
              </a:spcBef>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DHCS will establish a school-linked fee schedule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8</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Tree>
    <p:extLst>
      <p:ext uri="{BB962C8B-B14F-4D97-AF65-F5344CB8AC3E}">
        <p14:creationId xmlns:p14="http://schemas.microsoft.com/office/powerpoint/2010/main" val="2277435688"/>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a:extLst>
              <a:ext uri="{FF2B5EF4-FFF2-40B4-BE49-F238E27FC236}">
                <a16:creationId xmlns:a16="http://schemas.microsoft.com/office/drawing/2014/main" id="{71232FB5-99CB-41F4-AE28-A5B4FE6AA96B}"/>
              </a:ext>
            </a:extLst>
          </p:cNvPr>
          <p:cNvSpPr>
            <a:spLocks noGrp="1"/>
          </p:cNvSpPr>
          <p:nvPr>
            <p:ph type="title"/>
          </p:nvPr>
        </p:nvSpPr>
        <p:spPr>
          <a:xfrm>
            <a:off x="287338" y="36513"/>
            <a:ext cx="8229600" cy="950912"/>
          </a:xfrm>
        </p:spPr>
        <p:txBody>
          <a:bodyPr/>
          <a:lstStyle/>
          <a:p>
            <a:pPr eaLnBrk="1" hangingPunct="1"/>
            <a:r>
              <a:rPr lang="en-US" sz="3200" b="1" dirty="0">
                <a:effectLst/>
                <a:latin typeface="Calibri" panose="020F0502020204030204" pitchFamily="34" charset="0"/>
                <a:ea typeface="Calibri" panose="020F0502020204030204" pitchFamily="34" charset="0"/>
                <a:cs typeface="Times New Roman" panose="02020603050405020304" pitchFamily="18" charset="0"/>
              </a:rPr>
              <a:t>Children and Youth Behavioral Health Initiative </a:t>
            </a:r>
            <a:endParaRPr lang="en-US" altLang="en-US" sz="3200" b="1" dirty="0">
              <a:ea typeface="ヒラギノ角ゴ Pro W3"/>
              <a:cs typeface="ヒラギノ角ゴ Pro W3"/>
            </a:endParaRPr>
          </a:p>
        </p:txBody>
      </p:sp>
      <p:sp>
        <p:nvSpPr>
          <p:cNvPr id="5" name="Content Placeholder 4">
            <a:extLst>
              <a:ext uri="{FF2B5EF4-FFF2-40B4-BE49-F238E27FC236}">
                <a16:creationId xmlns:a16="http://schemas.microsoft.com/office/drawing/2014/main" id="{FE40CC00-29EB-45E2-AB33-5D808EB304B2}"/>
              </a:ext>
            </a:extLst>
          </p:cNvPr>
          <p:cNvSpPr>
            <a:spLocks noGrp="1"/>
          </p:cNvSpPr>
          <p:nvPr>
            <p:ph idx="1"/>
          </p:nvPr>
        </p:nvSpPr>
        <p:spPr>
          <a:xfrm>
            <a:off x="701675" y="1133475"/>
            <a:ext cx="7648575" cy="3770364"/>
          </a:xfrm>
        </p:spPr>
        <p:txBody>
          <a:bodyPr rtlCol="0"/>
          <a:lstStyle/>
          <a:p>
            <a:pPr marL="0" marR="0" lvl="0" indent="0">
              <a:lnSpc>
                <a:spcPct val="107000"/>
              </a:lnSpc>
              <a:spcBef>
                <a:spcPts val="0"/>
              </a:spcBef>
              <a:spcAft>
                <a:spcPts val="0"/>
              </a:spcAft>
              <a:buNone/>
            </a:pPr>
            <a:r>
              <a:rPr lang="en-US" sz="1800" b="1" dirty="0">
                <a:solidFill>
                  <a:schemeClr val="accent3">
                    <a:lumMod val="75000"/>
                  </a:schemeClr>
                </a:solidFill>
                <a:effectLst/>
                <a:latin typeface="Calibri" panose="020F0502020204030204" pitchFamily="34" charset="0"/>
                <a:ea typeface="Calibri" panose="020F0502020204030204" pitchFamily="34" charset="0"/>
                <a:cs typeface="Times New Roman" panose="02020603050405020304" pitchFamily="18" charset="0"/>
              </a:rPr>
              <a:t>Medi-Cal &amp; Commercial Health Plans Shall Reimburse for School-Based Services, H&amp;S 1374.722, Insurance 10144.53, W&amp;I 5961.4</a:t>
            </a:r>
          </a:p>
          <a:p>
            <a:pPr marL="0" indent="0">
              <a:spcBef>
                <a:spcPts val="0"/>
              </a:spcBef>
              <a:spcAft>
                <a:spcPts val="800"/>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800"/>
              </a:spcAft>
              <a:buNone/>
            </a:pPr>
            <a:r>
              <a:rPr lang="en-US" sz="1600" u="sng" dirty="0">
                <a:effectLst/>
                <a:latin typeface="Calibri" panose="020F0502020204030204" pitchFamily="34" charset="0"/>
                <a:ea typeface="Calibri" panose="020F0502020204030204" pitchFamily="34" charset="0"/>
                <a:cs typeface="Times New Roman" panose="02020603050405020304" pitchFamily="18" charset="0"/>
              </a:rPr>
              <a:t>The health plan cannot require preauthorization</a:t>
            </a:r>
            <a:r>
              <a:rPr lang="en-US" sz="1600" dirty="0">
                <a:effectLst/>
                <a:latin typeface="Calibri" panose="020F0502020204030204" pitchFamily="34" charset="0"/>
                <a:ea typeface="Calibri" panose="020F0502020204030204" pitchFamily="34" charset="0"/>
                <a:cs typeface="Times New Roman" panose="02020603050405020304" pitchFamily="18" charset="0"/>
              </a:rPr>
              <a:t>. (Caveat- DHCS stakeholder group will decide if there are an exceptions to this rule.)</a:t>
            </a:r>
          </a:p>
          <a:p>
            <a:pPr marL="0" indent="0">
              <a:spcBef>
                <a:spcPts val="0"/>
              </a:spcBef>
              <a:spcAft>
                <a:spcPts val="80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800"/>
              </a:spcAft>
              <a:buNone/>
            </a:pPr>
            <a:r>
              <a:rPr lang="en-US" sz="1600" u="sng" dirty="0">
                <a:effectLst/>
                <a:latin typeface="Calibri" panose="020F0502020204030204" pitchFamily="34" charset="0"/>
                <a:ea typeface="Calibri" panose="020F0502020204030204" pitchFamily="34" charset="0"/>
                <a:cs typeface="Times New Roman" panose="02020603050405020304" pitchFamily="18" charset="0"/>
              </a:rPr>
              <a:t>The health plan must </a:t>
            </a:r>
            <a:r>
              <a:rPr lang="en-US" sz="1600" u="sng" dirty="0">
                <a:latin typeface="Calibri" panose="020F0502020204030204" pitchFamily="34" charset="0"/>
                <a:ea typeface="Calibri" panose="020F0502020204030204" pitchFamily="34" charset="0"/>
                <a:cs typeface="Times New Roman" panose="02020603050405020304" pitchFamily="18" charset="0"/>
              </a:rPr>
              <a:t>pay claims in a timely manner </a:t>
            </a:r>
            <a:r>
              <a:rPr lang="en-US" sz="1600" dirty="0">
                <a:latin typeface="Calibri" panose="020F0502020204030204" pitchFamily="34" charset="0"/>
                <a:ea typeface="Calibri" panose="020F0502020204030204" pitchFamily="34" charset="0"/>
                <a:cs typeface="Times New Roman" panose="02020603050405020304" pitchFamily="18" charset="0"/>
              </a:rPr>
              <a:t>(generally, 30 days).</a:t>
            </a:r>
          </a:p>
          <a:p>
            <a:pPr marL="0" indent="0">
              <a:spcBef>
                <a:spcPts val="0"/>
              </a:spcBef>
              <a:spcAft>
                <a:spcPts val="80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800"/>
              </a:spcAft>
              <a:buNone/>
            </a:pPr>
            <a:r>
              <a:rPr lang="en-US" sz="1600" u="sng" dirty="0">
                <a:effectLst/>
                <a:latin typeface="Calibri" panose="020F0502020204030204" pitchFamily="34" charset="0"/>
                <a:ea typeface="Calibri" panose="020F0502020204030204" pitchFamily="34" charset="0"/>
                <a:cs typeface="Times New Roman" panose="02020603050405020304" pitchFamily="18" charset="0"/>
              </a:rPr>
              <a:t>Neither the plan nor the </a:t>
            </a:r>
            <a:r>
              <a:rPr lang="en-US" sz="1600" u="sng" dirty="0">
                <a:latin typeface="Calibri" panose="020F0502020204030204" pitchFamily="34" charset="0"/>
                <a:ea typeface="Calibri" panose="020F0502020204030204" pitchFamily="34" charset="0"/>
                <a:cs typeface="Times New Roman" panose="02020603050405020304" pitchFamily="18" charset="0"/>
              </a:rPr>
              <a:t>LEA</a:t>
            </a:r>
            <a:r>
              <a:rPr lang="en-US" sz="1600" u="sng" dirty="0">
                <a:effectLst/>
                <a:latin typeface="Calibri" panose="020F0502020204030204" pitchFamily="34" charset="0"/>
                <a:ea typeface="Calibri" panose="020F0502020204030204" pitchFamily="34" charset="0"/>
                <a:cs typeface="Times New Roman" panose="02020603050405020304" pitchFamily="18" charset="0"/>
              </a:rPr>
              <a:t> may charge a copayment, deductible, or any other form of cost sharing</a:t>
            </a:r>
            <a:r>
              <a:rPr lang="en-US" sz="16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spcBef>
                <a:spcPts val="0"/>
              </a:spcBef>
              <a:spcAft>
                <a:spcPts val="80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8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*Caveat: This law does not relieve an LEA from the requirement to “accommodate or provide services” to a student with an IEP.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5F366F27-8A2E-4FFA-8CF1-93E98F583A84}"/>
              </a:ext>
            </a:extLst>
          </p:cNvPr>
          <p:cNvSpPr>
            <a:spLocks noGrp="1"/>
          </p:cNvSpPr>
          <p:nvPr>
            <p:ph type="sldNum" sz="quarter" idx="12"/>
          </p:nvPr>
        </p:nvSpPr>
        <p:spPr>
          <a:xfrm>
            <a:off x="8582025" y="5297488"/>
            <a:ext cx="400050" cy="303212"/>
          </a:xfrm>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panose="020B0300000000000000" pitchFamily="34" charset="-128"/>
                <a:cs typeface="ヒラギノ角ゴ Pro W3" panose="020B0300000000000000" pitchFamily="34" charset="-128"/>
              </a:defRPr>
            </a:lvl9pPr>
          </a:lstStyle>
          <a:p>
            <a:pPr>
              <a:spcBef>
                <a:spcPct val="0"/>
              </a:spcBef>
              <a:buFontTx/>
              <a:buNone/>
              <a:defRPr/>
            </a:pPr>
            <a:fld id="{DE725960-CFE4-45A8-909A-3A2A572F6E8E}" type="slidenum">
              <a:rPr lang="en-US" altLang="en-US" sz="1600" smtClean="0">
                <a:solidFill>
                  <a:srgbClr val="FFFFFF"/>
                </a:solidFill>
              </a:rPr>
              <a:pPr>
                <a:spcBef>
                  <a:spcPct val="0"/>
                </a:spcBef>
                <a:buFontTx/>
                <a:buNone/>
                <a:defRPr/>
              </a:pPr>
              <a:t>9</a:t>
            </a:fld>
            <a:endParaRPr lang="en-US" altLang="en-US" sz="1600">
              <a:solidFill>
                <a:srgbClr val="FFFFFF"/>
              </a:solidFill>
            </a:endParaRPr>
          </a:p>
        </p:txBody>
      </p:sp>
      <p:sp>
        <p:nvSpPr>
          <p:cNvPr id="8" name="Footer Placeholder 7">
            <a:extLst>
              <a:ext uri="{FF2B5EF4-FFF2-40B4-BE49-F238E27FC236}">
                <a16:creationId xmlns:a16="http://schemas.microsoft.com/office/drawing/2014/main" id="{CD226E36-EDDB-41B6-B3DA-A17BF154DD9A}"/>
              </a:ext>
            </a:extLst>
          </p:cNvPr>
          <p:cNvSpPr>
            <a:spLocks noGrp="1"/>
          </p:cNvSpPr>
          <p:nvPr>
            <p:ph type="ftr" sz="quarter" idx="11"/>
          </p:nvPr>
        </p:nvSpPr>
        <p:spPr>
          <a:xfrm>
            <a:off x="4276725" y="5297488"/>
            <a:ext cx="4410075" cy="303212"/>
          </a:xfrm>
        </p:spPr>
        <p:txBody>
          <a:bodyPr/>
          <a:lstStyle>
            <a:lvl1pPr>
              <a:defRPr sz="2400">
                <a:solidFill>
                  <a:schemeClr val="tx1"/>
                </a:solidFill>
                <a:latin typeface="Calibri" panose="020F0502020204030204" pitchFamily="34" charset="0"/>
                <a:ea typeface="ヒラギノ角ゴ Pro W3" pitchFamily="-126" charset="-128"/>
              </a:defRPr>
            </a:lvl1pPr>
            <a:lvl2pPr marL="742950" indent="-285750">
              <a:defRPr sz="2400">
                <a:solidFill>
                  <a:schemeClr val="tx1"/>
                </a:solidFill>
                <a:latin typeface="Calibri" panose="020F0502020204030204" pitchFamily="34" charset="0"/>
                <a:ea typeface="ヒラギノ角ゴ Pro W3" pitchFamily="-126" charset="-128"/>
              </a:defRPr>
            </a:lvl2pPr>
            <a:lvl3pPr marL="1143000" indent="-228600">
              <a:defRPr sz="2400">
                <a:solidFill>
                  <a:schemeClr val="tx1"/>
                </a:solidFill>
                <a:latin typeface="Calibri" panose="020F0502020204030204" pitchFamily="34" charset="0"/>
                <a:ea typeface="ヒラギノ角ゴ Pro W3" pitchFamily="-126" charset="-128"/>
              </a:defRPr>
            </a:lvl3pPr>
            <a:lvl4pPr marL="1600200" indent="-228600">
              <a:defRPr sz="2400">
                <a:solidFill>
                  <a:schemeClr val="tx1"/>
                </a:solidFill>
                <a:latin typeface="Calibri" panose="020F0502020204030204" pitchFamily="34" charset="0"/>
                <a:ea typeface="ヒラギノ角ゴ Pro W3" pitchFamily="-126" charset="-128"/>
              </a:defRPr>
            </a:lvl4pPr>
            <a:lvl5pPr marL="2057400" indent="-228600">
              <a:defRPr sz="2400">
                <a:solidFill>
                  <a:schemeClr val="tx1"/>
                </a:solidFill>
                <a:latin typeface="Calibri" panose="020F0502020204030204" pitchFamily="34" charset="0"/>
                <a:ea typeface="ヒラギノ角ゴ Pro W3" pitchFamily="-126"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6" charset="-128"/>
              </a:defRPr>
            </a:lvl9pPr>
          </a:lstStyle>
          <a:p>
            <a:pPr>
              <a:defRPr/>
            </a:pPr>
            <a:r>
              <a:rPr lang="en-US" altLang="en-US" sz="1600">
                <a:solidFill>
                  <a:prstClr val="white"/>
                </a:solidFill>
              </a:rPr>
              <a:t>SCCOE: Equity | Diversity | Inclusion | Partnership </a:t>
            </a:r>
          </a:p>
        </p:txBody>
      </p:sp>
    </p:spTree>
    <p:extLst>
      <p:ext uri="{BB962C8B-B14F-4D97-AF65-F5344CB8AC3E}">
        <p14:creationId xmlns:p14="http://schemas.microsoft.com/office/powerpoint/2010/main" val="1409636289"/>
      </p:ext>
    </p:extLst>
  </p:cSld>
  <p:clrMapOvr>
    <a:masterClrMapping/>
  </p:clrMapOvr>
  <p:transition spd="slow">
    <p:fade/>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7127</TotalTime>
  <Words>2556</Words>
  <Application>Microsoft Office PowerPoint</Application>
  <PresentationFormat>On-screen Show (16:10)</PresentationFormat>
  <Paragraphs>286</Paragraphs>
  <Slides>27</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Custom Design</vt:lpstr>
      <vt:lpstr>2021-22 budget investments in School-based Health &amp; mental health </vt:lpstr>
      <vt:lpstr>PowerPoint Presentation</vt:lpstr>
      <vt:lpstr>PowerPoint Presentation</vt:lpstr>
      <vt:lpstr>Children and Youth Behavioral Health Initiative </vt:lpstr>
      <vt:lpstr>Children and Youth Behavioral Health Initiative </vt:lpstr>
      <vt:lpstr>Children and Youth Behavioral Health Initiative </vt:lpstr>
      <vt:lpstr>Children and Youth Behavioral Health Initiative </vt:lpstr>
      <vt:lpstr>Children and Youth Behavioral Health Initiative </vt:lpstr>
      <vt:lpstr>Children and Youth Behavioral Health Initiative </vt:lpstr>
      <vt:lpstr>Children and Youth Behavioral Health Initiative </vt:lpstr>
      <vt:lpstr>Children and Youth Behavioral Health Initiative </vt:lpstr>
      <vt:lpstr>Children and Youth Behavioral Health Initiative </vt:lpstr>
      <vt:lpstr>Children and Youth Behavioral Health Initiative </vt:lpstr>
      <vt:lpstr>Children and Youth Behavioral Health Initiative </vt:lpstr>
      <vt:lpstr>PowerPoint Presentation</vt:lpstr>
      <vt:lpstr>COMMUNITY SCHOOLS PARTNERSHIP PROGRAM</vt:lpstr>
      <vt:lpstr>COMMUNITY SCHOOLS PARTNERSHIP PROGRAM</vt:lpstr>
      <vt:lpstr>COMMUNITY SCHOOLS PARTNERSHIP PROGRAM</vt:lpstr>
      <vt:lpstr>PowerPoint Presentation</vt:lpstr>
      <vt:lpstr>MENTAL HEALTH STUDENT SERVICES ACT</vt:lpstr>
      <vt:lpstr>PowerPoint Presentation</vt:lpstr>
      <vt:lpstr>PowerPoint Presentation</vt:lpstr>
      <vt:lpstr>Student Health, Mental Health, and Medi-Cal</vt:lpstr>
      <vt:lpstr>PowerPoint Presentation</vt:lpstr>
      <vt:lpstr>EXPANDED LEARNING GRANT  ab 130, Section 52</vt:lpstr>
      <vt:lpstr>PowerPoint Presentation</vt:lpstr>
      <vt:lpstr>Student Health, Mental Health, and Medi-Cal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Dickey</dc:creator>
  <cp:lastModifiedBy>Amanda Dickey</cp:lastModifiedBy>
  <cp:revision>104</cp:revision>
  <dcterms:created xsi:type="dcterms:W3CDTF">2020-10-15T06:24:56Z</dcterms:created>
  <dcterms:modified xsi:type="dcterms:W3CDTF">2021-08-10T19:24:39Z</dcterms:modified>
</cp:coreProperties>
</file>