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1" r:id="rId1"/>
  </p:sldMasterIdLst>
  <p:notesMasterIdLst>
    <p:notesMasterId r:id="rId10"/>
  </p:notesMasterIdLst>
  <p:sldIdLst>
    <p:sldId id="256" r:id="rId2"/>
    <p:sldId id="257" r:id="rId3"/>
    <p:sldId id="258" r:id="rId4"/>
    <p:sldId id="262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0A069-E9D0-4294-833B-23AC057B3AD5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6450B-0475-413C-883B-11ED07B29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21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85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48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1696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37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68470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086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16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7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0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18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78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54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5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82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6/15/2021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C458DD5-79A5-4BF9-8B31-D9D05C71C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0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1B2B0-CD72-4943-989F-FBC6412C78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Plan for the </a:t>
            </a:r>
            <a:br>
              <a:rPr lang="en-US" dirty="0"/>
            </a:br>
            <a:r>
              <a:rPr lang="en-US" dirty="0"/>
              <a:t>Ad Hoc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27495-F136-4283-B1ED-AF4AB78DDA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The Education Coalition Leadership Group</a:t>
            </a:r>
          </a:p>
          <a:p>
            <a:r>
              <a:rPr lang="en-US" b="1" dirty="0"/>
              <a:t>June 15, 2021</a:t>
            </a:r>
          </a:p>
          <a:p>
            <a:r>
              <a:rPr lang="en-US" b="1" dirty="0"/>
              <a:t>Via Zoom</a:t>
            </a:r>
          </a:p>
        </p:txBody>
      </p:sp>
    </p:spTree>
    <p:extLst>
      <p:ext uri="{BB962C8B-B14F-4D97-AF65-F5344CB8AC3E}">
        <p14:creationId xmlns:p14="http://schemas.microsoft.com/office/powerpoint/2010/main" val="93247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7B482-49C3-432F-83E2-F1333C6A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Workload: August 2020 through April 2021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FF9172E-ED82-4DE4-875D-8BFED0100B7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199" y="1825625"/>
          <a:ext cx="5621323" cy="3408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167">
                  <a:extLst>
                    <a:ext uri="{9D8B030D-6E8A-4147-A177-3AD203B41FA5}">
                      <a16:colId xmlns:a16="http://schemas.microsoft.com/office/drawing/2014/main" val="3100785474"/>
                    </a:ext>
                  </a:extLst>
                </a:gridCol>
                <a:gridCol w="1022578">
                  <a:extLst>
                    <a:ext uri="{9D8B030D-6E8A-4147-A177-3AD203B41FA5}">
                      <a16:colId xmlns:a16="http://schemas.microsoft.com/office/drawing/2014/main" val="3760695679"/>
                    </a:ext>
                  </a:extLst>
                </a:gridCol>
                <a:gridCol w="1022578">
                  <a:extLst>
                    <a:ext uri="{9D8B030D-6E8A-4147-A177-3AD203B41FA5}">
                      <a16:colId xmlns:a16="http://schemas.microsoft.com/office/drawing/2014/main" val="37792814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 Hoc Committee 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20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Logistical Meetings with Co-Chairs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5.25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69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Committee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4900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28.75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836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76729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Does not include time organizing meetings, outreach to guest speakers, writing/editing papers, internal SES meetings, research on topic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915469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/>
                        <a:t>Other Factor: 2020-21 meetings were in zoom format. Will meetings be in person going forward?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888217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D5A449-51A2-468F-B39A-C75504056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605D5-A1F1-4416-B5E2-5D67E980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9F5E5-C569-47DF-948D-7656C859C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85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F5D0-CA03-4B60-80FB-0B24A92EC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to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B75F0-F524-4030-BA6B-34A76B4D9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Disproportionate Discipline of Black and Latinx Students</a:t>
            </a:r>
          </a:p>
          <a:p>
            <a:r>
              <a:rPr lang="en-US" dirty="0"/>
              <a:t>School Curriculum and Course Access</a:t>
            </a:r>
          </a:p>
          <a:p>
            <a:r>
              <a:rPr lang="en-US" dirty="0"/>
              <a:t>Hiring, Training, Placement and Retention of School Personnel</a:t>
            </a:r>
          </a:p>
          <a:p>
            <a:r>
              <a:rPr lang="en-US" dirty="0"/>
              <a:t>Facilities and Physical Plant</a:t>
            </a:r>
          </a:p>
          <a:p>
            <a:r>
              <a:rPr lang="en-US" dirty="0"/>
              <a:t>Other?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80450-D578-4935-853C-359839217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A4E837-8843-4515-9773-9AD31E4D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EA38B-2132-42AB-8125-59D97CEFC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45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F6A92-D385-4873-90E5-1E0AF66DB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95DD-7869-47B0-A6FC-D544DD544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want to lose momentum with current work</a:t>
            </a:r>
          </a:p>
          <a:p>
            <a:r>
              <a:rPr lang="en-US" dirty="0"/>
              <a:t>To the extent possible maintain current membership of Ad Hoc Committee</a:t>
            </a:r>
          </a:p>
          <a:p>
            <a:pPr lvl="1"/>
            <a:r>
              <a:rPr lang="en-US" dirty="0"/>
              <a:t>Maintain current workload of 2 committee meetings/month</a:t>
            </a:r>
          </a:p>
          <a:p>
            <a:pPr lvl="1"/>
            <a:r>
              <a:rPr lang="en-US" dirty="0"/>
              <a:t>Familiar with issue</a:t>
            </a:r>
          </a:p>
          <a:p>
            <a:pPr lvl="1"/>
            <a:r>
              <a:rPr lang="en-US" dirty="0"/>
              <a:t>Familiar with consensus procedures of Ed Coalition</a:t>
            </a:r>
          </a:p>
          <a:p>
            <a:pPr lvl="1"/>
            <a:r>
              <a:rPr lang="en-US" dirty="0"/>
              <a:t>Familiar with each other</a:t>
            </a:r>
          </a:p>
          <a:p>
            <a:pPr lvl="1"/>
            <a:r>
              <a:rPr lang="en-US" dirty="0"/>
              <a:t>First paper was new experience; subsequent work should not take as long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472D32-20D2-4C81-90CD-C7902A4F1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DB5FFB-5FE5-493C-A630-2CF8A237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75F9FD-394D-4FC9-9549-E7B048B8A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0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A66A3-6D65-441A-809B-C925C8759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Workplan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23FDA-86EB-48A5-9936-D930A24E2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goal of six months to complete each topic/paper:</a:t>
            </a:r>
          </a:p>
          <a:p>
            <a:pPr lvl="1"/>
            <a:r>
              <a:rPr lang="en-US" dirty="0"/>
              <a:t>4 months for Research/meetings/convenings/etc. </a:t>
            </a:r>
          </a:p>
          <a:p>
            <a:pPr lvl="1"/>
            <a:r>
              <a:rPr lang="en-US" dirty="0"/>
              <a:t>2 months to write/edit paper</a:t>
            </a:r>
          </a:p>
          <a:p>
            <a:pPr lvl="1"/>
            <a:r>
              <a:rPr lang="en-US" dirty="0"/>
              <a:t>Four papers equals 24 months of work</a:t>
            </a:r>
          </a:p>
          <a:p>
            <a:pPr lvl="1"/>
            <a:endParaRPr lang="en-US" dirty="0"/>
          </a:p>
          <a:p>
            <a:r>
              <a:rPr lang="en-US" dirty="0"/>
              <a:t>Discussion point: It is suggested that we set goal to complete work in 12 months by increasing meetings to once/week during summer/Fall.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3FD77-7226-444B-9491-83B1D5D24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74B61-7286-4D1B-9760-A884D9A17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C9FD9-4AF4-497A-BC52-4267BF40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91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7163D-51F6-47F3-A01F-9307FD31F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93A5E-5203-4528-984E-464DA49A5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SES Contract: $40,000 per year or $3,333.33 per month</a:t>
            </a:r>
          </a:p>
          <a:p>
            <a:r>
              <a:rPr lang="en-US" dirty="0"/>
              <a:t>Recommend Ad Hoc Committee contract of $3,000 per month</a:t>
            </a:r>
          </a:p>
          <a:p>
            <a:pPr lvl="1"/>
            <a:r>
              <a:rPr lang="en-US" dirty="0"/>
              <a:t>Annual assessment per member: $4,500 [assumes PTA does not pay]</a:t>
            </a:r>
          </a:p>
          <a:p>
            <a:pPr lvl="1"/>
            <a:r>
              <a:rPr lang="en-US" dirty="0"/>
              <a:t>No max on hours. Will take as many hours as is required to complete work</a:t>
            </a:r>
          </a:p>
          <a:p>
            <a:r>
              <a:rPr lang="en-US" dirty="0"/>
              <a:t>Other Expenses</a:t>
            </a:r>
          </a:p>
          <a:p>
            <a:pPr lvl="1"/>
            <a:r>
              <a:rPr lang="en-US" dirty="0"/>
              <a:t>None for SES</a:t>
            </a:r>
          </a:p>
          <a:p>
            <a:pPr lvl="1"/>
            <a:r>
              <a:rPr lang="en-US" dirty="0"/>
              <a:t>If move to in person format:</a:t>
            </a:r>
          </a:p>
          <a:p>
            <a:pPr lvl="2"/>
            <a:r>
              <a:rPr lang="en-US" dirty="0"/>
              <a:t>Travel for guest speakers [if meeting format is ‘in person’?]</a:t>
            </a:r>
          </a:p>
          <a:p>
            <a:pPr lvl="2"/>
            <a:r>
              <a:rPr lang="en-US" dirty="0"/>
              <a:t>Lunch for Ad Hoc Committee members?</a:t>
            </a:r>
          </a:p>
          <a:p>
            <a:pPr lvl="1"/>
            <a:r>
              <a:rPr lang="en-US" dirty="0"/>
              <a:t>Other Costs?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FFEF7-6896-4280-8085-0EDC009A9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565D0-C2E7-4E7F-A70B-5A994B2C3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DAE66-4434-4F34-B6C0-AA49DF7F3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71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F468-EFB8-4895-9F23-E6EF97403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 or Consultant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BD1A6-BE70-46ED-A2EA-1EF4C9070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SES is interested in continuing the work, if compensated</a:t>
            </a:r>
          </a:p>
          <a:p>
            <a:pPr lvl="1"/>
            <a:r>
              <a:rPr lang="en-US" dirty="0"/>
              <a:t>Worked with the Ed Coalition since 2012</a:t>
            </a:r>
          </a:p>
          <a:p>
            <a:pPr lvl="1"/>
            <a:r>
              <a:rPr lang="en-US" dirty="0"/>
              <a:t>Familiar with procedures of Ed Coalition</a:t>
            </a:r>
          </a:p>
          <a:p>
            <a:pPr lvl="1"/>
            <a:r>
              <a:rPr lang="en-US" dirty="0"/>
              <a:t>Has worked on Ad Hoc Committee issue the past year</a:t>
            </a:r>
          </a:p>
          <a:p>
            <a:pPr lvl="1"/>
            <a:r>
              <a:rPr lang="en-US" dirty="0"/>
              <a:t>No learning curve</a:t>
            </a:r>
          </a:p>
          <a:p>
            <a:r>
              <a:rPr lang="en-US" dirty="0"/>
              <a:t>Consultant Considerations</a:t>
            </a:r>
          </a:p>
          <a:p>
            <a:pPr lvl="1"/>
            <a:r>
              <a:rPr lang="en-US" dirty="0"/>
              <a:t>Time required to recruit, deliberate, interview and hire</a:t>
            </a:r>
          </a:p>
          <a:p>
            <a:pPr lvl="1"/>
            <a:r>
              <a:rPr lang="en-US" dirty="0"/>
              <a:t>Even if outside consultant is hired, it is likely SES will have to engage in the administrative work of the Ad Hoc Committee</a:t>
            </a:r>
          </a:p>
          <a:p>
            <a:pPr lvl="1"/>
            <a:r>
              <a:rPr lang="en-US" dirty="0"/>
              <a:t>Learning curve for new consultant to understand procedures of Ed Coalition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681CE-6EB0-45DF-820D-CD47FA42B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39624-428B-4AE8-B9BB-E882FA56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071B-7DAE-49E9-AC5E-E043DDC4F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04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C85A8-5BED-4E52-A6C3-F18B9A295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6EF924-17D3-458D-A922-AAB0A065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6/15/2021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B1CEF-B010-43DC-8338-1FFC22AE6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Strategic Education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C34BFC-8529-4774-A96D-863BAF347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58DD5-79A5-4BF9-8B31-D9D05C71C7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3634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1589</TotalTime>
  <Words>458</Words>
  <Application>Microsoft Office PowerPoint</Application>
  <PresentationFormat>Widescreen</PresentationFormat>
  <Paragraphs>90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Wisp</vt:lpstr>
      <vt:lpstr>Work Plan for the  Ad Hoc Committee</vt:lpstr>
      <vt:lpstr>Workload: August 2020 through April 2021</vt:lpstr>
      <vt:lpstr>Topics to Cover</vt:lpstr>
      <vt:lpstr>Assumptions going forward</vt:lpstr>
      <vt:lpstr>Suggested Workplan</vt:lpstr>
      <vt:lpstr>Suggested Budget</vt:lpstr>
      <vt:lpstr>SES or Consultant</vt:lpstr>
      <vt:lpstr>Questions/Discussion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Coalition  Ad Hoc Committee</dc:title>
  <dc:creator>Dale Shimasaki</dc:creator>
  <cp:lastModifiedBy>Dale Shimasaki</cp:lastModifiedBy>
  <cp:revision>26</cp:revision>
  <dcterms:created xsi:type="dcterms:W3CDTF">2021-06-02T12:33:15Z</dcterms:created>
  <dcterms:modified xsi:type="dcterms:W3CDTF">2021-06-09T16:21:03Z</dcterms:modified>
</cp:coreProperties>
</file>