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 id="2147483669" r:id="rId3"/>
  </p:sldMasterIdLst>
  <p:notesMasterIdLst>
    <p:notesMasterId r:id="rId72"/>
  </p:notesMasterIdLst>
  <p:handoutMasterIdLst>
    <p:handoutMasterId r:id="rId73"/>
  </p:handoutMasterIdLst>
  <p:sldIdLst>
    <p:sldId id="271" r:id="rId4"/>
    <p:sldId id="263" r:id="rId5"/>
    <p:sldId id="260" r:id="rId6"/>
    <p:sldId id="277" r:id="rId7"/>
    <p:sldId id="278" r:id="rId8"/>
    <p:sldId id="324" r:id="rId9"/>
    <p:sldId id="280" r:id="rId10"/>
    <p:sldId id="281" r:id="rId11"/>
    <p:sldId id="373" r:id="rId12"/>
    <p:sldId id="282" r:id="rId13"/>
    <p:sldId id="283" r:id="rId14"/>
    <p:sldId id="284" r:id="rId15"/>
    <p:sldId id="285" r:id="rId16"/>
    <p:sldId id="286" r:id="rId17"/>
    <p:sldId id="287" r:id="rId18"/>
    <p:sldId id="288" r:id="rId19"/>
    <p:sldId id="371" r:id="rId20"/>
    <p:sldId id="289" r:id="rId21"/>
    <p:sldId id="295" r:id="rId22"/>
    <p:sldId id="296" r:id="rId23"/>
    <p:sldId id="297" r:id="rId24"/>
    <p:sldId id="298" r:id="rId25"/>
    <p:sldId id="300" r:id="rId26"/>
    <p:sldId id="369" r:id="rId27"/>
    <p:sldId id="370" r:id="rId28"/>
    <p:sldId id="323" r:id="rId29"/>
    <p:sldId id="305" r:id="rId30"/>
    <p:sldId id="306" r:id="rId31"/>
    <p:sldId id="307" r:id="rId32"/>
    <p:sldId id="310" r:id="rId33"/>
    <p:sldId id="372" r:id="rId34"/>
    <p:sldId id="313" r:id="rId35"/>
    <p:sldId id="314" r:id="rId36"/>
    <p:sldId id="315" r:id="rId37"/>
    <p:sldId id="316" r:id="rId38"/>
    <p:sldId id="319" r:id="rId39"/>
    <p:sldId id="321" r:id="rId40"/>
    <p:sldId id="325" r:id="rId41"/>
    <p:sldId id="326" r:id="rId42"/>
    <p:sldId id="327" r:id="rId43"/>
    <p:sldId id="328" r:id="rId44"/>
    <p:sldId id="329" r:id="rId45"/>
    <p:sldId id="330" r:id="rId46"/>
    <p:sldId id="331" r:id="rId47"/>
    <p:sldId id="332" r:id="rId48"/>
    <p:sldId id="333" r:id="rId49"/>
    <p:sldId id="334" r:id="rId50"/>
    <p:sldId id="335" r:id="rId51"/>
    <p:sldId id="338" r:id="rId52"/>
    <p:sldId id="343" r:id="rId53"/>
    <p:sldId id="344" r:id="rId54"/>
    <p:sldId id="346" r:id="rId55"/>
    <p:sldId id="347" r:id="rId56"/>
    <p:sldId id="349" r:id="rId57"/>
    <p:sldId id="351" r:id="rId58"/>
    <p:sldId id="352" r:id="rId59"/>
    <p:sldId id="354" r:id="rId60"/>
    <p:sldId id="355" r:id="rId61"/>
    <p:sldId id="357" r:id="rId62"/>
    <p:sldId id="358" r:id="rId63"/>
    <p:sldId id="360" r:id="rId64"/>
    <p:sldId id="361" r:id="rId65"/>
    <p:sldId id="362" r:id="rId66"/>
    <p:sldId id="363" r:id="rId67"/>
    <p:sldId id="364" r:id="rId68"/>
    <p:sldId id="365" r:id="rId69"/>
    <p:sldId id="366" r:id="rId70"/>
    <p:sldId id="367" r:id="rId7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FD"/>
    <a:srgbClr val="4E8F00"/>
    <a:srgbClr val="8CD868"/>
    <a:srgbClr val="18ACB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24" autoAdjust="0"/>
    <p:restoredTop sz="64537" autoAdjust="0"/>
  </p:normalViewPr>
  <p:slideViewPr>
    <p:cSldViewPr snapToGrid="0" snapToObjects="1">
      <p:cViewPr varScale="1">
        <p:scale>
          <a:sx n="40" d="100"/>
          <a:sy n="40" d="100"/>
        </p:scale>
        <p:origin x="1616"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7304"/>
    </p:cViewPr>
  </p:sorterViewPr>
  <p:notesViewPr>
    <p:cSldViewPr snapToGrid="0" snapToObjects="1">
      <p:cViewPr varScale="1">
        <p:scale>
          <a:sx n="63" d="100"/>
          <a:sy n="63" d="100"/>
        </p:scale>
        <p:origin x="2358"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DAE6EC-6136-4D8A-BD03-28DB5BB77271}" type="doc">
      <dgm:prSet loTypeId="urn:microsoft.com/office/officeart/2005/8/layout/venn1" loCatId="relationship" qsTypeId="urn:microsoft.com/office/officeart/2005/8/quickstyle/simple1" qsCatId="simple" csTypeId="urn:microsoft.com/office/officeart/2005/8/colors/colorful4" csCatId="colorful" phldr="1"/>
      <dgm:spPr/>
    </dgm:pt>
    <dgm:pt modelId="{0E6CBB6D-A469-48E6-B024-8732F356D3D5}">
      <dgm:prSet phldrT="[Text]" custT="1"/>
      <dgm:spPr/>
      <dgm:t>
        <a:bodyPr/>
        <a:lstStyle/>
        <a:p>
          <a:endParaRPr lang="en-US" sz="3600" dirty="0"/>
        </a:p>
      </dgm:t>
    </dgm:pt>
    <dgm:pt modelId="{7E9F4AB5-96D2-4EBC-82E9-EC93C57D2F4D}" type="parTrans" cxnId="{DB386256-BDC1-4CDE-AE63-2747FC305558}">
      <dgm:prSet/>
      <dgm:spPr/>
      <dgm:t>
        <a:bodyPr/>
        <a:lstStyle/>
        <a:p>
          <a:endParaRPr lang="en-US"/>
        </a:p>
      </dgm:t>
    </dgm:pt>
    <dgm:pt modelId="{82C6AB45-7CD5-4B68-A439-348CDAEBBDCD}" type="sibTrans" cxnId="{DB386256-BDC1-4CDE-AE63-2747FC305558}">
      <dgm:prSet/>
      <dgm:spPr/>
      <dgm:t>
        <a:bodyPr/>
        <a:lstStyle/>
        <a:p>
          <a:endParaRPr lang="en-US"/>
        </a:p>
      </dgm:t>
    </dgm:pt>
    <dgm:pt modelId="{31A6C67E-BFC1-490B-BD68-B8C3167781D5}">
      <dgm:prSet phldrT="[Text]"/>
      <dgm:spPr/>
      <dgm:t>
        <a:bodyPr/>
        <a:lstStyle/>
        <a:p>
          <a:endParaRPr lang="en-US" dirty="0"/>
        </a:p>
      </dgm:t>
    </dgm:pt>
    <dgm:pt modelId="{796818FC-C4B8-4C5C-AF28-B40BF9FB047D}" type="parTrans" cxnId="{240D2C8B-58E8-4FAF-9FBD-4784ECDD5B61}">
      <dgm:prSet/>
      <dgm:spPr/>
      <dgm:t>
        <a:bodyPr/>
        <a:lstStyle/>
        <a:p>
          <a:endParaRPr lang="en-US"/>
        </a:p>
      </dgm:t>
    </dgm:pt>
    <dgm:pt modelId="{FE868859-16F3-4AE3-A353-32C068EE10BB}" type="sibTrans" cxnId="{240D2C8B-58E8-4FAF-9FBD-4784ECDD5B61}">
      <dgm:prSet/>
      <dgm:spPr/>
      <dgm:t>
        <a:bodyPr/>
        <a:lstStyle/>
        <a:p>
          <a:endParaRPr lang="en-US"/>
        </a:p>
      </dgm:t>
    </dgm:pt>
    <dgm:pt modelId="{99B4289E-D5D3-4ADE-9DD5-86AC71EAF8CC}">
      <dgm:prSet phldrT="[Text]"/>
      <dgm:spPr/>
      <dgm:t>
        <a:bodyPr/>
        <a:lstStyle/>
        <a:p>
          <a:endParaRPr lang="en-US" dirty="0"/>
        </a:p>
      </dgm:t>
    </dgm:pt>
    <dgm:pt modelId="{D2AA8F50-C2F1-4C2D-9315-3680DE405147}" type="sibTrans" cxnId="{513FBD8F-F04A-4456-A67A-A1C872475D19}">
      <dgm:prSet/>
      <dgm:spPr/>
      <dgm:t>
        <a:bodyPr/>
        <a:lstStyle/>
        <a:p>
          <a:endParaRPr lang="en-US"/>
        </a:p>
      </dgm:t>
    </dgm:pt>
    <dgm:pt modelId="{60484C07-1E72-4136-97A9-8CEA0B5619BE}" type="parTrans" cxnId="{513FBD8F-F04A-4456-A67A-A1C872475D19}">
      <dgm:prSet/>
      <dgm:spPr/>
      <dgm:t>
        <a:bodyPr/>
        <a:lstStyle/>
        <a:p>
          <a:endParaRPr lang="en-US"/>
        </a:p>
      </dgm:t>
    </dgm:pt>
    <dgm:pt modelId="{77B7E26E-E15E-46E9-8AB7-5801B9D3803A}" type="pres">
      <dgm:prSet presAssocID="{7BDAE6EC-6136-4D8A-BD03-28DB5BB77271}" presName="compositeShape" presStyleCnt="0">
        <dgm:presLayoutVars>
          <dgm:chMax val="7"/>
          <dgm:dir/>
          <dgm:resizeHandles val="exact"/>
        </dgm:presLayoutVars>
      </dgm:prSet>
      <dgm:spPr/>
    </dgm:pt>
    <dgm:pt modelId="{CFEF7068-237D-43E2-9215-3409959EC0F9}" type="pres">
      <dgm:prSet presAssocID="{0E6CBB6D-A469-48E6-B024-8732F356D3D5}" presName="circ1" presStyleLbl="vennNode1" presStyleIdx="0" presStyleCnt="3" custScaleY="102745" custLinFactNeighborX="-964" custLinFactNeighborY="7210"/>
      <dgm:spPr/>
    </dgm:pt>
    <dgm:pt modelId="{61F9D21D-2A78-40C9-8A40-FFA415B210EB}" type="pres">
      <dgm:prSet presAssocID="{0E6CBB6D-A469-48E6-B024-8732F356D3D5}" presName="circ1Tx" presStyleLbl="revTx" presStyleIdx="0" presStyleCnt="0">
        <dgm:presLayoutVars>
          <dgm:chMax val="0"/>
          <dgm:chPref val="0"/>
          <dgm:bulletEnabled val="1"/>
        </dgm:presLayoutVars>
      </dgm:prSet>
      <dgm:spPr/>
    </dgm:pt>
    <dgm:pt modelId="{04855DF6-AE21-4ECA-985B-59A1CF59E939}" type="pres">
      <dgm:prSet presAssocID="{99B4289E-D5D3-4ADE-9DD5-86AC71EAF8CC}" presName="circ2" presStyleLbl="vennNode1" presStyleIdx="1" presStyleCnt="3" custLinFactNeighborX="6851" custLinFactNeighborY="7851"/>
      <dgm:spPr/>
    </dgm:pt>
    <dgm:pt modelId="{B821A9B8-9914-48D4-A64C-022C672D1F34}" type="pres">
      <dgm:prSet presAssocID="{99B4289E-D5D3-4ADE-9DD5-86AC71EAF8CC}" presName="circ2Tx" presStyleLbl="revTx" presStyleIdx="0" presStyleCnt="0">
        <dgm:presLayoutVars>
          <dgm:chMax val="0"/>
          <dgm:chPref val="0"/>
          <dgm:bulletEnabled val="1"/>
        </dgm:presLayoutVars>
      </dgm:prSet>
      <dgm:spPr/>
    </dgm:pt>
    <dgm:pt modelId="{95DB933A-7936-453B-BF03-F72AED8E249D}" type="pres">
      <dgm:prSet presAssocID="{31A6C67E-BFC1-490B-BD68-B8C3167781D5}" presName="circ3" presStyleLbl="vennNode1" presStyleIdx="2" presStyleCnt="3" custLinFactNeighborX="-1586" custLinFactNeighborY="5425"/>
      <dgm:spPr/>
    </dgm:pt>
    <dgm:pt modelId="{45670A6A-9124-4B2B-9327-FD35664FC011}" type="pres">
      <dgm:prSet presAssocID="{31A6C67E-BFC1-490B-BD68-B8C3167781D5}" presName="circ3Tx" presStyleLbl="revTx" presStyleIdx="0" presStyleCnt="0">
        <dgm:presLayoutVars>
          <dgm:chMax val="0"/>
          <dgm:chPref val="0"/>
          <dgm:bulletEnabled val="1"/>
        </dgm:presLayoutVars>
      </dgm:prSet>
      <dgm:spPr/>
    </dgm:pt>
  </dgm:ptLst>
  <dgm:cxnLst>
    <dgm:cxn modelId="{DC759613-0D49-40A8-BCA0-36F30DD57231}" type="presOf" srcId="{31A6C67E-BFC1-490B-BD68-B8C3167781D5}" destId="{45670A6A-9124-4B2B-9327-FD35664FC011}" srcOrd="1" destOrd="0" presId="urn:microsoft.com/office/officeart/2005/8/layout/venn1"/>
    <dgm:cxn modelId="{EDBFD771-264A-4FD2-848C-CDE17A602796}" type="presOf" srcId="{99B4289E-D5D3-4ADE-9DD5-86AC71EAF8CC}" destId="{04855DF6-AE21-4ECA-985B-59A1CF59E939}" srcOrd="0" destOrd="0" presId="urn:microsoft.com/office/officeart/2005/8/layout/venn1"/>
    <dgm:cxn modelId="{DB386256-BDC1-4CDE-AE63-2747FC305558}" srcId="{7BDAE6EC-6136-4D8A-BD03-28DB5BB77271}" destId="{0E6CBB6D-A469-48E6-B024-8732F356D3D5}" srcOrd="0" destOrd="0" parTransId="{7E9F4AB5-96D2-4EBC-82E9-EC93C57D2F4D}" sibTransId="{82C6AB45-7CD5-4B68-A439-348CDAEBBDCD}"/>
    <dgm:cxn modelId="{240D2C8B-58E8-4FAF-9FBD-4784ECDD5B61}" srcId="{7BDAE6EC-6136-4D8A-BD03-28DB5BB77271}" destId="{31A6C67E-BFC1-490B-BD68-B8C3167781D5}" srcOrd="2" destOrd="0" parTransId="{796818FC-C4B8-4C5C-AF28-B40BF9FB047D}" sibTransId="{FE868859-16F3-4AE3-A353-32C068EE10BB}"/>
    <dgm:cxn modelId="{513FBD8F-F04A-4456-A67A-A1C872475D19}" srcId="{7BDAE6EC-6136-4D8A-BD03-28DB5BB77271}" destId="{99B4289E-D5D3-4ADE-9DD5-86AC71EAF8CC}" srcOrd="1" destOrd="0" parTransId="{60484C07-1E72-4136-97A9-8CEA0B5619BE}" sibTransId="{D2AA8F50-C2F1-4C2D-9315-3680DE405147}"/>
    <dgm:cxn modelId="{1D76F9A4-CB67-45B8-9DE8-F653E5F607A4}" type="presOf" srcId="{7BDAE6EC-6136-4D8A-BD03-28DB5BB77271}" destId="{77B7E26E-E15E-46E9-8AB7-5801B9D3803A}" srcOrd="0" destOrd="0" presId="urn:microsoft.com/office/officeart/2005/8/layout/venn1"/>
    <dgm:cxn modelId="{81B011A9-CB81-4D2E-AF66-0A02D383BB86}" type="presOf" srcId="{31A6C67E-BFC1-490B-BD68-B8C3167781D5}" destId="{95DB933A-7936-453B-BF03-F72AED8E249D}" srcOrd="0" destOrd="0" presId="urn:microsoft.com/office/officeart/2005/8/layout/venn1"/>
    <dgm:cxn modelId="{5632ACAF-6B2F-4977-BF31-5E6D07C6F0B4}" type="presOf" srcId="{0E6CBB6D-A469-48E6-B024-8732F356D3D5}" destId="{61F9D21D-2A78-40C9-8A40-FFA415B210EB}" srcOrd="1" destOrd="0" presId="urn:microsoft.com/office/officeart/2005/8/layout/venn1"/>
    <dgm:cxn modelId="{DF6824D5-7299-4331-A05B-9C5B2C7372B7}" type="presOf" srcId="{0E6CBB6D-A469-48E6-B024-8732F356D3D5}" destId="{CFEF7068-237D-43E2-9215-3409959EC0F9}" srcOrd="0" destOrd="0" presId="urn:microsoft.com/office/officeart/2005/8/layout/venn1"/>
    <dgm:cxn modelId="{0B3C9DE6-5FE1-4E68-A33E-69C8A47D5A5E}" type="presOf" srcId="{99B4289E-D5D3-4ADE-9DD5-86AC71EAF8CC}" destId="{B821A9B8-9914-48D4-A64C-022C672D1F34}" srcOrd="1" destOrd="0" presId="urn:microsoft.com/office/officeart/2005/8/layout/venn1"/>
    <dgm:cxn modelId="{9589BC85-03B6-4927-9891-EEBFB956CE46}" type="presParOf" srcId="{77B7E26E-E15E-46E9-8AB7-5801B9D3803A}" destId="{CFEF7068-237D-43E2-9215-3409959EC0F9}" srcOrd="0" destOrd="0" presId="urn:microsoft.com/office/officeart/2005/8/layout/venn1"/>
    <dgm:cxn modelId="{A1A8ECB2-EFB8-4B8C-A0E3-3626005F7253}" type="presParOf" srcId="{77B7E26E-E15E-46E9-8AB7-5801B9D3803A}" destId="{61F9D21D-2A78-40C9-8A40-FFA415B210EB}" srcOrd="1" destOrd="0" presId="urn:microsoft.com/office/officeart/2005/8/layout/venn1"/>
    <dgm:cxn modelId="{E639A033-7315-4D6B-880E-92F44917F4C4}" type="presParOf" srcId="{77B7E26E-E15E-46E9-8AB7-5801B9D3803A}" destId="{04855DF6-AE21-4ECA-985B-59A1CF59E939}" srcOrd="2" destOrd="0" presId="urn:microsoft.com/office/officeart/2005/8/layout/venn1"/>
    <dgm:cxn modelId="{E05CDE5D-0607-4A8E-B111-C5E4B1227C08}" type="presParOf" srcId="{77B7E26E-E15E-46E9-8AB7-5801B9D3803A}" destId="{B821A9B8-9914-48D4-A64C-022C672D1F34}" srcOrd="3" destOrd="0" presId="urn:microsoft.com/office/officeart/2005/8/layout/venn1"/>
    <dgm:cxn modelId="{39C990BF-7060-4444-B9AD-102C59591F20}" type="presParOf" srcId="{77B7E26E-E15E-46E9-8AB7-5801B9D3803A}" destId="{95DB933A-7936-453B-BF03-F72AED8E249D}" srcOrd="4" destOrd="0" presId="urn:microsoft.com/office/officeart/2005/8/layout/venn1"/>
    <dgm:cxn modelId="{922693FF-6856-4BA6-B5C1-D7A59B27B5C7}" type="presParOf" srcId="{77B7E26E-E15E-46E9-8AB7-5801B9D3803A}" destId="{45670A6A-9124-4B2B-9327-FD35664FC011}"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EF7068-237D-43E2-9215-3409959EC0F9}">
      <dsp:nvSpPr>
        <dsp:cNvPr id="0" name=""/>
        <dsp:cNvSpPr/>
      </dsp:nvSpPr>
      <dsp:spPr>
        <a:xfrm>
          <a:off x="1805293" y="209875"/>
          <a:ext cx="2438400" cy="2505334"/>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a:off x="2130413" y="648308"/>
        <a:ext cx="1788160" cy="1127400"/>
      </dsp:txXfrm>
    </dsp:sp>
    <dsp:sp modelId="{04855DF6-AE21-4ECA-985B-59A1CF59E939}">
      <dsp:nvSpPr>
        <dsp:cNvPr id="0" name=""/>
        <dsp:cNvSpPr/>
      </dsp:nvSpPr>
      <dsp:spPr>
        <a:xfrm>
          <a:off x="2875710" y="1625599"/>
          <a:ext cx="2438400" cy="2438400"/>
        </a:xfrm>
        <a:prstGeom prst="ellipse">
          <a:avLst/>
        </a:prstGeom>
        <a:solidFill>
          <a:schemeClr val="accent4">
            <a:alpha val="50000"/>
            <a:hueOff val="-1759972"/>
            <a:satOff val="-18065"/>
            <a:lumOff val="75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621454" y="2255519"/>
        <a:ext cx="1463040" cy="1341120"/>
      </dsp:txXfrm>
    </dsp:sp>
    <dsp:sp modelId="{95DB933A-7936-453B-BF03-F72AED8E249D}">
      <dsp:nvSpPr>
        <dsp:cNvPr id="0" name=""/>
        <dsp:cNvSpPr/>
      </dsp:nvSpPr>
      <dsp:spPr>
        <a:xfrm>
          <a:off x="910270" y="1625599"/>
          <a:ext cx="2438400" cy="2438400"/>
        </a:xfrm>
        <a:prstGeom prst="ellipse">
          <a:avLst/>
        </a:prstGeom>
        <a:solidFill>
          <a:schemeClr val="accent4">
            <a:alpha val="50000"/>
            <a:hueOff val="-3519944"/>
            <a:satOff val="-36129"/>
            <a:lumOff val="150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139886" y="2255519"/>
        <a:ext cx="1463040" cy="134112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9" y="0"/>
            <a:ext cx="3037840" cy="464820"/>
          </a:xfrm>
          <a:prstGeom prst="rect">
            <a:avLst/>
          </a:prstGeom>
        </p:spPr>
        <p:txBody>
          <a:bodyPr vert="horz" lIns="93177" tIns="46589" rIns="93177" bIns="46589" rtlCol="0"/>
          <a:lstStyle>
            <a:lvl1pPr algn="r">
              <a:defRPr sz="1200"/>
            </a:lvl1pPr>
          </a:lstStyle>
          <a:p>
            <a:fld id="{06F97676-FFB2-2742-87CB-64BA5EB510F5}" type="datetimeFigureOut">
              <a:rPr lang="en-US" smtClean="0"/>
              <a:t>2/10/2019</a:t>
            </a:fld>
            <a:endParaRPr lang="en-US"/>
          </a:p>
        </p:txBody>
      </p:sp>
      <p:sp>
        <p:nvSpPr>
          <p:cNvPr id="4" name="Footer Placeholder 3"/>
          <p:cNvSpPr>
            <a:spLocks noGrp="1"/>
          </p:cNvSpPr>
          <p:nvPr>
            <p:ph type="ftr" sz="quarter" idx="2"/>
          </p:nvPr>
        </p:nvSpPr>
        <p:spPr>
          <a:xfrm>
            <a:off x="1"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7" tIns="46589" rIns="93177" bIns="46589" rtlCol="0" anchor="b"/>
          <a:lstStyle>
            <a:lvl1pPr algn="r">
              <a:defRPr sz="1200"/>
            </a:lvl1pPr>
          </a:lstStyle>
          <a:p>
            <a:fld id="{EB9C4DDB-B7F8-B54F-BE44-AD8C3EF79C0E}" type="slidenum">
              <a:rPr lang="en-US" smtClean="0"/>
              <a:t>‹#›</a:t>
            </a:fld>
            <a:endParaRPr lang="en-US"/>
          </a:p>
        </p:txBody>
      </p:sp>
    </p:spTree>
    <p:extLst>
      <p:ext uri="{BB962C8B-B14F-4D97-AF65-F5344CB8AC3E}">
        <p14:creationId xmlns:p14="http://schemas.microsoft.com/office/powerpoint/2010/main" val="20386243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7" tIns="46589" rIns="93177" bIns="46589" rtlCol="0"/>
          <a:lstStyle>
            <a:lvl1pPr algn="r">
              <a:defRPr sz="1200"/>
            </a:lvl1pPr>
          </a:lstStyle>
          <a:p>
            <a:fld id="{B936D76F-5862-A541-A23C-F277729DFD42}" type="datetimeFigureOut">
              <a:rPr lang="en-US" smtClean="0"/>
              <a:t>2/10/2019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7" tIns="46589" rIns="93177" bIns="46589" rtlCol="0" anchor="b"/>
          <a:lstStyle>
            <a:lvl1pPr algn="r">
              <a:defRPr sz="1200"/>
            </a:lvl1pPr>
          </a:lstStyle>
          <a:p>
            <a:fld id="{2CB5CCB4-53F2-F749-903A-CEB32CC0A854}" type="slidenum">
              <a:rPr lang="en-US" smtClean="0"/>
              <a:t>‹#›</a:t>
            </a:fld>
            <a:endParaRPr lang="en-US"/>
          </a:p>
        </p:txBody>
      </p:sp>
    </p:spTree>
    <p:extLst>
      <p:ext uri="{BB962C8B-B14F-4D97-AF65-F5344CB8AC3E}">
        <p14:creationId xmlns:p14="http://schemas.microsoft.com/office/powerpoint/2010/main" val="21024033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udlcenter.org/aboutudl/udlcurriculum"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udlcenter.org/"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 minute</a:t>
            </a:r>
          </a:p>
          <a:p>
            <a:pPr defTabSz="465887">
              <a:defRPr/>
            </a:pPr>
            <a:r>
              <a:rPr lang="en-US" b="1" baseline="0" dirty="0"/>
              <a:t>Introduction</a:t>
            </a:r>
          </a:p>
          <a:p>
            <a:endParaRPr lang="en-US" baseline="0" dirty="0"/>
          </a:p>
          <a:p>
            <a:r>
              <a:rPr lang="en-US" b="1" baseline="0" dirty="0"/>
              <a:t>Slide intent: </a:t>
            </a:r>
            <a:r>
              <a:rPr lang="en-US" b="0" baseline="0" dirty="0"/>
              <a:t>The purpose of this slide is to introduce the session and presenters.</a:t>
            </a:r>
          </a:p>
          <a:p>
            <a:endParaRPr lang="en-US" baseline="0" dirty="0"/>
          </a:p>
          <a:p>
            <a:r>
              <a:rPr lang="en-US" b="1" baseline="0" dirty="0"/>
              <a:t>Presenter says:  </a:t>
            </a:r>
          </a:p>
          <a:p>
            <a:pPr marL="279794" indent="-279794">
              <a:buFont typeface="Arial" panose="020B0604020202020204" pitchFamily="34" charset="0"/>
              <a:buChar char="•"/>
            </a:pPr>
            <a:r>
              <a:rPr lang="en-US" b="0" baseline="0" dirty="0"/>
              <a:t>(Introduce presenters)</a:t>
            </a:r>
          </a:p>
          <a:p>
            <a:r>
              <a:rPr lang="en-US" dirty="0"/>
              <a:t>We are pleased to present an overview of the CCSESA publication</a:t>
            </a:r>
            <a:r>
              <a:rPr lang="en-US" baseline="0" dirty="0"/>
              <a:t> “Improving Performance of Students with Disabilities: A Handbook for Providing Technical Assistance to Local Education Agencies.”</a:t>
            </a:r>
          </a:p>
          <a:p>
            <a:endParaRPr lang="en-US" dirty="0"/>
          </a:p>
          <a:p>
            <a:r>
              <a:rPr lang="en-US" dirty="0"/>
              <a:t>This </a:t>
            </a:r>
            <a:r>
              <a:rPr lang="en-US" i="1" dirty="0"/>
              <a:t>Handbook</a:t>
            </a:r>
            <a:r>
              <a:rPr lang="en-US" dirty="0"/>
              <a:t> was developed collaboratively by staff from the El Dorado and Sacramento County Offices of Education (COE) </a:t>
            </a:r>
            <a:r>
              <a:rPr lang="en-US" baseline="0" dirty="0"/>
              <a:t>in 2017 through a grant </a:t>
            </a:r>
            <a:r>
              <a:rPr lang="en-US" dirty="0"/>
              <a:t>received from CCSESA. The team included members with expertise in Special Education, school improvement processes, data use, and accountability systems.  A graphic design team produced the final document</a:t>
            </a:r>
            <a:r>
              <a:rPr lang="en-US" baseline="0" dirty="0"/>
              <a:t> and training materials.</a:t>
            </a:r>
            <a:endParaRPr lang="en-US" dirty="0"/>
          </a:p>
          <a:p>
            <a:endParaRPr lang="en-US" dirty="0"/>
          </a:p>
          <a:p>
            <a:pPr defTabSz="465887">
              <a:defRPr/>
            </a:pPr>
            <a:r>
              <a:rPr lang="en-US" dirty="0"/>
              <a:t>CCSESA</a:t>
            </a:r>
            <a:r>
              <a:rPr lang="en-US" baseline="0" dirty="0"/>
              <a:t> anticipated that when the </a:t>
            </a:r>
            <a:r>
              <a:rPr lang="en-US" i="1" dirty="0"/>
              <a:t>California School Dashboard (Dashboard</a:t>
            </a:r>
            <a:r>
              <a:rPr lang="en-US" i="1" baseline="0" dirty="0"/>
              <a:t>) </a:t>
            </a:r>
            <a:r>
              <a:rPr lang="en-US" i="0" baseline="0" dirty="0"/>
              <a:t>was released, </a:t>
            </a:r>
            <a:r>
              <a:rPr lang="en-US" i="0" dirty="0"/>
              <a:t>COE </a:t>
            </a:r>
            <a:r>
              <a:rPr lang="en-US" dirty="0"/>
              <a:t>staff migh</a:t>
            </a:r>
            <a:r>
              <a:rPr lang="en-US" baseline="0" dirty="0"/>
              <a:t>t benefit from guidance that would </a:t>
            </a:r>
            <a:r>
              <a:rPr lang="en-US" dirty="0"/>
              <a:t>assist them in providing “Differentiated Assistance” and supporting local districts to improve the performance of Students With Disabilities.</a:t>
            </a:r>
          </a:p>
          <a:p>
            <a:pPr defTabSz="465887">
              <a:defRPr/>
            </a:pPr>
            <a:endParaRPr lang="en-US" baseline="0" dirty="0"/>
          </a:p>
          <a:p>
            <a:r>
              <a:rPr lang="en-US" baseline="0" dirty="0"/>
              <a:t>CCSESA disseminated the draft document for review to various groups (such as CISC and SEACO).</a:t>
            </a:r>
          </a:p>
          <a:p>
            <a:r>
              <a:rPr lang="en-US" baseline="0" dirty="0"/>
              <a:t>The feedback was incorporated into the final version that was approved by CCSESA.</a:t>
            </a:r>
          </a:p>
          <a:p>
            <a:endParaRPr lang="en-US" baseline="0" dirty="0"/>
          </a:p>
          <a:p>
            <a:endParaRPr lang="en-US" b="1" baseline="0" dirty="0"/>
          </a:p>
          <a:p>
            <a:r>
              <a:rPr lang="en-US" b="1" baseline="0" dirty="0"/>
              <a:t>Materials required:</a:t>
            </a:r>
          </a:p>
          <a:p>
            <a:r>
              <a:rPr lang="en-US" b="0" baseline="0" dirty="0"/>
              <a:t>Four Interactive Posters (posted in different locations throughout the room), 4 sticky dots per person</a:t>
            </a:r>
          </a:p>
          <a:p>
            <a:pPr defTabSz="465887">
              <a:defRPr/>
            </a:pPr>
            <a:r>
              <a:rPr lang="en-US" b="0" baseline="0" dirty="0"/>
              <a:t>Guidance Document: printed document or retrieve online from CCSESA.org</a:t>
            </a:r>
          </a:p>
          <a:p>
            <a:pPr>
              <a:spcAft>
                <a:spcPts val="624"/>
              </a:spcAft>
              <a:buClr>
                <a:schemeClr val="dk1"/>
              </a:buClr>
              <a:buSzPct val="25000"/>
            </a:pPr>
            <a:r>
              <a:rPr lang="en-US" dirty="0"/>
              <a:t>Supplies</a:t>
            </a:r>
            <a:r>
              <a:rPr lang="en-US" baseline="0" dirty="0"/>
              <a:t> (sticky notes, highlighters, pens, chart paper, tape, etc…)</a:t>
            </a:r>
            <a:endParaRPr lang="en-US" b="0" baseline="0" dirty="0"/>
          </a:p>
          <a:p>
            <a:endParaRPr lang="en-US" b="0" baseline="0" dirty="0"/>
          </a:p>
          <a:p>
            <a:r>
              <a:rPr lang="en-US" b="1" baseline="0" dirty="0"/>
              <a:t>Handouts:  </a:t>
            </a:r>
          </a:p>
          <a:p>
            <a:pPr>
              <a:spcAft>
                <a:spcPts val="624"/>
              </a:spcAft>
              <a:buClr>
                <a:schemeClr val="dk1"/>
              </a:buClr>
              <a:buSzPct val="25000"/>
            </a:pPr>
            <a:r>
              <a:rPr lang="en-US" dirty="0"/>
              <a:t>PPT (recommend PDF with 2 slides per page,</a:t>
            </a:r>
            <a:r>
              <a:rPr lang="en-US" baseline="0" dirty="0"/>
              <a:t> portrait orientation, staple on upper-left corner)</a:t>
            </a:r>
            <a:endParaRPr lang="en-US" dirty="0"/>
          </a:p>
          <a:p>
            <a:endParaRPr lang="en-US" dirty="0"/>
          </a:p>
        </p:txBody>
      </p:sp>
      <p:sp>
        <p:nvSpPr>
          <p:cNvPr id="4" name="Slide Number Placeholder 3"/>
          <p:cNvSpPr>
            <a:spLocks noGrp="1"/>
          </p:cNvSpPr>
          <p:nvPr>
            <p:ph type="sldNum" sz="quarter" idx="10"/>
          </p:nvPr>
        </p:nvSpPr>
        <p:spPr/>
        <p:txBody>
          <a:bodyPr/>
          <a:lstStyle/>
          <a:p>
            <a:fld id="{2CB5CCB4-53F2-F749-903A-CEB32CC0A854}" type="slidenum">
              <a:rPr lang="en-US" smtClean="0"/>
              <a:t>1</a:t>
            </a:fld>
            <a:endParaRPr lang="en-US"/>
          </a:p>
        </p:txBody>
      </p:sp>
    </p:spTree>
    <p:extLst>
      <p:ext uri="{BB962C8B-B14F-4D97-AF65-F5344CB8AC3E}">
        <p14:creationId xmlns:p14="http://schemas.microsoft.com/office/powerpoint/2010/main" val="3366044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5 minutes</a:t>
            </a:r>
          </a:p>
          <a:p>
            <a:endParaRPr lang="en-US" baseline="0" dirty="0"/>
          </a:p>
          <a:p>
            <a:r>
              <a:rPr lang="en-US" b="1" baseline="0" dirty="0"/>
              <a:t>Slide intent: </a:t>
            </a:r>
            <a:r>
              <a:rPr lang="en-US" b="0" baseline="0" dirty="0"/>
              <a:t>To introduce the California School Dashboard.</a:t>
            </a:r>
          </a:p>
          <a:p>
            <a:endParaRPr lang="en-US" baseline="0" dirty="0"/>
          </a:p>
          <a:p>
            <a:r>
              <a:rPr lang="en-US" b="1" baseline="0" dirty="0"/>
              <a:t>Presenter says:</a:t>
            </a:r>
          </a:p>
          <a:p>
            <a:endParaRPr lang="en-US" b="1" baseline="0" dirty="0"/>
          </a:p>
          <a:p>
            <a:pPr marL="174708" indent="-174708">
              <a:buFont typeface="Arial" panose="020B0604020202020204" pitchFamily="34" charset="0"/>
              <a:buChar char="•"/>
            </a:pPr>
            <a:r>
              <a:rPr lang="en-US" b="0" baseline="0" dirty="0"/>
              <a:t>One of the key components to California’s accountability system is the California School Dashboard.</a:t>
            </a:r>
          </a:p>
          <a:p>
            <a:pPr marL="174708" indent="-174708">
              <a:buFont typeface="Arial" panose="020B0604020202020204" pitchFamily="34" charset="0"/>
              <a:buChar char="•"/>
            </a:pPr>
            <a:r>
              <a:rPr lang="en-US" b="0" baseline="0" dirty="0"/>
              <a:t>Launched in the spring of 2017, the Dashboard is the mechanism by which performance of school districts, schools, and student group is measured.</a:t>
            </a:r>
          </a:p>
          <a:p>
            <a:pPr marL="174708" indent="-174708">
              <a:buFont typeface="Arial" panose="020B0604020202020204" pitchFamily="34" charset="0"/>
              <a:buChar char="•"/>
            </a:pPr>
            <a:r>
              <a:rPr lang="en-US" b="0" baseline="0" dirty="0"/>
              <a:t>The California School Dashboard, or Dashboard, consists of a series of reports that displays information on multiple measures, called indicators.</a:t>
            </a:r>
          </a:p>
          <a:p>
            <a:pPr marL="174708" indent="-174708">
              <a:buFont typeface="Arial" panose="020B0604020202020204" pitchFamily="34" charset="0"/>
              <a:buChar char="•"/>
            </a:pPr>
            <a:r>
              <a:rPr lang="en-US" b="0" baseline="0" dirty="0"/>
              <a:t>There are eleven indicators of performance, six that are state indicators meaning they are measured by data collected and reported by the California Department of Education (CDE) and five that are local indicators meaning that they are collected and reported locally by the school or school district.</a:t>
            </a:r>
          </a:p>
          <a:p>
            <a:endParaRPr lang="en-US" b="0" i="0" baseline="0" dirty="0"/>
          </a:p>
          <a:p>
            <a:pPr defTabSz="895341">
              <a:defRPr/>
            </a:pPr>
            <a:r>
              <a:rPr lang="en-US" b="1" baseline="0" dirty="0"/>
              <a:t>Materials required:</a:t>
            </a:r>
          </a:p>
          <a:p>
            <a:r>
              <a:rPr lang="en-US" b="0" dirty="0"/>
              <a:t>None.</a:t>
            </a:r>
          </a:p>
          <a:p>
            <a:endParaRPr lang="en-US" dirty="0"/>
          </a:p>
        </p:txBody>
      </p:sp>
      <p:sp>
        <p:nvSpPr>
          <p:cNvPr id="4" name="Slide Number Placeholder 3"/>
          <p:cNvSpPr>
            <a:spLocks noGrp="1"/>
          </p:cNvSpPr>
          <p:nvPr>
            <p:ph type="sldNum" sz="quarter" idx="10"/>
          </p:nvPr>
        </p:nvSpPr>
        <p:spPr/>
        <p:txBody>
          <a:bodyPr/>
          <a:lstStyle/>
          <a:p>
            <a:fld id="{2CB5CCB4-53F2-F749-903A-CEB32CC0A854}" type="slidenum">
              <a:rPr lang="en-US" smtClean="0"/>
              <a:t>10</a:t>
            </a:fld>
            <a:endParaRPr lang="en-US"/>
          </a:p>
        </p:txBody>
      </p:sp>
    </p:spTree>
    <p:extLst>
      <p:ext uri="{BB962C8B-B14F-4D97-AF65-F5344CB8AC3E}">
        <p14:creationId xmlns:p14="http://schemas.microsoft.com/office/powerpoint/2010/main" val="3277386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2 minutes			Running time = 7 minutes</a:t>
            </a:r>
          </a:p>
          <a:p>
            <a:endParaRPr lang="en-US" baseline="0" dirty="0"/>
          </a:p>
          <a:p>
            <a:r>
              <a:rPr lang="en-US" b="1" baseline="0" dirty="0"/>
              <a:t>Slide intent: </a:t>
            </a:r>
            <a:r>
              <a:rPr lang="en-US" b="0" baseline="0" dirty="0"/>
              <a:t>To introduce the eleven indictors included in the California School Dashboard.</a:t>
            </a:r>
          </a:p>
          <a:p>
            <a:endParaRPr lang="en-US" baseline="0" dirty="0"/>
          </a:p>
          <a:p>
            <a:r>
              <a:rPr lang="en-US" b="1" baseline="0" dirty="0"/>
              <a:t>Presenter says:</a:t>
            </a:r>
          </a:p>
          <a:p>
            <a:endParaRPr lang="en-US" b="1" baseline="0" dirty="0"/>
          </a:p>
          <a:p>
            <a:pPr marL="174708" indent="-174708">
              <a:buFont typeface="Arial" panose="020B0604020202020204" pitchFamily="34" charset="0"/>
              <a:buChar char="•"/>
            </a:pPr>
            <a:r>
              <a:rPr lang="en-US" b="0" baseline="0" dirty="0"/>
              <a:t>The left hand side of this slide shows the six state indicators. As you can see there is a range of indicators covering several different aspects of school performance. </a:t>
            </a:r>
          </a:p>
          <a:p>
            <a:pPr marL="174708" indent="-174708">
              <a:buFont typeface="Arial" panose="020B0604020202020204" pitchFamily="34" charset="0"/>
              <a:buChar char="•"/>
            </a:pPr>
            <a:r>
              <a:rPr lang="en-US" b="0" baseline="0" dirty="0"/>
              <a:t>Remember that the state indicators are common for all schools and school districts and are reported by the CDE.</a:t>
            </a:r>
          </a:p>
          <a:p>
            <a:pPr marL="174708" indent="-174708">
              <a:buFont typeface="Arial" panose="020B0604020202020204" pitchFamily="34" charset="0"/>
              <a:buChar char="•"/>
            </a:pPr>
            <a:r>
              <a:rPr lang="en-US" b="0" baseline="0" dirty="0"/>
              <a:t>On the right hand side of this slide you see the five local indicators. </a:t>
            </a:r>
          </a:p>
          <a:p>
            <a:pPr marL="174708" indent="-174708">
              <a:buFont typeface="Arial" panose="020B0604020202020204" pitchFamily="34" charset="0"/>
              <a:buChar char="•"/>
            </a:pPr>
            <a:r>
              <a:rPr lang="en-US" b="0" baseline="0" dirty="0"/>
              <a:t>Local indicators include things like teacher qualifications, clean facilities, and adequate textbooks – items that are also reported in the School Accountability Report Card.</a:t>
            </a:r>
          </a:p>
          <a:p>
            <a:pPr marL="174708" indent="-174708">
              <a:buFont typeface="Arial" panose="020B0604020202020204" pitchFamily="34" charset="0"/>
              <a:buChar char="•"/>
            </a:pPr>
            <a:r>
              <a:rPr lang="en-US" b="0" baseline="0" dirty="0"/>
              <a:t>Other key local indicators include school climate surveys and measures of parent engagement. </a:t>
            </a:r>
          </a:p>
          <a:p>
            <a:endParaRPr lang="en-US" b="0" i="0" baseline="0" dirty="0"/>
          </a:p>
          <a:p>
            <a:pPr defTabSz="895341">
              <a:defRPr/>
            </a:pPr>
            <a:r>
              <a:rPr lang="en-US" b="1" baseline="0" dirty="0"/>
              <a:t>Materials required:</a:t>
            </a:r>
          </a:p>
          <a:p>
            <a:r>
              <a:rPr lang="en-US" b="0" dirty="0"/>
              <a:t>None.</a:t>
            </a:r>
          </a:p>
          <a:p>
            <a:endParaRPr lang="en-US" dirty="0"/>
          </a:p>
        </p:txBody>
      </p:sp>
      <p:sp>
        <p:nvSpPr>
          <p:cNvPr id="4" name="Slide Number Placeholder 3"/>
          <p:cNvSpPr>
            <a:spLocks noGrp="1"/>
          </p:cNvSpPr>
          <p:nvPr>
            <p:ph type="sldNum" sz="quarter" idx="10"/>
          </p:nvPr>
        </p:nvSpPr>
        <p:spPr/>
        <p:txBody>
          <a:bodyPr/>
          <a:lstStyle/>
          <a:p>
            <a:fld id="{2CB5CCB4-53F2-F749-903A-CEB32CC0A854}" type="slidenum">
              <a:rPr lang="en-US" smtClean="0"/>
              <a:t>11</a:t>
            </a:fld>
            <a:endParaRPr lang="en-US"/>
          </a:p>
        </p:txBody>
      </p:sp>
    </p:spTree>
    <p:extLst>
      <p:ext uri="{BB962C8B-B14F-4D97-AF65-F5344CB8AC3E}">
        <p14:creationId xmlns:p14="http://schemas.microsoft.com/office/powerpoint/2010/main" val="2167111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2 minutes			Running time = 9 minutes</a:t>
            </a:r>
          </a:p>
          <a:p>
            <a:endParaRPr lang="en-US" baseline="0" dirty="0"/>
          </a:p>
          <a:p>
            <a:r>
              <a:rPr lang="en-US" b="1" baseline="0" dirty="0"/>
              <a:t>Slide intent: </a:t>
            </a:r>
            <a:r>
              <a:rPr lang="en-US" b="0" baseline="0" dirty="0"/>
              <a:t>To introduce the performance ratings.</a:t>
            </a:r>
          </a:p>
          <a:p>
            <a:endParaRPr lang="en-US" baseline="0" dirty="0"/>
          </a:p>
          <a:p>
            <a:r>
              <a:rPr lang="en-US" b="1" baseline="0" dirty="0"/>
              <a:t>Presenter says:</a:t>
            </a:r>
          </a:p>
          <a:p>
            <a:endParaRPr lang="en-US" b="1" baseline="0" dirty="0"/>
          </a:p>
          <a:p>
            <a:pPr marL="174708" indent="-174708">
              <a:buFont typeface="Arial" panose="020B0604020202020204" pitchFamily="34" charset="0"/>
              <a:buChar char="•"/>
            </a:pPr>
            <a:r>
              <a:rPr lang="en-US" b="0" baseline="0" dirty="0"/>
              <a:t>Performance on the indicators shown on the last slide is rating in two different ways. </a:t>
            </a:r>
          </a:p>
          <a:p>
            <a:pPr marL="174708" indent="-174708">
              <a:buFont typeface="Arial" panose="020B0604020202020204" pitchFamily="34" charset="0"/>
              <a:buChar char="•"/>
            </a:pPr>
            <a:r>
              <a:rPr lang="en-US" b="0" baseline="0" dirty="0"/>
              <a:t>For state indicators, a colored rating is provided. There are five colors as shown on this slide. </a:t>
            </a:r>
          </a:p>
          <a:p>
            <a:pPr marL="174708" indent="-174708">
              <a:buFont typeface="Arial" panose="020B0604020202020204" pitchFamily="34" charset="0"/>
              <a:buChar char="•"/>
            </a:pPr>
            <a:r>
              <a:rPr lang="en-US" b="0" baseline="0" dirty="0"/>
              <a:t>The state goal is that schools and school districts are performing at the Green or Blue level. </a:t>
            </a:r>
          </a:p>
          <a:p>
            <a:pPr marL="174708" indent="-174708">
              <a:buFont typeface="Arial" panose="020B0604020202020204" pitchFamily="34" charset="0"/>
              <a:buChar char="•"/>
            </a:pPr>
            <a:r>
              <a:rPr lang="en-US" b="0" baseline="0" dirty="0"/>
              <a:t>Colors aren’t provided for local indicators. Instead, each local indicator is measured on a Met or Not Met scale. In some cases, a school or school district may receive a rating of “Not Met for 2 or more Years” for indicators that have shown little or no progress over time.</a:t>
            </a:r>
          </a:p>
          <a:p>
            <a:endParaRPr lang="en-US" b="0" i="0" baseline="0" dirty="0"/>
          </a:p>
          <a:p>
            <a:pPr defTabSz="895341">
              <a:defRPr/>
            </a:pPr>
            <a:r>
              <a:rPr lang="en-US" b="1" baseline="0" dirty="0"/>
              <a:t>Materials required:</a:t>
            </a:r>
          </a:p>
          <a:p>
            <a:r>
              <a:rPr lang="en-US" b="0" dirty="0"/>
              <a:t>None.</a:t>
            </a:r>
          </a:p>
          <a:p>
            <a:endParaRPr lang="en-US" dirty="0"/>
          </a:p>
        </p:txBody>
      </p:sp>
      <p:sp>
        <p:nvSpPr>
          <p:cNvPr id="4" name="Slide Number Placeholder 3"/>
          <p:cNvSpPr>
            <a:spLocks noGrp="1"/>
          </p:cNvSpPr>
          <p:nvPr>
            <p:ph type="sldNum" sz="quarter" idx="10"/>
          </p:nvPr>
        </p:nvSpPr>
        <p:spPr/>
        <p:txBody>
          <a:bodyPr/>
          <a:lstStyle/>
          <a:p>
            <a:fld id="{2CB5CCB4-53F2-F749-903A-CEB32CC0A854}" type="slidenum">
              <a:rPr lang="en-US" smtClean="0"/>
              <a:t>12</a:t>
            </a:fld>
            <a:endParaRPr lang="en-US"/>
          </a:p>
        </p:txBody>
      </p:sp>
    </p:spTree>
    <p:extLst>
      <p:ext uri="{BB962C8B-B14F-4D97-AF65-F5344CB8AC3E}">
        <p14:creationId xmlns:p14="http://schemas.microsoft.com/office/powerpoint/2010/main" val="2197510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2 minutes			Running time = 11 minutes</a:t>
            </a:r>
          </a:p>
          <a:p>
            <a:endParaRPr lang="en-US" baseline="0" dirty="0"/>
          </a:p>
          <a:p>
            <a:r>
              <a:rPr lang="en-US" b="1" baseline="0" dirty="0"/>
              <a:t>Slide intent: </a:t>
            </a:r>
            <a:r>
              <a:rPr lang="en-US" b="0" baseline="0" dirty="0"/>
              <a:t>To introduce the way that schools are measured on the indicators</a:t>
            </a:r>
          </a:p>
          <a:p>
            <a:endParaRPr lang="en-US" baseline="0" dirty="0"/>
          </a:p>
          <a:p>
            <a:r>
              <a:rPr lang="en-US" b="1" baseline="0" dirty="0"/>
              <a:t>Presenter says:</a:t>
            </a:r>
          </a:p>
          <a:p>
            <a:endParaRPr lang="en-US" b="1" baseline="0" dirty="0"/>
          </a:p>
          <a:p>
            <a:pPr marL="174708" indent="-174708">
              <a:buFont typeface="Arial" panose="020B0604020202020204" pitchFamily="34" charset="0"/>
              <a:buChar char="•"/>
            </a:pPr>
            <a:r>
              <a:rPr lang="en-US" b="0" baseline="0" dirty="0"/>
              <a:t>The color coded ratings for each state indicator are based on a combination of two measures: </a:t>
            </a:r>
          </a:p>
          <a:p>
            <a:pPr marL="640594" lvl="1" indent="-174708">
              <a:buFont typeface="Arial" panose="020B0604020202020204" pitchFamily="34" charset="0"/>
              <a:buChar char="•"/>
            </a:pPr>
            <a:r>
              <a:rPr lang="en-US" b="0" baseline="0" dirty="0"/>
              <a:t>First, the school or school district’s most recent performance. This is referred to as the “status”.</a:t>
            </a:r>
          </a:p>
          <a:p>
            <a:pPr marL="640594" lvl="1" indent="-174708">
              <a:buFont typeface="Arial" panose="020B0604020202020204" pitchFamily="34" charset="0"/>
              <a:buChar char="•"/>
            </a:pPr>
            <a:r>
              <a:rPr lang="en-US" b="0" baseline="0" dirty="0"/>
              <a:t>The second measure is the difference between the most recent performance and the prior year. This is referred to as the “change”.</a:t>
            </a:r>
          </a:p>
          <a:p>
            <a:pPr marL="174708" indent="-174708">
              <a:buFont typeface="Arial" panose="020B0604020202020204" pitchFamily="34" charset="0"/>
              <a:buChar char="•"/>
            </a:pPr>
            <a:r>
              <a:rPr lang="en-US" b="0" baseline="0" dirty="0"/>
              <a:t>As you can see in the bottom right hand side of this slide, there are colored 5x5 tables for each indicator showing how the color ratings are assigned.</a:t>
            </a:r>
          </a:p>
          <a:p>
            <a:pPr marL="174708" indent="-174708">
              <a:buFont typeface="Arial" panose="020B0604020202020204" pitchFamily="34" charset="0"/>
              <a:buChar char="•"/>
            </a:pPr>
            <a:r>
              <a:rPr lang="en-US" b="0" baseline="0" dirty="0"/>
              <a:t>Both status and change are divided into five categories. </a:t>
            </a:r>
          </a:p>
          <a:p>
            <a:pPr marL="174708" indent="-174708">
              <a:buFont typeface="Arial" panose="020B0604020202020204" pitchFamily="34" charset="0"/>
              <a:buChar char="•"/>
            </a:pPr>
            <a:r>
              <a:rPr lang="en-US" b="0" baseline="0" dirty="0"/>
              <a:t>Status is shown on the vertical axis and change is shown on the horizontal axis. </a:t>
            </a:r>
          </a:p>
          <a:p>
            <a:endParaRPr lang="en-US" b="0" i="0" baseline="0" dirty="0"/>
          </a:p>
          <a:p>
            <a:pPr defTabSz="895341">
              <a:defRPr/>
            </a:pPr>
            <a:r>
              <a:rPr lang="en-US" b="1" baseline="0" dirty="0"/>
              <a:t>Materials required:</a:t>
            </a:r>
          </a:p>
          <a:p>
            <a:r>
              <a:rPr lang="en-US" b="0" dirty="0"/>
              <a:t>None.</a:t>
            </a:r>
          </a:p>
          <a:p>
            <a:endParaRPr lang="en-US" dirty="0"/>
          </a:p>
        </p:txBody>
      </p:sp>
      <p:sp>
        <p:nvSpPr>
          <p:cNvPr id="4" name="Slide Number Placeholder 3"/>
          <p:cNvSpPr>
            <a:spLocks noGrp="1"/>
          </p:cNvSpPr>
          <p:nvPr>
            <p:ph type="sldNum" sz="quarter" idx="10"/>
          </p:nvPr>
        </p:nvSpPr>
        <p:spPr/>
        <p:txBody>
          <a:bodyPr/>
          <a:lstStyle/>
          <a:p>
            <a:fld id="{2CB5CCB4-53F2-F749-903A-CEB32CC0A854}" type="slidenum">
              <a:rPr lang="en-US" smtClean="0"/>
              <a:t>13</a:t>
            </a:fld>
            <a:endParaRPr lang="en-US"/>
          </a:p>
        </p:txBody>
      </p:sp>
    </p:spTree>
    <p:extLst>
      <p:ext uri="{BB962C8B-B14F-4D97-AF65-F5344CB8AC3E}">
        <p14:creationId xmlns:p14="http://schemas.microsoft.com/office/powerpoint/2010/main" val="4149808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12 minutes</a:t>
            </a:r>
          </a:p>
          <a:p>
            <a:endParaRPr lang="en-US" baseline="0" dirty="0"/>
          </a:p>
          <a:p>
            <a:r>
              <a:rPr lang="en-US" b="1" baseline="0" dirty="0"/>
              <a:t>Slide intent: </a:t>
            </a:r>
            <a:r>
              <a:rPr lang="en-US" b="0" baseline="0" dirty="0"/>
              <a:t>To introduce the type of entities that receive a California School Dashboard.</a:t>
            </a:r>
          </a:p>
          <a:p>
            <a:endParaRPr lang="en-US" baseline="0" dirty="0"/>
          </a:p>
          <a:p>
            <a:r>
              <a:rPr lang="en-US" b="1" baseline="0" dirty="0"/>
              <a:t>Presenter says:</a:t>
            </a:r>
          </a:p>
          <a:p>
            <a:endParaRPr lang="en-US" b="1" baseline="0" dirty="0"/>
          </a:p>
          <a:p>
            <a:pPr marL="174708" indent="-174708">
              <a:buFont typeface="Arial" panose="020B0604020202020204" pitchFamily="34" charset="0"/>
              <a:buChar char="•"/>
            </a:pPr>
            <a:r>
              <a:rPr lang="en-US" b="0" baseline="0" dirty="0"/>
              <a:t>Dashboard reports are produced at the LEA level (districts, COEs) and the school level.  Reports include specific student groups. </a:t>
            </a:r>
          </a:p>
          <a:p>
            <a:endParaRPr lang="en-US" b="0" i="0" baseline="0" dirty="0"/>
          </a:p>
          <a:p>
            <a:pPr defTabSz="895341">
              <a:defRPr/>
            </a:pPr>
            <a:r>
              <a:rPr lang="en-US" b="1" baseline="0" dirty="0"/>
              <a:t>Materials required:</a:t>
            </a:r>
          </a:p>
          <a:p>
            <a:r>
              <a:rPr lang="en-US" b="0" dirty="0"/>
              <a:t>None.</a:t>
            </a:r>
          </a:p>
          <a:p>
            <a:endParaRPr lang="en-US" dirty="0"/>
          </a:p>
        </p:txBody>
      </p:sp>
      <p:sp>
        <p:nvSpPr>
          <p:cNvPr id="4" name="Slide Number Placeholder 3"/>
          <p:cNvSpPr>
            <a:spLocks noGrp="1"/>
          </p:cNvSpPr>
          <p:nvPr>
            <p:ph type="sldNum" sz="quarter" idx="10"/>
          </p:nvPr>
        </p:nvSpPr>
        <p:spPr/>
        <p:txBody>
          <a:bodyPr/>
          <a:lstStyle/>
          <a:p>
            <a:fld id="{2CB5CCB4-53F2-F749-903A-CEB32CC0A854}" type="slidenum">
              <a:rPr lang="en-US" smtClean="0"/>
              <a:t>14</a:t>
            </a:fld>
            <a:endParaRPr lang="en-US"/>
          </a:p>
        </p:txBody>
      </p:sp>
    </p:spTree>
    <p:extLst>
      <p:ext uri="{BB962C8B-B14F-4D97-AF65-F5344CB8AC3E}">
        <p14:creationId xmlns:p14="http://schemas.microsoft.com/office/powerpoint/2010/main" val="4250993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13 minutes</a:t>
            </a:r>
          </a:p>
          <a:p>
            <a:endParaRPr lang="en-US" baseline="0" dirty="0"/>
          </a:p>
          <a:p>
            <a:r>
              <a:rPr lang="en-US" b="1" baseline="0" dirty="0"/>
              <a:t>Slide intent: </a:t>
            </a:r>
            <a:r>
              <a:rPr lang="en-US" b="0" baseline="0" dirty="0"/>
              <a:t>To show how the Dashboard reports are accessed on the CDE Web site.</a:t>
            </a:r>
          </a:p>
          <a:p>
            <a:endParaRPr lang="en-US" baseline="0" dirty="0"/>
          </a:p>
          <a:p>
            <a:r>
              <a:rPr lang="en-US" b="1" baseline="0" dirty="0"/>
              <a:t>Presenter says:</a:t>
            </a:r>
          </a:p>
          <a:p>
            <a:endParaRPr lang="en-US" b="1" baseline="0" dirty="0"/>
          </a:p>
          <a:p>
            <a:pPr marL="174708" indent="-174708">
              <a:buFont typeface="Arial" panose="020B0604020202020204" pitchFamily="34" charset="0"/>
              <a:buChar char="•"/>
            </a:pPr>
            <a:r>
              <a:rPr lang="en-US" b="0" baseline="0" dirty="0"/>
              <a:t>This slide shows a screenshot of the Dashboard landing page.</a:t>
            </a:r>
          </a:p>
          <a:p>
            <a:pPr marL="174708" indent="-174708">
              <a:buFont typeface="Arial" panose="020B0604020202020204" pitchFamily="34" charset="0"/>
              <a:buChar char="•"/>
            </a:pPr>
            <a:r>
              <a:rPr lang="en-US" b="0" baseline="0" dirty="0"/>
              <a:t>You can see that it’s very easy to type in the name of a school or school district into the search bar to find the Dashboard report. </a:t>
            </a:r>
          </a:p>
          <a:p>
            <a:pPr marL="174708" indent="-174708">
              <a:buFont typeface="Arial" panose="020B0604020202020204" pitchFamily="34" charset="0"/>
              <a:buChar char="•"/>
            </a:pPr>
            <a:r>
              <a:rPr lang="en-US" b="0" baseline="0" dirty="0"/>
              <a:t>You can also see on this landing page has an intro video.  The “About” tab at the top of screen includes links to additional resources such as a dashboard FAQ, info on accountability, and additional resources such as a communications toolkit </a:t>
            </a:r>
          </a:p>
          <a:p>
            <a:endParaRPr lang="en-US" b="0" baseline="0" dirty="0"/>
          </a:p>
          <a:p>
            <a:r>
              <a:rPr lang="en-US" b="0" baseline="0" dirty="0"/>
              <a:t>Presenter Note: communication toolkit now links to CDE’s accountability page, with many dashboard resources. Under the “translations” tab, the Getting To Know Dashboard flyer is now available in multiple languages.</a:t>
            </a:r>
          </a:p>
          <a:p>
            <a:endParaRPr lang="en-US" b="0" i="0" baseline="0" dirty="0"/>
          </a:p>
          <a:p>
            <a:pPr defTabSz="895341">
              <a:defRPr/>
            </a:pPr>
            <a:r>
              <a:rPr lang="en-US" b="1" baseline="0" dirty="0"/>
              <a:t>Materials required:</a:t>
            </a:r>
          </a:p>
          <a:p>
            <a:r>
              <a:rPr lang="en-US" b="0" dirty="0"/>
              <a:t>None.</a:t>
            </a:r>
          </a:p>
          <a:p>
            <a:endParaRPr lang="en-US" dirty="0"/>
          </a:p>
        </p:txBody>
      </p:sp>
      <p:sp>
        <p:nvSpPr>
          <p:cNvPr id="4" name="Slide Number Placeholder 3"/>
          <p:cNvSpPr>
            <a:spLocks noGrp="1"/>
          </p:cNvSpPr>
          <p:nvPr>
            <p:ph type="sldNum" sz="quarter" idx="10"/>
          </p:nvPr>
        </p:nvSpPr>
        <p:spPr/>
        <p:txBody>
          <a:bodyPr/>
          <a:lstStyle/>
          <a:p>
            <a:fld id="{2CB5CCB4-53F2-F749-903A-CEB32CC0A854}" type="slidenum">
              <a:rPr lang="en-US" smtClean="0"/>
              <a:t>15</a:t>
            </a:fld>
            <a:endParaRPr lang="en-US"/>
          </a:p>
        </p:txBody>
      </p:sp>
    </p:spTree>
    <p:extLst>
      <p:ext uri="{BB962C8B-B14F-4D97-AF65-F5344CB8AC3E}">
        <p14:creationId xmlns:p14="http://schemas.microsoft.com/office/powerpoint/2010/main" val="3613861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14 minutes</a:t>
            </a:r>
          </a:p>
          <a:p>
            <a:endParaRPr lang="en-US" baseline="0" dirty="0"/>
          </a:p>
          <a:p>
            <a:r>
              <a:rPr lang="en-US" b="1" baseline="0" dirty="0"/>
              <a:t>Slide intent: </a:t>
            </a:r>
            <a:r>
              <a:rPr lang="en-US" b="0" baseline="0" dirty="0"/>
              <a:t>To introduce the Dashboard components</a:t>
            </a:r>
          </a:p>
          <a:p>
            <a:endParaRPr lang="en-US" baseline="0" dirty="0"/>
          </a:p>
          <a:p>
            <a:r>
              <a:rPr lang="en-US" b="1" baseline="0" dirty="0"/>
              <a:t>Presenter says:</a:t>
            </a:r>
          </a:p>
          <a:p>
            <a:endParaRPr lang="en-US" b="1" baseline="0" dirty="0"/>
          </a:p>
          <a:p>
            <a:pPr marL="174708" indent="-174708">
              <a:buFont typeface="Arial" panose="020B0604020202020204" pitchFamily="34" charset="0"/>
              <a:buChar char="•"/>
            </a:pPr>
            <a:r>
              <a:rPr lang="en-US" b="0" baseline="0" dirty="0"/>
              <a:t>Once you type in the name of a school or school district into the search box and select it from the resulting menu, you will see the school’s landing page.  </a:t>
            </a:r>
          </a:p>
          <a:p>
            <a:pPr marL="174708" indent="-174708">
              <a:buFont typeface="Arial" panose="020B0604020202020204" pitchFamily="34" charset="0"/>
              <a:buChar char="•"/>
            </a:pPr>
            <a:r>
              <a:rPr lang="en-US" b="0" baseline="0" dirty="0"/>
              <a:t>The landing page has three primary sections.  I will show you each one and highlight the kind of information each section gives you.</a:t>
            </a:r>
          </a:p>
          <a:p>
            <a:pPr marL="174708" indent="-174708">
              <a:buFont typeface="Arial" panose="020B0604020202020204" pitchFamily="34" charset="0"/>
              <a:buChar char="•"/>
            </a:pPr>
            <a:r>
              <a:rPr lang="en-US" b="0" baseline="0" dirty="0"/>
              <a:t>Here, you see the first two sections of the dashboard.  The first section is an At-A-Glance of each of the Indicators.  The second section is an overview of the student population.</a:t>
            </a:r>
          </a:p>
          <a:p>
            <a:pPr marL="174708" indent="-174708">
              <a:buFont typeface="Arial" panose="020B0604020202020204" pitchFamily="34" charset="0"/>
              <a:buChar char="•"/>
            </a:pPr>
            <a:endParaRPr lang="en-US" b="0" baseline="0" dirty="0"/>
          </a:p>
          <a:p>
            <a:endParaRPr lang="en-US" b="0" i="0" baseline="0" dirty="0"/>
          </a:p>
          <a:p>
            <a:pPr defTabSz="895341">
              <a:defRPr/>
            </a:pPr>
            <a:r>
              <a:rPr lang="en-US" b="1" baseline="0" dirty="0"/>
              <a:t>Materials required:</a:t>
            </a:r>
          </a:p>
          <a:p>
            <a:r>
              <a:rPr lang="en-US" b="0" dirty="0"/>
              <a:t>None.</a:t>
            </a:r>
          </a:p>
          <a:p>
            <a:endParaRPr lang="en-US" dirty="0"/>
          </a:p>
        </p:txBody>
      </p:sp>
      <p:sp>
        <p:nvSpPr>
          <p:cNvPr id="4" name="Slide Number Placeholder 3"/>
          <p:cNvSpPr>
            <a:spLocks noGrp="1"/>
          </p:cNvSpPr>
          <p:nvPr>
            <p:ph type="sldNum" sz="quarter" idx="10"/>
          </p:nvPr>
        </p:nvSpPr>
        <p:spPr/>
        <p:txBody>
          <a:bodyPr lIns="94947" tIns="47474" rIns="94947" bIns="47474"/>
          <a:lstStyle/>
          <a:p>
            <a:fld id="{B8EEBCE2-3BCB-4848-863E-E2B3CB729781}" type="slidenum">
              <a:rPr lang="en-US" smtClean="0"/>
              <a:t>16</a:t>
            </a:fld>
            <a:endParaRPr lang="en-US"/>
          </a:p>
        </p:txBody>
      </p:sp>
    </p:spTree>
    <p:extLst>
      <p:ext uri="{BB962C8B-B14F-4D97-AF65-F5344CB8AC3E}">
        <p14:creationId xmlns:p14="http://schemas.microsoft.com/office/powerpoint/2010/main" val="4150450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14 minutes</a:t>
            </a:r>
          </a:p>
          <a:p>
            <a:endParaRPr lang="en-US" baseline="0" dirty="0"/>
          </a:p>
          <a:p>
            <a:r>
              <a:rPr lang="en-US" b="1" baseline="0" dirty="0"/>
              <a:t>Slide intent: </a:t>
            </a:r>
            <a:r>
              <a:rPr lang="en-US" b="0" baseline="0" dirty="0"/>
              <a:t>To introduce the Dashboard components</a:t>
            </a:r>
          </a:p>
          <a:p>
            <a:endParaRPr lang="en-US" baseline="0" dirty="0"/>
          </a:p>
          <a:p>
            <a:r>
              <a:rPr lang="en-US" b="1" baseline="0" dirty="0"/>
              <a:t>Presenter says:</a:t>
            </a:r>
          </a:p>
          <a:p>
            <a:endParaRPr lang="en-US" b="1" baseline="0" dirty="0"/>
          </a:p>
          <a:p>
            <a:pPr marL="174708" indent="-174708">
              <a:buFont typeface="Arial" panose="020B0604020202020204" pitchFamily="34" charset="0"/>
              <a:buChar char="•"/>
            </a:pPr>
            <a:r>
              <a:rPr lang="en-US" b="0" baseline="0" dirty="0"/>
              <a:t>Once you type in the name of a school or school district into the search box and select it from the resulting menu, you will see the school’s landing page.  </a:t>
            </a:r>
          </a:p>
          <a:p>
            <a:pPr marL="174708" indent="-174708">
              <a:buFont typeface="Arial" panose="020B0604020202020204" pitchFamily="34" charset="0"/>
              <a:buChar char="•"/>
            </a:pPr>
            <a:r>
              <a:rPr lang="en-US" b="0" baseline="0" dirty="0"/>
              <a:t>The landing page has three primary sections.  I will show you each one and highlight the kind of information each section gives you.</a:t>
            </a:r>
          </a:p>
          <a:p>
            <a:pPr marL="174708" indent="-174708">
              <a:buFont typeface="Arial" panose="020B0604020202020204" pitchFamily="34" charset="0"/>
              <a:buChar char="•"/>
            </a:pPr>
            <a:r>
              <a:rPr lang="en-US" b="0" baseline="0" dirty="0"/>
              <a:t>Here, you see the first two sections of the dashboard.  The first section is an At-A-Glance of each of the Indicators.  The second section is an overview of the student population.</a:t>
            </a:r>
          </a:p>
          <a:p>
            <a:pPr marL="174708" indent="-174708">
              <a:buFont typeface="Arial" panose="020B0604020202020204" pitchFamily="34" charset="0"/>
              <a:buChar char="•"/>
            </a:pPr>
            <a:endParaRPr lang="en-US" b="0" baseline="0" dirty="0"/>
          </a:p>
          <a:p>
            <a:endParaRPr lang="en-US" b="0" i="0" baseline="0" dirty="0"/>
          </a:p>
          <a:p>
            <a:pPr defTabSz="895341">
              <a:defRPr/>
            </a:pPr>
            <a:r>
              <a:rPr lang="en-US" b="1" baseline="0" dirty="0"/>
              <a:t>Materials required:</a:t>
            </a:r>
          </a:p>
          <a:p>
            <a:r>
              <a:rPr lang="en-US" b="0" dirty="0"/>
              <a:t>None.</a:t>
            </a:r>
          </a:p>
          <a:p>
            <a:endParaRPr lang="en-US" dirty="0"/>
          </a:p>
        </p:txBody>
      </p:sp>
      <p:sp>
        <p:nvSpPr>
          <p:cNvPr id="4" name="Slide Number Placeholder 3"/>
          <p:cNvSpPr>
            <a:spLocks noGrp="1"/>
          </p:cNvSpPr>
          <p:nvPr>
            <p:ph type="sldNum" sz="quarter" idx="10"/>
          </p:nvPr>
        </p:nvSpPr>
        <p:spPr/>
        <p:txBody>
          <a:bodyPr lIns="94947" tIns="47474" rIns="94947" bIns="47474"/>
          <a:lstStyle/>
          <a:p>
            <a:fld id="{B8EEBCE2-3BCB-4848-863E-E2B3CB729781}" type="slidenum">
              <a:rPr lang="en-US" smtClean="0"/>
              <a:t>17</a:t>
            </a:fld>
            <a:endParaRPr lang="en-US"/>
          </a:p>
        </p:txBody>
      </p:sp>
    </p:spTree>
    <p:extLst>
      <p:ext uri="{BB962C8B-B14F-4D97-AF65-F5344CB8AC3E}">
        <p14:creationId xmlns:p14="http://schemas.microsoft.com/office/powerpoint/2010/main" val="664503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15 minutes</a:t>
            </a:r>
          </a:p>
          <a:p>
            <a:endParaRPr lang="en-US" baseline="0" dirty="0"/>
          </a:p>
          <a:p>
            <a:r>
              <a:rPr lang="en-US" b="1" baseline="0" dirty="0"/>
              <a:t>Slide intent: </a:t>
            </a:r>
            <a:r>
              <a:rPr lang="en-US" b="0" baseline="0" dirty="0"/>
              <a:t>To introduce the Equity Report.</a:t>
            </a:r>
          </a:p>
          <a:p>
            <a:endParaRPr lang="en-US" baseline="0" dirty="0"/>
          </a:p>
          <a:p>
            <a:r>
              <a:rPr lang="en-US" b="1" baseline="0" dirty="0"/>
              <a:t>Presenter says:</a:t>
            </a:r>
          </a:p>
          <a:p>
            <a:endParaRPr lang="en-US" b="1" baseline="0" dirty="0"/>
          </a:p>
          <a:p>
            <a:pPr marL="174708" indent="-174708">
              <a:buFont typeface="Arial" panose="020B0604020202020204" pitchFamily="34" charset="0"/>
              <a:buChar char="•"/>
            </a:pPr>
            <a:r>
              <a:rPr lang="en-US" b="0" baseline="0" dirty="0"/>
              <a:t>The Equity Report is the default report. </a:t>
            </a:r>
          </a:p>
          <a:p>
            <a:pPr marL="174708" indent="-174708">
              <a:buFont typeface="Arial" panose="020B0604020202020204" pitchFamily="34" charset="0"/>
              <a:buChar char="•"/>
            </a:pPr>
            <a:r>
              <a:rPr lang="en-US" b="0" baseline="0" dirty="0"/>
              <a:t>It’s purpose is to focus on the performance of student groups.</a:t>
            </a:r>
          </a:p>
          <a:p>
            <a:pPr marL="174708" indent="-174708">
              <a:buFont typeface="Arial" panose="020B0604020202020204" pitchFamily="34" charset="0"/>
              <a:buChar char="•"/>
            </a:pPr>
            <a:r>
              <a:rPr lang="en-US" b="0" baseline="0" dirty="0"/>
              <a:t>This report shows for each state indicator how many student groups received a colored rating and how many of those student groups are in orange/red indicating low performance. </a:t>
            </a:r>
          </a:p>
          <a:p>
            <a:endParaRPr lang="en-US" b="0" i="0" baseline="0" dirty="0"/>
          </a:p>
          <a:p>
            <a:pPr defTabSz="895341">
              <a:defRPr/>
            </a:pPr>
            <a:r>
              <a:rPr lang="en-US" b="1" baseline="0" dirty="0"/>
              <a:t>Materials required:</a:t>
            </a:r>
          </a:p>
          <a:p>
            <a:r>
              <a:rPr lang="en-US" b="0" dirty="0"/>
              <a:t>None.</a:t>
            </a:r>
          </a:p>
          <a:p>
            <a:endParaRPr lang="en-US" dirty="0"/>
          </a:p>
        </p:txBody>
      </p:sp>
      <p:sp>
        <p:nvSpPr>
          <p:cNvPr id="4" name="Slide Number Placeholder 3"/>
          <p:cNvSpPr>
            <a:spLocks noGrp="1"/>
          </p:cNvSpPr>
          <p:nvPr>
            <p:ph type="sldNum" sz="quarter" idx="10"/>
          </p:nvPr>
        </p:nvSpPr>
        <p:spPr/>
        <p:txBody>
          <a:bodyPr lIns="94947" tIns="47474" rIns="94947" bIns="47474"/>
          <a:lstStyle/>
          <a:p>
            <a:fld id="{B8EEBCE2-3BCB-4848-863E-E2B3CB729781}" type="slidenum">
              <a:rPr lang="en-US" smtClean="0"/>
              <a:t>18</a:t>
            </a:fld>
            <a:endParaRPr lang="en-US"/>
          </a:p>
        </p:txBody>
      </p:sp>
    </p:spTree>
    <p:extLst>
      <p:ext uri="{BB962C8B-B14F-4D97-AF65-F5344CB8AC3E}">
        <p14:creationId xmlns:p14="http://schemas.microsoft.com/office/powerpoint/2010/main" val="3890044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23 minutes</a:t>
            </a:r>
          </a:p>
          <a:p>
            <a:endParaRPr lang="en-US" baseline="0" dirty="0"/>
          </a:p>
          <a:p>
            <a:r>
              <a:rPr lang="en-US" b="1" baseline="0" dirty="0"/>
              <a:t>Slide intent: </a:t>
            </a:r>
            <a:r>
              <a:rPr lang="en-US" b="0" baseline="0" dirty="0"/>
              <a:t>To describe how students with disabilities are included in the School Dashboard.</a:t>
            </a:r>
          </a:p>
          <a:p>
            <a:endParaRPr lang="en-US" baseline="0" dirty="0"/>
          </a:p>
          <a:p>
            <a:r>
              <a:rPr lang="en-US" b="1" baseline="0" dirty="0"/>
              <a:t>Presenter says:</a:t>
            </a:r>
            <a:br>
              <a:rPr lang="en-US" b="1" baseline="0" dirty="0"/>
            </a:br>
            <a:endParaRPr lang="en-US" b="1" baseline="0" dirty="0"/>
          </a:p>
          <a:p>
            <a:pPr marL="174708" indent="-174708">
              <a:buFont typeface="Arial" panose="020B0604020202020204" pitchFamily="34" charset="0"/>
              <a:buChar char="•"/>
            </a:pPr>
            <a:r>
              <a:rPr lang="en-US" b="0" baseline="0" dirty="0"/>
              <a:t>Inclusion of students with disabilities in the Dashboard report is no different than any other student group.</a:t>
            </a:r>
          </a:p>
          <a:p>
            <a:pPr marL="174708" indent="-174708">
              <a:buFont typeface="Arial" panose="020B0604020202020204" pitchFamily="34" charset="0"/>
              <a:buChar char="•"/>
            </a:pPr>
            <a:r>
              <a:rPr lang="en-US" b="0" baseline="0" dirty="0"/>
              <a:t>If there are more than 30 students with disabilities at a school or school district, color coded performance for that group of students will be displayed. </a:t>
            </a:r>
          </a:p>
          <a:p>
            <a:endParaRPr lang="en-US" b="0" i="0" baseline="0" dirty="0"/>
          </a:p>
          <a:p>
            <a:pPr defTabSz="895341">
              <a:defRPr/>
            </a:pPr>
            <a:r>
              <a:rPr lang="en-US" b="1" baseline="0" dirty="0"/>
              <a:t>Materials required:</a:t>
            </a:r>
          </a:p>
          <a:p>
            <a:pPr defTabSz="895341">
              <a:defRPr/>
            </a:pPr>
            <a:r>
              <a:rPr lang="en-US" b="0" baseline="0" dirty="0"/>
              <a:t>None.</a:t>
            </a:r>
          </a:p>
          <a:p>
            <a:endParaRPr lang="en-US" dirty="0"/>
          </a:p>
        </p:txBody>
      </p:sp>
      <p:sp>
        <p:nvSpPr>
          <p:cNvPr id="4" name="Slide Number Placeholder 3"/>
          <p:cNvSpPr>
            <a:spLocks noGrp="1"/>
          </p:cNvSpPr>
          <p:nvPr>
            <p:ph type="sldNum" sz="quarter" idx="10"/>
          </p:nvPr>
        </p:nvSpPr>
        <p:spPr/>
        <p:txBody>
          <a:bodyPr/>
          <a:lstStyle/>
          <a:p>
            <a:fld id="{2CB5CCB4-53F2-F749-903A-CEB32CC0A854}" type="slidenum">
              <a:rPr lang="en-US" smtClean="0"/>
              <a:t>19</a:t>
            </a:fld>
            <a:endParaRPr lang="en-US"/>
          </a:p>
        </p:txBody>
      </p:sp>
    </p:spTree>
    <p:extLst>
      <p:ext uri="{BB962C8B-B14F-4D97-AF65-F5344CB8AC3E}">
        <p14:creationId xmlns:p14="http://schemas.microsoft.com/office/powerpoint/2010/main" val="2680888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2 minutes			Running time = 4 minutes</a:t>
            </a:r>
          </a:p>
          <a:p>
            <a:r>
              <a:rPr lang="en-US" b="1" baseline="0" dirty="0"/>
              <a:t>Introduction</a:t>
            </a:r>
          </a:p>
          <a:p>
            <a:r>
              <a:rPr lang="en-US" b="1" baseline="0" dirty="0"/>
              <a:t>Slide intent: </a:t>
            </a:r>
            <a:r>
              <a:rPr lang="en-US" b="0" baseline="0" dirty="0"/>
              <a:t>The purpose of this slide is provide an overview of the sections of the </a:t>
            </a:r>
            <a:r>
              <a:rPr lang="en-US" b="0" i="1" baseline="0" dirty="0"/>
              <a:t>Handbook.</a:t>
            </a:r>
          </a:p>
          <a:p>
            <a:endParaRPr lang="en-US" baseline="0" dirty="0"/>
          </a:p>
          <a:p>
            <a:r>
              <a:rPr lang="en-US" b="1" baseline="0" dirty="0"/>
              <a:t>Presenter says:  </a:t>
            </a:r>
          </a:p>
          <a:p>
            <a:r>
              <a:rPr lang="en-US" dirty="0"/>
              <a:t>Let’s take a minute</a:t>
            </a:r>
            <a:r>
              <a:rPr lang="en-US" baseline="0" dirty="0"/>
              <a:t> to look at the organization of t</a:t>
            </a:r>
            <a:r>
              <a:rPr lang="en-US" dirty="0"/>
              <a:t>he Handbook. It is divided into the four sections that you saw</a:t>
            </a:r>
            <a:r>
              <a:rPr lang="en-US" baseline="0" dirty="0"/>
              <a:t> on the Agenda</a:t>
            </a:r>
            <a:r>
              <a:rPr lang="en-US" dirty="0"/>
              <a:t>. Each section is labeled with a band at the bottom of the page so that the reader can quickly locate the section they want to see.</a:t>
            </a:r>
          </a:p>
          <a:p>
            <a:endParaRPr lang="en-US" dirty="0"/>
          </a:p>
          <a:p>
            <a:r>
              <a:rPr lang="en-US" dirty="0"/>
              <a:t>We will highlight the key information included in each section on the following slides.</a:t>
            </a:r>
          </a:p>
          <a:p>
            <a:r>
              <a:rPr lang="en-US" b="1" dirty="0"/>
              <a:t>(Tip: </a:t>
            </a:r>
            <a:r>
              <a:rPr lang="en-US" dirty="0"/>
              <a:t>If participants have a</a:t>
            </a:r>
            <a:r>
              <a:rPr lang="en-US" baseline="0" dirty="0"/>
              <a:t> copy of the Handbook, ask them to tab each section with a sticky note)</a:t>
            </a:r>
            <a:endParaRPr lang="en-US" dirty="0"/>
          </a:p>
          <a:p>
            <a:endParaRPr lang="en-US" dirty="0"/>
          </a:p>
          <a:p>
            <a:r>
              <a:rPr lang="en-US" b="1" dirty="0"/>
              <a:t>Section 1</a:t>
            </a:r>
            <a:r>
              <a:rPr lang="en-US" dirty="0"/>
              <a:t> (pages 1–4): Provides an overview of the key components of California’s new accountability system with a focus on the </a:t>
            </a:r>
            <a:r>
              <a:rPr lang="en-US" i="1" dirty="0"/>
              <a:t>California School Dashboard </a:t>
            </a:r>
            <a:r>
              <a:rPr lang="en-US" dirty="0"/>
              <a:t>and points out implications for Students with Disabilities (SWD).</a:t>
            </a:r>
          </a:p>
          <a:p>
            <a:r>
              <a:rPr lang="en-US" dirty="0"/>
              <a:t> </a:t>
            </a:r>
          </a:p>
          <a:p>
            <a:r>
              <a:rPr lang="en-US" b="1" dirty="0"/>
              <a:t>Section 2</a:t>
            </a:r>
            <a:r>
              <a:rPr lang="en-US" dirty="0"/>
              <a:t> (pages 5–8): </a:t>
            </a:r>
          </a:p>
          <a:p>
            <a:r>
              <a:rPr lang="en-US" dirty="0"/>
              <a:t>Includes background information about California’s SWDs and how they are included in the Local Control and Accountability Plan (LCAP). Models and processes for supporting SWDs are outlined including: Multi-Tiered System of Supports (MTSS), Universal Design for Learning (UDL), and Evidence-Based Practices. Links to in-depth information about these models are included.</a:t>
            </a:r>
          </a:p>
          <a:p>
            <a:r>
              <a:rPr lang="en-US" dirty="0"/>
              <a:t> </a:t>
            </a:r>
          </a:p>
          <a:p>
            <a:r>
              <a:rPr lang="en-US" b="1" dirty="0"/>
              <a:t>Section 3</a:t>
            </a:r>
            <a:r>
              <a:rPr lang="en-US" dirty="0"/>
              <a:t> (pages 9–22):</a:t>
            </a:r>
          </a:p>
          <a:p>
            <a:r>
              <a:rPr lang="en-US" dirty="0"/>
              <a:t>Describes practices for LEAs to use to implement elements of a continuous improvement process using a “plan, do, study, act” cycle. </a:t>
            </a:r>
          </a:p>
          <a:p>
            <a:r>
              <a:rPr lang="en-US" dirty="0"/>
              <a:t> </a:t>
            </a:r>
          </a:p>
          <a:p>
            <a:r>
              <a:rPr lang="en-US" dirty="0"/>
              <a:t>This section provides an overview of the planning process and highlights of the types of plans that are typically developed for SWDs (e.g., Individual Education Program (IEP), Single Plan for Student Achievement (SPSA), and LCAP).  This section is full of guiding questions, tips, tools, and links to in-depth resources for each component of the continuous improvement cycle.</a:t>
            </a:r>
          </a:p>
          <a:p>
            <a:r>
              <a:rPr lang="en-US" dirty="0"/>
              <a:t> </a:t>
            </a:r>
          </a:p>
          <a:p>
            <a:r>
              <a:rPr lang="en-US" b="1" dirty="0"/>
              <a:t>Section 4</a:t>
            </a:r>
            <a:r>
              <a:rPr lang="en-US" dirty="0"/>
              <a:t> (pages 23–62):</a:t>
            </a:r>
          </a:p>
          <a:p>
            <a:r>
              <a:rPr lang="en-US" dirty="0"/>
              <a:t>Provides a resource toolkit that includes rubrics, </a:t>
            </a:r>
            <a:r>
              <a:rPr lang="en-US" i="1" dirty="0"/>
              <a:t>Dashboard</a:t>
            </a:r>
            <a:r>
              <a:rPr lang="en-US" dirty="0"/>
              <a:t> analysis templates, tools, and links to a variety of resources that support the technical assistance and guidance strategies presented in the </a:t>
            </a:r>
            <a:r>
              <a:rPr lang="en-US" i="1" dirty="0"/>
              <a:t>Handbook.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CB5CCB4-53F2-F749-903A-CEB32CC0A854}" type="slidenum">
              <a:rPr lang="en-US" smtClean="0"/>
              <a:t>2</a:t>
            </a:fld>
            <a:endParaRPr lang="en-US"/>
          </a:p>
        </p:txBody>
      </p:sp>
    </p:spTree>
    <p:extLst>
      <p:ext uri="{BB962C8B-B14F-4D97-AF65-F5344CB8AC3E}">
        <p14:creationId xmlns:p14="http://schemas.microsoft.com/office/powerpoint/2010/main" val="1876608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2 minutes			Running time = 25 minutes</a:t>
            </a:r>
          </a:p>
          <a:p>
            <a:endParaRPr lang="en-US" baseline="0" dirty="0"/>
          </a:p>
          <a:p>
            <a:r>
              <a:rPr lang="en-US" b="1" baseline="0" dirty="0"/>
              <a:t>Slide intent: </a:t>
            </a:r>
            <a:r>
              <a:rPr lang="en-US" b="0" baseline="0" dirty="0"/>
              <a:t>To provide some reminders about students with disabilities and the state’s assessment system.</a:t>
            </a:r>
          </a:p>
          <a:p>
            <a:endParaRPr lang="en-US" baseline="0" dirty="0"/>
          </a:p>
          <a:p>
            <a:r>
              <a:rPr lang="en-US" b="1" baseline="0" dirty="0"/>
              <a:t>Presenter says:</a:t>
            </a:r>
          </a:p>
          <a:p>
            <a:endParaRPr lang="en-US" b="1" baseline="0" dirty="0"/>
          </a:p>
          <a:p>
            <a:pPr marL="174708" indent="-174708">
              <a:buFont typeface="Arial" panose="020B0604020202020204" pitchFamily="34" charset="0"/>
              <a:buChar char="•"/>
            </a:pPr>
            <a:r>
              <a:rPr lang="en-US" b="0" baseline="0" dirty="0"/>
              <a:t>As we begin to talk specifically about the students with disabilities group, I want to spend just a minute providing some reminders about how these students participate in the CAASPP system. </a:t>
            </a:r>
          </a:p>
          <a:p>
            <a:pPr marL="174708" indent="-174708">
              <a:buFont typeface="Arial" panose="020B0604020202020204" pitchFamily="34" charset="0"/>
              <a:buChar char="•"/>
            </a:pPr>
            <a:r>
              <a:rPr lang="en-US" b="0" baseline="0" dirty="0"/>
              <a:t>The most severely cognitively disabled students participate in the CAASPP system by taking the California Alternate Assessment. This is usually 1 percent or fewer of students with disabilities at a school or school district. The CAA provides results in one of three performance levels. To date, results from the CAA in language arts or mathematics are not included in the Dashboard status/change reports, but detailed reports provide a percentage of students scoring at each level on the CAA are included on the Dashboard. </a:t>
            </a:r>
          </a:p>
          <a:p>
            <a:pPr marL="174708" indent="-174708">
              <a:buFont typeface="Arial" panose="020B0604020202020204" pitchFamily="34" charset="0"/>
              <a:buChar char="•"/>
            </a:pPr>
            <a:r>
              <a:rPr lang="en-US" b="0" baseline="0" dirty="0"/>
              <a:t>Because the CAA is for only about 1 percent of the population of students with disabilities, what do the other students take in terms of a state assessment?</a:t>
            </a:r>
          </a:p>
          <a:p>
            <a:pPr marL="174708" indent="-174708">
              <a:buFont typeface="Arial" panose="020B0604020202020204" pitchFamily="34" charset="0"/>
              <a:buChar char="•"/>
            </a:pPr>
            <a:r>
              <a:rPr lang="en-US" b="0" baseline="0" dirty="0"/>
              <a:t>Answer: Yes, the Smarter Balanced assessments. </a:t>
            </a:r>
          </a:p>
          <a:p>
            <a:pPr marL="174708" indent="-174708">
              <a:buFont typeface="Arial" panose="020B0604020202020204" pitchFamily="34" charset="0"/>
              <a:buChar char="•"/>
            </a:pPr>
            <a:r>
              <a:rPr lang="en-US" b="0" baseline="0" dirty="0"/>
              <a:t>Currently the Dashboard includes results from the Smarter Balanced assessments in both English-language arts and mathematics.</a:t>
            </a:r>
          </a:p>
          <a:p>
            <a:pPr marL="174708" indent="-174708">
              <a:buFont typeface="Arial" panose="020B0604020202020204" pitchFamily="34" charset="0"/>
              <a:buChar char="•"/>
            </a:pPr>
            <a:r>
              <a:rPr lang="en-US" b="0" baseline="0" dirty="0"/>
              <a:t>As the science test – both the CAA for science and the CAST – becomes operational it too will be added to the Dashboard. Participation rates are not included in the 2018 Dashboard. </a:t>
            </a:r>
          </a:p>
          <a:p>
            <a:endParaRPr lang="en-US" b="0" i="0" baseline="0" dirty="0"/>
          </a:p>
          <a:p>
            <a:pPr defTabSz="895341">
              <a:defRPr/>
            </a:pPr>
            <a:r>
              <a:rPr lang="en-US" b="1" baseline="0" dirty="0"/>
              <a:t>Materials required:</a:t>
            </a:r>
          </a:p>
          <a:p>
            <a:r>
              <a:rPr lang="en-US" b="0" dirty="0"/>
              <a:t>None.</a:t>
            </a:r>
          </a:p>
          <a:p>
            <a:endParaRPr lang="en-US" dirty="0"/>
          </a:p>
        </p:txBody>
      </p:sp>
      <p:sp>
        <p:nvSpPr>
          <p:cNvPr id="4" name="Slide Number Placeholder 3"/>
          <p:cNvSpPr>
            <a:spLocks noGrp="1"/>
          </p:cNvSpPr>
          <p:nvPr>
            <p:ph type="sldNum" sz="quarter" idx="10"/>
          </p:nvPr>
        </p:nvSpPr>
        <p:spPr/>
        <p:txBody>
          <a:bodyPr/>
          <a:lstStyle/>
          <a:p>
            <a:fld id="{2CB5CCB4-53F2-F749-903A-CEB32CC0A854}" type="slidenum">
              <a:rPr lang="en-US" smtClean="0"/>
              <a:t>20</a:t>
            </a:fld>
            <a:endParaRPr lang="en-US"/>
          </a:p>
        </p:txBody>
      </p:sp>
    </p:spTree>
    <p:extLst>
      <p:ext uri="{BB962C8B-B14F-4D97-AF65-F5344CB8AC3E}">
        <p14:creationId xmlns:p14="http://schemas.microsoft.com/office/powerpoint/2010/main" val="2557634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4 minutes			Running time = 29 minutes</a:t>
            </a:r>
          </a:p>
          <a:p>
            <a:endParaRPr lang="en-US" baseline="0" dirty="0"/>
          </a:p>
          <a:p>
            <a:r>
              <a:rPr lang="en-US" b="1" baseline="0" dirty="0"/>
              <a:t>Slide intent: </a:t>
            </a:r>
            <a:r>
              <a:rPr lang="en-US" b="0" baseline="0" dirty="0"/>
              <a:t>To discuss the importance of accessibility resources for students. </a:t>
            </a:r>
          </a:p>
          <a:p>
            <a:endParaRPr lang="en-US" baseline="0" dirty="0"/>
          </a:p>
          <a:p>
            <a:r>
              <a:rPr lang="en-US" b="1" baseline="0" dirty="0"/>
              <a:t>Presenter says:</a:t>
            </a:r>
          </a:p>
          <a:p>
            <a:endParaRPr lang="en-US" b="1" baseline="0" dirty="0"/>
          </a:p>
          <a:p>
            <a:pPr marL="174708" indent="-174708">
              <a:buFont typeface="Arial" panose="020B0604020202020204" pitchFamily="34" charset="0"/>
              <a:buChar char="•"/>
            </a:pPr>
            <a:r>
              <a:rPr lang="en-US" b="0" baseline="0" dirty="0"/>
              <a:t>One of the key components of the Smarter Balanced system of assessment, and really all assessments included in the CAASPP system, are the available accessibility resources.</a:t>
            </a:r>
          </a:p>
          <a:p>
            <a:pPr marL="174708" indent="-174708">
              <a:buFont typeface="Arial" panose="020B0604020202020204" pitchFamily="34" charset="0"/>
              <a:buChar char="•"/>
            </a:pPr>
            <a:r>
              <a:rPr lang="en-US" b="0" baseline="0" dirty="0"/>
              <a:t>Accessibility resources are ways that allow students to better access the test content and show what they know and are able to do.</a:t>
            </a:r>
          </a:p>
          <a:p>
            <a:pPr marL="174708" indent="-174708">
              <a:buFont typeface="Arial" panose="020B0604020202020204" pitchFamily="34" charset="0"/>
              <a:buChar char="•"/>
            </a:pPr>
            <a:r>
              <a:rPr lang="en-US" b="0" baseline="0" dirty="0"/>
              <a:t>I think when most people think about accessibility supports they may think first of students with disabilities. While accessibility supports definitely help our students with disabilities, they can also help every other student. </a:t>
            </a:r>
          </a:p>
          <a:p>
            <a:pPr marL="174708" indent="-174708">
              <a:buFont typeface="Arial" panose="020B0604020202020204" pitchFamily="34" charset="0"/>
              <a:buChar char="•"/>
            </a:pPr>
            <a:r>
              <a:rPr lang="en-US" b="0" baseline="0" dirty="0"/>
              <a:t>There are three types of accessibility supports provided through the CAASPP system.</a:t>
            </a:r>
          </a:p>
          <a:p>
            <a:pPr marL="174708" indent="-174708">
              <a:buFont typeface="Arial" panose="020B0604020202020204" pitchFamily="34" charset="0"/>
              <a:buChar char="•"/>
            </a:pPr>
            <a:r>
              <a:rPr lang="en-US" b="0" baseline="0" dirty="0"/>
              <a:t>Take a moment to read about them on the screen. </a:t>
            </a:r>
          </a:p>
          <a:p>
            <a:pPr marL="174708" indent="-174708">
              <a:buFont typeface="Arial" panose="020B0604020202020204" pitchFamily="34" charset="0"/>
              <a:buChar char="•"/>
            </a:pPr>
            <a:r>
              <a:rPr lang="en-US" b="0" baseline="0" dirty="0"/>
              <a:t>Let’s review.</a:t>
            </a:r>
          </a:p>
          <a:p>
            <a:pPr marL="174708" indent="-174708">
              <a:buFont typeface="Arial" panose="020B0604020202020204" pitchFamily="34" charset="0"/>
              <a:buChar char="•"/>
            </a:pPr>
            <a:r>
              <a:rPr lang="en-US" b="0" baseline="0" dirty="0"/>
              <a:t>Which students can use Universal Tools? [Answer: All students}</a:t>
            </a:r>
          </a:p>
          <a:p>
            <a:pPr marL="174708" indent="-174708">
              <a:buFont typeface="Arial" panose="020B0604020202020204" pitchFamily="34" charset="0"/>
              <a:buChar char="•"/>
            </a:pPr>
            <a:r>
              <a:rPr lang="en-US" b="0" baseline="0" dirty="0"/>
              <a:t>Which students can use Accommodations? {Answer: Only students with an IEP or 504 Plan]</a:t>
            </a:r>
          </a:p>
          <a:p>
            <a:pPr marL="174708" indent="-174708">
              <a:buFont typeface="Arial" panose="020B0604020202020204" pitchFamily="34" charset="0"/>
              <a:buChar char="•"/>
            </a:pPr>
            <a:r>
              <a:rPr lang="en-US" b="0" baseline="0" dirty="0"/>
              <a:t>Great!</a:t>
            </a:r>
          </a:p>
          <a:p>
            <a:pPr marL="174708" indent="-174708">
              <a:buFont typeface="Arial" panose="020B0604020202020204" pitchFamily="34" charset="0"/>
              <a:buChar char="•"/>
            </a:pPr>
            <a:r>
              <a:rPr lang="en-US" b="0" baseline="0" dirty="0"/>
              <a:t>While knowing which students are eligible for which support is key to appropriate use, there are many other issues to consider when talking about accessibility supports. </a:t>
            </a:r>
          </a:p>
          <a:p>
            <a:pPr marL="174708" indent="-174708">
              <a:buFont typeface="Arial" panose="020B0604020202020204" pitchFamily="34" charset="0"/>
              <a:buChar char="•"/>
            </a:pPr>
            <a:r>
              <a:rPr lang="en-US" b="0" baseline="0" dirty="0"/>
              <a:t>Schools and school districts should be carefully and consistently evaluating all of their students for potential use of accessibility supports. </a:t>
            </a:r>
          </a:p>
          <a:p>
            <a:pPr marL="174708" indent="-174708">
              <a:buFont typeface="Arial" panose="020B0604020202020204" pitchFamily="34" charset="0"/>
              <a:buChar char="•"/>
            </a:pPr>
            <a:r>
              <a:rPr lang="en-US" b="0" baseline="0" dirty="0"/>
              <a:t>Once students are identifying as benefitting from an accessibility support, provide the student with practice before the springtime summative assessment. Accessibility supports can be practiced on the Smarter Balanced Interim Assessments or on the Practice Tests. I can’t emphasize enough how important providing students practice is. </a:t>
            </a:r>
          </a:p>
          <a:p>
            <a:endParaRPr lang="en-US" b="0" i="0" baseline="0" dirty="0"/>
          </a:p>
          <a:p>
            <a:pPr defTabSz="895341">
              <a:defRPr/>
            </a:pPr>
            <a:r>
              <a:rPr lang="en-US" b="1" baseline="0" dirty="0"/>
              <a:t>Materials required:</a:t>
            </a:r>
          </a:p>
          <a:p>
            <a:r>
              <a:rPr lang="en-US" b="0" dirty="0"/>
              <a:t>None.</a:t>
            </a:r>
          </a:p>
          <a:p>
            <a:endParaRPr lang="en-US" dirty="0"/>
          </a:p>
        </p:txBody>
      </p:sp>
      <p:sp>
        <p:nvSpPr>
          <p:cNvPr id="4" name="Slide Number Placeholder 3"/>
          <p:cNvSpPr>
            <a:spLocks noGrp="1"/>
          </p:cNvSpPr>
          <p:nvPr>
            <p:ph type="sldNum" sz="quarter" idx="10"/>
          </p:nvPr>
        </p:nvSpPr>
        <p:spPr/>
        <p:txBody>
          <a:bodyPr/>
          <a:lstStyle/>
          <a:p>
            <a:fld id="{2CB5CCB4-53F2-F749-903A-CEB32CC0A854}" type="slidenum">
              <a:rPr lang="en-US" smtClean="0"/>
              <a:t>21</a:t>
            </a:fld>
            <a:endParaRPr lang="en-US"/>
          </a:p>
        </p:txBody>
      </p:sp>
    </p:spTree>
    <p:extLst>
      <p:ext uri="{BB962C8B-B14F-4D97-AF65-F5344CB8AC3E}">
        <p14:creationId xmlns:p14="http://schemas.microsoft.com/office/powerpoint/2010/main" val="3340780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30 minutes</a:t>
            </a:r>
          </a:p>
          <a:p>
            <a:endParaRPr lang="en-US" baseline="0" dirty="0"/>
          </a:p>
          <a:p>
            <a:r>
              <a:rPr lang="en-US" b="1" baseline="0" dirty="0"/>
              <a:t>Slide intent: </a:t>
            </a:r>
            <a:r>
              <a:rPr lang="en-US" b="0" baseline="0" dirty="0"/>
              <a:t>To discuss who is responsible for accessibility supports.</a:t>
            </a:r>
          </a:p>
          <a:p>
            <a:endParaRPr lang="en-US" baseline="0" dirty="0"/>
          </a:p>
          <a:p>
            <a:r>
              <a:rPr lang="en-US" b="1" baseline="0" dirty="0"/>
              <a:t>Presenter says:</a:t>
            </a:r>
          </a:p>
          <a:p>
            <a:endParaRPr lang="en-US" b="1" baseline="0" dirty="0"/>
          </a:p>
          <a:p>
            <a:pPr marL="174708" indent="-174708">
              <a:buFont typeface="Arial" panose="020B0604020202020204" pitchFamily="34" charset="0"/>
              <a:buChar char="•"/>
            </a:pPr>
            <a:r>
              <a:rPr lang="en-US" b="0" baseline="0" dirty="0"/>
              <a:t>Employing a standard process for identifying students for accessibility supports, assigning supports that meet their individual needs, and allowing them time to practice with those supports is critically important. </a:t>
            </a:r>
          </a:p>
          <a:p>
            <a:pPr marL="174708" indent="-174708">
              <a:buFont typeface="Arial" panose="020B0604020202020204" pitchFamily="34" charset="0"/>
              <a:buChar char="•"/>
            </a:pPr>
            <a:r>
              <a:rPr lang="en-US" b="0" baseline="0" dirty="0"/>
              <a:t>Knowing who at your school or district is responsible for this work is also critically important. </a:t>
            </a:r>
          </a:p>
          <a:p>
            <a:pPr marL="174708" indent="-174708">
              <a:buFont typeface="Arial" panose="020B0604020202020204" pitchFamily="34" charset="0"/>
              <a:buChar char="•"/>
            </a:pPr>
            <a:r>
              <a:rPr lang="en-US" b="0" baseline="0" dirty="0"/>
              <a:t>Take 30 seconds to read the two questions on this slide and think about who this person is at your school or school district. </a:t>
            </a:r>
          </a:p>
          <a:p>
            <a:endParaRPr lang="en-US" b="0" i="0" baseline="0" dirty="0"/>
          </a:p>
          <a:p>
            <a:pPr defTabSz="895341">
              <a:defRPr/>
            </a:pPr>
            <a:r>
              <a:rPr lang="en-US" b="1" baseline="0" dirty="0"/>
              <a:t>Materials required:</a:t>
            </a:r>
          </a:p>
          <a:p>
            <a:r>
              <a:rPr lang="en-US" b="0" dirty="0"/>
              <a:t>None.</a:t>
            </a:r>
          </a:p>
          <a:p>
            <a:endParaRPr lang="en-US" dirty="0"/>
          </a:p>
        </p:txBody>
      </p:sp>
      <p:sp>
        <p:nvSpPr>
          <p:cNvPr id="4" name="Slide Number Placeholder 3"/>
          <p:cNvSpPr>
            <a:spLocks noGrp="1"/>
          </p:cNvSpPr>
          <p:nvPr>
            <p:ph type="sldNum" sz="quarter" idx="10"/>
          </p:nvPr>
        </p:nvSpPr>
        <p:spPr/>
        <p:txBody>
          <a:bodyPr/>
          <a:lstStyle/>
          <a:p>
            <a:fld id="{2CB5CCB4-53F2-F749-903A-CEB32CC0A854}" type="slidenum">
              <a:rPr lang="en-US" smtClean="0"/>
              <a:t>22</a:t>
            </a:fld>
            <a:endParaRPr lang="en-US"/>
          </a:p>
        </p:txBody>
      </p:sp>
    </p:spTree>
    <p:extLst>
      <p:ext uri="{BB962C8B-B14F-4D97-AF65-F5344CB8AC3E}">
        <p14:creationId xmlns:p14="http://schemas.microsoft.com/office/powerpoint/2010/main" val="18931220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2 minutes			Running time =33 minutes</a:t>
            </a:r>
          </a:p>
          <a:p>
            <a:endParaRPr lang="en-US" baseline="0" dirty="0"/>
          </a:p>
          <a:p>
            <a:r>
              <a:rPr lang="en-US" b="1" baseline="0" dirty="0"/>
              <a:t>Slide intent: </a:t>
            </a:r>
            <a:r>
              <a:rPr lang="en-US" b="0" baseline="0" dirty="0"/>
              <a:t>To encourage use of additional data or questions in determining next steps for the students with disabilities student group.</a:t>
            </a:r>
          </a:p>
          <a:p>
            <a:endParaRPr lang="en-US" baseline="0" dirty="0"/>
          </a:p>
          <a:p>
            <a:r>
              <a:rPr lang="en-US" b="1" baseline="0" dirty="0"/>
              <a:t>Presenter says:</a:t>
            </a:r>
          </a:p>
          <a:p>
            <a:endParaRPr lang="en-US" b="1" baseline="0" dirty="0"/>
          </a:p>
          <a:p>
            <a:pPr marL="174708" indent="-174708">
              <a:buFont typeface="Arial" panose="020B0604020202020204" pitchFamily="34" charset="0"/>
              <a:buChar char="•"/>
            </a:pPr>
            <a:r>
              <a:rPr lang="en-US" b="0" baseline="0" dirty="0"/>
              <a:t>Here are some specific suggestions for steps you and your team might take to learn more about the performance of the students with disabilities group.</a:t>
            </a:r>
          </a:p>
          <a:p>
            <a:pPr marL="174708" indent="-174708">
              <a:buFont typeface="Arial" panose="020B0604020202020204" pitchFamily="34" charset="0"/>
              <a:buChar char="•"/>
            </a:pPr>
            <a:r>
              <a:rPr lang="en-US" b="0" baseline="0" dirty="0"/>
              <a:t>Take a few moments to digest these questions and how they might apply to your school or LEA.</a:t>
            </a:r>
          </a:p>
          <a:p>
            <a:endParaRPr lang="en-US" b="0" i="0" baseline="0" dirty="0"/>
          </a:p>
          <a:p>
            <a:pPr defTabSz="895341">
              <a:defRPr/>
            </a:pPr>
            <a:r>
              <a:rPr lang="en-US" b="1" baseline="0" dirty="0"/>
              <a:t>Materials required:</a:t>
            </a:r>
          </a:p>
          <a:p>
            <a:r>
              <a:rPr lang="en-US" b="0" dirty="0"/>
              <a:t>None.</a:t>
            </a:r>
          </a:p>
          <a:p>
            <a:endParaRPr lang="en-US" dirty="0"/>
          </a:p>
        </p:txBody>
      </p:sp>
      <p:sp>
        <p:nvSpPr>
          <p:cNvPr id="4" name="Slide Number Placeholder 3"/>
          <p:cNvSpPr>
            <a:spLocks noGrp="1"/>
          </p:cNvSpPr>
          <p:nvPr>
            <p:ph type="sldNum" sz="quarter" idx="10"/>
          </p:nvPr>
        </p:nvSpPr>
        <p:spPr/>
        <p:txBody>
          <a:bodyPr/>
          <a:lstStyle/>
          <a:p>
            <a:fld id="{2CB5CCB4-53F2-F749-903A-CEB32CC0A854}" type="slidenum">
              <a:rPr lang="en-US" smtClean="0"/>
              <a:t>23</a:t>
            </a:fld>
            <a:endParaRPr lang="en-US"/>
          </a:p>
        </p:txBody>
      </p:sp>
    </p:spTree>
    <p:extLst>
      <p:ext uri="{BB962C8B-B14F-4D97-AF65-F5344CB8AC3E}">
        <p14:creationId xmlns:p14="http://schemas.microsoft.com/office/powerpoint/2010/main" val="1838579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baseline="0" dirty="0"/>
              <a:t>1 minute 			Running time = 34 minutes</a:t>
            </a:r>
            <a:endParaRPr lang="en-US" b="1" dirty="0"/>
          </a:p>
          <a:p>
            <a:pPr defTabSz="465887">
              <a:defRPr/>
            </a:pPr>
            <a:endParaRPr lang="en-US" b="1" baseline="0" dirty="0"/>
          </a:p>
          <a:p>
            <a:pPr defTabSz="465887">
              <a:defRPr/>
            </a:pPr>
            <a:r>
              <a:rPr lang="en-US" b="1" baseline="0" dirty="0"/>
              <a:t>Presenter says</a:t>
            </a:r>
            <a:r>
              <a:rPr lang="en-US" b="0" baseline="0" dirty="0"/>
              <a:t>: Let’s talk about how SWDs performed across the state on the  fall 2018 Dashboard.</a:t>
            </a:r>
          </a:p>
          <a:p>
            <a:pPr defTabSz="465887">
              <a:defRPr/>
            </a:pPr>
            <a:endParaRPr lang="en-US" b="0" baseline="0" dirty="0"/>
          </a:p>
          <a:p>
            <a:pPr defTabSz="465887">
              <a:defRPr/>
            </a:pPr>
            <a:r>
              <a:rPr lang="en-US" b="0" baseline="0" dirty="0"/>
              <a:t>Last year 72% (164 out of the 228) of the districts that became eligible for differentiated Assistance were identified based on the performance of Students with Disabilities.  This year, 65% (244 out of 374) of the districts that became eligible for differentiated assistance were identified based on the performance of SWDs.</a:t>
            </a:r>
          </a:p>
          <a:p>
            <a:pPr defTabSz="465887">
              <a:defRPr/>
            </a:pPr>
            <a:endParaRPr lang="en-US" b="0" baseline="0" dirty="0"/>
          </a:p>
          <a:p>
            <a:pPr defTabSz="465887">
              <a:defRPr/>
            </a:pPr>
            <a:r>
              <a:rPr lang="en-US" b="0" baseline="0" dirty="0"/>
              <a:t>To be eligible for differentiated assistance,  districts had to have a group of students identified in two or more LCFF priorities. This slide shows the number of districts that became eligible for differentiated assistance for SWDs for each combination of LCFF priorities.</a:t>
            </a:r>
          </a:p>
          <a:p>
            <a:pPr defTabSz="465887">
              <a:defRPr/>
            </a:pPr>
            <a:endParaRPr lang="en-US" b="0" baseline="0" dirty="0"/>
          </a:p>
        </p:txBody>
      </p:sp>
      <p:sp>
        <p:nvSpPr>
          <p:cNvPr id="4" name="Slide Number Placeholder 3"/>
          <p:cNvSpPr>
            <a:spLocks noGrp="1"/>
          </p:cNvSpPr>
          <p:nvPr>
            <p:ph type="sldNum" sz="quarter" idx="10"/>
          </p:nvPr>
        </p:nvSpPr>
        <p:spPr/>
        <p:txBody>
          <a:bodyPr/>
          <a:lstStyle/>
          <a:p>
            <a:fld id="{2CB5CCB4-53F2-F749-903A-CEB32CC0A854}" type="slidenum">
              <a:rPr lang="en-US" smtClean="0"/>
              <a:t>24</a:t>
            </a:fld>
            <a:endParaRPr lang="en-US"/>
          </a:p>
        </p:txBody>
      </p:sp>
    </p:spTree>
    <p:extLst>
      <p:ext uri="{BB962C8B-B14F-4D97-AF65-F5344CB8AC3E}">
        <p14:creationId xmlns:p14="http://schemas.microsoft.com/office/powerpoint/2010/main" val="1105431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baseline="0" dirty="0"/>
              <a:t>1 minute 			Running time = 34 minutes</a:t>
            </a:r>
            <a:endParaRPr lang="en-US" b="1" dirty="0"/>
          </a:p>
          <a:p>
            <a:pPr defTabSz="465887">
              <a:defRPr/>
            </a:pPr>
            <a:endParaRPr lang="en-US" b="1" baseline="0" dirty="0"/>
          </a:p>
          <a:p>
            <a:pPr defTabSz="465887">
              <a:defRPr/>
            </a:pPr>
            <a:r>
              <a:rPr lang="en-US" b="1" baseline="0"/>
              <a:t>Presenter says</a:t>
            </a:r>
            <a:r>
              <a:rPr lang="en-US" b="0" baseline="0"/>
              <a:t>: Let’s talk about how SWDs performed across the state on the  fall 2018 Dashboard.</a:t>
            </a:r>
          </a:p>
          <a:p>
            <a:pPr defTabSz="465887">
              <a:defRPr/>
            </a:pPr>
            <a:endParaRPr lang="en-US" b="0" baseline="0"/>
          </a:p>
          <a:p>
            <a:pPr defTabSz="465887">
              <a:defRPr/>
            </a:pPr>
            <a:r>
              <a:rPr lang="en-US" b="0" baseline="0"/>
              <a:t>164 out of the 228 districts that became eligible for differentiated Assistance were identified based on the performance of Students with Disabilities.</a:t>
            </a:r>
          </a:p>
          <a:p>
            <a:pPr defTabSz="465887">
              <a:defRPr/>
            </a:pPr>
            <a:endParaRPr lang="en-US" b="0" baseline="0" dirty="0"/>
          </a:p>
          <a:p>
            <a:pPr defTabSz="465887">
              <a:defRPr/>
            </a:pPr>
            <a:r>
              <a:rPr lang="en-US" b="0" baseline="0" dirty="0"/>
              <a:t>To be eligible for differentiated assistance,  districts had to have a group of students identified in two or more LCFF priorities. This slide shows the number of districts that became eligible for differentiated assistance for SWDs for each combination of LCFF </a:t>
            </a:r>
            <a:r>
              <a:rPr lang="en-US" b="0" baseline="0"/>
              <a:t>priorities.</a:t>
            </a:r>
          </a:p>
          <a:p>
            <a:pPr defTabSz="465887">
              <a:defRPr/>
            </a:pPr>
            <a:endParaRPr lang="en-US" b="0" baseline="0" dirty="0"/>
          </a:p>
        </p:txBody>
      </p:sp>
      <p:sp>
        <p:nvSpPr>
          <p:cNvPr id="4" name="Slide Number Placeholder 3"/>
          <p:cNvSpPr>
            <a:spLocks noGrp="1"/>
          </p:cNvSpPr>
          <p:nvPr>
            <p:ph type="sldNum" sz="quarter" idx="10"/>
          </p:nvPr>
        </p:nvSpPr>
        <p:spPr/>
        <p:txBody>
          <a:bodyPr/>
          <a:lstStyle/>
          <a:p>
            <a:fld id="{2CB5CCB4-53F2-F749-903A-CEB32CC0A854}" type="slidenum">
              <a:rPr lang="en-US" smtClean="0"/>
              <a:t>25</a:t>
            </a:fld>
            <a:endParaRPr lang="en-US"/>
          </a:p>
        </p:txBody>
      </p:sp>
    </p:spTree>
    <p:extLst>
      <p:ext uri="{BB962C8B-B14F-4D97-AF65-F5344CB8AC3E}">
        <p14:creationId xmlns:p14="http://schemas.microsoft.com/office/powerpoint/2010/main" val="706425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 minute  		Total time for Section 2= 40  minutes</a:t>
            </a:r>
          </a:p>
          <a:p>
            <a:pPr defTabSz="465887">
              <a:defRPr/>
            </a:pPr>
            <a:r>
              <a:rPr lang="en-US" b="1" baseline="0" dirty="0"/>
              <a:t>Section 2</a:t>
            </a:r>
          </a:p>
          <a:p>
            <a:endParaRPr lang="en-US" baseline="0" dirty="0"/>
          </a:p>
          <a:p>
            <a:r>
              <a:rPr lang="en-US" b="1" baseline="0" dirty="0"/>
              <a:t>Slide intent: </a:t>
            </a:r>
            <a:r>
              <a:rPr lang="en-US" b="0" baseline="0" dirty="0"/>
              <a:t>To introduce the section that describes support for students with disabilities.</a:t>
            </a:r>
            <a:endParaRPr lang="en-US" baseline="0" dirty="0"/>
          </a:p>
          <a:p>
            <a:endParaRPr lang="en-US" b="1" baseline="0" dirty="0"/>
          </a:p>
          <a:p>
            <a:r>
              <a:rPr lang="en-US" b="1" baseline="0" dirty="0"/>
              <a:t>Presenter says:  </a:t>
            </a:r>
            <a:r>
              <a:rPr lang="en-US" b="0" baseline="0" dirty="0"/>
              <a:t>Now let’s turn our attention to Section 2 of the document which provides relevant background information about students with disabilities SWDs).  In addition to providing the context, it emphasizes the focus on one coherent system of supporting all students, including the individualized needs of students with disabilities.</a:t>
            </a:r>
            <a:endParaRPr lang="en-US" b="1" baseline="0" dirty="0"/>
          </a:p>
          <a:p>
            <a:endParaRPr lang="en-US" dirty="0"/>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26</a:t>
            </a:fld>
            <a:endParaRPr lang="en-US">
              <a:solidFill>
                <a:prstClr val="black"/>
              </a:solidFill>
              <a:latin typeface="Calibri"/>
            </a:endParaRPr>
          </a:p>
        </p:txBody>
      </p:sp>
    </p:spTree>
    <p:extLst>
      <p:ext uri="{BB962C8B-B14F-4D97-AF65-F5344CB8AC3E}">
        <p14:creationId xmlns:p14="http://schemas.microsoft.com/office/powerpoint/2010/main" val="21206515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2 minutes</a:t>
            </a:r>
          </a:p>
          <a:p>
            <a:r>
              <a:rPr lang="en-US" b="1" baseline="0" dirty="0"/>
              <a:t>Section 2</a:t>
            </a:r>
          </a:p>
          <a:p>
            <a:pPr defTabSz="465887">
              <a:defRPr/>
            </a:pPr>
            <a:r>
              <a:rPr lang="en-US" b="1" baseline="0" dirty="0"/>
              <a:t>Slide intent: </a:t>
            </a:r>
            <a:r>
              <a:rPr lang="en-US" b="0" baseline="0" dirty="0"/>
              <a:t>The purpose of this slide is to introduce the topics covered in Section 2.</a:t>
            </a:r>
          </a:p>
          <a:p>
            <a:endParaRPr lang="en-US" b="1" baseline="0" dirty="0"/>
          </a:p>
          <a:p>
            <a:r>
              <a:rPr lang="en-US" b="1" baseline="0" dirty="0"/>
              <a:t>Presenter says:  </a:t>
            </a:r>
          </a:p>
          <a:p>
            <a:r>
              <a:rPr lang="en-US" b="0" dirty="0"/>
              <a:t>You will find Section 2 </a:t>
            </a:r>
            <a:r>
              <a:rPr lang="en-US" baseline="0" dirty="0"/>
              <a:t>on </a:t>
            </a:r>
            <a:r>
              <a:rPr lang="en-US" dirty="0"/>
              <a:t>pages 5–8 of the Handbook.</a:t>
            </a:r>
            <a:r>
              <a:rPr lang="en-US" baseline="0" dirty="0"/>
              <a:t> It begins by addressing </a:t>
            </a:r>
            <a:r>
              <a:rPr lang="en-US" dirty="0"/>
              <a:t>background information about California’s SWDs and shows how they are included in the unduplicated students groups in Local Control and Accountability Plans (LCAP).  </a:t>
            </a:r>
          </a:p>
          <a:p>
            <a:endParaRPr lang="en-US" dirty="0"/>
          </a:p>
          <a:p>
            <a:pPr defTabSz="949478">
              <a:defRPr/>
            </a:pPr>
            <a:r>
              <a:rPr lang="en-US" dirty="0"/>
              <a:t>The topics addressed in this Section 2 are shown on the slide.</a:t>
            </a:r>
          </a:p>
          <a:p>
            <a:endParaRPr lang="en-US" dirty="0"/>
          </a:p>
          <a:p>
            <a:r>
              <a:rPr lang="en-US" dirty="0"/>
              <a:t>This section also describes models and processes for supporting SWDs: Multi-Tiered System of Supports (MTSS), Universal Design for Learning (UDL), and Evidence-Based Practices. </a:t>
            </a:r>
          </a:p>
          <a:p>
            <a:endParaRPr lang="en-US" dirty="0"/>
          </a:p>
          <a:p>
            <a:r>
              <a:rPr lang="en-US" dirty="0"/>
              <a:t>Similar to Section 1, links to in-depth information about these models are included. </a:t>
            </a:r>
          </a:p>
          <a:p>
            <a:r>
              <a:rPr lang="en-US" dirty="0"/>
              <a:t>There are also related resources in the Section 4 Toolkit.</a:t>
            </a:r>
          </a:p>
          <a:p>
            <a:pPr defTabSz="895341">
              <a:defRPr/>
            </a:pPr>
            <a:endParaRPr lang="en-US" b="0" i="0" baseline="0" dirty="0"/>
          </a:p>
          <a:p>
            <a:endParaRPr lang="en-US" dirty="0"/>
          </a:p>
        </p:txBody>
      </p:sp>
      <p:sp>
        <p:nvSpPr>
          <p:cNvPr id="4" name="Slide Number Placeholder 3"/>
          <p:cNvSpPr>
            <a:spLocks noGrp="1"/>
          </p:cNvSpPr>
          <p:nvPr>
            <p:ph type="sldNum" sz="quarter" idx="10"/>
          </p:nvPr>
        </p:nvSpPr>
        <p:spPr/>
        <p:txBody>
          <a:bodyPr/>
          <a:lstStyle/>
          <a:p>
            <a:fld id="{2CB5CCB4-53F2-F749-903A-CEB32CC0A854}" type="slidenum">
              <a:rPr lang="en-US" smtClean="0"/>
              <a:t>27</a:t>
            </a:fld>
            <a:endParaRPr lang="en-US"/>
          </a:p>
        </p:txBody>
      </p:sp>
    </p:spTree>
    <p:extLst>
      <p:ext uri="{BB962C8B-B14F-4D97-AF65-F5344CB8AC3E}">
        <p14:creationId xmlns:p14="http://schemas.microsoft.com/office/powerpoint/2010/main" val="163863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3 minutes			Running time =  5 minutes</a:t>
            </a:r>
          </a:p>
          <a:p>
            <a:pPr defTabSz="465887">
              <a:defRPr/>
            </a:pPr>
            <a:r>
              <a:rPr lang="en-US" b="1" baseline="0" dirty="0"/>
              <a:t>Section 2</a:t>
            </a:r>
          </a:p>
          <a:p>
            <a:r>
              <a:rPr lang="en-US" b="1" baseline="0" dirty="0"/>
              <a:t>Slide intent: </a:t>
            </a:r>
            <a:r>
              <a:rPr lang="en-US" b="0" baseline="0" dirty="0"/>
              <a:t>To introduce the concept of “One Coherent System”</a:t>
            </a:r>
            <a:endParaRPr lang="en-US" baseline="0" dirty="0"/>
          </a:p>
          <a:p>
            <a:endParaRPr lang="en-US" b="1" baseline="0" dirty="0"/>
          </a:p>
          <a:p>
            <a:pPr defTabSz="465887">
              <a:defRPr/>
            </a:pPr>
            <a:r>
              <a:rPr lang="en-US" b="1" baseline="0" dirty="0"/>
              <a:t>Presenter says:  </a:t>
            </a:r>
            <a:r>
              <a:rPr lang="en-US" dirty="0"/>
              <a:t>As noted in California’s Special Education Task Force Report, </a:t>
            </a:r>
            <a:r>
              <a:rPr lang="en-US" i="1" dirty="0"/>
              <a:t>One System: Reforming Education to Serve</a:t>
            </a:r>
            <a:r>
              <a:rPr lang="en-US" i="1" baseline="0" dirty="0"/>
              <a:t> All Students</a:t>
            </a:r>
            <a:r>
              <a:rPr lang="en-US" dirty="0"/>
              <a:t> (March 2015), starting in preschool it is critical</a:t>
            </a:r>
            <a:r>
              <a:rPr lang="en-US" baseline="0" dirty="0"/>
              <a:t> to note the quote on the slide above. </a:t>
            </a:r>
          </a:p>
          <a:p>
            <a:pPr defTabSz="465887">
              <a:defRPr/>
            </a:pPr>
            <a:endParaRPr lang="en-US" baseline="0" dirty="0"/>
          </a:p>
          <a:p>
            <a:pPr defTabSz="465887">
              <a:defRPr/>
            </a:pPr>
            <a:r>
              <a:rPr lang="en-US" baseline="0" dirty="0"/>
              <a:t>Please take a minute to read the quote, paying special attention to the words in bold.  Think about what this quote means for you in a school or LEA that you are working with. Use a highlighter to note phrases that are significant to you. </a:t>
            </a:r>
            <a:endParaRPr lang="en-US" b="1" baseline="0" dirty="0"/>
          </a:p>
          <a:p>
            <a:r>
              <a:rPr lang="en-US" b="1" baseline="0" dirty="0"/>
              <a:t>Materials: </a:t>
            </a:r>
            <a:r>
              <a:rPr lang="en-US" b="0" baseline="0" dirty="0"/>
              <a:t>Highlighters</a:t>
            </a:r>
          </a:p>
          <a:p>
            <a:pPr defTabSz="895341">
              <a:defRPr/>
            </a:pPr>
            <a:endParaRPr lang="en-US" b="0" i="0" baseline="0" dirty="0"/>
          </a:p>
          <a:p>
            <a:pPr defTabSz="931774">
              <a:defRPr/>
            </a:pPr>
            <a:r>
              <a:rPr lang="en-US" b="1" baseline="0" dirty="0"/>
              <a:t>Relevant Links: </a:t>
            </a:r>
            <a:endParaRPr lang="en-US" sz="2900" b="1" dirty="0"/>
          </a:p>
          <a:p>
            <a:pPr defTabSz="931774"/>
            <a:r>
              <a:rPr lang="en-US" dirty="0"/>
              <a:t>CA Special Education Task Force Report (March 2015)</a:t>
            </a:r>
          </a:p>
          <a:p>
            <a:pPr defTabSz="931774"/>
            <a:r>
              <a:rPr lang="en-US" dirty="0"/>
              <a:t>http://www.smcoe.org/assets/files/about-smcoe/superintendents-office/statewide-special-education-task-force/Special_Ed_Task_Force_Report-reduced.pdf</a:t>
            </a:r>
          </a:p>
          <a:p>
            <a:pPr defTabSz="895341">
              <a:defRPr/>
            </a:pPr>
            <a:endParaRPr lang="en-US" b="1" baseline="0" dirty="0"/>
          </a:p>
          <a:p>
            <a:endParaRPr lang="en-US" dirty="0"/>
          </a:p>
        </p:txBody>
      </p:sp>
      <p:sp>
        <p:nvSpPr>
          <p:cNvPr id="4" name="Slide Number Placeholder 3"/>
          <p:cNvSpPr>
            <a:spLocks noGrp="1"/>
          </p:cNvSpPr>
          <p:nvPr>
            <p:ph type="sldNum" sz="quarter" idx="10"/>
          </p:nvPr>
        </p:nvSpPr>
        <p:spPr/>
        <p:txBody>
          <a:bodyPr/>
          <a:lstStyle/>
          <a:p>
            <a:fld id="{2CB5CCB4-53F2-F749-903A-CEB32CC0A854}" type="slidenum">
              <a:rPr lang="en-US" smtClean="0"/>
              <a:t>28</a:t>
            </a:fld>
            <a:endParaRPr lang="en-US"/>
          </a:p>
        </p:txBody>
      </p:sp>
    </p:spTree>
    <p:extLst>
      <p:ext uri="{BB962C8B-B14F-4D97-AF65-F5344CB8AC3E}">
        <p14:creationId xmlns:p14="http://schemas.microsoft.com/office/powerpoint/2010/main" val="2080903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3 minutes			Running time =  8 minutes</a:t>
            </a:r>
          </a:p>
          <a:p>
            <a:pPr defTabSz="465887">
              <a:defRPr/>
            </a:pPr>
            <a:r>
              <a:rPr lang="en-US" b="1" baseline="0" dirty="0"/>
              <a:t>Section 2</a:t>
            </a:r>
          </a:p>
          <a:p>
            <a:endParaRPr lang="en-US" baseline="0" dirty="0"/>
          </a:p>
          <a:p>
            <a:r>
              <a:rPr lang="en-US" b="1" baseline="0" dirty="0"/>
              <a:t>Slide intent: </a:t>
            </a:r>
            <a:r>
              <a:rPr lang="en-US" b="0" baseline="0" dirty="0"/>
              <a:t>To reflect on the ideas of equity versus equality.</a:t>
            </a:r>
            <a:endParaRPr lang="en-US" baseline="0" dirty="0"/>
          </a:p>
          <a:p>
            <a:endParaRPr lang="en-US" b="1" baseline="0" dirty="0"/>
          </a:p>
          <a:p>
            <a:pPr defTabSz="465887">
              <a:defRPr/>
            </a:pPr>
            <a:r>
              <a:rPr lang="en-US" b="1" baseline="0" dirty="0"/>
              <a:t>Presenter says:  </a:t>
            </a:r>
            <a:r>
              <a:rPr lang="en-US" dirty="0"/>
              <a:t>Please take a</a:t>
            </a:r>
            <a:r>
              <a:rPr lang="en-US" baseline="0" dirty="0"/>
              <a:t> minute to think, then talk, with a partner about how this idea and the quote on the previous slide relate to your work and how we work to make a more equitable system for all students.</a:t>
            </a:r>
          </a:p>
          <a:p>
            <a:pPr defTabSz="465887">
              <a:defRPr/>
            </a:pPr>
            <a:endParaRPr lang="en-US" baseline="0" dirty="0"/>
          </a:p>
          <a:p>
            <a:pPr defTabSz="465887">
              <a:defRPr/>
            </a:pPr>
            <a:r>
              <a:rPr lang="en-US" baseline="0" dirty="0"/>
              <a:t>Solicit volunteers to share thoughts with the whole group based on their discussion.</a:t>
            </a:r>
            <a:endParaRPr lang="en-US" dirty="0"/>
          </a:p>
          <a:p>
            <a:endParaRPr lang="en-US" b="1" baseline="0" dirty="0"/>
          </a:p>
          <a:p>
            <a:r>
              <a:rPr lang="en-US" b="1" dirty="0"/>
              <a:t>Key</a:t>
            </a:r>
            <a:r>
              <a:rPr lang="en-US" b="1" baseline="0" dirty="0"/>
              <a:t> ideas: </a:t>
            </a:r>
            <a:r>
              <a:rPr lang="en-US" baseline="0" dirty="0"/>
              <a:t>Different students may need different types of supports to fully access their educational program. Providing  the same supports to all students does not meet the needs of individual students. </a:t>
            </a:r>
            <a:endParaRPr lang="en-US" dirty="0"/>
          </a:p>
        </p:txBody>
      </p:sp>
      <p:sp>
        <p:nvSpPr>
          <p:cNvPr id="4" name="Slide Number Placeholder 3"/>
          <p:cNvSpPr>
            <a:spLocks noGrp="1"/>
          </p:cNvSpPr>
          <p:nvPr>
            <p:ph type="sldNum" sz="quarter" idx="10"/>
          </p:nvPr>
        </p:nvSpPr>
        <p:spPr/>
        <p:txBody>
          <a:bodyPr/>
          <a:lstStyle/>
          <a:p>
            <a:fld id="{2CB5CCB4-53F2-F749-903A-CEB32CC0A854}" type="slidenum">
              <a:rPr lang="en-US" smtClean="0"/>
              <a:t>29</a:t>
            </a:fld>
            <a:endParaRPr lang="en-US"/>
          </a:p>
        </p:txBody>
      </p:sp>
    </p:spTree>
    <p:extLst>
      <p:ext uri="{BB962C8B-B14F-4D97-AF65-F5344CB8AC3E}">
        <p14:creationId xmlns:p14="http://schemas.microsoft.com/office/powerpoint/2010/main" val="1318679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11 minutes</a:t>
            </a:r>
          </a:p>
          <a:p>
            <a:pPr defTabSz="465887">
              <a:defRPr/>
            </a:pPr>
            <a:r>
              <a:rPr lang="en-US" b="1" baseline="0" dirty="0"/>
              <a:t>Introduction</a:t>
            </a:r>
          </a:p>
          <a:p>
            <a:endParaRPr lang="en-US" baseline="0" dirty="0"/>
          </a:p>
          <a:p>
            <a:r>
              <a:rPr lang="en-US" b="1" baseline="0" dirty="0"/>
              <a:t>Slide intent: </a:t>
            </a:r>
            <a:r>
              <a:rPr lang="en-US" b="0" baseline="0" dirty="0"/>
              <a:t>The purpose of this slide is for participants to become familiar with the six guiding principles.</a:t>
            </a:r>
            <a:endParaRPr lang="en-US" baseline="0" dirty="0"/>
          </a:p>
          <a:p>
            <a:endParaRPr lang="en-US" b="1" baseline="0" dirty="0"/>
          </a:p>
          <a:p>
            <a:r>
              <a:rPr lang="en-US" b="1" baseline="0" dirty="0"/>
              <a:t>Presenter says:  </a:t>
            </a:r>
          </a:p>
          <a:p>
            <a:r>
              <a:rPr lang="en-US" dirty="0">
                <a:solidFill>
                  <a:srgbClr val="212121"/>
                </a:solidFill>
                <a:latin typeface="Arial" panose="020B0604020202020204" pitchFamily="34" charset="0"/>
                <a:ea typeface="Calibri" panose="020F0502020204030204" pitchFamily="34" charset="0"/>
                <a:cs typeface="Times New Roman" panose="02020603050405020304" pitchFamily="18" charset="0"/>
              </a:rPr>
              <a:t>The guidance in the </a:t>
            </a:r>
            <a:r>
              <a:rPr lang="en-US" i="1" dirty="0">
                <a:solidFill>
                  <a:srgbClr val="212121"/>
                </a:solidFill>
                <a:latin typeface="Arial" panose="020B0604020202020204" pitchFamily="34" charset="0"/>
                <a:ea typeface="Calibri" panose="020F0502020204030204" pitchFamily="34" charset="0"/>
                <a:cs typeface="Times New Roman" panose="02020603050405020304" pitchFamily="18" charset="0"/>
              </a:rPr>
              <a:t>Handbook</a:t>
            </a:r>
            <a:r>
              <a:rPr lang="en-US" dirty="0">
                <a:solidFill>
                  <a:srgbClr val="212121"/>
                </a:solidFill>
                <a:latin typeface="Arial" panose="020B0604020202020204" pitchFamily="34" charset="0"/>
                <a:ea typeface="Calibri" panose="020F0502020204030204" pitchFamily="34" charset="0"/>
                <a:cs typeface="Times New Roman" panose="02020603050405020304" pitchFamily="18" charset="0"/>
              </a:rPr>
              <a:t> was based on six guiding principles taken from known effective program elements necessary for Students With Disabilities and a recent (2015) Statewide Task Force Report on Special Education “</a:t>
            </a:r>
            <a:r>
              <a:rPr lang="en-US" i="1" dirty="0">
                <a:solidFill>
                  <a:srgbClr val="212121"/>
                </a:solidFill>
                <a:latin typeface="Arial" panose="020B0604020202020204" pitchFamily="34" charset="0"/>
                <a:ea typeface="Calibri" panose="020F0502020204030204" pitchFamily="34" charset="0"/>
                <a:cs typeface="Times New Roman" panose="02020603050405020304" pitchFamily="18" charset="0"/>
              </a:rPr>
              <a:t>One System: Reforming Education to Serve ALL Students.” </a:t>
            </a:r>
          </a:p>
          <a:p>
            <a:endParaRPr lang="en-US" b="0" dirty="0">
              <a:solidFill>
                <a:srgbClr val="212121"/>
              </a:solidFill>
              <a:latin typeface="Arial" panose="020B0604020202020204" pitchFamily="34" charset="0"/>
              <a:ea typeface="Calibri" panose="020F0502020204030204" pitchFamily="34" charset="0"/>
              <a:cs typeface="Times New Roman" panose="02020603050405020304" pitchFamily="18" charset="0"/>
            </a:endParaRPr>
          </a:p>
          <a:p>
            <a:r>
              <a:rPr lang="en-US" b="0" dirty="0">
                <a:solidFill>
                  <a:srgbClr val="212121"/>
                </a:solidFill>
                <a:latin typeface="Arial" panose="020B0604020202020204" pitchFamily="34" charset="0"/>
                <a:ea typeface="Calibri" panose="020F0502020204030204" pitchFamily="34" charset="0"/>
                <a:cs typeface="Times New Roman" panose="02020603050405020304" pitchFamily="18" charset="0"/>
              </a:rPr>
              <a:t>The </a:t>
            </a:r>
            <a:r>
              <a:rPr lang="en-US" b="0" baseline="0" dirty="0">
                <a:solidFill>
                  <a:srgbClr val="212121"/>
                </a:solidFill>
                <a:latin typeface="Arial" panose="020B0604020202020204" pitchFamily="34" charset="0"/>
                <a:ea typeface="Calibri" panose="020F0502020204030204" pitchFamily="34" charset="0"/>
                <a:cs typeface="Times New Roman" panose="02020603050405020304" pitchFamily="18" charset="0"/>
              </a:rPr>
              <a:t>Task Force report can be found on the San Mateo County Office of Education website at: http://www.smcoe.org/about-smcoe/statewide-special-education-task-force/</a:t>
            </a:r>
            <a:endParaRPr lang="en-US" b="0" dirty="0">
              <a:solidFill>
                <a:srgbClr val="21212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CB5CCB4-53F2-F749-903A-CEB32CC0A854}" type="slidenum">
              <a:rPr lang="en-US" smtClean="0"/>
              <a:t>3</a:t>
            </a:fld>
            <a:endParaRPr lang="en-US"/>
          </a:p>
        </p:txBody>
      </p:sp>
    </p:spTree>
    <p:extLst>
      <p:ext uri="{BB962C8B-B14F-4D97-AF65-F5344CB8AC3E}">
        <p14:creationId xmlns:p14="http://schemas.microsoft.com/office/powerpoint/2010/main" val="1487008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11 minutes</a:t>
            </a:r>
          </a:p>
          <a:p>
            <a:pPr defTabSz="465887">
              <a:defRPr/>
            </a:pPr>
            <a:r>
              <a:rPr lang="en-US" b="1" baseline="0" dirty="0"/>
              <a:t>Section 2</a:t>
            </a:r>
          </a:p>
          <a:p>
            <a:endParaRPr lang="en-US" baseline="0" dirty="0"/>
          </a:p>
          <a:p>
            <a:r>
              <a:rPr lang="en-US" b="1" baseline="0" dirty="0"/>
              <a:t>Slide intent: </a:t>
            </a:r>
            <a:r>
              <a:rPr lang="en-US" b="0" baseline="0" dirty="0"/>
              <a:t>To share the most recent data (CASEMIS, 2017) regarding the number of children with disabilities within each disability categories for individuals in preschool through 22 years of age.</a:t>
            </a:r>
            <a:endParaRPr lang="en-US" baseline="0" dirty="0"/>
          </a:p>
          <a:p>
            <a:endParaRPr lang="en-US" b="1" baseline="0" dirty="0"/>
          </a:p>
          <a:p>
            <a:pPr defTabSz="465887">
              <a:defRPr/>
            </a:pPr>
            <a:r>
              <a:rPr lang="en-US" b="1" baseline="0" dirty="0"/>
              <a:t>Presenter says</a:t>
            </a:r>
            <a:r>
              <a:rPr lang="en-US" b="0" baseline="0" dirty="0"/>
              <a:t>: S</a:t>
            </a:r>
            <a:r>
              <a:rPr lang="en-US" dirty="0"/>
              <a:t>tudents who</a:t>
            </a:r>
            <a:r>
              <a:rPr lang="en-US" baseline="0" dirty="0"/>
              <a:t> qualify for special education are designated through a primary disability category in IDEA.  </a:t>
            </a:r>
            <a:r>
              <a:rPr lang="en-US" b="0" baseline="0" dirty="0"/>
              <a:t>This slide has the information shared by CDE showing the 2017 CASEMIS data that notes the number and percentage of students with disabilities in each category.  </a:t>
            </a:r>
            <a:r>
              <a:rPr lang="en-US" baseline="0" dirty="0"/>
              <a:t>Each category includes a range of student needs. Within each category, students may need a mild to significant support.</a:t>
            </a:r>
            <a:endParaRPr lang="en-US" dirty="0"/>
          </a:p>
          <a:p>
            <a:pPr defTabSz="465887">
              <a:defRPr/>
            </a:pPr>
            <a:endParaRPr lang="en-US" b="0" dirty="0"/>
          </a:p>
        </p:txBody>
      </p:sp>
    </p:spTree>
    <p:extLst>
      <p:ext uri="{BB962C8B-B14F-4D97-AF65-F5344CB8AC3E}">
        <p14:creationId xmlns:p14="http://schemas.microsoft.com/office/powerpoint/2010/main" val="418611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12 minutes</a:t>
            </a:r>
          </a:p>
          <a:p>
            <a:pPr defTabSz="465887">
              <a:defRPr/>
            </a:pPr>
            <a:r>
              <a:rPr lang="en-US" b="1" baseline="0" dirty="0"/>
              <a:t>Section 2</a:t>
            </a:r>
          </a:p>
          <a:p>
            <a:endParaRPr lang="en-US" baseline="0" dirty="0"/>
          </a:p>
          <a:p>
            <a:r>
              <a:rPr lang="en-US" b="1" baseline="0" dirty="0"/>
              <a:t>Slide intent: </a:t>
            </a:r>
            <a:r>
              <a:rPr lang="en-US" b="0" baseline="0" dirty="0"/>
              <a:t>To introduce the connection between students with disabilities and their inclusion in other unduplicated student groups that are reviewed as part of the Local Control Accountability Plan or LCAP.</a:t>
            </a:r>
            <a:endParaRPr lang="en-US" baseline="0" dirty="0"/>
          </a:p>
          <a:p>
            <a:endParaRPr lang="en-US" b="1" baseline="0" dirty="0"/>
          </a:p>
          <a:p>
            <a:pPr defTabSz="465887">
              <a:defRPr/>
            </a:pPr>
            <a:r>
              <a:rPr lang="en-US" b="1" baseline="0" dirty="0"/>
              <a:t>Presenter says:  </a:t>
            </a:r>
            <a:r>
              <a:rPr lang="en-US" b="0" baseline="0" dirty="0"/>
              <a:t>The charts on the slide are on page 6 of the Handbook. They show that in 2016-17, a majority of students with disabilities were also represented in at least one unduplicated student group that is part of the Local Control Accountability Plan or LCAP.  </a:t>
            </a:r>
          </a:p>
          <a:p>
            <a:endParaRPr lang="en-US" dirty="0"/>
          </a:p>
          <a:p>
            <a:endParaRPr lang="en-US" dirty="0"/>
          </a:p>
        </p:txBody>
      </p:sp>
      <p:sp>
        <p:nvSpPr>
          <p:cNvPr id="4" name="Slide Number Placeholder 3"/>
          <p:cNvSpPr>
            <a:spLocks noGrp="1"/>
          </p:cNvSpPr>
          <p:nvPr>
            <p:ph type="sldNum" sz="quarter" idx="10"/>
          </p:nvPr>
        </p:nvSpPr>
        <p:spPr/>
        <p:txBody>
          <a:bodyPr/>
          <a:lstStyle/>
          <a:p>
            <a:fld id="{2CB5CCB4-53F2-F749-903A-CEB32CC0A854}" type="slidenum">
              <a:rPr lang="en-US" smtClean="0"/>
              <a:t>31</a:t>
            </a:fld>
            <a:endParaRPr lang="en-US"/>
          </a:p>
        </p:txBody>
      </p:sp>
    </p:spTree>
    <p:extLst>
      <p:ext uri="{BB962C8B-B14F-4D97-AF65-F5344CB8AC3E}">
        <p14:creationId xmlns:p14="http://schemas.microsoft.com/office/powerpoint/2010/main" val="1604840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13 minutes</a:t>
            </a:r>
          </a:p>
          <a:p>
            <a:pPr defTabSz="465887">
              <a:defRPr/>
            </a:pPr>
            <a:r>
              <a:rPr lang="en-US" b="1" baseline="0" dirty="0"/>
              <a:t>Section 2</a:t>
            </a:r>
          </a:p>
          <a:p>
            <a:endParaRPr lang="en-US" baseline="0" dirty="0"/>
          </a:p>
          <a:p>
            <a:r>
              <a:rPr lang="en-US" b="1" baseline="0" dirty="0"/>
              <a:t>Slide intent: </a:t>
            </a:r>
            <a:r>
              <a:rPr lang="en-US" b="0" baseline="0" dirty="0"/>
              <a:t>To introduce that idea of a Multi-Tiered System of Supports and the importance of aligning resources within an LEA and/or district to support student needs.</a:t>
            </a:r>
            <a:endParaRPr lang="en-US" baseline="0" dirty="0"/>
          </a:p>
          <a:p>
            <a:endParaRPr lang="en-US" b="1" baseline="0" dirty="0"/>
          </a:p>
          <a:p>
            <a:pPr defTabSz="465887">
              <a:defRPr/>
            </a:pPr>
            <a:r>
              <a:rPr lang="en-US" b="1" baseline="0" dirty="0"/>
              <a:t>Presenter says:  </a:t>
            </a:r>
            <a:r>
              <a:rPr lang="en-US" b="0" baseline="0" dirty="0"/>
              <a:t>Whether addressing academics, behavior, or social-emotional learning and support, it is important to consider what is being done to support high quality first instruction, what systematic processes are in place to identify need and layer additional support for some students who need targeted supports in these areas, and what is in place to identify needs and layer additional support for those student who need more intensive academic, behavioral, or social-emotional supports.</a:t>
            </a:r>
            <a:endParaRPr lang="en-US" b="1" baseline="0" dirty="0"/>
          </a:p>
          <a:p>
            <a:pPr defTabSz="465887">
              <a:defRPr/>
            </a:pPr>
            <a:endParaRPr lang="en-US" b="1" baseline="0" dirty="0"/>
          </a:p>
          <a:p>
            <a:pPr defTabSz="465887">
              <a:defRPr/>
            </a:pPr>
            <a:r>
              <a:rPr lang="en-US" b="0" baseline="0" dirty="0"/>
              <a:t>The green tier at the bottom of the pyramid shows that all students need the general program and school-wide supports that are available.</a:t>
            </a:r>
          </a:p>
          <a:p>
            <a:pPr defTabSz="465887">
              <a:defRPr/>
            </a:pPr>
            <a:endParaRPr lang="en-US" b="0" baseline="0" dirty="0"/>
          </a:p>
          <a:p>
            <a:pPr defTabSz="465887">
              <a:defRPr/>
            </a:pPr>
            <a:r>
              <a:rPr lang="en-US" b="0" baseline="0" dirty="0"/>
              <a:t>Some students benefit from targeted, additional supports as is shown by the yellow tier in the middle of the pyramid. About 5-15% of the students may need these supports at any given time.</a:t>
            </a:r>
          </a:p>
          <a:p>
            <a:pPr defTabSz="465887">
              <a:defRPr/>
            </a:pPr>
            <a:endParaRPr lang="en-US" b="0" baseline="0" dirty="0"/>
          </a:p>
          <a:p>
            <a:pPr defTabSz="465887">
              <a:defRPr/>
            </a:pPr>
            <a:r>
              <a:rPr lang="en-US" b="0" baseline="0" dirty="0"/>
              <a:t>A few students will need intensive, individualized supports – about 1-7% of the students. This is shown in the red section at the top of the pyramid.</a:t>
            </a:r>
          </a:p>
          <a:p>
            <a:pPr defTabSz="465887">
              <a:defRPr/>
            </a:pPr>
            <a:r>
              <a:rPr lang="en-US" b="0" baseline="0" dirty="0"/>
              <a:t>Taken together, these layers are known as the “multi-tiered system of supports.”</a:t>
            </a:r>
          </a:p>
          <a:p>
            <a:endParaRPr lang="en-US" dirty="0"/>
          </a:p>
        </p:txBody>
      </p:sp>
      <p:sp>
        <p:nvSpPr>
          <p:cNvPr id="4" name="Slide Number Placeholder 3"/>
          <p:cNvSpPr>
            <a:spLocks noGrp="1"/>
          </p:cNvSpPr>
          <p:nvPr>
            <p:ph type="sldNum" sz="quarter" idx="10"/>
          </p:nvPr>
        </p:nvSpPr>
        <p:spPr/>
        <p:txBody>
          <a:bodyPr/>
          <a:lstStyle/>
          <a:p>
            <a:fld id="{2CB5CCB4-53F2-F749-903A-CEB32CC0A854}" type="slidenum">
              <a:rPr lang="en-US" smtClean="0"/>
              <a:t>32</a:t>
            </a:fld>
            <a:endParaRPr lang="en-US"/>
          </a:p>
        </p:txBody>
      </p:sp>
    </p:spTree>
    <p:extLst>
      <p:ext uri="{BB962C8B-B14F-4D97-AF65-F5344CB8AC3E}">
        <p14:creationId xmlns:p14="http://schemas.microsoft.com/office/powerpoint/2010/main" val="21851018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14 minutes</a:t>
            </a:r>
          </a:p>
          <a:p>
            <a:pPr defTabSz="465887">
              <a:defRPr/>
            </a:pPr>
            <a:r>
              <a:rPr lang="en-US" b="1" baseline="0" dirty="0"/>
              <a:t>Section 2</a:t>
            </a:r>
          </a:p>
          <a:p>
            <a:endParaRPr lang="en-US" baseline="0" dirty="0"/>
          </a:p>
          <a:p>
            <a:r>
              <a:rPr lang="en-US" b="1" baseline="0" dirty="0"/>
              <a:t>Slide intent: </a:t>
            </a:r>
            <a:r>
              <a:rPr lang="en-US" b="0" baseline="0" dirty="0"/>
              <a:t>To highlight the key elements of a Multi-Tiered System of Supports.</a:t>
            </a:r>
          </a:p>
          <a:p>
            <a:endParaRPr lang="en-US" b="1" baseline="0" dirty="0"/>
          </a:p>
          <a:p>
            <a:pPr defTabSz="465887">
              <a:defRPr/>
            </a:pPr>
            <a:r>
              <a:rPr lang="en-US" b="1" baseline="0" dirty="0"/>
              <a:t>Presenter says:  </a:t>
            </a:r>
            <a:r>
              <a:rPr lang="en-US" b="0" baseline="0" dirty="0"/>
              <a:t>Let’s review some key elements of a high-quality Multi-Tiered System of Supports found on page 7 of the Handbook.</a:t>
            </a:r>
          </a:p>
          <a:p>
            <a:pPr marL="174708" indent="-174708">
              <a:buFont typeface="Arial" charset="0"/>
              <a:buChar char="•"/>
            </a:pPr>
            <a:r>
              <a:rPr lang="en-US" b="0" dirty="0"/>
              <a:t>System-wide alignment of </a:t>
            </a:r>
            <a:r>
              <a:rPr lang="en-US" dirty="0"/>
              <a:t>resources and initiatives and systematic</a:t>
            </a:r>
            <a:r>
              <a:rPr lang="en-US" baseline="0" dirty="0"/>
              <a:t> </a:t>
            </a:r>
            <a:r>
              <a:rPr lang="en-US" dirty="0"/>
              <a:t>processes for identifying</a:t>
            </a:r>
            <a:r>
              <a:rPr lang="en-US" baseline="0" dirty="0"/>
              <a:t> resources and who may benefit from universal, targeted and intensive supports.</a:t>
            </a:r>
          </a:p>
          <a:p>
            <a:pPr marL="174708" indent="-174708">
              <a:buFont typeface="Arial" charset="0"/>
              <a:buChar char="•"/>
            </a:pPr>
            <a:r>
              <a:rPr lang="en-US" dirty="0"/>
              <a:t>District, site and grade level participation </a:t>
            </a:r>
            <a:r>
              <a:rPr lang="en-US" b="0" dirty="0"/>
              <a:t>in alignment of resources and programs</a:t>
            </a:r>
          </a:p>
          <a:p>
            <a:pPr marL="174708" indent="-174708">
              <a:buFont typeface="Arial" charset="0"/>
              <a:buChar char="•"/>
            </a:pPr>
            <a:r>
              <a:rPr lang="en-US" b="0" dirty="0"/>
              <a:t>Support for all students including gifted and high achievers</a:t>
            </a:r>
          </a:p>
          <a:p>
            <a:pPr marL="174708" indent="-174708">
              <a:buFont typeface="Arial" charset="0"/>
              <a:buChar char="•"/>
            </a:pPr>
            <a:r>
              <a:rPr lang="en-US" b="0" dirty="0"/>
              <a:t>Use of Universal Design for Learning (UDL) proactive lesson planning </a:t>
            </a:r>
            <a:r>
              <a:rPr lang="en-US" b="0" dirty="0" err="1"/>
              <a:t>framwork</a:t>
            </a:r>
            <a:r>
              <a:rPr lang="en-US" b="0" dirty="0"/>
              <a:t>, which will be discussed in greater detail later in this</a:t>
            </a:r>
            <a:r>
              <a:rPr lang="en-US" b="0" baseline="0" dirty="0"/>
              <a:t> presentation. AND</a:t>
            </a:r>
          </a:p>
          <a:p>
            <a:pPr marL="174708" indent="-174708">
              <a:buFont typeface="Arial" charset="0"/>
              <a:buChar char="•"/>
            </a:pPr>
            <a:r>
              <a:rPr lang="en-US" b="0" dirty="0"/>
              <a:t>A focus on sustainable interventions that reflect best practice aligned to Common Core State Standards</a:t>
            </a:r>
          </a:p>
          <a:p>
            <a:pPr defTabSz="465887">
              <a:defRPr/>
            </a:pPr>
            <a:endParaRPr lang="en-US" b="0" baseline="0" dirty="0"/>
          </a:p>
        </p:txBody>
      </p:sp>
      <p:sp>
        <p:nvSpPr>
          <p:cNvPr id="4" name="Slide Number Placeholder 3"/>
          <p:cNvSpPr>
            <a:spLocks noGrp="1"/>
          </p:cNvSpPr>
          <p:nvPr>
            <p:ph type="sldNum" sz="quarter" idx="10"/>
          </p:nvPr>
        </p:nvSpPr>
        <p:spPr/>
        <p:txBody>
          <a:bodyPr/>
          <a:lstStyle/>
          <a:p>
            <a:fld id="{2CB5CCB4-53F2-F749-903A-CEB32CC0A854}" type="slidenum">
              <a:rPr lang="en-US" smtClean="0"/>
              <a:t>33</a:t>
            </a:fld>
            <a:endParaRPr lang="en-US"/>
          </a:p>
        </p:txBody>
      </p:sp>
    </p:spTree>
    <p:extLst>
      <p:ext uri="{BB962C8B-B14F-4D97-AF65-F5344CB8AC3E}">
        <p14:creationId xmlns:p14="http://schemas.microsoft.com/office/powerpoint/2010/main" val="824246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2 minutes			Running time = 16 minutes</a:t>
            </a:r>
          </a:p>
          <a:p>
            <a:pPr defTabSz="465887">
              <a:defRPr/>
            </a:pPr>
            <a:r>
              <a:rPr lang="en-US" b="1" baseline="0" dirty="0"/>
              <a:t>Section 2</a:t>
            </a:r>
          </a:p>
          <a:p>
            <a:endParaRPr lang="en-US" baseline="0" dirty="0"/>
          </a:p>
          <a:p>
            <a:r>
              <a:rPr lang="en-US" b="1" baseline="0" dirty="0"/>
              <a:t>Slide intent: </a:t>
            </a:r>
            <a:r>
              <a:rPr lang="en-US" b="0" baseline="0" dirty="0"/>
              <a:t>To provide an overview of the Evidence-Based Practice, Universal Design for Learning.</a:t>
            </a:r>
            <a:endParaRPr lang="en-US" b="1" baseline="0" dirty="0"/>
          </a:p>
          <a:p>
            <a:pPr defTabSz="465887">
              <a:defRPr/>
            </a:pPr>
            <a:r>
              <a:rPr lang="en-US" b="1" baseline="0" dirty="0"/>
              <a:t>Presenter says:  </a:t>
            </a:r>
            <a:r>
              <a:rPr lang="en-US" b="0" baseline="0" dirty="0"/>
              <a:t>The Universal Design for Learning principles or UDL are a critical element of MTSS.  UDL is an evidence-based practice that takes into account the multitude of needs of all learners in the classroom and proactively assists educators in addressing the why, what, and how of learning in their classrooms.</a:t>
            </a:r>
          </a:p>
          <a:p>
            <a:pPr defTabSz="465887">
              <a:defRPr/>
            </a:pPr>
            <a:endParaRPr lang="en-US" b="0" baseline="0" dirty="0"/>
          </a:p>
          <a:p>
            <a:r>
              <a:rPr lang="en-US" dirty="0"/>
              <a:t>In a nutshell, UDL is a set of principles for </a:t>
            </a:r>
            <a:r>
              <a:rPr lang="en-US" dirty="0">
                <a:hlinkClick r:id="rId3"/>
              </a:rPr>
              <a:t>curriculum</a:t>
            </a:r>
            <a:r>
              <a:rPr lang="en-US" dirty="0"/>
              <a:t> development that give all individuals equal opportunities to learn.</a:t>
            </a:r>
          </a:p>
          <a:p>
            <a:r>
              <a:rPr lang="en-US" dirty="0"/>
              <a:t>UDL provides a blueprint for creating instructional goals, methods, materials, and assessments that work for everyone--not a single, one-size-fits-all solution but rather flexible approaches that can be customized and adjusted for individual needs.</a:t>
            </a:r>
          </a:p>
          <a:p>
            <a:endParaRPr lang="en-US" b="1" dirty="0"/>
          </a:p>
          <a:p>
            <a:r>
              <a:rPr lang="en-US" b="1" dirty="0"/>
              <a:t>UDL is necessary because each student brings a </a:t>
            </a:r>
            <a:r>
              <a:rPr lang="en-US" dirty="0"/>
              <a:t>variety of skills, needs, and interests to learning. Neuroscience reveals that these differences are as varied and unique as our DNA or fingerprints. The three primary brain networks are shown on this slide.  </a:t>
            </a:r>
          </a:p>
          <a:p>
            <a:r>
              <a:rPr lang="en-US" dirty="0"/>
              <a:t>The arrows below the images of the networks remind us of the considerations educators must address when planning effective lessons.</a:t>
            </a:r>
          </a:p>
          <a:p>
            <a:pPr defTabSz="465887">
              <a:defRPr/>
            </a:pPr>
            <a:endParaRPr lang="en-US" b="0" baseline="0" dirty="0"/>
          </a:p>
          <a:p>
            <a:pPr defTabSz="465887">
              <a:defRPr/>
            </a:pPr>
            <a:endParaRPr lang="en-US" b="0" baseline="0" dirty="0"/>
          </a:p>
          <a:p>
            <a:pPr defTabSz="465887">
              <a:defRPr/>
            </a:pPr>
            <a:r>
              <a:rPr lang="en-US" b="1" baseline="0" dirty="0"/>
              <a:t>Source: </a:t>
            </a:r>
            <a:r>
              <a:rPr lang="en-US" dirty="0"/>
              <a:t>CAST. </a:t>
            </a:r>
            <a:r>
              <a:rPr lang="en-US" dirty="0">
                <a:hlinkClick r:id="rId4"/>
              </a:rPr>
              <a:t>Udlcenter.org</a:t>
            </a:r>
            <a:r>
              <a:rPr lang="en-US" dirty="0"/>
              <a:t>     image from </a:t>
            </a:r>
            <a:r>
              <a:rPr lang="en-US" u="sng" dirty="0"/>
              <a:t>http://www.udlcenter.org/aboutudl/whatisudl</a:t>
            </a:r>
            <a:endParaRPr lang="en-US" dirty="0"/>
          </a:p>
          <a:p>
            <a:pPr defTabSz="465887">
              <a:defRPr/>
            </a:pPr>
            <a:endParaRPr lang="en-US" b="1" baseline="0" dirty="0"/>
          </a:p>
        </p:txBody>
      </p:sp>
      <p:sp>
        <p:nvSpPr>
          <p:cNvPr id="4" name="Slide Number Placeholder 3"/>
          <p:cNvSpPr>
            <a:spLocks noGrp="1"/>
          </p:cNvSpPr>
          <p:nvPr>
            <p:ph type="sldNum" sz="quarter" idx="10"/>
          </p:nvPr>
        </p:nvSpPr>
        <p:spPr/>
        <p:txBody>
          <a:bodyPr/>
          <a:lstStyle/>
          <a:p>
            <a:fld id="{2CB5CCB4-53F2-F749-903A-CEB32CC0A854}" type="slidenum">
              <a:rPr lang="en-US" smtClean="0"/>
              <a:t>34</a:t>
            </a:fld>
            <a:endParaRPr lang="en-US"/>
          </a:p>
        </p:txBody>
      </p:sp>
    </p:spTree>
    <p:extLst>
      <p:ext uri="{BB962C8B-B14F-4D97-AF65-F5344CB8AC3E}">
        <p14:creationId xmlns:p14="http://schemas.microsoft.com/office/powerpoint/2010/main" val="2693672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17 minutes</a:t>
            </a:r>
          </a:p>
          <a:p>
            <a:pPr defTabSz="465887">
              <a:defRPr/>
            </a:pPr>
            <a:r>
              <a:rPr lang="en-US" b="1" baseline="0" dirty="0"/>
              <a:t>Section 2</a:t>
            </a:r>
          </a:p>
          <a:p>
            <a:endParaRPr lang="en-US" baseline="0" dirty="0"/>
          </a:p>
          <a:p>
            <a:pPr defTabSz="465887">
              <a:defRPr/>
            </a:pPr>
            <a:r>
              <a:rPr lang="en-US" b="1" baseline="0" dirty="0"/>
              <a:t>Slide intent: </a:t>
            </a:r>
            <a:r>
              <a:rPr lang="en-US" b="0" baseline="0" dirty="0"/>
              <a:t>To provide an overview of the Evidence-Based Practice, Universal Design for Learning.</a:t>
            </a:r>
            <a:endParaRPr lang="en-US" b="1" baseline="0" dirty="0"/>
          </a:p>
          <a:p>
            <a:endParaRPr lang="en-US" b="1" baseline="0" dirty="0"/>
          </a:p>
          <a:p>
            <a:pPr defTabSz="465887">
              <a:defRPr/>
            </a:pPr>
            <a:r>
              <a:rPr lang="en-US" b="1" baseline="0" dirty="0"/>
              <a:t>Presenter says:  </a:t>
            </a:r>
            <a:r>
              <a:rPr lang="en-US" b="0" baseline="0" dirty="0"/>
              <a:t>UDL also allows all students to be successful in the classroom for the reasons you see listed on this slide:</a:t>
            </a:r>
          </a:p>
          <a:p>
            <a:pPr marL="174708" indent="-174708">
              <a:buFont typeface="Arial" charset="0"/>
              <a:buChar char="•"/>
            </a:pPr>
            <a:r>
              <a:rPr lang="en-US" b="0" dirty="0"/>
              <a:t>Provides students with equitable access to education, no matter</a:t>
            </a:r>
            <a:r>
              <a:rPr lang="en-US" b="0" baseline="0" dirty="0"/>
              <a:t> their learning or other individual needs</a:t>
            </a:r>
            <a:endParaRPr lang="en-US" b="0" dirty="0"/>
          </a:p>
          <a:p>
            <a:pPr marL="174708" indent="-174708">
              <a:buFont typeface="Arial" charset="0"/>
              <a:buChar char="•"/>
            </a:pPr>
            <a:r>
              <a:rPr lang="en-US" b="0" dirty="0"/>
              <a:t>Optimizes instruction &amp; supports for all students in the general education setting</a:t>
            </a:r>
          </a:p>
          <a:p>
            <a:pPr marL="174708" indent="-174708">
              <a:buFont typeface="Arial" charset="0"/>
              <a:buChar char="•"/>
            </a:pPr>
            <a:r>
              <a:rPr lang="en-US" b="0" dirty="0"/>
              <a:t>Ensures full access to the general curriculum regardless of disability, English language proficiency, income level, race, academic levels, etc. </a:t>
            </a:r>
          </a:p>
          <a:p>
            <a:pPr marL="174708" indent="-174708">
              <a:buFont typeface="Arial" charset="0"/>
              <a:buChar char="•"/>
            </a:pPr>
            <a:r>
              <a:rPr lang="en-US" b="0" dirty="0"/>
              <a:t>Includes differentiated instructional strategies in classroom settings</a:t>
            </a:r>
          </a:p>
          <a:p>
            <a:pPr marL="174708" indent="-174708">
              <a:buFont typeface="Arial" charset="0"/>
              <a:buChar char="•"/>
            </a:pPr>
            <a:r>
              <a:rPr lang="en-US" b="0" dirty="0"/>
              <a:t>Offers explicit and rigorous instruction that is culturally responsive and linguistically appropriate</a:t>
            </a:r>
            <a:endParaRPr lang="en-US" b="0" baseline="0" dirty="0"/>
          </a:p>
          <a:p>
            <a:endParaRPr lang="en-US" dirty="0"/>
          </a:p>
          <a:p>
            <a:r>
              <a:rPr lang="en-US" dirty="0"/>
              <a:t>The use of Universal Design for Learning (UDL) principles for curriculum development and instruction provide students with equitable access to education. </a:t>
            </a:r>
          </a:p>
          <a:p>
            <a:r>
              <a:rPr lang="en-US" dirty="0"/>
              <a:t>UDL principles are intended to optimize instruction and supports for all students in the general education setting and ensure full access to the general curriculum regardless of disability, English language proficiency, income level, race, or academic performance. </a:t>
            </a:r>
          </a:p>
          <a:p>
            <a:endParaRPr lang="en-US" dirty="0"/>
          </a:p>
          <a:p>
            <a:r>
              <a:rPr lang="en-US" dirty="0"/>
              <a:t>UDL provides teachers with a data-driven, research-based blueprint for meeting the full range of student needs. These principles also include differentiated instruction that matches individual student needs with appropriate instructional strategies in classroom settings. </a:t>
            </a:r>
          </a:p>
          <a:p>
            <a:endParaRPr lang="en-US" dirty="0"/>
          </a:p>
          <a:p>
            <a:r>
              <a:rPr lang="en-US" dirty="0"/>
              <a:t>UDL offers students explicit and rigorous instruction that is both culturally responsive and linguistically appropriate. Instruction and interventions that build upon a student’s cultural knowledge, home language, background, and experiences, as well as their linguistic proficiency (in both English and their native language) are essential to UDL. Approaching instruction with these considerations helps teachers to determine how a student learns best, identify preferred settings and optimal teaching conditions, and ensure all students have access to, and are learning from, rigorous engaging general education curriculum. </a:t>
            </a:r>
            <a:endParaRPr lang="en-US" b="0" baseline="0" dirty="0"/>
          </a:p>
          <a:p>
            <a:endParaRPr lang="en-US" dirty="0"/>
          </a:p>
          <a:p>
            <a:r>
              <a:rPr lang="en-US" dirty="0"/>
              <a:t>Section</a:t>
            </a:r>
            <a:r>
              <a:rPr lang="en-US" baseline="0" dirty="0"/>
              <a:t> 4 of the Handbook is a Toolkit. You will find information and resources to learn more about topics mentioned in this Handbook, including UDL and MTSS.</a:t>
            </a:r>
            <a:endParaRPr lang="en-US" dirty="0"/>
          </a:p>
        </p:txBody>
      </p:sp>
      <p:sp>
        <p:nvSpPr>
          <p:cNvPr id="4" name="Slide Number Placeholder 3"/>
          <p:cNvSpPr>
            <a:spLocks noGrp="1"/>
          </p:cNvSpPr>
          <p:nvPr>
            <p:ph type="sldNum" sz="quarter" idx="10"/>
          </p:nvPr>
        </p:nvSpPr>
        <p:spPr/>
        <p:txBody>
          <a:bodyPr/>
          <a:lstStyle/>
          <a:p>
            <a:fld id="{2CB5CCB4-53F2-F749-903A-CEB32CC0A854}" type="slidenum">
              <a:rPr lang="en-US" smtClean="0"/>
              <a:t>35</a:t>
            </a:fld>
            <a:endParaRPr lang="en-US"/>
          </a:p>
        </p:txBody>
      </p:sp>
    </p:spTree>
    <p:extLst>
      <p:ext uri="{BB962C8B-B14F-4D97-AF65-F5344CB8AC3E}">
        <p14:creationId xmlns:p14="http://schemas.microsoft.com/office/powerpoint/2010/main" val="12275847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31 minutes</a:t>
            </a:r>
          </a:p>
          <a:p>
            <a:pPr defTabSz="465887">
              <a:defRPr/>
            </a:pPr>
            <a:r>
              <a:rPr lang="en-US" b="1" baseline="0" dirty="0"/>
              <a:t>Section 2</a:t>
            </a:r>
          </a:p>
          <a:p>
            <a:endParaRPr lang="en-US" baseline="0" dirty="0"/>
          </a:p>
          <a:p>
            <a:pPr defTabSz="465887">
              <a:defRPr/>
            </a:pPr>
            <a:r>
              <a:rPr lang="en-US" b="1" baseline="0" dirty="0"/>
              <a:t>Slide intent: </a:t>
            </a:r>
            <a:r>
              <a:rPr lang="en-US" b="0" baseline="0" dirty="0"/>
              <a:t>To provide an overview of the principles for using evidence-based practices (EBPs).</a:t>
            </a:r>
            <a:endParaRPr lang="en-US" b="1" baseline="0" dirty="0"/>
          </a:p>
          <a:p>
            <a:endParaRPr lang="en-US" b="1" baseline="0" dirty="0"/>
          </a:p>
          <a:p>
            <a:endParaRPr lang="en-US" b="1" baseline="0" dirty="0"/>
          </a:p>
          <a:p>
            <a:pPr defTabSz="465887">
              <a:defRPr/>
            </a:pPr>
            <a:r>
              <a:rPr lang="en-US" b="1" baseline="0" dirty="0"/>
              <a:t>Presenter says: </a:t>
            </a:r>
            <a:r>
              <a:rPr lang="en-US" b="0" baseline="0" dirty="0"/>
              <a:t>EBPs are an important component of MTSS.</a:t>
            </a:r>
          </a:p>
          <a:p>
            <a:pPr defTabSz="465887">
              <a:defRPr/>
            </a:pPr>
            <a:r>
              <a:rPr lang="en-US" b="0" baseline="0" dirty="0"/>
              <a:t>Some of the key benefits of implementing EBPs are shown on this slides. </a:t>
            </a:r>
          </a:p>
          <a:p>
            <a:pPr defTabSz="465887">
              <a:defRPr/>
            </a:pPr>
            <a:endParaRPr lang="en-US" b="1" baseline="0" dirty="0"/>
          </a:p>
          <a:p>
            <a:pPr defTabSz="465887">
              <a:defRPr/>
            </a:pPr>
            <a:r>
              <a:rPr lang="en-US" b="1" baseline="0" dirty="0"/>
              <a:t>Materials needed:</a:t>
            </a:r>
            <a:endParaRPr lang="en-US" dirty="0"/>
          </a:p>
          <a:p>
            <a:r>
              <a:rPr lang="en-US" dirty="0"/>
              <a:t>Copies of the Handbook</a:t>
            </a:r>
            <a:r>
              <a:rPr lang="en-US" baseline="0" dirty="0"/>
              <a:t> </a:t>
            </a:r>
            <a:r>
              <a:rPr lang="en-US" dirty="0"/>
              <a:t>or the Rubric.</a:t>
            </a:r>
          </a:p>
        </p:txBody>
      </p:sp>
      <p:sp>
        <p:nvSpPr>
          <p:cNvPr id="4" name="Slide Number Placeholder 3"/>
          <p:cNvSpPr>
            <a:spLocks noGrp="1"/>
          </p:cNvSpPr>
          <p:nvPr>
            <p:ph type="sldNum" sz="quarter" idx="10"/>
          </p:nvPr>
        </p:nvSpPr>
        <p:spPr/>
        <p:txBody>
          <a:bodyPr/>
          <a:lstStyle/>
          <a:p>
            <a:fld id="{2CB5CCB4-53F2-F749-903A-CEB32CC0A854}" type="slidenum">
              <a:rPr lang="en-US" smtClean="0"/>
              <a:t>36</a:t>
            </a:fld>
            <a:endParaRPr lang="en-US"/>
          </a:p>
        </p:txBody>
      </p:sp>
    </p:spTree>
    <p:extLst>
      <p:ext uri="{BB962C8B-B14F-4D97-AF65-F5344CB8AC3E}">
        <p14:creationId xmlns:p14="http://schemas.microsoft.com/office/powerpoint/2010/main" val="3541227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33 minutes</a:t>
            </a:r>
          </a:p>
          <a:p>
            <a:pPr defTabSz="465887">
              <a:defRPr/>
            </a:pPr>
            <a:r>
              <a:rPr lang="en-US" b="1" baseline="0" dirty="0"/>
              <a:t>Section 2</a:t>
            </a:r>
          </a:p>
          <a:p>
            <a:pPr defTabSz="465887">
              <a:defRPr/>
            </a:pPr>
            <a:endParaRPr lang="en-US" b="1" baseline="0" dirty="0"/>
          </a:p>
          <a:p>
            <a:pPr defTabSz="465887">
              <a:defRPr/>
            </a:pPr>
            <a:r>
              <a:rPr lang="en-US" b="1" baseline="0" dirty="0"/>
              <a:t>Slide intent: </a:t>
            </a:r>
            <a:r>
              <a:rPr lang="en-US" b="0" baseline="0" dirty="0"/>
              <a:t>To provide an overview of the principles for using evidence-based practices (EBPs).</a:t>
            </a:r>
            <a:endParaRPr lang="en-US" b="1" baseline="0" dirty="0"/>
          </a:p>
          <a:p>
            <a:endParaRPr lang="en-US" b="1" baseline="0" dirty="0"/>
          </a:p>
          <a:p>
            <a:endParaRPr lang="en-US" b="1" baseline="0" dirty="0"/>
          </a:p>
          <a:p>
            <a:pPr defTabSz="465887">
              <a:defRPr/>
            </a:pPr>
            <a:r>
              <a:rPr lang="en-US" b="1" baseline="0" dirty="0"/>
              <a:t>Presenter says: </a:t>
            </a:r>
            <a:r>
              <a:rPr lang="en-US" dirty="0"/>
              <a:t>Section 4 of t</a:t>
            </a:r>
            <a:r>
              <a:rPr lang="en-US" b="0" baseline="0" dirty="0"/>
              <a:t>he Handbook has several tools that you might want to use when helping LEAs to determine which EBPs may be a good fit for them to use. </a:t>
            </a:r>
            <a:endParaRPr lang="en-US" dirty="0"/>
          </a:p>
          <a:p>
            <a:endParaRPr lang="en-US" dirty="0"/>
          </a:p>
          <a:p>
            <a:r>
              <a:rPr lang="en-US" dirty="0"/>
              <a:t>On pages 26 and 27, you will find the </a:t>
            </a:r>
            <a:r>
              <a:rPr lang="en-US" b="1" dirty="0"/>
              <a:t>EBP Comparison Sheet. </a:t>
            </a:r>
            <a:r>
              <a:rPr lang="en-US" dirty="0"/>
              <a:t>This tool is a matrix to compare programs and practices using a variety of factors including target student population, resources required for implementation, and time required. </a:t>
            </a:r>
          </a:p>
          <a:p>
            <a:r>
              <a:rPr lang="en-US" dirty="0"/>
              <a:t>Page 28 has the </a:t>
            </a:r>
            <a:r>
              <a:rPr lang="en-US" b="1" dirty="0"/>
              <a:t>Hexagon Tool</a:t>
            </a:r>
            <a:r>
              <a:rPr lang="en-US" dirty="0"/>
              <a:t>. It provides teams a structure for discussions around each of the six components: need, fit, resources, evidence, readiness, and capacity.</a:t>
            </a:r>
            <a:endParaRPr lang="en-US" b="0" baseline="0" dirty="0"/>
          </a:p>
        </p:txBody>
      </p:sp>
      <p:sp>
        <p:nvSpPr>
          <p:cNvPr id="4" name="Slide Number Placeholder 3"/>
          <p:cNvSpPr>
            <a:spLocks noGrp="1"/>
          </p:cNvSpPr>
          <p:nvPr>
            <p:ph type="sldNum" sz="quarter" idx="10"/>
          </p:nvPr>
        </p:nvSpPr>
        <p:spPr/>
        <p:txBody>
          <a:bodyPr/>
          <a:lstStyle/>
          <a:p>
            <a:fld id="{2CB5CCB4-53F2-F749-903A-CEB32CC0A854}" type="slidenum">
              <a:rPr lang="en-US" smtClean="0"/>
              <a:t>37</a:t>
            </a:fld>
            <a:endParaRPr lang="en-US"/>
          </a:p>
        </p:txBody>
      </p:sp>
    </p:spTree>
    <p:extLst>
      <p:ext uri="{BB962C8B-B14F-4D97-AF65-F5344CB8AC3E}">
        <p14:creationId xmlns:p14="http://schemas.microsoft.com/office/powerpoint/2010/main" val="3785163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 minute</a:t>
            </a:r>
          </a:p>
          <a:p>
            <a:pPr defTabSz="465887">
              <a:defRPr/>
            </a:pPr>
            <a:r>
              <a:rPr lang="en-US" b="1" baseline="0" dirty="0"/>
              <a:t>Section 3</a:t>
            </a:r>
            <a:endParaRPr lang="en-US" b="0" baseline="0" dirty="0"/>
          </a:p>
          <a:p>
            <a:endParaRPr lang="en-US" baseline="0" dirty="0"/>
          </a:p>
          <a:p>
            <a:r>
              <a:rPr lang="en-US" b="1" baseline="0" dirty="0"/>
              <a:t>Slide intent:  </a:t>
            </a:r>
            <a:r>
              <a:rPr lang="en-US" b="0" baseline="0" dirty="0"/>
              <a:t>To introduce Section 3 that provides an overview of the key elements of the continuous improvement cycle.</a:t>
            </a:r>
            <a:endParaRPr lang="en-US" baseline="0" dirty="0"/>
          </a:p>
          <a:p>
            <a:endParaRPr lang="en-US" b="1" baseline="0" dirty="0"/>
          </a:p>
          <a:p>
            <a:r>
              <a:rPr lang="en-US" b="1" baseline="0" dirty="0"/>
              <a:t>Presenter says:  </a:t>
            </a:r>
            <a:r>
              <a:rPr lang="en-US" b="0" baseline="0" dirty="0"/>
              <a:t>Now let’s turn our attention to Section 3 of the document which addresses the phases in a continuous improvement model and describes the provides relevant background information  for planning and improvement efforts.</a:t>
            </a:r>
            <a:endParaRPr lang="en-US" b="1" baseline="0" dirty="0"/>
          </a:p>
          <a:p>
            <a:endParaRPr lang="en-US" dirty="0"/>
          </a:p>
          <a:p>
            <a:endParaRPr lang="en-US" baseline="0" dirty="0"/>
          </a:p>
          <a:p>
            <a:endParaRPr lang="en-US" b="1" baseline="0" dirty="0"/>
          </a:p>
          <a:p>
            <a:r>
              <a:rPr lang="en-US" b="1" baseline="0" dirty="0"/>
              <a:t>Presenter says:  </a:t>
            </a:r>
          </a:p>
          <a:p>
            <a:pPr defTabSz="895341">
              <a:defRPr/>
            </a:pPr>
            <a:endParaRPr lang="en-US" b="0" i="0" baseline="0" dirty="0"/>
          </a:p>
          <a:p>
            <a:pPr defTabSz="895341">
              <a:defRPr/>
            </a:pPr>
            <a:r>
              <a:rPr lang="en-US" b="1" baseline="0" dirty="0"/>
              <a:t>Materials required:</a:t>
            </a:r>
          </a:p>
          <a:p>
            <a:endParaRPr lang="en-US" dirty="0"/>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38</a:t>
            </a:fld>
            <a:endParaRPr lang="en-US" dirty="0">
              <a:solidFill>
                <a:prstClr val="black"/>
              </a:solidFill>
              <a:latin typeface="Calibri"/>
            </a:endParaRPr>
          </a:p>
        </p:txBody>
      </p:sp>
    </p:spTree>
    <p:extLst>
      <p:ext uri="{BB962C8B-B14F-4D97-AF65-F5344CB8AC3E}">
        <p14:creationId xmlns:p14="http://schemas.microsoft.com/office/powerpoint/2010/main" val="935522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2 minutes</a:t>
            </a:r>
          </a:p>
          <a:p>
            <a:pPr defTabSz="465887">
              <a:defRPr/>
            </a:pPr>
            <a:r>
              <a:rPr lang="en-US" b="1" baseline="0" dirty="0"/>
              <a:t>Section 3</a:t>
            </a:r>
            <a:endParaRPr lang="en-US" b="0" baseline="0" dirty="0"/>
          </a:p>
          <a:p>
            <a:endParaRPr lang="en-US" baseline="0" dirty="0"/>
          </a:p>
          <a:p>
            <a:pPr defTabSz="465887">
              <a:defRPr/>
            </a:pPr>
            <a:r>
              <a:rPr lang="en-US" b="1" baseline="0" dirty="0"/>
              <a:t>Slide intent: </a:t>
            </a:r>
            <a:r>
              <a:rPr lang="en-US" b="0" baseline="0" dirty="0"/>
              <a:t>The purpose of this slide is to introduce the topics covered in Section 3.</a:t>
            </a:r>
          </a:p>
          <a:p>
            <a:endParaRPr lang="en-US" b="1" baseline="0" dirty="0"/>
          </a:p>
          <a:p>
            <a:r>
              <a:rPr lang="en-US" b="1" baseline="0" dirty="0"/>
              <a:t>Presenter says:  </a:t>
            </a:r>
          </a:p>
          <a:p>
            <a:r>
              <a:rPr lang="en-US" b="0" dirty="0"/>
              <a:t>You will find Section 3</a:t>
            </a:r>
            <a:r>
              <a:rPr lang="en-US" b="0" baseline="0" dirty="0"/>
              <a:t> on </a:t>
            </a:r>
            <a:r>
              <a:rPr lang="en-US" dirty="0"/>
              <a:t>pages 9–22.</a:t>
            </a:r>
            <a:r>
              <a:rPr lang="en-US" baseline="0" dirty="0"/>
              <a:t>  Information in this section d</a:t>
            </a:r>
            <a:r>
              <a:rPr lang="en-US" dirty="0"/>
              <a:t>escribes practices for LEAs to use to implement elements of a continuous improvement process using a “plan, do, study, and act” cycle.  </a:t>
            </a:r>
          </a:p>
          <a:p>
            <a:endParaRPr lang="en-US" dirty="0"/>
          </a:p>
          <a:p>
            <a:r>
              <a:rPr lang="en-US" dirty="0"/>
              <a:t>Section 3 Topics include:</a:t>
            </a:r>
          </a:p>
          <a:p>
            <a:r>
              <a:rPr lang="en-US" dirty="0"/>
              <a:t>The role of improvement teams, use of data and questioning strategies to identify root causes, the identification of evidence-based programs and practices, and the implementation of effective strategies within an MTSS framework.</a:t>
            </a:r>
          </a:p>
          <a:p>
            <a:endParaRPr lang="en-US" dirty="0"/>
          </a:p>
          <a:p>
            <a:r>
              <a:rPr lang="en-US" dirty="0"/>
              <a:t>Many of the related tools and resources in Section 4 will be useful for school and district teams to implement the Plan, Do, Study, and Act cycle to improve the performance of Students With Disabilities.</a:t>
            </a:r>
          </a:p>
          <a:p>
            <a:endParaRPr lang="en-US" dirty="0"/>
          </a:p>
          <a:p>
            <a:r>
              <a:rPr lang="en-US" dirty="0"/>
              <a:t>This section provides an overview of the planning process and highlights of the types of plans commonly developed by schools and districts (SPSA, LCAP) and those that are typically developed for SWDs (IEP).</a:t>
            </a:r>
          </a:p>
          <a:p>
            <a:r>
              <a:rPr lang="en-US" dirty="0"/>
              <a:t>Guiding questions, links to in-depth resources, and tools in Section 4 are provided for each component of this cycle.</a:t>
            </a:r>
          </a:p>
          <a:p>
            <a:endParaRPr lang="en-US" dirty="0"/>
          </a:p>
          <a:p>
            <a:r>
              <a:rPr lang="en-US" dirty="0"/>
              <a:t>Planning processes, regardless of the type of plan, share several common elements including input from stakeholders, measurable goals, implementation timelines, allocation of fiscal resources, and tools to monitor implementation and student performance. </a:t>
            </a:r>
          </a:p>
          <a:p>
            <a:endParaRPr lang="en-US" dirty="0"/>
          </a:p>
          <a:p>
            <a:pPr defTabSz="465887">
              <a:defRPr/>
            </a:pPr>
            <a:r>
              <a:rPr lang="en-US" b="1" baseline="0" dirty="0"/>
              <a:t>Materials: </a:t>
            </a:r>
            <a:r>
              <a:rPr lang="en-US" b="0" baseline="0" dirty="0"/>
              <a:t>Handbook</a:t>
            </a:r>
          </a:p>
          <a:p>
            <a:endParaRPr lang="en-US" dirty="0"/>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39</a:t>
            </a:fld>
            <a:endParaRPr lang="en-US" dirty="0">
              <a:solidFill>
                <a:prstClr val="black"/>
              </a:solidFill>
              <a:latin typeface="Calibri"/>
            </a:endParaRPr>
          </a:p>
        </p:txBody>
      </p:sp>
    </p:spTree>
    <p:extLst>
      <p:ext uri="{BB962C8B-B14F-4D97-AF65-F5344CB8AC3E}">
        <p14:creationId xmlns:p14="http://schemas.microsoft.com/office/powerpoint/2010/main" val="609744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5 minutes (Slides 6-8)			Running time = 16 minutes</a:t>
            </a:r>
          </a:p>
          <a:p>
            <a:pPr defTabSz="465887">
              <a:defRPr/>
            </a:pPr>
            <a:r>
              <a:rPr lang="en-US" b="1" baseline="0" dirty="0"/>
              <a:t>Introduction</a:t>
            </a:r>
          </a:p>
          <a:p>
            <a:endParaRPr lang="en-US" b="1" baseline="0" dirty="0"/>
          </a:p>
          <a:p>
            <a:r>
              <a:rPr lang="en-US" b="1" baseline="0" dirty="0"/>
              <a:t>Slide intent: </a:t>
            </a:r>
            <a:r>
              <a:rPr lang="en-US" b="0" baseline="0" dirty="0"/>
              <a:t>The purpose of this slide is for participants to become familiar with the six guiding principles.</a:t>
            </a:r>
            <a:endParaRPr lang="en-US" baseline="0" dirty="0"/>
          </a:p>
          <a:p>
            <a:endParaRPr lang="en-US" b="1" baseline="0" dirty="0"/>
          </a:p>
          <a:p>
            <a:r>
              <a:rPr lang="en-US" b="1" baseline="0" dirty="0"/>
              <a:t>Presenter says:  </a:t>
            </a:r>
          </a:p>
          <a:p>
            <a:r>
              <a:rPr lang="en-US" dirty="0">
                <a:solidFill>
                  <a:srgbClr val="212121"/>
                </a:solidFill>
                <a:latin typeface="Arial" panose="020B0604020202020204" pitchFamily="34" charset="0"/>
                <a:ea typeface="Calibri" panose="020F0502020204030204" pitchFamily="34" charset="0"/>
                <a:cs typeface="Times New Roman" panose="02020603050405020304" pitchFamily="18" charset="0"/>
              </a:rPr>
              <a:t>Here are the first 3 principles.</a:t>
            </a:r>
          </a:p>
          <a:p>
            <a:endParaRPr lang="en-US" dirty="0">
              <a:solidFill>
                <a:srgbClr val="212121"/>
              </a:solidFill>
              <a:latin typeface="Arial" panose="020B0604020202020204" pitchFamily="34" charset="0"/>
              <a:ea typeface="Calibri" panose="020F0502020204030204" pitchFamily="34" charset="0"/>
              <a:cs typeface="Times New Roman" panose="02020603050405020304" pitchFamily="18" charset="0"/>
            </a:endParaRPr>
          </a:p>
          <a:p>
            <a:pPr marL="474739" indent="-474739">
              <a:buFont typeface="+mj-lt"/>
              <a:buAutoNum type="arabicPeriod"/>
            </a:pPr>
            <a:r>
              <a:rPr lang="en-US" dirty="0">
                <a:solidFill>
                  <a:srgbClr val="212121"/>
                </a:solidFill>
                <a:latin typeface="Arial" panose="020B0604020202020204" pitchFamily="34" charset="0"/>
                <a:ea typeface="Calibri" panose="020F0502020204030204" pitchFamily="34" charset="0"/>
                <a:cs typeface="Times New Roman" panose="02020603050405020304" pitchFamily="18" charset="0"/>
              </a:rPr>
              <a:t>General Education and Special Education work together seamlessly as one coherent system.</a:t>
            </a:r>
          </a:p>
          <a:p>
            <a:pPr marL="474739" indent="-474739">
              <a:buFont typeface="+mj-lt"/>
              <a:buAutoNum type="arabicPeriod"/>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74739" indent="-474739">
              <a:buFont typeface="+mj-lt"/>
              <a:buAutoNum type="arabicPeriod"/>
            </a:pPr>
            <a:r>
              <a:rPr lang="en-US" dirty="0">
                <a:solidFill>
                  <a:srgbClr val="212121"/>
                </a:solidFill>
                <a:latin typeface="Arial" panose="020B0604020202020204" pitchFamily="34" charset="0"/>
                <a:ea typeface="Calibri" panose="020F0502020204030204" pitchFamily="34" charset="0"/>
                <a:cs typeface="Times New Roman" panose="02020603050405020304" pitchFamily="18" charset="0"/>
              </a:rPr>
              <a:t>Educational programs are organized within the context of a Multi-Tiered System of Supports (MTSS) framework to ensure academic and behavioral supports are provided for all students.</a:t>
            </a:r>
          </a:p>
          <a:p>
            <a:pPr marL="474739" indent="-474739">
              <a:buFont typeface="+mj-lt"/>
              <a:buAutoNum type="arabicPeriod"/>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474739" indent="-474739">
              <a:buFont typeface="+mj-lt"/>
              <a:buAutoNum type="arabicPeriod"/>
            </a:pPr>
            <a:r>
              <a:rPr lang="en-US" dirty="0">
                <a:solidFill>
                  <a:srgbClr val="212121"/>
                </a:solidFill>
                <a:latin typeface="Arial" panose="020B0604020202020204" pitchFamily="34" charset="0"/>
                <a:ea typeface="Calibri" panose="020F0502020204030204" pitchFamily="34" charset="0"/>
                <a:cs typeface="Times New Roman" panose="02020603050405020304" pitchFamily="18" charset="0"/>
              </a:rPr>
              <a:t>Instructional programs incorporate high quality, standards aligned, evidence-based practices and use of  principles of Universal Design for Learning (UDL).</a:t>
            </a:r>
          </a:p>
          <a:p>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CB5CCB4-53F2-F749-903A-CEB32CC0A854}" type="slidenum">
              <a:rPr lang="en-US" smtClean="0"/>
              <a:t>4</a:t>
            </a:fld>
            <a:endParaRPr lang="en-US"/>
          </a:p>
        </p:txBody>
      </p:sp>
    </p:spTree>
    <p:extLst>
      <p:ext uri="{BB962C8B-B14F-4D97-AF65-F5344CB8AC3E}">
        <p14:creationId xmlns:p14="http://schemas.microsoft.com/office/powerpoint/2010/main" val="2663690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8 minutes			Running time =  10 minutes</a:t>
            </a:r>
          </a:p>
          <a:p>
            <a:pPr defTabSz="465887">
              <a:defRPr/>
            </a:pPr>
            <a:r>
              <a:rPr lang="en-US" b="1" baseline="0" dirty="0"/>
              <a:t>Section 3</a:t>
            </a:r>
            <a:endParaRPr lang="en-US" b="0" baseline="0" dirty="0"/>
          </a:p>
          <a:p>
            <a:endParaRPr lang="en-US" baseline="0" dirty="0"/>
          </a:p>
          <a:p>
            <a:pPr defTabSz="465887">
              <a:defRPr/>
            </a:pPr>
            <a:r>
              <a:rPr lang="en-US" b="1" baseline="0" dirty="0"/>
              <a:t>Slide intent: </a:t>
            </a:r>
            <a:r>
              <a:rPr lang="en-US" b="0" baseline="0" dirty="0"/>
              <a:t>The purpose of this slide is to introduce the continuous improvement framework.</a:t>
            </a:r>
          </a:p>
          <a:p>
            <a:endParaRPr lang="en-US" b="1" baseline="0" dirty="0"/>
          </a:p>
          <a:p>
            <a:r>
              <a:rPr lang="en-US" b="1" baseline="0" dirty="0"/>
              <a:t>Presenter says:  </a:t>
            </a:r>
          </a:p>
          <a:p>
            <a:r>
              <a:rPr lang="en-US" dirty="0"/>
              <a:t>PDSA stands for Plan, Do, Study, Act. It's a model for testing ideas that you think may create an improvement. It can be used to test ideas for improvement quickly and easily based on existing ideas, research, feedback, theory, review, audit, </a:t>
            </a:r>
            <a:r>
              <a:rPr lang="en-US" dirty="0" err="1"/>
              <a:t>lide</a:t>
            </a:r>
            <a:r>
              <a:rPr lang="en-US" dirty="0"/>
              <a:t> or practical ideas that have been proven to work elsewhere. It uses simple measurements to monitor the effect of changes over time. It encourages starting with small changes, which can build into larger improvements in the service through successive quick cycles of change.</a:t>
            </a:r>
          </a:p>
          <a:p>
            <a:endParaRPr lang="en-US" dirty="0"/>
          </a:p>
          <a:p>
            <a:r>
              <a:rPr lang="en-US" dirty="0"/>
              <a:t>Step 1:</a:t>
            </a:r>
            <a:r>
              <a:rPr lang="en-US" baseline="0" dirty="0"/>
              <a:t> </a:t>
            </a:r>
            <a:r>
              <a:rPr lang="en-US" dirty="0"/>
              <a:t>PLAN Identify what change you think will create improvement and then plan the test of the change. What is your objective in introducing the change? It is important to establish the scope of the change to be introduced, and how you are going to collect information about the differences that occur, how will you know whether the change made has 'worked' or not? The change should bring about differences which are measurable. A major change could be broken down into smaller more manageable 'chunks'. Once the actual change to be introduced has been agreed, the following questions should be asked: What are we trying to do during this cycle? What exactly will you do? Who will be involved? Where will it take place? When will it take place? What do you predict will happen? What data/information will you need to collect?</a:t>
            </a:r>
          </a:p>
          <a:p>
            <a:endParaRPr lang="en-US" dirty="0"/>
          </a:p>
          <a:p>
            <a:r>
              <a:rPr lang="en-US" dirty="0"/>
              <a:t>Step 2: DO Put the plan into practice - test change by collecting the data. This stage involves carrying out the plans agreed in step 1. It is important that the Do stage is kept as short as possible. There may be changes that should only be measured over long periods. Record any unexpected events, problems, and other observations. Start analyzing the data. </a:t>
            </a:r>
          </a:p>
          <a:p>
            <a:endParaRPr lang="en-US" dirty="0"/>
          </a:p>
          <a:p>
            <a:r>
              <a:rPr lang="en-US" dirty="0"/>
              <a:t>Step 3: STUDY Review and reflect. Complete the analysis of the data. Has there been an improvement? Did your expectations match the reality of what happened? What could have been done differently? </a:t>
            </a:r>
          </a:p>
          <a:p>
            <a:endParaRPr lang="en-US" dirty="0"/>
          </a:p>
          <a:p>
            <a:r>
              <a:rPr lang="en-US" dirty="0"/>
              <a:t>Step 4: ACT Make further changes or amendments after you have decided what worked and what didn't and collect data again. Carry out an 'amended' version of what happened during the Do stage and measure any differences.</a:t>
            </a:r>
          </a:p>
          <a:p>
            <a:endParaRPr lang="en-US" dirty="0"/>
          </a:p>
          <a:p>
            <a:pPr defTabSz="465887">
              <a:defRPr/>
            </a:pPr>
            <a:r>
              <a:rPr lang="en-US" dirty="0"/>
              <a:t>Completing a PDSA cycle can take several days</a:t>
            </a:r>
            <a:r>
              <a:rPr lang="en-US" baseline="0" dirty="0"/>
              <a:t> or several years depending on the scope of the initiative.</a:t>
            </a:r>
          </a:p>
          <a:p>
            <a:pPr defTabSz="465887">
              <a:defRPr/>
            </a:pPr>
            <a:endParaRPr lang="en-US" baseline="0" dirty="0"/>
          </a:p>
          <a:p>
            <a:pPr defTabSz="465887">
              <a:defRPr/>
            </a:pPr>
            <a:r>
              <a:rPr lang="en-US" baseline="0" dirty="0"/>
              <a:t>PDSA cycles are more likely to result in improved outcomes or results if they are embedded within an improvement culture.  According to a recent paper by Policy Analysis for California Education, characteristics of an improvement culture include collective responsibility for outcomes, learning from failure, transparency, humility, curiosity, and discipline.</a:t>
            </a:r>
            <a:endParaRPr lang="en-US" dirty="0"/>
          </a:p>
          <a:p>
            <a:endParaRPr lang="en-US" dirty="0"/>
          </a:p>
          <a:p>
            <a:endParaRPr lang="en-US" dirty="0"/>
          </a:p>
          <a:p>
            <a:pPr defTabSz="465887">
              <a:defRPr/>
            </a:pPr>
            <a:r>
              <a:rPr lang="en-US" b="1" baseline="0" dirty="0"/>
              <a:t>Materials required: </a:t>
            </a:r>
            <a:r>
              <a:rPr lang="en-US" b="0" baseline="0" dirty="0"/>
              <a:t>Handbook</a:t>
            </a:r>
          </a:p>
          <a:p>
            <a:endParaRPr lang="en-US" dirty="0"/>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40</a:t>
            </a:fld>
            <a:endParaRPr lang="en-US">
              <a:solidFill>
                <a:prstClr val="black"/>
              </a:solidFill>
              <a:latin typeface="Calibri"/>
            </a:endParaRPr>
          </a:p>
        </p:txBody>
      </p:sp>
    </p:spTree>
    <p:extLst>
      <p:ext uri="{BB962C8B-B14F-4D97-AF65-F5344CB8AC3E}">
        <p14:creationId xmlns:p14="http://schemas.microsoft.com/office/powerpoint/2010/main" val="17207181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11 minutes</a:t>
            </a:r>
          </a:p>
          <a:p>
            <a:pPr defTabSz="465887">
              <a:defRPr/>
            </a:pPr>
            <a:r>
              <a:rPr lang="en-US" b="1" baseline="0" dirty="0"/>
              <a:t>Section 3</a:t>
            </a:r>
            <a:endParaRPr lang="en-US" b="0" baseline="0" dirty="0"/>
          </a:p>
          <a:p>
            <a:endParaRPr lang="en-US" baseline="0" dirty="0"/>
          </a:p>
          <a:p>
            <a:pPr defTabSz="465887">
              <a:defRPr/>
            </a:pPr>
            <a:r>
              <a:rPr lang="en-US" b="1" baseline="0" dirty="0"/>
              <a:t>Slide intent: </a:t>
            </a:r>
            <a:r>
              <a:rPr lang="en-US" b="0" baseline="0" dirty="0"/>
              <a:t>The purpose of this slide is to introduce the continuous improvement framework.</a:t>
            </a:r>
          </a:p>
          <a:p>
            <a:endParaRPr lang="en-US" b="1" baseline="0" dirty="0"/>
          </a:p>
          <a:p>
            <a:r>
              <a:rPr lang="en-US" b="1" baseline="0" dirty="0"/>
              <a:t>Presenter says:  </a:t>
            </a:r>
          </a:p>
          <a:p>
            <a:r>
              <a:rPr lang="en-US" dirty="0"/>
              <a:t>Typically, organizations spend a great deal of time in the plan phase</a:t>
            </a:r>
            <a:r>
              <a:rPr lang="en-US" baseline="0" dirty="0"/>
              <a:t> to ensure improved chances that the intervention, program, or practice will actually lead to improved outcomes.  </a:t>
            </a:r>
            <a:endParaRPr lang="en-US" dirty="0"/>
          </a:p>
          <a:p>
            <a:endParaRPr lang="en-US" dirty="0"/>
          </a:p>
          <a:p>
            <a:pPr defTabSz="465887">
              <a:defRPr/>
            </a:pPr>
            <a:r>
              <a:rPr lang="en-US" b="1" baseline="0" dirty="0"/>
              <a:t>Materials required: </a:t>
            </a:r>
            <a:r>
              <a:rPr lang="en-US" b="0" baseline="0" dirty="0"/>
              <a:t>Handbook</a:t>
            </a:r>
          </a:p>
          <a:p>
            <a:endParaRPr lang="en-US" dirty="0"/>
          </a:p>
          <a:p>
            <a:endParaRPr lang="en-US" dirty="0"/>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41</a:t>
            </a:fld>
            <a:endParaRPr lang="en-US">
              <a:solidFill>
                <a:prstClr val="black"/>
              </a:solidFill>
              <a:latin typeface="Calibri"/>
            </a:endParaRPr>
          </a:p>
        </p:txBody>
      </p:sp>
    </p:spTree>
    <p:extLst>
      <p:ext uri="{BB962C8B-B14F-4D97-AF65-F5344CB8AC3E}">
        <p14:creationId xmlns:p14="http://schemas.microsoft.com/office/powerpoint/2010/main" val="1133231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12 minutes</a:t>
            </a:r>
          </a:p>
          <a:p>
            <a:pPr defTabSz="465887">
              <a:defRPr/>
            </a:pPr>
            <a:r>
              <a:rPr lang="en-US" b="1" baseline="0" dirty="0"/>
              <a:t>Section 3</a:t>
            </a:r>
            <a:endParaRPr lang="en-US" b="0" baseline="0" dirty="0"/>
          </a:p>
          <a:p>
            <a:endParaRPr lang="en-US" baseline="0" dirty="0"/>
          </a:p>
          <a:p>
            <a:pPr defTabSz="465887">
              <a:defRPr/>
            </a:pPr>
            <a:r>
              <a:rPr lang="en-US" b="1" baseline="0" dirty="0"/>
              <a:t>Slide intent: </a:t>
            </a:r>
            <a:r>
              <a:rPr lang="en-US" b="0" baseline="0" dirty="0"/>
              <a:t>The purpose of this slide is to introduce the continuous improvement framework.</a:t>
            </a:r>
          </a:p>
          <a:p>
            <a:endParaRPr lang="en-US" b="1" baseline="0" dirty="0"/>
          </a:p>
          <a:p>
            <a:r>
              <a:rPr lang="en-US" b="1" baseline="0" dirty="0"/>
              <a:t>Presenter says:  </a:t>
            </a:r>
            <a:r>
              <a:rPr lang="en-US" b="0" baseline="0" dirty="0"/>
              <a:t>While using this cycle, teams can ensure that there is a coherent system for implementation, improvement, and reflection. </a:t>
            </a:r>
          </a:p>
          <a:p>
            <a:r>
              <a:rPr lang="en-US" b="0" baseline="0" dirty="0"/>
              <a:t>The elements listed on this slide are part of the coherent system.</a:t>
            </a:r>
            <a:endParaRPr lang="en-US" b="0" dirty="0"/>
          </a:p>
          <a:p>
            <a:endParaRPr lang="en-US" b="0" dirty="0"/>
          </a:p>
          <a:p>
            <a:pPr defTabSz="465887">
              <a:defRPr/>
            </a:pPr>
            <a:r>
              <a:rPr lang="en-US" b="1" baseline="0" dirty="0"/>
              <a:t>Materials required: </a:t>
            </a:r>
            <a:r>
              <a:rPr lang="en-US" b="0" baseline="0" dirty="0"/>
              <a:t>Handbook, page 9</a:t>
            </a:r>
          </a:p>
          <a:p>
            <a:endParaRPr lang="en-US" dirty="0"/>
          </a:p>
          <a:p>
            <a:endParaRPr lang="en-US" dirty="0"/>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42</a:t>
            </a:fld>
            <a:endParaRPr lang="en-US">
              <a:solidFill>
                <a:prstClr val="black"/>
              </a:solidFill>
              <a:latin typeface="Calibri"/>
            </a:endParaRPr>
          </a:p>
        </p:txBody>
      </p:sp>
    </p:spTree>
    <p:extLst>
      <p:ext uri="{BB962C8B-B14F-4D97-AF65-F5344CB8AC3E}">
        <p14:creationId xmlns:p14="http://schemas.microsoft.com/office/powerpoint/2010/main" val="17521924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5 minutes			Running time =  17 minutes</a:t>
            </a:r>
          </a:p>
          <a:p>
            <a:pPr defTabSz="465887">
              <a:defRPr/>
            </a:pPr>
            <a:r>
              <a:rPr lang="en-US" b="1" baseline="0" dirty="0"/>
              <a:t>Section 3</a:t>
            </a:r>
            <a:endParaRPr lang="en-US" b="0" baseline="0" dirty="0"/>
          </a:p>
          <a:p>
            <a:endParaRPr lang="en-US" baseline="0" dirty="0"/>
          </a:p>
          <a:p>
            <a:pPr defTabSz="465887">
              <a:defRPr/>
            </a:pPr>
            <a:r>
              <a:rPr lang="en-US" b="1" baseline="0" dirty="0"/>
              <a:t>Slide intent: </a:t>
            </a:r>
            <a:r>
              <a:rPr lang="en-US" b="0" baseline="0" dirty="0"/>
              <a:t>The purpose of this slide is to introduce the Plan phase of a continuous improvement framework.</a:t>
            </a:r>
          </a:p>
          <a:p>
            <a:pPr defTabSz="465887">
              <a:defRPr/>
            </a:pPr>
            <a:endParaRPr lang="en-US" b="0" baseline="0" dirty="0"/>
          </a:p>
          <a:p>
            <a:pPr defTabSz="465887">
              <a:defRPr/>
            </a:pPr>
            <a:r>
              <a:rPr lang="en-US" b="1" baseline="0" dirty="0"/>
              <a:t>Presenter says:  </a:t>
            </a:r>
            <a:r>
              <a:rPr lang="en-US" b="0" baseline="0" dirty="0"/>
              <a:t>While your plans may vary, they all should share essential elements shown on this slide: i</a:t>
            </a:r>
            <a:r>
              <a:rPr lang="en-US" sz="2400" dirty="0"/>
              <a:t>nput from stakeholders, measurable goals, improvement timelines, identified leads, allocation of fiscal resources, selection of tools to monitor improvement and student performance.  Let’s take a few minutes as a group to discuss these elements in more detail.</a:t>
            </a:r>
          </a:p>
          <a:p>
            <a:pPr lvl="1"/>
            <a:endParaRPr lang="en-US" sz="2400" dirty="0"/>
          </a:p>
          <a:p>
            <a:pPr marL="815302" lvl="1" indent="-349415">
              <a:buFont typeface="Arial" panose="020B0604020202020204" pitchFamily="34" charset="0"/>
              <a:buChar char="•"/>
            </a:pPr>
            <a:r>
              <a:rPr lang="en-US" sz="2400" b="1" dirty="0"/>
              <a:t>Input from stakeholders: </a:t>
            </a:r>
            <a:r>
              <a:rPr lang="en-US" sz="2400" dirty="0"/>
              <a:t>what methods would you use? Focus groups, teams, already structured stakeholder groups, surveys, etc.</a:t>
            </a:r>
          </a:p>
          <a:p>
            <a:pPr marL="815302" lvl="1" indent="-349415">
              <a:buFont typeface="Arial" panose="020B0604020202020204" pitchFamily="34" charset="0"/>
              <a:buChar char="•"/>
            </a:pPr>
            <a:r>
              <a:rPr lang="en-US" sz="2400" b="1" dirty="0"/>
              <a:t>Measurable goals: </a:t>
            </a:r>
            <a:r>
              <a:rPr lang="en-US" dirty="0"/>
              <a:t>Your goal should be clear and specific, otherwise you won't be able to focus your efforts or feel truly motivated to achieve it. When drafting your goal, try to answer the five "W" questions:</a:t>
            </a:r>
          </a:p>
          <a:p>
            <a:pPr fontAlgn="base"/>
            <a:r>
              <a:rPr lang="en-US" b="1" dirty="0"/>
              <a:t>		What</a:t>
            </a:r>
            <a:r>
              <a:rPr lang="en-US" dirty="0"/>
              <a:t> do I want to accomplish?</a:t>
            </a:r>
          </a:p>
          <a:p>
            <a:pPr fontAlgn="base"/>
            <a:r>
              <a:rPr lang="en-US" b="1" dirty="0"/>
              <a:t>		Why</a:t>
            </a:r>
            <a:r>
              <a:rPr lang="en-US" dirty="0"/>
              <a:t> is this goal important?</a:t>
            </a:r>
          </a:p>
          <a:p>
            <a:pPr fontAlgn="base"/>
            <a:r>
              <a:rPr lang="en-US" b="1" dirty="0"/>
              <a:t>		Who</a:t>
            </a:r>
            <a:r>
              <a:rPr lang="en-US" dirty="0"/>
              <a:t> is involved?</a:t>
            </a:r>
          </a:p>
          <a:p>
            <a:pPr fontAlgn="base"/>
            <a:r>
              <a:rPr lang="en-US" b="1" dirty="0"/>
              <a:t>		Where</a:t>
            </a:r>
            <a:r>
              <a:rPr lang="en-US" dirty="0"/>
              <a:t> is it located?</a:t>
            </a:r>
          </a:p>
          <a:p>
            <a:pPr fontAlgn="base"/>
            <a:r>
              <a:rPr lang="en-US" b="1" dirty="0"/>
              <a:t>		Which</a:t>
            </a:r>
            <a:r>
              <a:rPr lang="en-US" dirty="0"/>
              <a:t> resources or limits are involved?</a:t>
            </a:r>
          </a:p>
          <a:p>
            <a:pPr marL="640594" lvl="1" indent="-174708" fontAlgn="base">
              <a:buFont typeface="Arial" panose="020B0604020202020204" pitchFamily="34" charset="0"/>
              <a:buChar char="•"/>
            </a:pPr>
            <a:r>
              <a:rPr lang="en-US" b="1" dirty="0"/>
              <a:t>Improvement timelines:  </a:t>
            </a:r>
            <a:r>
              <a:rPr lang="en-US" dirty="0"/>
              <a:t>is the timeline realistic, do you have checkpoints, who’s monitoring the timeline?</a:t>
            </a:r>
          </a:p>
          <a:p>
            <a:pPr marL="640594" lvl="1" indent="-174708" fontAlgn="base">
              <a:buFont typeface="Arial" panose="020B0604020202020204" pitchFamily="34" charset="0"/>
              <a:buChar char="•"/>
            </a:pPr>
            <a:r>
              <a:rPr lang="en-US" b="1" dirty="0"/>
              <a:t>Identified leads</a:t>
            </a:r>
            <a:r>
              <a:rPr lang="en-US" dirty="0"/>
              <a:t>: are all groups represented? Do the leads understand their role and responsibility? Do you have time built in for the leads to collaborate?</a:t>
            </a:r>
          </a:p>
          <a:p>
            <a:pPr marL="640594" lvl="1" indent="-174708" fontAlgn="base">
              <a:buFont typeface="Arial" panose="020B0604020202020204" pitchFamily="34" charset="0"/>
              <a:buChar char="•"/>
            </a:pPr>
            <a:r>
              <a:rPr lang="en-US" b="1" dirty="0"/>
              <a:t>Allocation of resources: </a:t>
            </a:r>
            <a:r>
              <a:rPr lang="en-US" dirty="0"/>
              <a:t>Items to consider-</a:t>
            </a:r>
          </a:p>
          <a:p>
            <a:r>
              <a:rPr lang="en-US" b="1" dirty="0"/>
              <a:t>		Know Your Scope</a:t>
            </a:r>
          </a:p>
          <a:p>
            <a:r>
              <a:rPr lang="en-US" dirty="0"/>
              <a:t>		Before you can allocate resources or manage them, you have to determine the scope of the plan. Is it a big or small project, long or short?</a:t>
            </a:r>
          </a:p>
          <a:p>
            <a:r>
              <a:rPr lang="en-US" dirty="0"/>
              <a:t>		</a:t>
            </a:r>
            <a:r>
              <a:rPr lang="en-US" b="1" dirty="0"/>
              <a:t>Identify Resources</a:t>
            </a:r>
          </a:p>
          <a:p>
            <a:r>
              <a:rPr lang="en-US" b="1" dirty="0"/>
              <a:t>		</a:t>
            </a:r>
            <a:r>
              <a:rPr lang="en-US" dirty="0"/>
              <a:t>Before you can allocate resources, you have to have them. So, make a list using the criteria above and then make sure it fits within the budget allotted for the project.</a:t>
            </a:r>
          </a:p>
          <a:p>
            <a:r>
              <a:rPr lang="en-US" dirty="0"/>
              <a:t>		</a:t>
            </a:r>
            <a:r>
              <a:rPr lang="en-US" b="1" dirty="0"/>
              <a:t>Don’t Procrastinate</a:t>
            </a:r>
          </a:p>
          <a:p>
            <a:r>
              <a:rPr lang="en-US" dirty="0"/>
              <a:t>		In the planning process, you should take some time to research where and when you might have a blocked team member or task dependencies.</a:t>
            </a:r>
          </a:p>
          <a:p>
            <a:r>
              <a:rPr lang="en-US" b="1" dirty="0"/>
              <a:t>		Think Holistically</a:t>
            </a:r>
          </a:p>
          <a:p>
            <a:r>
              <a:rPr lang="en-US" dirty="0"/>
              <a:t>		It’s a problem when you’re so focused on the process that you neglect to lift your head up from the project plan to note what is actually happening. This isn’t merely checking your 			estimates against actual progress in the project, though that is important, too.</a:t>
            </a:r>
          </a:p>
          <a:p>
            <a:r>
              <a:rPr lang="en-US" b="1" dirty="0"/>
              <a:t>		Track Time</a:t>
            </a:r>
          </a:p>
          <a:p>
            <a:r>
              <a:rPr lang="en-US" dirty="0"/>
              <a:t>		You always want to keep a close eye on the time, how your team is working and if they’re being efficient. </a:t>
            </a:r>
          </a:p>
          <a:p>
            <a:pPr marL="640594" lvl="1" indent="-174708">
              <a:buFont typeface="Arial" panose="020B0604020202020204" pitchFamily="34" charset="0"/>
              <a:buChar char="•"/>
            </a:pPr>
            <a:r>
              <a:rPr lang="en-US" b="1" dirty="0"/>
              <a:t>Selection of Tools</a:t>
            </a:r>
          </a:p>
          <a:p>
            <a:r>
              <a:rPr lang="en-US" dirty="0"/>
              <a:t>		You can see where your resources are allocated across a calendar that is color-coded to note whether they’re on- or off-task, on vacation or sick. </a:t>
            </a:r>
          </a:p>
          <a:p>
            <a:r>
              <a:rPr lang="en-US" b="1" dirty="0"/>
              <a:t>		Don’t Over-allocate</a:t>
            </a:r>
          </a:p>
          <a:p>
            <a:r>
              <a:rPr lang="en-US" dirty="0"/>
              <a:t>		</a:t>
            </a:r>
            <a:r>
              <a:rPr lang="en-US" b="1" dirty="0"/>
              <a:t>Be Realistic</a:t>
            </a:r>
          </a:p>
          <a:p>
            <a:r>
              <a:rPr lang="en-US" dirty="0"/>
              <a:t>		While it’s good practice to be prepared for issues that might arise in your project, you don’t want to hog resources by adding too many people or days to your schedule.</a:t>
            </a:r>
          </a:p>
          <a:p>
            <a:r>
              <a:rPr lang="en-US" dirty="0"/>
              <a:t>	</a:t>
            </a:r>
            <a:r>
              <a:rPr lang="en-US" b="1" dirty="0"/>
              <a:t> 	Have a Routine</a:t>
            </a:r>
          </a:p>
          <a:p>
            <a:r>
              <a:rPr lang="en-US" dirty="0"/>
              <a:t>	            Set up regular check-ins, say a specific day and time every week, to go through your resources, check your tools and make sure no one is over-tasked for the week’s work ahead.</a:t>
            </a:r>
          </a:p>
          <a:p>
            <a:r>
              <a:rPr lang="en-US" dirty="0"/>
              <a:t>.		</a:t>
            </a:r>
            <a:r>
              <a:rPr lang="en-US" b="1" dirty="0"/>
              <a:t>Know Your Resources</a:t>
            </a:r>
          </a:p>
          <a:p>
            <a:pPr marL="640594" lvl="1" indent="-174708">
              <a:buFont typeface="Arial" panose="020B0604020202020204" pitchFamily="34" charset="0"/>
              <a:buChar char="•"/>
            </a:pPr>
            <a:r>
              <a:rPr lang="en-US" b="0" dirty="0"/>
              <a:t>Tool</a:t>
            </a:r>
            <a:r>
              <a:rPr lang="en-US" b="0" baseline="0" dirty="0"/>
              <a:t> to monitor student improvement: local data systems?</a:t>
            </a:r>
            <a:endParaRPr lang="en-US" b="0" dirty="0"/>
          </a:p>
          <a:p>
            <a:endParaRPr lang="en-US" b="0" dirty="0"/>
          </a:p>
          <a:p>
            <a:pPr defTabSz="465887">
              <a:defRPr/>
            </a:pPr>
            <a:r>
              <a:rPr lang="en-US" b="1" baseline="0" dirty="0"/>
              <a:t>Materials: </a:t>
            </a:r>
            <a:r>
              <a:rPr lang="en-US" b="0" baseline="0" dirty="0"/>
              <a:t>Handbook</a:t>
            </a:r>
            <a:endParaRPr lang="en-US" dirty="0"/>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43</a:t>
            </a:fld>
            <a:endParaRPr lang="en-US">
              <a:solidFill>
                <a:prstClr val="black"/>
              </a:solidFill>
              <a:latin typeface="Calibri"/>
            </a:endParaRPr>
          </a:p>
        </p:txBody>
      </p:sp>
    </p:spTree>
    <p:extLst>
      <p:ext uri="{BB962C8B-B14F-4D97-AF65-F5344CB8AC3E}">
        <p14:creationId xmlns:p14="http://schemas.microsoft.com/office/powerpoint/2010/main" val="17874892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10 minutes			Running time =  27 minutes</a:t>
            </a:r>
          </a:p>
          <a:p>
            <a:pPr defTabSz="465887">
              <a:defRPr/>
            </a:pPr>
            <a:r>
              <a:rPr lang="en-US" b="1" baseline="0" dirty="0"/>
              <a:t>Section 3</a:t>
            </a:r>
            <a:endParaRPr lang="en-US" b="0" baseline="0" dirty="0"/>
          </a:p>
          <a:p>
            <a:endParaRPr lang="en-US" b="1" baseline="0" dirty="0"/>
          </a:p>
          <a:p>
            <a:endParaRPr lang="en-US" baseline="0" dirty="0"/>
          </a:p>
          <a:p>
            <a:pPr defTabSz="465887">
              <a:defRPr/>
            </a:pPr>
            <a:r>
              <a:rPr lang="en-US" b="1" baseline="0" dirty="0"/>
              <a:t>Slide intent: </a:t>
            </a:r>
            <a:r>
              <a:rPr lang="en-US" b="0" baseline="0" dirty="0"/>
              <a:t>The purpose of this slide is to introduce the various plans within the educational system as it relates to students with disabilities.</a:t>
            </a:r>
          </a:p>
          <a:p>
            <a:pPr defTabSz="465887">
              <a:defRPr/>
            </a:pPr>
            <a:r>
              <a:rPr lang="en-US" b="1" baseline="0" dirty="0"/>
              <a:t>Presenter says: </a:t>
            </a:r>
            <a:r>
              <a:rPr lang="en-US" b="0" baseline="0" dirty="0"/>
              <a:t>Let’s review the plans that may encompass your work.</a:t>
            </a:r>
          </a:p>
          <a:p>
            <a:pPr defTabSz="465887">
              <a:defRPr/>
            </a:pPr>
            <a:endParaRPr lang="en-US" b="0" baseline="0" dirty="0"/>
          </a:p>
          <a:p>
            <a:r>
              <a:rPr lang="en-US" b="0" baseline="0" dirty="0"/>
              <a:t>In education, an array of improvement plans exist to support improved outcomes for students.  These plans all involve some components of improvement planning, including input from stakeholders, development of goals, implementation timelines, and allocation of resources.</a:t>
            </a:r>
          </a:p>
          <a:p>
            <a:endParaRPr lang="en-US" b="0" baseline="0" dirty="0"/>
          </a:p>
          <a:p>
            <a:r>
              <a:rPr lang="en-US" b="1" baseline="0" dirty="0"/>
              <a:t>Local Control Accountability Plan (LCAP):</a:t>
            </a:r>
            <a:r>
              <a:rPr lang="en-US" b="1" dirty="0"/>
              <a:t> </a:t>
            </a:r>
            <a:r>
              <a:rPr lang="en-US" dirty="0"/>
              <a:t>is a three-year plan that describes the goals, actions, services, and expenditures to support positive student outcomes that address state and local priorities. The LCAP provides an opportunity for local educational agencies (LEAs) to share their stories of how, what, and why programs and services are selected to meet their local needs.</a:t>
            </a:r>
            <a:r>
              <a:rPr lang="en-US" b="0" baseline="0" dirty="0"/>
              <a:t>   There are f</a:t>
            </a:r>
            <a:r>
              <a:rPr lang="en-US" dirty="0"/>
              <a:t>ive components:</a:t>
            </a:r>
          </a:p>
          <a:p>
            <a:pPr marL="174708" indent="-174708">
              <a:buFont typeface="Arial" panose="020B0604020202020204" pitchFamily="34" charset="0"/>
              <a:buChar char="•"/>
            </a:pPr>
            <a:r>
              <a:rPr lang="en-US" dirty="0"/>
              <a:t>The Story</a:t>
            </a:r>
          </a:p>
          <a:p>
            <a:pPr marL="174708" indent="-174708">
              <a:buFont typeface="Arial" panose="020B0604020202020204" pitchFamily="34" charset="0"/>
              <a:buChar char="•"/>
            </a:pPr>
            <a:r>
              <a:rPr lang="en-US" dirty="0"/>
              <a:t>LCAP Highlights</a:t>
            </a:r>
          </a:p>
          <a:p>
            <a:pPr marL="174708" indent="-174708">
              <a:buFont typeface="Arial" panose="020B0604020202020204" pitchFamily="34" charset="0"/>
              <a:buChar char="•"/>
            </a:pPr>
            <a:r>
              <a:rPr lang="en-US" dirty="0"/>
              <a:t>Review of Performance</a:t>
            </a:r>
          </a:p>
          <a:p>
            <a:pPr marL="174708" indent="-174708">
              <a:buFont typeface="Arial" panose="020B0604020202020204" pitchFamily="34" charset="0"/>
              <a:buChar char="•"/>
            </a:pPr>
            <a:r>
              <a:rPr lang="en-US" dirty="0"/>
              <a:t>Increased or Improved Services</a:t>
            </a:r>
          </a:p>
          <a:p>
            <a:pPr marL="174708" indent="-174708">
              <a:buFont typeface="Arial" panose="020B0604020202020204" pitchFamily="34" charset="0"/>
              <a:buChar char="•"/>
            </a:pPr>
            <a:r>
              <a:rPr lang="en-US" dirty="0"/>
              <a:t>Budget Summary</a:t>
            </a:r>
          </a:p>
          <a:p>
            <a:pPr marL="174708" indent="-174708">
              <a:buFont typeface="Arial" panose="020B0604020202020204" pitchFamily="34" charset="0"/>
              <a:buChar char="•"/>
            </a:pPr>
            <a:endParaRPr lang="en-US" b="1" baseline="0" dirty="0"/>
          </a:p>
          <a:p>
            <a:r>
              <a:rPr lang="en-US" b="1" baseline="0" dirty="0"/>
              <a:t>Single Plan for Student Achievement (SPSA): </a:t>
            </a:r>
            <a:r>
              <a:rPr lang="en-US" dirty="0"/>
              <a:t>The SPSA is a school-level blueprint to improve the academic performance of all students. SPSA specifics are also included in the Federal Program Monitoring process. It  should be aligned with the LEA’s LCAP goals and priorities.</a:t>
            </a:r>
            <a:endParaRPr lang="en-US" b="1" baseline="0" dirty="0"/>
          </a:p>
          <a:p>
            <a:endParaRPr lang="en-US" b="1" baseline="0" dirty="0"/>
          </a:p>
          <a:p>
            <a:r>
              <a:rPr lang="en-US" b="1" dirty="0"/>
              <a:t>Performance Indicator Review (PIR):  </a:t>
            </a:r>
          </a:p>
          <a:p>
            <a:endParaRPr lang="en-US" b="0" dirty="0"/>
          </a:p>
          <a:p>
            <a:endParaRPr lang="en-US" b="0" dirty="0"/>
          </a:p>
          <a:p>
            <a:pPr defTabSz="465887">
              <a:defRPr/>
            </a:pPr>
            <a:r>
              <a:rPr lang="en-US" b="1" baseline="0" dirty="0"/>
              <a:t>Materials: </a:t>
            </a:r>
            <a:r>
              <a:rPr lang="en-US" b="0" baseline="0" dirty="0"/>
              <a:t>Handbook, pages 9-10.</a:t>
            </a:r>
            <a:endParaRPr lang="en-US" dirty="0"/>
          </a:p>
          <a:p>
            <a:endParaRPr lang="en-US" dirty="0"/>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44</a:t>
            </a:fld>
            <a:endParaRPr lang="en-US">
              <a:solidFill>
                <a:prstClr val="black"/>
              </a:solidFill>
              <a:latin typeface="Calibri"/>
            </a:endParaRPr>
          </a:p>
        </p:txBody>
      </p:sp>
    </p:spTree>
    <p:extLst>
      <p:ext uri="{BB962C8B-B14F-4D97-AF65-F5344CB8AC3E}">
        <p14:creationId xmlns:p14="http://schemas.microsoft.com/office/powerpoint/2010/main" val="3198558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5 minutes			Running time =  32 minutes</a:t>
            </a:r>
          </a:p>
          <a:p>
            <a:pPr defTabSz="465887">
              <a:defRPr/>
            </a:pPr>
            <a:r>
              <a:rPr lang="en-US" b="1" baseline="0" dirty="0"/>
              <a:t>Section 3</a:t>
            </a:r>
            <a:endParaRPr lang="en-US" b="0" baseline="0" dirty="0"/>
          </a:p>
          <a:p>
            <a:endParaRPr lang="en-US" baseline="0" dirty="0"/>
          </a:p>
          <a:p>
            <a:pPr defTabSz="465887">
              <a:defRPr/>
            </a:pPr>
            <a:r>
              <a:rPr lang="en-US" b="1" baseline="0" dirty="0"/>
              <a:t>Slide intent: </a:t>
            </a:r>
            <a:r>
              <a:rPr lang="en-US" b="0" baseline="0" dirty="0"/>
              <a:t>The purpose of this slide is to articulate questions that should be considered during the plan phase.</a:t>
            </a:r>
          </a:p>
          <a:p>
            <a:pPr defTabSz="465887">
              <a:defRPr/>
            </a:pPr>
            <a:endParaRPr lang="en-US" b="0" baseline="0" dirty="0"/>
          </a:p>
          <a:p>
            <a:pPr defTabSz="465887">
              <a:defRPr/>
            </a:pPr>
            <a:r>
              <a:rPr lang="en-US" b="1" baseline="0" dirty="0"/>
              <a:t>Presenter says: </a:t>
            </a:r>
            <a:r>
              <a:rPr lang="en-US" b="0" baseline="0" dirty="0"/>
              <a:t>During the plan phase, consideration of some or all of these questions will guide the improvement process and insure that planning is comprehensive.</a:t>
            </a:r>
          </a:p>
          <a:p>
            <a:endParaRPr lang="en-US" b="0" baseline="0" dirty="0"/>
          </a:p>
          <a:p>
            <a:r>
              <a:rPr lang="en-US" b="0" baseline="0" dirty="0"/>
              <a:t>[Read questions]</a:t>
            </a:r>
          </a:p>
          <a:p>
            <a:endParaRPr lang="en-US" sz="2400" dirty="0"/>
          </a:p>
          <a:p>
            <a:r>
              <a:rPr lang="en-US" sz="2400" dirty="0"/>
              <a:t>Each of the questions tie back to the key elements of the planning stage:</a:t>
            </a:r>
          </a:p>
          <a:p>
            <a:pPr marL="815302" lvl="1" indent="-349415">
              <a:buFont typeface="Arial" panose="020B0604020202020204" pitchFamily="34" charset="0"/>
              <a:buChar char="•"/>
            </a:pPr>
            <a:r>
              <a:rPr lang="en-US" sz="2400" dirty="0"/>
              <a:t>Input from stakeholders</a:t>
            </a:r>
          </a:p>
          <a:p>
            <a:pPr marL="815302" lvl="1" indent="-349415">
              <a:buFont typeface="Arial" panose="020B0604020202020204" pitchFamily="34" charset="0"/>
              <a:buChar char="•"/>
            </a:pPr>
            <a:r>
              <a:rPr lang="en-US" sz="2400" dirty="0"/>
              <a:t>Measurable goals</a:t>
            </a:r>
          </a:p>
          <a:p>
            <a:pPr marL="815302" lvl="1" indent="-349415">
              <a:buFont typeface="Arial" panose="020B0604020202020204" pitchFamily="34" charset="0"/>
              <a:buChar char="•"/>
            </a:pPr>
            <a:r>
              <a:rPr lang="en-US" sz="2400" dirty="0"/>
              <a:t>Improvement timelines</a:t>
            </a:r>
          </a:p>
          <a:p>
            <a:pPr marL="815302" lvl="1" indent="-349415">
              <a:buFont typeface="Arial" panose="020B0604020202020204" pitchFamily="34" charset="0"/>
              <a:buChar char="•"/>
            </a:pPr>
            <a:r>
              <a:rPr lang="en-US" sz="2400" dirty="0"/>
              <a:t>Identified leads</a:t>
            </a:r>
          </a:p>
          <a:p>
            <a:pPr marL="815302" lvl="1" indent="-349415">
              <a:buFont typeface="Arial" panose="020B0604020202020204" pitchFamily="34" charset="0"/>
              <a:buChar char="•"/>
            </a:pPr>
            <a:r>
              <a:rPr lang="en-US" sz="2400" dirty="0"/>
              <a:t>Allocation of resources</a:t>
            </a:r>
          </a:p>
          <a:p>
            <a:pPr marL="815302" lvl="1" indent="-349415">
              <a:buFont typeface="Arial" panose="020B0604020202020204" pitchFamily="34" charset="0"/>
              <a:buChar char="•"/>
            </a:pPr>
            <a:r>
              <a:rPr lang="en-US" sz="2400" dirty="0"/>
              <a:t>Selection of tools to monitor improvement and student performance</a:t>
            </a:r>
          </a:p>
          <a:p>
            <a:endParaRPr lang="en-US" b="0" baseline="0" dirty="0"/>
          </a:p>
          <a:p>
            <a:r>
              <a:rPr lang="en-US" b="1" baseline="0" dirty="0"/>
              <a:t>Ask: </a:t>
            </a:r>
            <a:r>
              <a:rPr lang="en-US" b="0" baseline="0" dirty="0"/>
              <a:t>Based on  your experiences with planning, which of the questions noted on this slide have been particularly important? Share your thoughts with a partner.</a:t>
            </a:r>
          </a:p>
          <a:p>
            <a:r>
              <a:rPr lang="en-US" b="0" baseline="0" dirty="0"/>
              <a:t>Invite individuals to share out with the whole group.</a:t>
            </a:r>
          </a:p>
          <a:p>
            <a:endParaRPr lang="en-US" b="0" dirty="0"/>
          </a:p>
          <a:p>
            <a:pPr defTabSz="465887">
              <a:defRPr/>
            </a:pPr>
            <a:r>
              <a:rPr lang="en-US" b="1" baseline="0" dirty="0"/>
              <a:t>Materials: </a:t>
            </a:r>
            <a:r>
              <a:rPr lang="en-US" b="0" baseline="0" dirty="0"/>
              <a:t>Handbook page 9</a:t>
            </a:r>
            <a:endParaRPr lang="en-US" dirty="0"/>
          </a:p>
          <a:p>
            <a:endParaRPr lang="en-US" dirty="0"/>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45</a:t>
            </a:fld>
            <a:endParaRPr lang="en-US">
              <a:solidFill>
                <a:prstClr val="black"/>
              </a:solidFill>
              <a:latin typeface="Calibri"/>
            </a:endParaRPr>
          </a:p>
        </p:txBody>
      </p:sp>
    </p:spTree>
    <p:extLst>
      <p:ext uri="{BB962C8B-B14F-4D97-AF65-F5344CB8AC3E}">
        <p14:creationId xmlns:p14="http://schemas.microsoft.com/office/powerpoint/2010/main" val="5221607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33 minutes</a:t>
            </a:r>
          </a:p>
          <a:p>
            <a:pPr defTabSz="465887">
              <a:defRPr/>
            </a:pPr>
            <a:r>
              <a:rPr lang="en-US" b="1" baseline="0" dirty="0"/>
              <a:t>Section 3</a:t>
            </a:r>
            <a:endParaRPr lang="en-US" b="0" baseline="0" dirty="0"/>
          </a:p>
          <a:p>
            <a:endParaRPr lang="en-US" baseline="0" dirty="0"/>
          </a:p>
          <a:p>
            <a:pPr defTabSz="465887">
              <a:defRPr/>
            </a:pPr>
            <a:r>
              <a:rPr lang="en-US" b="1" baseline="0" dirty="0"/>
              <a:t>Slide intent: </a:t>
            </a:r>
            <a:r>
              <a:rPr lang="en-US" b="0" baseline="0" dirty="0"/>
              <a:t>The purpose of this slide is to provide a rationale for why improvement teams are needed and that they are effective.</a:t>
            </a:r>
          </a:p>
          <a:p>
            <a:pPr defTabSz="465887">
              <a:defRPr/>
            </a:pPr>
            <a:endParaRPr lang="en-US" b="0" baseline="0" dirty="0"/>
          </a:p>
          <a:p>
            <a:pPr defTabSz="465887">
              <a:defRPr/>
            </a:pPr>
            <a:r>
              <a:rPr lang="en-US" b="1" baseline="0" dirty="0"/>
              <a:t>Presenter says</a:t>
            </a:r>
            <a:r>
              <a:rPr lang="en-US" b="0" baseline="0" dirty="0"/>
              <a:t>: Effective Improvement teams dramatically increase the likelihood that implementation will continue over time and achieve the desired outcomes. </a:t>
            </a:r>
          </a:p>
          <a:p>
            <a:pPr defTabSz="465887">
              <a:defRPr/>
            </a:pPr>
            <a:r>
              <a:rPr lang="en-US" dirty="0"/>
              <a:t>Implementation teams provide an internal support structure to move selected programs and innovations through the stages of implementation. They also ensure that the implementation infrastructure</a:t>
            </a:r>
            <a:r>
              <a:rPr lang="en-US" baseline="0" dirty="0"/>
              <a:t> </a:t>
            </a:r>
            <a:r>
              <a:rPr lang="en-US" dirty="0"/>
              <a:t>is effectively used to support the programs and practices. </a:t>
            </a:r>
          </a:p>
          <a:p>
            <a:endParaRPr lang="en-US" b="0" baseline="0" dirty="0"/>
          </a:p>
          <a:p>
            <a:r>
              <a:rPr lang="en-US" b="0" baseline="0" dirty="0"/>
              <a:t>Without an improvement team , there is a 14% chance for the improvement effort to actually be implemented, and it may take 17 years for this to occur.</a:t>
            </a:r>
          </a:p>
          <a:p>
            <a:r>
              <a:rPr lang="en-US" b="0" baseline="0" dirty="0"/>
              <a:t>With an improvement team , there is a 80% chance that the improvement effort will reach full implementation within 3 years. </a:t>
            </a:r>
          </a:p>
          <a:p>
            <a:endParaRPr lang="en-US" b="0" baseline="0" dirty="0"/>
          </a:p>
          <a:p>
            <a:r>
              <a:rPr lang="en-US" b="1" dirty="0"/>
              <a:t>Materials: </a:t>
            </a:r>
            <a:r>
              <a:rPr lang="en-US" b="0" dirty="0"/>
              <a:t>Handbook page 11</a:t>
            </a:r>
          </a:p>
          <a:p>
            <a:pPr defTabSz="895341">
              <a:defRPr/>
            </a:pPr>
            <a:endParaRPr lang="en-US" b="0" i="0" baseline="0" dirty="0"/>
          </a:p>
          <a:p>
            <a:pPr defTabSz="931774">
              <a:defRPr/>
            </a:pPr>
            <a:r>
              <a:rPr lang="en-US" b="1" baseline="0" dirty="0"/>
              <a:t>Relevant Links: </a:t>
            </a:r>
            <a:endParaRPr lang="en-US" b="0" baseline="0" dirty="0"/>
          </a:p>
          <a:p>
            <a:pPr defTabSz="931774">
              <a:defRPr/>
            </a:pPr>
            <a:r>
              <a:rPr lang="en-US" sz="2900" dirty="0"/>
              <a:t>From the AI (Active Implementation) Hub</a:t>
            </a:r>
          </a:p>
          <a:p>
            <a:r>
              <a:rPr lang="en-US" u="sng" dirty="0"/>
              <a:t>http://implementation.fpg.unc.edu/module-1/implementation-teams </a:t>
            </a:r>
          </a:p>
          <a:p>
            <a:r>
              <a:rPr lang="en-US" u="sng" dirty="0"/>
              <a:t>http:// implementation.fpg.unc.edu/module-3/topic-1/ linked-implementation-teams</a:t>
            </a:r>
            <a:r>
              <a:rPr lang="en-US" dirty="0"/>
              <a:t>. </a:t>
            </a:r>
            <a:endParaRPr lang="en-US" b="0" dirty="0"/>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46</a:t>
            </a:fld>
            <a:endParaRPr lang="en-US" dirty="0">
              <a:solidFill>
                <a:prstClr val="black"/>
              </a:solidFill>
              <a:latin typeface="Calibri"/>
            </a:endParaRPr>
          </a:p>
        </p:txBody>
      </p:sp>
    </p:spTree>
    <p:extLst>
      <p:ext uri="{BB962C8B-B14F-4D97-AF65-F5344CB8AC3E}">
        <p14:creationId xmlns:p14="http://schemas.microsoft.com/office/powerpoint/2010/main" val="41973219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2 minutes			Running time =  35 minutes</a:t>
            </a:r>
          </a:p>
          <a:p>
            <a:pPr defTabSz="465887">
              <a:defRPr/>
            </a:pPr>
            <a:r>
              <a:rPr lang="en-US" b="1" baseline="0" dirty="0"/>
              <a:t>Section 3</a:t>
            </a:r>
            <a:endParaRPr lang="en-US" b="0" baseline="0" dirty="0"/>
          </a:p>
          <a:p>
            <a:endParaRPr lang="en-US" baseline="0" dirty="0"/>
          </a:p>
          <a:p>
            <a:pPr defTabSz="465887">
              <a:defRPr/>
            </a:pPr>
            <a:r>
              <a:rPr lang="en-US" b="1" baseline="0" dirty="0"/>
              <a:t>Slide intent: </a:t>
            </a:r>
            <a:r>
              <a:rPr lang="en-US" b="0" baseline="0" dirty="0"/>
              <a:t>The purpose of this slide is to highlight the important role of the improvement team during the planning phase.</a:t>
            </a:r>
          </a:p>
          <a:p>
            <a:pPr defTabSz="465887">
              <a:defRPr/>
            </a:pPr>
            <a:endParaRPr lang="en-US" b="0" baseline="0" dirty="0"/>
          </a:p>
          <a:p>
            <a:pPr defTabSz="465887">
              <a:defRPr/>
            </a:pPr>
            <a:r>
              <a:rPr lang="en-US" b="1" baseline="0" dirty="0"/>
              <a:t>Presenter says: </a:t>
            </a:r>
            <a:r>
              <a:rPr lang="en-US" b="0" baseline="0" dirty="0"/>
              <a:t>During the plan phase, improvement teams play a critical role in maximizing improvement efforts.</a:t>
            </a:r>
          </a:p>
          <a:p>
            <a:endParaRPr lang="en-US" b="0" baseline="0" dirty="0"/>
          </a:p>
          <a:p>
            <a:r>
              <a:rPr lang="en-US" dirty="0"/>
              <a:t>Improvement teams establish an aligned and linked teaming infrastructure that can help integrate, sustain, and scale-up innovations with fidelity over time.  The improvement team increases the likelihood that interventions will be effective and lasting.  In fact, the establishment of an improvement team increases the chances that the program, practice, or initiative will still be implemented with fidelity after three years increases to 80%.</a:t>
            </a:r>
          </a:p>
          <a:p>
            <a:endParaRPr lang="en-US" dirty="0"/>
          </a:p>
          <a:p>
            <a:r>
              <a:rPr lang="en-US" dirty="0"/>
              <a:t>These teams support and sustain the widespread use of EBPs/EIIs by leveraging improvement principles and using systems change best practices.  Improvement teams “Make it Happen.”</a:t>
            </a:r>
          </a:p>
          <a:p>
            <a:endParaRPr lang="en-US" dirty="0"/>
          </a:p>
          <a:p>
            <a:endParaRPr lang="en-US" b="0" dirty="0"/>
          </a:p>
          <a:p>
            <a:pPr defTabSz="465887">
              <a:defRPr/>
            </a:pPr>
            <a:r>
              <a:rPr lang="en-US" b="1" baseline="0" dirty="0"/>
              <a:t>Materials required: </a:t>
            </a:r>
            <a:r>
              <a:rPr lang="en-US" b="0" baseline="0" dirty="0"/>
              <a:t>Handbook, page 10</a:t>
            </a:r>
            <a:endParaRPr lang="en-US" dirty="0"/>
          </a:p>
          <a:p>
            <a:endParaRPr lang="en-US" dirty="0"/>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47</a:t>
            </a:fld>
            <a:endParaRPr lang="en-US" dirty="0">
              <a:solidFill>
                <a:prstClr val="black"/>
              </a:solidFill>
              <a:latin typeface="Calibri"/>
            </a:endParaRPr>
          </a:p>
        </p:txBody>
      </p:sp>
    </p:spTree>
    <p:extLst>
      <p:ext uri="{BB962C8B-B14F-4D97-AF65-F5344CB8AC3E}">
        <p14:creationId xmlns:p14="http://schemas.microsoft.com/office/powerpoint/2010/main" val="11353750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2 minutes			Running time =  37 minutes</a:t>
            </a:r>
          </a:p>
          <a:p>
            <a:pPr defTabSz="465887">
              <a:defRPr/>
            </a:pPr>
            <a:r>
              <a:rPr lang="en-US" b="1" baseline="0" dirty="0"/>
              <a:t>Section 3</a:t>
            </a:r>
            <a:endParaRPr lang="en-US" b="0" baseline="0" dirty="0"/>
          </a:p>
          <a:p>
            <a:endParaRPr lang="en-US" baseline="0" dirty="0"/>
          </a:p>
          <a:p>
            <a:pPr defTabSz="465887">
              <a:defRPr/>
            </a:pPr>
            <a:r>
              <a:rPr lang="en-US" b="1" baseline="0" dirty="0"/>
              <a:t>Slide intent: </a:t>
            </a:r>
            <a:r>
              <a:rPr lang="en-US" b="0" baseline="0" dirty="0"/>
              <a:t>The purpose of this slide is to describe the background, perspective, and skills of members of the improvement team.</a:t>
            </a:r>
          </a:p>
          <a:p>
            <a:pPr defTabSz="465887">
              <a:defRPr/>
            </a:pPr>
            <a:endParaRPr lang="en-US" b="0" baseline="0" dirty="0"/>
          </a:p>
          <a:p>
            <a:r>
              <a:rPr lang="en-US" b="1" baseline="0" dirty="0"/>
              <a:t>Presenter says: </a:t>
            </a:r>
          </a:p>
          <a:p>
            <a:endParaRPr lang="en-US" b="1" dirty="0"/>
          </a:p>
          <a:p>
            <a:r>
              <a:rPr lang="en-US" dirty="0"/>
              <a:t>Improvement team members should represent a variety of stakeholders and different perspectives.  Improvement team members might include:</a:t>
            </a:r>
          </a:p>
          <a:p>
            <a:pPr marL="174708" indent="-174708">
              <a:buFont typeface="Arial" panose="020B0604020202020204" pitchFamily="34" charset="0"/>
              <a:buChar char="•"/>
            </a:pPr>
            <a:r>
              <a:rPr lang="en-US" dirty="0"/>
              <a:t>General Education Teachers </a:t>
            </a:r>
          </a:p>
          <a:p>
            <a:pPr marL="174708" indent="-174708">
              <a:buFont typeface="Arial" panose="020B0604020202020204" pitchFamily="34" charset="0"/>
              <a:buChar char="•"/>
            </a:pPr>
            <a:r>
              <a:rPr lang="en-US" dirty="0"/>
              <a:t>Special Education Teachers </a:t>
            </a:r>
          </a:p>
          <a:p>
            <a:pPr marL="174708" indent="-174708">
              <a:buFont typeface="Arial" panose="020B0604020202020204" pitchFamily="34" charset="0"/>
              <a:buChar char="•"/>
            </a:pPr>
            <a:r>
              <a:rPr lang="en-US" dirty="0"/>
              <a:t>Other Certificated Staff (e.g. Counselors, Psychologists, Related Service Providers) </a:t>
            </a:r>
          </a:p>
          <a:p>
            <a:pPr marL="174708" indent="-174708">
              <a:buFont typeface="Arial" panose="020B0604020202020204" pitchFamily="34" charset="0"/>
              <a:buChar char="•"/>
            </a:pPr>
            <a:r>
              <a:rPr lang="en-US" dirty="0"/>
              <a:t>Site Administrators </a:t>
            </a:r>
          </a:p>
          <a:p>
            <a:pPr marL="174708" indent="-174708">
              <a:buFont typeface="Arial" panose="020B0604020202020204" pitchFamily="34" charset="0"/>
              <a:buChar char="•"/>
            </a:pPr>
            <a:r>
              <a:rPr lang="en-US" dirty="0"/>
              <a:t>Special Education Administrators </a:t>
            </a:r>
          </a:p>
          <a:p>
            <a:pPr marL="174708" indent="-174708">
              <a:buFont typeface="Arial" panose="020B0604020202020204" pitchFamily="34" charset="0"/>
              <a:buChar char="•"/>
            </a:pPr>
            <a:r>
              <a:rPr lang="en-US" dirty="0"/>
              <a:t>Classified Staff </a:t>
            </a:r>
          </a:p>
          <a:p>
            <a:pPr marL="174708" indent="-174708">
              <a:buFont typeface="Arial" panose="020B0604020202020204" pitchFamily="34" charset="0"/>
              <a:buChar char="•"/>
            </a:pPr>
            <a:r>
              <a:rPr lang="en-US" dirty="0"/>
              <a:t>Parents </a:t>
            </a:r>
          </a:p>
          <a:p>
            <a:pPr marL="174708" indent="-174708">
              <a:buFont typeface="Arial" panose="020B0604020202020204" pitchFamily="34" charset="0"/>
              <a:buChar char="•"/>
            </a:pPr>
            <a:r>
              <a:rPr lang="en-US" dirty="0"/>
              <a:t>Community Partners/Representatives </a:t>
            </a:r>
          </a:p>
          <a:p>
            <a:endParaRPr lang="en-US" dirty="0"/>
          </a:p>
          <a:p>
            <a:r>
              <a:rPr lang="en-US" dirty="0"/>
              <a:t>The Improvement Team needs to be comprised of individuals who, collectively, have the expertise necessary to implement the EBP/EII, </a:t>
            </a:r>
            <a:r>
              <a:rPr lang="en-US" u="sng" dirty="0"/>
              <a:t>and</a:t>
            </a:r>
            <a:r>
              <a:rPr lang="en-US" dirty="0"/>
              <a:t> to develop and maintain the system and infrastructures to support effective Improvement. One or more members of the core Improvement Team should have competency in at least one of the following areas.</a:t>
            </a:r>
          </a:p>
          <a:p>
            <a:endParaRPr lang="en-US" b="1" dirty="0"/>
          </a:p>
          <a:p>
            <a:r>
              <a:rPr lang="en-US" b="1" dirty="0"/>
              <a:t>Improvement Team Members Should Be:</a:t>
            </a:r>
            <a:endParaRPr lang="en-US" dirty="0"/>
          </a:p>
          <a:p>
            <a:pPr marL="174708" indent="-174708">
              <a:buFont typeface="Arial" panose="020B0604020202020204" pitchFamily="34" charset="0"/>
              <a:buChar char="•"/>
            </a:pPr>
            <a:r>
              <a:rPr lang="en-US" b="1" dirty="0"/>
              <a:t>Familiar with the data and identified problem that is driving the implementation of a new program or practice</a:t>
            </a:r>
            <a:r>
              <a:rPr lang="en-US" dirty="0"/>
              <a:t> – Improvement team members should not simply be responding to data or a problem that was identified or analyzed by another person or group.  Ideally, improvement team members have a firm understanding of the data and assisted in using data to develop a clear problem statement that will guide the team’s work.</a:t>
            </a:r>
          </a:p>
          <a:p>
            <a:pPr marL="174708" indent="-174708" defTabSz="465887">
              <a:buFont typeface="Arial" panose="020B0604020202020204" pitchFamily="34" charset="0"/>
              <a:buChar char="•"/>
              <a:defRPr/>
            </a:pPr>
            <a:r>
              <a:rPr lang="en-US" b="1" dirty="0"/>
              <a:t>Informed about the continuous improvement framework being utilized </a:t>
            </a:r>
            <a:r>
              <a:rPr lang="en-US" dirty="0"/>
              <a:t> – Team members should be well-versed in the key components of continuous improvement work and system change, regardless of the specific framework being employed by the site or LEA.   The team should also make good use of Plan, Do, Study, Act cycles to continually identify and address challenges and barriers to effective improvement.</a:t>
            </a:r>
          </a:p>
          <a:p>
            <a:pPr marL="174708" indent="-174708" defTabSz="465887">
              <a:buFont typeface="Arial" panose="020B0604020202020204" pitchFamily="34" charset="0"/>
              <a:buChar char="•"/>
              <a:defRPr/>
            </a:pPr>
            <a:r>
              <a:rPr lang="en-US" b="1" dirty="0"/>
              <a:t>Agents of change within the school and community </a:t>
            </a:r>
            <a:r>
              <a:rPr lang="en-US" dirty="0"/>
              <a:t>– They work at multiple levels of the system to create hospitable environments, cultures, policies, guidelines, data systems, and funding streams.</a:t>
            </a:r>
          </a:p>
          <a:p>
            <a:pPr marL="174708" indent="-174708" defTabSz="465887">
              <a:buFont typeface="Arial" panose="020B0604020202020204" pitchFamily="34" charset="0"/>
              <a:buChar char="•"/>
              <a:defRPr/>
            </a:pPr>
            <a:r>
              <a:rPr lang="en-US" b="1" dirty="0"/>
              <a:t>Aware of the role and responsibilities of the improvement team – </a:t>
            </a:r>
            <a:r>
              <a:rPr lang="en-US" b="0" dirty="0"/>
              <a:t>Team</a:t>
            </a:r>
            <a:r>
              <a:rPr lang="en-US" b="0" baseline="0" dirty="0"/>
              <a:t> members must understand their roles as described previously, including:</a:t>
            </a:r>
          </a:p>
          <a:p>
            <a:pPr marL="640594" lvl="1" indent="-174708" defTabSz="465887">
              <a:buFont typeface="Arial" panose="020B0604020202020204" pitchFamily="34" charset="0"/>
              <a:buChar char="•"/>
              <a:defRPr/>
            </a:pPr>
            <a:r>
              <a:rPr lang="en-US" dirty="0"/>
              <a:t>Developing an implementation structure</a:t>
            </a:r>
          </a:p>
          <a:p>
            <a:pPr marL="640594" lvl="1" indent="-174708" defTabSz="465887">
              <a:buFont typeface="Arial" panose="020B0604020202020204" pitchFamily="34" charset="0"/>
              <a:buChar char="•"/>
              <a:defRPr/>
            </a:pPr>
            <a:r>
              <a:rPr lang="en-US" dirty="0"/>
              <a:t>Assessing and reporting on fidelity and outcomes</a:t>
            </a:r>
          </a:p>
          <a:p>
            <a:pPr marL="640594" lvl="1" indent="-174708" defTabSz="465887">
              <a:buFont typeface="Arial" panose="020B0604020202020204" pitchFamily="34" charset="0"/>
              <a:buChar char="•"/>
              <a:defRPr/>
            </a:pPr>
            <a:r>
              <a:rPr lang="en-US" dirty="0"/>
              <a:t>Building linkages with external systems</a:t>
            </a:r>
          </a:p>
          <a:p>
            <a:pPr marL="640594" lvl="1" indent="-174708" defTabSz="465887">
              <a:buFont typeface="Arial" panose="020B0604020202020204" pitchFamily="34" charset="0"/>
              <a:buChar char="•"/>
              <a:defRPr/>
            </a:pPr>
            <a:r>
              <a:rPr lang="en-US" dirty="0"/>
              <a:t>Problem-solving and promoting sustainability</a:t>
            </a:r>
          </a:p>
          <a:p>
            <a:pPr marL="640594" lvl="1" indent="-174708" defTabSz="465887">
              <a:buFont typeface="Arial" panose="020B0604020202020204" pitchFamily="34" charset="0"/>
              <a:buChar char="•"/>
              <a:defRPr/>
            </a:pPr>
            <a:r>
              <a:rPr lang="en-US" dirty="0"/>
              <a:t>Identifying data needed for analysis of program efficiency</a:t>
            </a:r>
            <a:endParaRPr lang="en-US" b="1" dirty="0"/>
          </a:p>
          <a:p>
            <a:endParaRPr lang="en-US" dirty="0"/>
          </a:p>
          <a:p>
            <a:pPr defTabSz="465887">
              <a:defRPr/>
            </a:pPr>
            <a:r>
              <a:rPr lang="en-US" dirty="0"/>
              <a:t>We recommend </a:t>
            </a:r>
            <a:r>
              <a:rPr lang="en-US" b="1" dirty="0"/>
              <a:t>a</a:t>
            </a:r>
            <a:r>
              <a:rPr lang="en-US" dirty="0"/>
              <a:t> </a:t>
            </a:r>
            <a:r>
              <a:rPr lang="en-US" b="1" dirty="0"/>
              <a:t>minimum of 3 to 5 individuals serve as core Improvement Team members</a:t>
            </a:r>
            <a:r>
              <a:rPr lang="en-US" dirty="0"/>
              <a:t>. Other individuals may be invited to </a:t>
            </a:r>
            <a:r>
              <a:rPr lang="en-US" i="1" dirty="0"/>
              <a:t>participate</a:t>
            </a:r>
            <a:r>
              <a:rPr lang="en-US" dirty="0"/>
              <a:t> in Improvement Team activities from time to time based on their expertise.  However, these individuals may not have the same amount of time to participate in ongoing work (e.g., between meetings).   We recommend 3 to 5 members so the Improvement Team is sustainable.  As individuals leave, remaining members of the team can carry on while a new member is brought on and learns the complex sets of skills required of Improvement Team members.</a:t>
            </a:r>
          </a:p>
          <a:p>
            <a:endParaRPr lang="en-US" dirty="0"/>
          </a:p>
          <a:p>
            <a:pPr defTabSz="465887">
              <a:defRPr/>
            </a:pPr>
            <a:r>
              <a:rPr lang="en-US" dirty="0"/>
              <a:t>For smaller school sites and districts, it can be challenging to identify members of the improvement team due to limited capacity and resources; however, it is important to remember that improvement teams need to represent a variety of perspectives and areas of expertise.  Sites and districts with limited options might need to be more intentional about reaching out  to members of the community.</a:t>
            </a:r>
          </a:p>
          <a:p>
            <a:endParaRPr lang="en-US" b="0" dirty="0"/>
          </a:p>
          <a:p>
            <a:pPr defTabSz="465887">
              <a:defRPr/>
            </a:pPr>
            <a:r>
              <a:rPr lang="en-US" b="1" baseline="0" dirty="0"/>
              <a:t>Materials required: </a:t>
            </a:r>
            <a:r>
              <a:rPr lang="en-US" b="0" baseline="0" dirty="0"/>
              <a:t>Handbook page 12.</a:t>
            </a:r>
            <a:endParaRPr lang="en-US" dirty="0"/>
          </a:p>
          <a:p>
            <a:endParaRPr lang="en-US" dirty="0"/>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48</a:t>
            </a:fld>
            <a:endParaRPr lang="en-US" dirty="0">
              <a:solidFill>
                <a:prstClr val="black"/>
              </a:solidFill>
              <a:latin typeface="Calibri"/>
            </a:endParaRPr>
          </a:p>
        </p:txBody>
      </p:sp>
    </p:spTree>
    <p:extLst>
      <p:ext uri="{BB962C8B-B14F-4D97-AF65-F5344CB8AC3E}">
        <p14:creationId xmlns:p14="http://schemas.microsoft.com/office/powerpoint/2010/main" val="41746091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2 minutes			Running time =  52 minutes</a:t>
            </a:r>
          </a:p>
          <a:p>
            <a:pPr defTabSz="465887">
              <a:defRPr/>
            </a:pPr>
            <a:r>
              <a:rPr lang="en-US" b="1" baseline="0" dirty="0"/>
              <a:t>Section 3</a:t>
            </a:r>
            <a:endParaRPr lang="en-US" b="0" baseline="0" dirty="0"/>
          </a:p>
          <a:p>
            <a:r>
              <a:rPr lang="en-US" b="1" baseline="0" dirty="0"/>
              <a:t>Running time = 2 minutes</a:t>
            </a:r>
          </a:p>
          <a:p>
            <a:endParaRPr lang="en-US" baseline="0" dirty="0"/>
          </a:p>
          <a:p>
            <a:pPr defTabSz="465887">
              <a:defRPr/>
            </a:pPr>
            <a:r>
              <a:rPr lang="en-US" b="1" baseline="0" dirty="0"/>
              <a:t>Slide intent: </a:t>
            </a:r>
            <a:r>
              <a:rPr lang="en-US" b="0" baseline="0" dirty="0"/>
              <a:t>The purpose of this slide is to demonstrate the importance of improvement teams at all levels, including site, district, regional, and state.</a:t>
            </a:r>
          </a:p>
          <a:p>
            <a:pPr defTabSz="465887">
              <a:defRPr/>
            </a:pPr>
            <a:r>
              <a:rPr lang="en-US" b="0" baseline="0" dirty="0"/>
              <a:t> </a:t>
            </a:r>
          </a:p>
          <a:p>
            <a:pPr defTabSz="465887">
              <a:defRPr/>
            </a:pPr>
            <a:r>
              <a:rPr lang="en-US" b="1" baseline="0" dirty="0"/>
              <a:t>Presenter says:</a:t>
            </a:r>
            <a:endParaRPr lang="en-US" dirty="0"/>
          </a:p>
          <a:p>
            <a:r>
              <a:rPr lang="en-US" dirty="0"/>
              <a:t>One Improvement Team is not enough to ensure excellent outcomes for all students.  To use effective innovations on a useful scale requires a thoughtful arrangement of teams.  While this may seem complicated, keep in mind that Improvement Teams make use of the same Active Improvement Frameworks at each level.  Each team is charged with doing its part to a) support the work of teams at the level “below” them and b) engage in activities that ensure that the overall Improvement infrastructure is developed to:</a:t>
            </a:r>
          </a:p>
          <a:p>
            <a:pPr marL="640594" lvl="1" indent="-174708">
              <a:buFont typeface="Arial" panose="020B0604020202020204" pitchFamily="34" charset="0"/>
              <a:buChar char="•"/>
            </a:pPr>
            <a:r>
              <a:rPr lang="en-US" dirty="0"/>
              <a:t>Support staff in delivering innovations as intended and improving outcomes for students</a:t>
            </a:r>
          </a:p>
          <a:p>
            <a:pPr marL="640594" lvl="1" indent="-174708">
              <a:buFont typeface="Arial" panose="020B0604020202020204" pitchFamily="34" charset="0"/>
              <a:buChar char="•"/>
            </a:pPr>
            <a:r>
              <a:rPr lang="en-US" dirty="0"/>
              <a:t>Sustain the innovation over time and across staff</a:t>
            </a:r>
          </a:p>
          <a:p>
            <a:pPr marL="640594" lvl="1" indent="-174708">
              <a:buFont typeface="Arial" panose="020B0604020202020204" pitchFamily="34" charset="0"/>
              <a:buChar char="•"/>
            </a:pPr>
            <a:r>
              <a:rPr lang="en-US" dirty="0"/>
              <a:t>Scale-up the innovation over time and across units</a:t>
            </a:r>
          </a:p>
          <a:p>
            <a:pPr marL="640594" lvl="1" indent="-174708">
              <a:buFont typeface="Arial" panose="020B0604020202020204" pitchFamily="34" charset="0"/>
              <a:buChar char="•"/>
            </a:pPr>
            <a:r>
              <a:rPr lang="en-US" dirty="0"/>
              <a:t>Ensure continuous improvement of fidelity and student outcomes</a:t>
            </a:r>
          </a:p>
          <a:p>
            <a:endParaRPr lang="en-US" dirty="0"/>
          </a:p>
          <a:p>
            <a:r>
              <a:rPr lang="en-US" dirty="0"/>
              <a:t>An infrastructure of linked Improvement Teams contributes to creating coherent and aligned system functions. By working together with a singular focus on the quality of instruction and classroom management, the teams can help create a shared culture of innovation with good outcomes.</a:t>
            </a:r>
          </a:p>
          <a:p>
            <a:r>
              <a:rPr lang="en-US" dirty="0"/>
              <a:t>As shown in the figure, an infrastructure comprised of linked teams can help reduce isolated silos that typify large systems.  By working simultaneously with multiple levels of an education system, Improvement Teams can help encourage greater integration, coherence, and focus to the system as whole.  By aligning activities and functions with desired outcomes for students, Improvement Teams and leaders in education can build a lasting capacity for responsible change.</a:t>
            </a:r>
          </a:p>
          <a:p>
            <a:endParaRPr lang="en-US" b="0" dirty="0"/>
          </a:p>
          <a:p>
            <a:pPr defTabSz="465887">
              <a:defRPr/>
            </a:pPr>
            <a:r>
              <a:rPr lang="en-US" b="1" baseline="0" dirty="0"/>
              <a:t>Materials required: </a:t>
            </a:r>
            <a:r>
              <a:rPr lang="en-US" b="0" baseline="0" dirty="0"/>
              <a:t>Handbook, page 13</a:t>
            </a:r>
            <a:endParaRPr lang="en-US" dirty="0"/>
          </a:p>
          <a:p>
            <a:endParaRPr lang="en-US" dirty="0"/>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49</a:t>
            </a:fld>
            <a:endParaRPr lang="en-US" dirty="0">
              <a:solidFill>
                <a:prstClr val="black"/>
              </a:solidFill>
              <a:latin typeface="Calibri"/>
            </a:endParaRPr>
          </a:p>
        </p:txBody>
      </p:sp>
    </p:spTree>
    <p:extLst>
      <p:ext uri="{BB962C8B-B14F-4D97-AF65-F5344CB8AC3E}">
        <p14:creationId xmlns:p14="http://schemas.microsoft.com/office/powerpoint/2010/main" val="3418546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5 minutes (Slides 6-8)			Running time = 17 minutes</a:t>
            </a:r>
          </a:p>
          <a:p>
            <a:pPr defTabSz="465887">
              <a:defRPr/>
            </a:pPr>
            <a:r>
              <a:rPr lang="en-US" b="1" baseline="0" dirty="0"/>
              <a:t>Introduction</a:t>
            </a:r>
          </a:p>
          <a:p>
            <a:endParaRPr lang="en-US" b="1" baseline="0" dirty="0"/>
          </a:p>
          <a:p>
            <a:r>
              <a:rPr lang="en-US" b="1" baseline="0" dirty="0"/>
              <a:t>Slide intent: </a:t>
            </a:r>
            <a:r>
              <a:rPr lang="en-US" b="0" baseline="0" dirty="0"/>
              <a:t>The purpose of this slide is for participants to become familiar with the six guiding principles.</a:t>
            </a:r>
            <a:endParaRPr lang="en-US" baseline="0" dirty="0"/>
          </a:p>
          <a:p>
            <a:endParaRPr lang="en-US" b="1" baseline="0" dirty="0"/>
          </a:p>
          <a:p>
            <a:r>
              <a:rPr lang="en-US" b="1" baseline="0" dirty="0"/>
              <a:t>Presenter says:  </a:t>
            </a:r>
            <a:r>
              <a:rPr lang="en-US" b="0" baseline="0" dirty="0"/>
              <a:t>This slide show principles 4-6.</a:t>
            </a:r>
          </a:p>
          <a:p>
            <a:endParaRPr lang="en-US" b="1" baseline="0" dirty="0"/>
          </a:p>
          <a:p>
            <a:pPr marL="474739" indent="-474739">
              <a:buAutoNum type="arabicPeriod" startAt="4"/>
            </a:pPr>
            <a:r>
              <a:rPr lang="en-US" dirty="0">
                <a:solidFill>
                  <a:srgbClr val="212121"/>
                </a:solidFill>
                <a:latin typeface="Arial" panose="020B0604020202020204" pitchFamily="34" charset="0"/>
                <a:ea typeface="Calibri" panose="020F0502020204030204" pitchFamily="34" charset="0"/>
                <a:cs typeface="Times New Roman" panose="02020603050405020304" pitchFamily="18" charset="0"/>
              </a:rPr>
              <a:t>Data systems are integrated to combine relevant information from state and local assessments including: formative and summative data, universal screening measures, and anecdotal observations from parents and teachers.</a:t>
            </a:r>
          </a:p>
          <a:p>
            <a:pPr marL="474739" indent="-474739">
              <a:buAutoNum type="arabicPeriod" startAt="4"/>
            </a:pPr>
            <a:endParaRPr lang="en-US" dirty="0">
              <a:solidFill>
                <a:srgbClr val="212121"/>
              </a:solidFill>
              <a:latin typeface="Arial" panose="020B0604020202020204" pitchFamily="34" charset="0"/>
              <a:ea typeface="Calibri" panose="020F0502020204030204" pitchFamily="34" charset="0"/>
              <a:cs typeface="Times New Roman" panose="02020603050405020304" pitchFamily="18" charset="0"/>
            </a:endParaRPr>
          </a:p>
          <a:p>
            <a:pPr marL="474739" indent="-474739">
              <a:buAutoNum type="arabicPeriod" startAt="4"/>
            </a:pPr>
            <a:r>
              <a:rPr lang="en-US" dirty="0">
                <a:solidFill>
                  <a:srgbClr val="212121"/>
                </a:solidFill>
                <a:latin typeface="Arial" panose="020B0604020202020204" pitchFamily="34" charset="0"/>
                <a:ea typeface="Calibri" panose="020F0502020204030204" pitchFamily="34" charset="0"/>
                <a:cs typeface="Times New Roman" panose="02020603050405020304" pitchFamily="18" charset="0"/>
              </a:rPr>
              <a:t>Site based teams monitor progress, identify interventions, and adapt instructional practices and behavioral supports to promote success for all student using evidence-based systems of inquiry.</a:t>
            </a:r>
          </a:p>
          <a:p>
            <a:pPr marL="474739" indent="-474739">
              <a:buAutoNum type="arabicPeriod" startAt="4"/>
            </a:pPr>
            <a:endParaRPr lang="en-US" dirty="0">
              <a:solidFill>
                <a:srgbClr val="212121"/>
              </a:solidFill>
              <a:latin typeface="Arial" panose="020B0604020202020204" pitchFamily="34" charset="0"/>
              <a:ea typeface="Calibri" panose="020F0502020204030204" pitchFamily="34" charset="0"/>
              <a:cs typeface="Times New Roman" panose="02020603050405020304" pitchFamily="18" charset="0"/>
            </a:endParaRPr>
          </a:p>
          <a:p>
            <a:pPr marL="474739" indent="-474739">
              <a:buAutoNum type="arabicPeriod" startAt="4"/>
            </a:pPr>
            <a:r>
              <a:rPr lang="en-US" dirty="0">
                <a:solidFill>
                  <a:srgbClr val="212121"/>
                </a:solidFill>
                <a:latin typeface="Arial" panose="020B0604020202020204" pitchFamily="34" charset="0"/>
                <a:ea typeface="Calibri" panose="020F0502020204030204" pitchFamily="34" charset="0"/>
                <a:cs typeface="Times New Roman" panose="02020603050405020304" pitchFamily="18" charset="0"/>
              </a:rPr>
              <a:t>Programs are culturally and linguistically responsive.</a:t>
            </a:r>
          </a:p>
          <a:p>
            <a:endParaRPr lang="en-US" i="1" dirty="0">
              <a:solidFill>
                <a:srgbClr val="212121"/>
              </a:solidFill>
              <a:latin typeface="Arial" panose="020B0604020202020204" pitchFamily="34" charset="0"/>
              <a:ea typeface="Calibri" panose="020F0502020204030204" pitchFamily="34" charset="0"/>
              <a:cs typeface="Times New Roman" panose="02020603050405020304" pitchFamily="18" charset="0"/>
            </a:endParaRPr>
          </a:p>
          <a:p>
            <a:r>
              <a:rPr lang="en-US" i="0" dirty="0">
                <a:solidFill>
                  <a:srgbClr val="212121"/>
                </a:solidFill>
                <a:latin typeface="Arial" panose="020B0604020202020204" pitchFamily="34" charset="0"/>
                <a:ea typeface="Calibri" panose="020F0502020204030204" pitchFamily="34" charset="0"/>
                <a:cs typeface="Times New Roman" panose="02020603050405020304" pitchFamily="18" charset="0"/>
              </a:rPr>
              <a:t>The</a:t>
            </a:r>
            <a:r>
              <a:rPr lang="en-US" i="0" baseline="0" dirty="0">
                <a:solidFill>
                  <a:srgbClr val="212121"/>
                </a:solidFill>
                <a:latin typeface="Arial" panose="020B0604020202020204" pitchFamily="34" charset="0"/>
                <a:ea typeface="Calibri" panose="020F0502020204030204" pitchFamily="34" charset="0"/>
                <a:cs typeface="Times New Roman" panose="02020603050405020304" pitchFamily="18" charset="0"/>
              </a:rPr>
              <a:t> ideas from these principles formed the foundation of the Handbook.</a:t>
            </a:r>
          </a:p>
          <a:p>
            <a:endParaRPr lang="en-US" i="1" dirty="0">
              <a:solidFill>
                <a:srgbClr val="212121"/>
              </a:solidFill>
              <a:latin typeface="Arial" panose="020B0604020202020204" pitchFamily="34" charset="0"/>
              <a:ea typeface="Calibri" panose="020F0502020204030204" pitchFamily="34" charset="0"/>
              <a:cs typeface="Times New Roman" panose="02020603050405020304" pitchFamily="18" charset="0"/>
            </a:endParaRPr>
          </a:p>
          <a:p>
            <a:r>
              <a:rPr lang="en-US" b="1" i="0" dirty="0">
                <a:solidFill>
                  <a:srgbClr val="212121"/>
                </a:solidFill>
                <a:latin typeface="Arial" panose="020B0604020202020204" pitchFamily="34" charset="0"/>
                <a:ea typeface="Calibri" panose="020F0502020204030204" pitchFamily="34" charset="0"/>
                <a:cs typeface="Times New Roman" panose="02020603050405020304" pitchFamily="18" charset="0"/>
              </a:rPr>
              <a:t>Note: </a:t>
            </a:r>
            <a:r>
              <a:rPr lang="en-US" i="0" dirty="0">
                <a:solidFill>
                  <a:srgbClr val="212121"/>
                </a:solidFill>
                <a:latin typeface="Arial" panose="020B0604020202020204" pitchFamily="34" charset="0"/>
                <a:ea typeface="Calibri" panose="020F0502020204030204" pitchFamily="34" charset="0"/>
                <a:cs typeface="Times New Roman" panose="02020603050405020304" pitchFamily="18" charset="0"/>
              </a:rPr>
              <a:t>As time allows: Invite participants to share with</a:t>
            </a:r>
            <a:r>
              <a:rPr lang="en-US" i="0" baseline="0" dirty="0">
                <a:solidFill>
                  <a:srgbClr val="212121"/>
                </a:solidFill>
                <a:latin typeface="Arial" panose="020B0604020202020204" pitchFamily="34" charset="0"/>
                <a:ea typeface="Calibri" panose="020F0502020204030204" pitchFamily="34" charset="0"/>
                <a:cs typeface="Times New Roman" panose="02020603050405020304" pitchFamily="18" charset="0"/>
              </a:rPr>
              <a:t> the whole group why the principle they selected resonates with them. </a:t>
            </a:r>
          </a:p>
          <a:p>
            <a:endParaRPr lang="en-US" i="0" baseline="0" dirty="0">
              <a:solidFill>
                <a:srgbClr val="212121"/>
              </a:solidFill>
              <a:latin typeface="Arial" panose="020B0604020202020204" pitchFamily="34" charset="0"/>
              <a:ea typeface="Calibri" panose="020F0502020204030204" pitchFamily="34" charset="0"/>
              <a:cs typeface="Times New Roman" panose="02020603050405020304" pitchFamily="18" charset="0"/>
            </a:endParaRPr>
          </a:p>
          <a:p>
            <a:r>
              <a:rPr lang="en-US" i="0" baseline="0" dirty="0">
                <a:solidFill>
                  <a:srgbClr val="212121"/>
                </a:solidFill>
                <a:latin typeface="Arial" panose="020B0604020202020204" pitchFamily="34" charset="0"/>
                <a:ea typeface="Calibri" panose="020F0502020204030204" pitchFamily="34" charset="0"/>
                <a:cs typeface="Times New Roman" panose="02020603050405020304" pitchFamily="18" charset="0"/>
              </a:rPr>
              <a:t>Thank the participants for sharing their thoughts.</a:t>
            </a:r>
          </a:p>
          <a:p>
            <a:endParaRPr lang="en-US" i="1" dirty="0">
              <a:solidFill>
                <a:srgbClr val="21212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CB5CCB4-53F2-F749-903A-CEB32CC0A854}" type="slidenum">
              <a:rPr lang="en-US" smtClean="0"/>
              <a:t>5</a:t>
            </a:fld>
            <a:endParaRPr lang="en-US"/>
          </a:p>
        </p:txBody>
      </p:sp>
    </p:spTree>
    <p:extLst>
      <p:ext uri="{BB962C8B-B14F-4D97-AF65-F5344CB8AC3E}">
        <p14:creationId xmlns:p14="http://schemas.microsoft.com/office/powerpoint/2010/main" val="3250021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1" baseline="0" dirty="0"/>
              <a:t>1 minute			Running time =  71 minutes</a:t>
            </a:r>
          </a:p>
          <a:p>
            <a:pPr defTabSz="931774">
              <a:defRPr/>
            </a:pPr>
            <a:r>
              <a:rPr lang="en-US" b="1" baseline="0" dirty="0"/>
              <a:t>Section 3</a:t>
            </a:r>
            <a:endParaRPr lang="en-US" b="0" baseline="0" dirty="0"/>
          </a:p>
          <a:p>
            <a:endParaRPr lang="en-US" baseline="0" dirty="0"/>
          </a:p>
          <a:p>
            <a:pPr defTabSz="465887">
              <a:defRPr/>
            </a:pPr>
            <a:r>
              <a:rPr lang="en-US" b="1" baseline="0" dirty="0"/>
              <a:t>Slide intent: </a:t>
            </a:r>
            <a:r>
              <a:rPr lang="en-US" b="0" baseline="0" dirty="0"/>
              <a:t>The purpose of this slide is to point out the pitfalls to avoid when developing a problem statement. </a:t>
            </a:r>
          </a:p>
          <a:p>
            <a:endParaRPr lang="en-US" b="1" baseline="0" dirty="0"/>
          </a:p>
          <a:p>
            <a:r>
              <a:rPr lang="en-US" b="1" baseline="0" dirty="0"/>
              <a:t>Presenter says:  </a:t>
            </a:r>
          </a:p>
          <a:p>
            <a:r>
              <a:rPr lang="en-US" dirty="0"/>
              <a:t>After</a:t>
            </a:r>
            <a:r>
              <a:rPr lang="en-US" baseline="0" dirty="0"/>
              <a:t> an LEA completes the objective analysis of the data, they will transition to developing their problem statement.  A problem statement answers the question; “What is the problem?”  It’s written in the form of a statement.  It may make comparisons to trends in the data or make reference to specific student groups.  It’s a statement of quantity.  </a:t>
            </a:r>
          </a:p>
          <a:p>
            <a:endParaRPr lang="en-US" baseline="0" dirty="0"/>
          </a:p>
          <a:p>
            <a:r>
              <a:rPr lang="en-US" baseline="0" dirty="0"/>
              <a:t>The pitfalls LEAs may encounter as they develop their problem statement include participants making inferences about why the problem is occurring or jumping to identify solutions to the problem before they’ve accurately defined the problem.  </a:t>
            </a:r>
          </a:p>
          <a:p>
            <a:endParaRPr lang="en-US" b="1" baseline="0" dirty="0"/>
          </a:p>
        </p:txBody>
      </p:sp>
      <p:sp>
        <p:nvSpPr>
          <p:cNvPr id="4" name="Slide Number Placeholder 3"/>
          <p:cNvSpPr>
            <a:spLocks noGrp="1"/>
          </p:cNvSpPr>
          <p:nvPr>
            <p:ph type="sldNum" sz="quarter" idx="10"/>
          </p:nvPr>
        </p:nvSpPr>
        <p:spPr/>
        <p:txBody>
          <a:bodyPr/>
          <a:lstStyle/>
          <a:p>
            <a:pPr defTabSz="465887">
              <a:defRPr/>
            </a:pPr>
            <a:fld id="{046BA921-EAE2-469B-8F06-9FAED0400DE5}" type="slidenum">
              <a:rPr lang="en-US">
                <a:solidFill>
                  <a:prstClr val="black"/>
                </a:solidFill>
                <a:latin typeface="Calibri"/>
              </a:rPr>
              <a:pPr defTabSz="465887">
                <a:defRPr/>
              </a:pPr>
              <a:t>50</a:t>
            </a:fld>
            <a:endParaRPr lang="en-US">
              <a:solidFill>
                <a:prstClr val="black"/>
              </a:solidFill>
              <a:latin typeface="Calibri"/>
            </a:endParaRPr>
          </a:p>
        </p:txBody>
      </p:sp>
    </p:spTree>
    <p:extLst>
      <p:ext uri="{BB962C8B-B14F-4D97-AF65-F5344CB8AC3E}">
        <p14:creationId xmlns:p14="http://schemas.microsoft.com/office/powerpoint/2010/main" val="15225043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1" baseline="0" dirty="0"/>
              <a:t>1 minute			Running time = 72 minutes</a:t>
            </a:r>
          </a:p>
          <a:p>
            <a:pPr defTabSz="931774">
              <a:defRPr/>
            </a:pPr>
            <a:r>
              <a:rPr lang="en-US" b="1" baseline="0" dirty="0"/>
              <a:t>Section 3</a:t>
            </a:r>
            <a:endParaRPr lang="en-US" b="0" baseline="0" dirty="0"/>
          </a:p>
          <a:p>
            <a:endParaRPr lang="en-US" baseline="0" dirty="0"/>
          </a:p>
          <a:p>
            <a:pPr defTabSz="465887">
              <a:defRPr/>
            </a:pPr>
            <a:r>
              <a:rPr lang="en-US" b="1" baseline="0" dirty="0"/>
              <a:t>Slide intent: </a:t>
            </a:r>
            <a:r>
              <a:rPr lang="en-US" b="0" baseline="0" dirty="0"/>
              <a:t>The purpose of this slide is to provide an example of a problem statement.</a:t>
            </a:r>
          </a:p>
          <a:p>
            <a:endParaRPr lang="en-US" b="1" baseline="0" dirty="0"/>
          </a:p>
          <a:p>
            <a:r>
              <a:rPr lang="en-US" b="1" baseline="0" dirty="0"/>
              <a:t>Presenter says:  </a:t>
            </a:r>
          </a:p>
          <a:p>
            <a:r>
              <a:rPr lang="en-US" dirty="0"/>
              <a:t>You’ll notice</a:t>
            </a:r>
            <a:r>
              <a:rPr lang="en-US" baseline="0" dirty="0"/>
              <a:t> this sample problem statement is an objective statement.  It quantifies the problem, specifically identifies a student group, compares student group performance, and indicates trends in performance.  It does not identify what might be causing the problem.  No inferences are made about the reasons for their performance.  It simply states the problem.</a:t>
            </a:r>
          </a:p>
          <a:p>
            <a:endParaRPr lang="en-US" dirty="0"/>
          </a:p>
        </p:txBody>
      </p:sp>
      <p:sp>
        <p:nvSpPr>
          <p:cNvPr id="4" name="Slide Number Placeholder 3"/>
          <p:cNvSpPr>
            <a:spLocks noGrp="1"/>
          </p:cNvSpPr>
          <p:nvPr>
            <p:ph type="sldNum" sz="quarter" idx="10"/>
          </p:nvPr>
        </p:nvSpPr>
        <p:spPr/>
        <p:txBody>
          <a:bodyPr/>
          <a:lstStyle/>
          <a:p>
            <a:pPr defTabSz="465887">
              <a:defRPr/>
            </a:pPr>
            <a:fld id="{046BA921-EAE2-469B-8F06-9FAED0400DE5}" type="slidenum">
              <a:rPr lang="en-US">
                <a:solidFill>
                  <a:prstClr val="black"/>
                </a:solidFill>
                <a:latin typeface="Calibri"/>
              </a:rPr>
              <a:pPr defTabSz="465887">
                <a:defRPr/>
              </a:pPr>
              <a:t>51</a:t>
            </a:fld>
            <a:endParaRPr lang="en-US">
              <a:solidFill>
                <a:prstClr val="black"/>
              </a:solidFill>
              <a:latin typeface="Calibri"/>
            </a:endParaRPr>
          </a:p>
        </p:txBody>
      </p:sp>
    </p:spTree>
    <p:extLst>
      <p:ext uri="{BB962C8B-B14F-4D97-AF65-F5344CB8AC3E}">
        <p14:creationId xmlns:p14="http://schemas.microsoft.com/office/powerpoint/2010/main" val="32622130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1" baseline="0" dirty="0"/>
              <a:t>2 minutes			Running time =  75 minutes</a:t>
            </a:r>
          </a:p>
          <a:p>
            <a:pPr defTabSz="931774">
              <a:defRPr/>
            </a:pPr>
            <a:r>
              <a:rPr lang="en-US" b="1" baseline="0" dirty="0"/>
              <a:t>Section 3</a:t>
            </a:r>
            <a:endParaRPr lang="en-US" b="0" baseline="0" dirty="0"/>
          </a:p>
          <a:p>
            <a:endParaRPr lang="en-US" baseline="0" dirty="0"/>
          </a:p>
          <a:p>
            <a:pPr defTabSz="465887">
              <a:defRPr/>
            </a:pPr>
            <a:r>
              <a:rPr lang="en-US" b="1" baseline="0" dirty="0"/>
              <a:t>Slide intent: </a:t>
            </a:r>
            <a:r>
              <a:rPr lang="en-US" b="0" baseline="0" dirty="0"/>
              <a:t>The purpose of this slide is to share the elements of MTSS to ensure LEAs are looking through an MTSS lens as they examine the root cause(s) of their problem.</a:t>
            </a:r>
          </a:p>
          <a:p>
            <a:endParaRPr lang="en-US" b="1" baseline="0" dirty="0"/>
          </a:p>
          <a:p>
            <a:r>
              <a:rPr lang="en-US" b="1" baseline="0" dirty="0"/>
              <a:t>Presenter says:  </a:t>
            </a:r>
          </a:p>
          <a:p>
            <a:pPr defTabSz="931774">
              <a:defRPr/>
            </a:pPr>
            <a:r>
              <a:rPr lang="en-US" baseline="0" dirty="0"/>
              <a:t>As LEAs engage in discussions to determine the root cause(s) of the problem, the elements of MTSS can help keep the discussion focused on the elements of the system, not people within the system.  </a:t>
            </a:r>
          </a:p>
          <a:p>
            <a:pPr defTabSz="931774">
              <a:defRPr/>
            </a:pPr>
            <a:endParaRPr lang="en-US" baseline="0" dirty="0"/>
          </a:p>
          <a:p>
            <a:pPr defTabSz="931774">
              <a:defRPr/>
            </a:pPr>
            <a:r>
              <a:rPr lang="en-US" baseline="0" dirty="0"/>
              <a:t>Think about our sample specific problem: </a:t>
            </a:r>
            <a:r>
              <a:rPr lang="en-US" i="1" dirty="0"/>
              <a:t>SWDs who are also long-term English learners (LTELs) in grades 7-8 performed on average 70 points below their non-SWDs and English-only SWDs peers in mathematics in 2017; their performance declined significantly from the prior year.  </a:t>
            </a:r>
          </a:p>
          <a:p>
            <a:pPr defTabSz="931774">
              <a:defRPr/>
            </a:pPr>
            <a:endParaRPr lang="en-US" baseline="0" dirty="0"/>
          </a:p>
          <a:p>
            <a:pPr defTabSz="931774">
              <a:defRPr/>
            </a:pPr>
            <a:r>
              <a:rPr lang="en-US" baseline="0" dirty="0"/>
              <a:t>Some of the elements of MTSS, such as the Quality of Professional Development Opportunities or Inclusive Policies &amp; Practices, help to focus the discussion on the design of the system that is resulting in students with disabilities who are also LTELs performing lower than their peers.    </a:t>
            </a:r>
          </a:p>
          <a:p>
            <a:pPr defTabSz="931774">
              <a:defRPr/>
            </a:pPr>
            <a:endParaRPr lang="en-US" baseline="0" dirty="0"/>
          </a:p>
          <a:p>
            <a:pPr defTabSz="465887">
              <a:defRPr/>
            </a:pPr>
            <a:r>
              <a:rPr lang="en-US" b="1" baseline="0" dirty="0"/>
              <a:t>Materials required:</a:t>
            </a:r>
          </a:p>
          <a:p>
            <a:pPr marL="174708" indent="-174708">
              <a:buFont typeface="Arial" panose="020B0604020202020204" pitchFamily="34" charset="0"/>
              <a:buChar char="•"/>
            </a:pPr>
            <a:r>
              <a:rPr lang="en-US" dirty="0"/>
              <a:t>Handout of the MTSS wheel</a:t>
            </a:r>
            <a:r>
              <a:rPr lang="en-US" baseline="0" dirty="0"/>
              <a:t> graphic or refer to page 17 of the Handbook</a:t>
            </a:r>
            <a:endParaRPr lang="en-US" dirty="0"/>
          </a:p>
          <a:p>
            <a:endParaRPr lang="en-US" dirty="0"/>
          </a:p>
        </p:txBody>
      </p:sp>
      <p:sp>
        <p:nvSpPr>
          <p:cNvPr id="4" name="Slide Number Placeholder 3"/>
          <p:cNvSpPr>
            <a:spLocks noGrp="1"/>
          </p:cNvSpPr>
          <p:nvPr>
            <p:ph type="sldNum" sz="quarter" idx="10"/>
          </p:nvPr>
        </p:nvSpPr>
        <p:spPr/>
        <p:txBody>
          <a:bodyPr/>
          <a:lstStyle/>
          <a:p>
            <a:pPr defTabSz="465887">
              <a:defRPr/>
            </a:pPr>
            <a:fld id="{046BA921-EAE2-469B-8F06-9FAED0400DE5}" type="slidenum">
              <a:rPr lang="en-US">
                <a:solidFill>
                  <a:prstClr val="black"/>
                </a:solidFill>
                <a:latin typeface="Calibri"/>
              </a:rPr>
              <a:pPr defTabSz="465887">
                <a:defRPr/>
              </a:pPr>
              <a:t>52</a:t>
            </a:fld>
            <a:endParaRPr lang="en-US">
              <a:solidFill>
                <a:prstClr val="black"/>
              </a:solidFill>
              <a:latin typeface="Calibri"/>
            </a:endParaRPr>
          </a:p>
        </p:txBody>
      </p:sp>
    </p:spTree>
    <p:extLst>
      <p:ext uri="{BB962C8B-B14F-4D97-AF65-F5344CB8AC3E}">
        <p14:creationId xmlns:p14="http://schemas.microsoft.com/office/powerpoint/2010/main" val="21275537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1" baseline="0" dirty="0"/>
              <a:t>5 minutes			Running time =  80 minutes</a:t>
            </a:r>
          </a:p>
          <a:p>
            <a:endParaRPr lang="en-US" baseline="0" dirty="0"/>
          </a:p>
          <a:p>
            <a:pPr defTabSz="465887">
              <a:defRPr/>
            </a:pPr>
            <a:r>
              <a:rPr lang="en-US" b="1" baseline="0" dirty="0"/>
              <a:t>Slide intent: </a:t>
            </a:r>
            <a:r>
              <a:rPr lang="en-US" b="0" baseline="0" dirty="0"/>
              <a:t>The purpose of this slide is to introduce the 5-Why Analysis Tool and Fishbone Diagram.</a:t>
            </a:r>
          </a:p>
          <a:p>
            <a:pPr defTabSz="465887">
              <a:defRPr/>
            </a:pPr>
            <a:endParaRPr lang="en-US" b="1" baseline="0" dirty="0"/>
          </a:p>
          <a:p>
            <a:r>
              <a:rPr lang="en-US" b="1" baseline="0" dirty="0"/>
              <a:t>Presenter says:  </a:t>
            </a:r>
          </a:p>
          <a:p>
            <a:pPr defTabSz="931774">
              <a:defRPr/>
            </a:pPr>
            <a:r>
              <a:rPr lang="en-US" dirty="0"/>
              <a:t>The process that LEAs engage in to identify the root cause(s)</a:t>
            </a:r>
            <a:r>
              <a:rPr lang="en-US" baseline="0" dirty="0"/>
              <a:t> of their problem uses the 5-Why Analysis Tool in combination with the Fishbone Diagram.  In each of the small rectangles, LEAs record the categories of MTSS they would like to further explore as areas that may contain the cause of their problem.  LEAs may select additional categories that are not from the MTSS chart, but as facilitators, it will be important to help the LEA identify categories that focus on the design of the system, not the people within the system.  </a:t>
            </a:r>
          </a:p>
          <a:p>
            <a:pPr defTabSz="931774">
              <a:defRPr/>
            </a:pPr>
            <a:endParaRPr lang="en-US" baseline="0" dirty="0"/>
          </a:p>
          <a:p>
            <a:pPr defTabSz="931774">
              <a:defRPr/>
            </a:pPr>
            <a:r>
              <a:rPr lang="en-US" baseline="0" dirty="0"/>
              <a:t>The larger rectangle is where the LEA records the identified root cause within the MTSS category after they have completed the 5-Why Protocol.  Please turn to Page 49 in the handbook to see a completed Sample 5-Why Analysis Tool.   The Sample Problem Statement introduced earlier is recorded at the top of the tool and the MTSS category is recorded in the box labeled “Fishbone Diagram Area (Context).”  </a:t>
            </a:r>
          </a:p>
          <a:p>
            <a:pPr defTabSz="931774">
              <a:defRPr/>
            </a:pPr>
            <a:endParaRPr lang="en-US" baseline="0" dirty="0"/>
          </a:p>
          <a:p>
            <a:pPr defTabSz="931774">
              <a:defRPr/>
            </a:pPr>
            <a:r>
              <a:rPr lang="en-US" baseline="0" dirty="0"/>
              <a:t>In this sample, the categories listed are “pedagogy, curriculum, ELD program, and assessments.”  However, to align with MTSS, “Core Instructional Program” could be entered into this box.  </a:t>
            </a:r>
          </a:p>
          <a:p>
            <a:pPr defTabSz="931774">
              <a:defRPr/>
            </a:pPr>
            <a:endParaRPr lang="en-US" dirty="0"/>
          </a:p>
          <a:p>
            <a:pPr defTabSz="931774">
              <a:defRPr/>
            </a:pPr>
            <a:r>
              <a:rPr lang="en-US" dirty="0"/>
              <a:t>The 5-Why Protocol</a:t>
            </a:r>
            <a:r>
              <a:rPr lang="en-US" baseline="0" dirty="0"/>
              <a:t> begins with asking the question: </a:t>
            </a:r>
            <a:r>
              <a:rPr lang="en-US" i="1" dirty="0"/>
              <a:t>SWDs who are also long-term English learners (LTELs) in grades 7-8 performed on average 70 points below their non-SWDs and English-only SWDs peers in mathematics in 2017; their performance declined significantly from the prior year.  </a:t>
            </a:r>
            <a:r>
              <a:rPr lang="en-US" b="1" i="1" dirty="0"/>
              <a:t>Why is that?</a:t>
            </a:r>
          </a:p>
          <a:p>
            <a:pPr defTabSz="931774">
              <a:defRPr/>
            </a:pPr>
            <a:endParaRPr lang="en-US" b="1" i="1" dirty="0"/>
          </a:p>
          <a:p>
            <a:pPr defTabSz="931774">
              <a:defRPr/>
            </a:pPr>
            <a:r>
              <a:rPr lang="en-US" dirty="0"/>
              <a:t>As the discussion continues, each response to the question “</a:t>
            </a:r>
            <a:r>
              <a:rPr lang="en-US" b="1" dirty="0"/>
              <a:t>Why is that?”  </a:t>
            </a:r>
            <a:r>
              <a:rPr lang="en-US" dirty="0"/>
              <a:t>is followed with </a:t>
            </a:r>
            <a:r>
              <a:rPr lang="en-US" u="sng" dirty="0"/>
              <a:t>another</a:t>
            </a:r>
            <a:r>
              <a:rPr lang="en-US" dirty="0"/>
              <a:t> </a:t>
            </a:r>
            <a:r>
              <a:rPr lang="en-US" b="1" dirty="0"/>
              <a:t>“Why is that?”  </a:t>
            </a:r>
            <a:r>
              <a:rPr lang="en-US" dirty="0"/>
              <a:t>The purpose of this questioning strategy is to persist though a line of inquiry until an underlying root cause is revealed.  You’ll know you have identified a root cause when you uncover a design in the system that is acting as a barrier to achieving higher results.  It will be a cause that is within the LEA’s sphere of influence.  Keep in mind that a root cause </a:t>
            </a:r>
            <a:r>
              <a:rPr lang="en-US" u="sng" dirty="0"/>
              <a:t>may or may not</a:t>
            </a:r>
            <a:r>
              <a:rPr lang="en-US" dirty="0"/>
              <a:t> be identified for each category as LEAs pursue the different lines of inquiry.  </a:t>
            </a:r>
          </a:p>
          <a:p>
            <a:pPr defTabSz="931774">
              <a:defRPr/>
            </a:pPr>
            <a:endParaRPr lang="en-US" dirty="0"/>
          </a:p>
          <a:p>
            <a:pPr defTabSz="931774">
              <a:defRPr/>
            </a:pPr>
            <a:r>
              <a:rPr lang="en-US" dirty="0"/>
              <a:t>The LEA will complete one 5-Why Analysis Tool for each category identified on the Fishbone Diagram.  The Fishbone Diagram has room for 9 categories, however, the LEA may identify more categories or fewer categories to explore.  Each root cause that is identified, is recorded in its respective category on the Fishbone Diagram.</a:t>
            </a:r>
          </a:p>
          <a:p>
            <a:pPr defTabSz="931774">
              <a:defRPr/>
            </a:pPr>
            <a:endParaRPr lang="en-US" dirty="0"/>
          </a:p>
          <a:p>
            <a:pPr defTabSz="465887">
              <a:defRPr/>
            </a:pPr>
            <a:r>
              <a:rPr lang="en-US" b="1" baseline="0" dirty="0"/>
              <a:t>Materials required:</a:t>
            </a:r>
          </a:p>
          <a:p>
            <a:r>
              <a:rPr lang="en-US" dirty="0"/>
              <a:t>Handbook: Pages 47 and 49, or one page handouts</a:t>
            </a:r>
            <a:r>
              <a:rPr lang="en-US" baseline="0" dirty="0"/>
              <a:t> of these pages.</a:t>
            </a:r>
            <a:endParaRPr lang="en-US" dirty="0"/>
          </a:p>
          <a:p>
            <a:endParaRPr lang="en-US" dirty="0"/>
          </a:p>
        </p:txBody>
      </p:sp>
      <p:sp>
        <p:nvSpPr>
          <p:cNvPr id="4" name="Slide Number Placeholder 3"/>
          <p:cNvSpPr>
            <a:spLocks noGrp="1"/>
          </p:cNvSpPr>
          <p:nvPr>
            <p:ph type="sldNum" sz="quarter" idx="10"/>
          </p:nvPr>
        </p:nvSpPr>
        <p:spPr/>
        <p:txBody>
          <a:bodyPr/>
          <a:lstStyle/>
          <a:p>
            <a:pPr defTabSz="465887">
              <a:defRPr/>
            </a:pPr>
            <a:fld id="{046BA921-EAE2-469B-8F06-9FAED0400DE5}" type="slidenum">
              <a:rPr lang="en-US">
                <a:solidFill>
                  <a:prstClr val="black"/>
                </a:solidFill>
                <a:latin typeface="Calibri"/>
              </a:rPr>
              <a:pPr defTabSz="465887">
                <a:defRPr/>
              </a:pPr>
              <a:t>53</a:t>
            </a:fld>
            <a:endParaRPr lang="en-US">
              <a:solidFill>
                <a:prstClr val="black"/>
              </a:solidFill>
              <a:latin typeface="Calibri"/>
            </a:endParaRPr>
          </a:p>
        </p:txBody>
      </p:sp>
    </p:spTree>
    <p:extLst>
      <p:ext uri="{BB962C8B-B14F-4D97-AF65-F5344CB8AC3E}">
        <p14:creationId xmlns:p14="http://schemas.microsoft.com/office/powerpoint/2010/main" val="4984438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b="1" baseline="0" dirty="0"/>
              <a:t>9 minutes			Running time = 90 minutes</a:t>
            </a:r>
          </a:p>
          <a:p>
            <a:r>
              <a:rPr lang="en-US" b="1" baseline="0" dirty="0"/>
              <a:t>Section 3</a:t>
            </a:r>
          </a:p>
          <a:p>
            <a:endParaRPr lang="en-US" baseline="0" dirty="0"/>
          </a:p>
          <a:p>
            <a:pPr defTabSz="465887">
              <a:defRPr/>
            </a:pPr>
            <a:r>
              <a:rPr lang="en-US" b="1" baseline="0" dirty="0"/>
              <a:t>Slide intent: </a:t>
            </a:r>
            <a:r>
              <a:rPr lang="en-US" b="0" i="1" baseline="0" dirty="0"/>
              <a:t>Activity: </a:t>
            </a:r>
            <a:r>
              <a:rPr lang="en-US" b="0" baseline="0" dirty="0"/>
              <a:t>The purpose of this slide is for participants to engage in a practice conversation with a partner to identify root cause using the Fishbone Diagram and the 5-Why Analysis Tool.  (COEs will not be able to complete this activity without their LEAs, but it will give them some experience with the tools and time to reflect on how they might facilitate the discussions with their LEAs.)</a:t>
            </a:r>
          </a:p>
          <a:p>
            <a:endParaRPr lang="en-US" b="1" baseline="0" dirty="0"/>
          </a:p>
          <a:p>
            <a:r>
              <a:rPr lang="en-US" b="1" baseline="0" dirty="0"/>
              <a:t>Presenter says:  </a:t>
            </a:r>
          </a:p>
          <a:p>
            <a:pPr defTabSz="931774">
              <a:defRPr/>
            </a:pPr>
            <a:r>
              <a:rPr lang="en-US" dirty="0">
                <a:solidFill>
                  <a:schemeClr val="tx1"/>
                </a:solidFill>
              </a:rPr>
              <a:t>Find</a:t>
            </a:r>
            <a:r>
              <a:rPr lang="en-US" baseline="0" dirty="0">
                <a:solidFill>
                  <a:schemeClr val="tx1"/>
                </a:solidFill>
              </a:rPr>
              <a:t> a partner.  Choose a different MTSS category than the one used in the sample and record it on the Fishbone Diagram.  Now, using the 5-Why Analysis Tool, record the Sample Problem Statement and the MTSS category you selected. Determine who will be the facilitator and who will fill the role of the LEA. </a:t>
            </a:r>
          </a:p>
          <a:p>
            <a:pPr defTabSz="931774">
              <a:defRPr/>
            </a:pPr>
            <a:endParaRPr lang="en-US" baseline="0" dirty="0">
              <a:solidFill>
                <a:schemeClr val="tx1"/>
              </a:solidFill>
            </a:endParaRPr>
          </a:p>
          <a:p>
            <a:pPr defTabSz="465887">
              <a:defRPr/>
            </a:pPr>
            <a:r>
              <a:rPr lang="en-US" b="1" baseline="0" dirty="0"/>
              <a:t>Materials required:</a:t>
            </a:r>
          </a:p>
          <a:p>
            <a:r>
              <a:rPr lang="en-US" dirty="0"/>
              <a:t>Copy of Page 48 – Fishbone Problem Analysis Diagram: Template</a:t>
            </a:r>
          </a:p>
          <a:p>
            <a:r>
              <a:rPr lang="en-US" dirty="0"/>
              <a:t>Copy of Page 52</a:t>
            </a:r>
            <a:r>
              <a:rPr lang="en-US" baseline="0" dirty="0"/>
              <a:t> – 5-Why Analysis Tool: Template</a:t>
            </a:r>
            <a:endParaRPr lang="en-US" dirty="0"/>
          </a:p>
        </p:txBody>
      </p:sp>
      <p:sp>
        <p:nvSpPr>
          <p:cNvPr id="4" name="Slide Number Placeholder 3"/>
          <p:cNvSpPr>
            <a:spLocks noGrp="1"/>
          </p:cNvSpPr>
          <p:nvPr>
            <p:ph type="sldNum" sz="quarter" idx="10"/>
          </p:nvPr>
        </p:nvSpPr>
        <p:spPr/>
        <p:txBody>
          <a:bodyPr/>
          <a:lstStyle/>
          <a:p>
            <a:pPr defTabSz="465887">
              <a:defRPr/>
            </a:pPr>
            <a:fld id="{046BA921-EAE2-469B-8F06-9FAED0400DE5}" type="slidenum">
              <a:rPr lang="en-US">
                <a:solidFill>
                  <a:prstClr val="black"/>
                </a:solidFill>
                <a:latin typeface="Calibri"/>
              </a:rPr>
              <a:pPr defTabSz="465887">
                <a:defRPr/>
              </a:pPr>
              <a:t>54</a:t>
            </a:fld>
            <a:endParaRPr lang="en-US">
              <a:solidFill>
                <a:prstClr val="black"/>
              </a:solidFill>
              <a:latin typeface="Calibri"/>
            </a:endParaRPr>
          </a:p>
        </p:txBody>
      </p:sp>
    </p:spTree>
    <p:extLst>
      <p:ext uri="{BB962C8B-B14F-4D97-AF65-F5344CB8AC3E}">
        <p14:creationId xmlns:p14="http://schemas.microsoft.com/office/powerpoint/2010/main" val="10836448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101  minutes</a:t>
            </a:r>
          </a:p>
          <a:p>
            <a:r>
              <a:rPr lang="en-US" b="1" baseline="0" dirty="0"/>
              <a:t>Section 3</a:t>
            </a:r>
          </a:p>
          <a:p>
            <a:endParaRPr lang="en-US" b="1" baseline="0" dirty="0"/>
          </a:p>
          <a:p>
            <a:r>
              <a:rPr lang="en-US" b="1" baseline="0" dirty="0"/>
              <a:t>Slide intent: </a:t>
            </a:r>
            <a:r>
              <a:rPr lang="en-US" b="0" baseline="0" dirty="0"/>
              <a:t>To introduce the “Do” component of the PDSA cycle</a:t>
            </a:r>
            <a:endParaRPr lang="en-US" baseline="0" dirty="0"/>
          </a:p>
          <a:p>
            <a:endParaRPr lang="en-US" b="1" baseline="0" dirty="0"/>
          </a:p>
          <a:p>
            <a:r>
              <a:rPr lang="en-US" b="1" baseline="0" dirty="0"/>
              <a:t>Presenter says:  </a:t>
            </a:r>
            <a:r>
              <a:rPr lang="en-US" dirty="0"/>
              <a:t>The degree to which a plan is implemented is directly linked to the overall success and effectiveness of program improvements. </a:t>
            </a:r>
          </a:p>
          <a:p>
            <a:r>
              <a:rPr lang="en-US" dirty="0"/>
              <a:t>The “Do” phase of the PDSA cycle focuses on identifying and implementing procedures to monitor the implementation and effectiveness of the plan at predetermined intervals (e.g., bi-monthly, monthly, quarterly, annually). </a:t>
            </a:r>
          </a:p>
          <a:p>
            <a:r>
              <a:rPr lang="en-US" dirty="0"/>
              <a:t>As part of the continuous improvement cycle, you will want to have a procedure in place to consider whether a specific action is implemented as planned, whether it is producing the desired results, and if adjustments need to be made along the way. </a:t>
            </a:r>
          </a:p>
          <a:p>
            <a:r>
              <a:rPr lang="en-US" dirty="0"/>
              <a:t>As implementation progresses, the evidence-based practices become more refined and begin to positively impact student performance. </a:t>
            </a:r>
          </a:p>
          <a:p>
            <a:r>
              <a:rPr lang="en-US" dirty="0"/>
              <a:t>The role of the improvement team is to provide structures to bridge the implementation gap. This is accomplished by ensuring that all staff using the EBPs have the necessary training, coaching and internal structures in place to make the EBPs teachable, learnable and assessable. Based on this data, future decisions are made to achieve fidelity of implementation. </a:t>
            </a:r>
          </a:p>
          <a:p>
            <a:endParaRPr lang="en-US" dirty="0"/>
          </a:p>
          <a:p>
            <a:r>
              <a:rPr lang="en-US" b="1" dirty="0"/>
              <a:t>Materials</a:t>
            </a:r>
            <a:r>
              <a:rPr lang="en-US" dirty="0"/>
              <a:t>: Handbook, page 19</a:t>
            </a:r>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55</a:t>
            </a:fld>
            <a:endParaRPr lang="en-US">
              <a:solidFill>
                <a:prstClr val="black"/>
              </a:solidFill>
              <a:latin typeface="Calibri"/>
            </a:endParaRPr>
          </a:p>
        </p:txBody>
      </p:sp>
    </p:spTree>
    <p:extLst>
      <p:ext uri="{BB962C8B-B14F-4D97-AF65-F5344CB8AC3E}">
        <p14:creationId xmlns:p14="http://schemas.microsoft.com/office/powerpoint/2010/main" val="17940196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2 minutes		Running time = 103  minutes</a:t>
            </a:r>
          </a:p>
          <a:p>
            <a:r>
              <a:rPr lang="en-US" b="1" baseline="0" dirty="0"/>
              <a:t>Section 3</a:t>
            </a:r>
          </a:p>
          <a:p>
            <a:endParaRPr lang="en-US" baseline="0" dirty="0"/>
          </a:p>
          <a:p>
            <a:r>
              <a:rPr lang="en-US" b="1" baseline="0" dirty="0"/>
              <a:t>Slide intent: </a:t>
            </a:r>
            <a:r>
              <a:rPr lang="en-US" b="0" baseline="0" dirty="0"/>
              <a:t>To highlight the key elements of the “Do” phase in the PDSA cycle.</a:t>
            </a:r>
          </a:p>
          <a:p>
            <a:endParaRPr lang="en-US" b="1" baseline="0" dirty="0"/>
          </a:p>
          <a:p>
            <a:r>
              <a:rPr lang="en-US" b="1" baseline="0" dirty="0"/>
              <a:t>Presenter says: </a:t>
            </a:r>
          </a:p>
          <a:p>
            <a:r>
              <a:rPr lang="en-US" b="0" baseline="0" dirty="0"/>
              <a:t>Implementation doesn’t “just happen.” Consider the elements on this slide to help plan for the implementation of actions.</a:t>
            </a:r>
          </a:p>
          <a:p>
            <a:r>
              <a:rPr lang="en-US" b="0" baseline="0" dirty="0"/>
              <a:t>Identify the key elements for success – who will do what by when? </a:t>
            </a:r>
          </a:p>
          <a:p>
            <a:endParaRPr lang="en-US" b="0" baseline="0" dirty="0"/>
          </a:p>
          <a:p>
            <a:r>
              <a:rPr lang="en-US" b="1" baseline="0" dirty="0"/>
              <a:t>Materials: </a:t>
            </a:r>
            <a:r>
              <a:rPr lang="en-US" b="0" baseline="0" dirty="0"/>
              <a:t>Handbook, page 19</a:t>
            </a:r>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56</a:t>
            </a:fld>
            <a:endParaRPr lang="en-US">
              <a:solidFill>
                <a:prstClr val="black"/>
              </a:solidFill>
              <a:latin typeface="Calibri"/>
            </a:endParaRPr>
          </a:p>
        </p:txBody>
      </p:sp>
    </p:spTree>
    <p:extLst>
      <p:ext uri="{BB962C8B-B14F-4D97-AF65-F5344CB8AC3E}">
        <p14:creationId xmlns:p14="http://schemas.microsoft.com/office/powerpoint/2010/main" val="37650275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109  minutes</a:t>
            </a:r>
          </a:p>
          <a:p>
            <a:r>
              <a:rPr lang="en-US" b="1" baseline="0" dirty="0"/>
              <a:t>Section 3</a:t>
            </a:r>
          </a:p>
          <a:p>
            <a:endParaRPr lang="en-US" b="1" baseline="0" dirty="0"/>
          </a:p>
          <a:p>
            <a:r>
              <a:rPr lang="en-US" b="1" baseline="0" dirty="0"/>
              <a:t>Slide intent: </a:t>
            </a:r>
            <a:r>
              <a:rPr lang="en-US" b="0" baseline="0" dirty="0"/>
              <a:t>To introduce the “Study” component of the PDSA cycle</a:t>
            </a:r>
            <a:endParaRPr lang="en-US" baseline="0" dirty="0"/>
          </a:p>
          <a:p>
            <a:endParaRPr lang="en-US" b="1" baseline="0" dirty="0"/>
          </a:p>
          <a:p>
            <a:r>
              <a:rPr lang="en-US" b="1" baseline="0" dirty="0"/>
              <a:t>Presenter says: </a:t>
            </a:r>
            <a:r>
              <a:rPr lang="en-US" b="0" baseline="0" dirty="0"/>
              <a:t>Now let’s turn to the “Study” phase of the PDSA cycle.</a:t>
            </a:r>
          </a:p>
          <a:p>
            <a:endParaRPr lang="en-US" dirty="0"/>
          </a:p>
          <a:p>
            <a:r>
              <a:rPr lang="en-US" b="1" dirty="0"/>
              <a:t>Materials</a:t>
            </a:r>
            <a:r>
              <a:rPr lang="en-US" dirty="0"/>
              <a:t>: Handbook, page 21</a:t>
            </a:r>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57</a:t>
            </a:fld>
            <a:endParaRPr lang="en-US">
              <a:solidFill>
                <a:prstClr val="black"/>
              </a:solidFill>
              <a:latin typeface="Calibri"/>
            </a:endParaRPr>
          </a:p>
        </p:txBody>
      </p:sp>
    </p:spTree>
    <p:extLst>
      <p:ext uri="{BB962C8B-B14F-4D97-AF65-F5344CB8AC3E}">
        <p14:creationId xmlns:p14="http://schemas.microsoft.com/office/powerpoint/2010/main" val="1621171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110  minutes</a:t>
            </a:r>
          </a:p>
          <a:p>
            <a:r>
              <a:rPr lang="en-US" b="1" baseline="0" dirty="0"/>
              <a:t>Section 3</a:t>
            </a:r>
          </a:p>
          <a:p>
            <a:endParaRPr lang="en-US" baseline="0" dirty="0"/>
          </a:p>
          <a:p>
            <a:r>
              <a:rPr lang="en-US" b="1" baseline="0" dirty="0"/>
              <a:t>Slide intent: </a:t>
            </a:r>
            <a:r>
              <a:rPr lang="en-US" b="0" baseline="0" dirty="0"/>
              <a:t>To highlight the key elements of the “Do” phase in the PDSA cycle.</a:t>
            </a:r>
          </a:p>
          <a:p>
            <a:endParaRPr lang="en-US" b="1" baseline="0" dirty="0"/>
          </a:p>
          <a:p>
            <a:r>
              <a:rPr lang="en-US" b="1" baseline="0" dirty="0"/>
              <a:t>Presenter says: </a:t>
            </a:r>
            <a:r>
              <a:rPr lang="en-US" b="0" baseline="0" dirty="0"/>
              <a:t>Taking the time to study the results to date for the various changes implemented. Take a look at the elements for the “study” phase on this slide.</a:t>
            </a:r>
          </a:p>
          <a:p>
            <a:r>
              <a:rPr lang="en-US" b="0" baseline="0" dirty="0"/>
              <a:t>Which of these elements have you experienced when implementing a new initiative? </a:t>
            </a:r>
          </a:p>
          <a:p>
            <a:endParaRPr lang="en-US" b="0" baseline="0" dirty="0"/>
          </a:p>
          <a:p>
            <a:r>
              <a:rPr lang="en-US" b="0" baseline="0" dirty="0"/>
              <a:t>[Invite volunteers to share examples as time allows]</a:t>
            </a:r>
          </a:p>
          <a:p>
            <a:endParaRPr lang="en-US" b="0" baseline="0" dirty="0"/>
          </a:p>
          <a:p>
            <a:r>
              <a:rPr lang="en-US" b="1" baseline="0" dirty="0"/>
              <a:t>Materials: </a:t>
            </a:r>
            <a:r>
              <a:rPr lang="en-US" b="0" baseline="0" dirty="0"/>
              <a:t>Handbook, page 21</a:t>
            </a:r>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58</a:t>
            </a:fld>
            <a:endParaRPr lang="en-US">
              <a:solidFill>
                <a:prstClr val="black"/>
              </a:solidFill>
              <a:latin typeface="Calibri"/>
            </a:endParaRPr>
          </a:p>
        </p:txBody>
      </p:sp>
    </p:spTree>
    <p:extLst>
      <p:ext uri="{BB962C8B-B14F-4D97-AF65-F5344CB8AC3E}">
        <p14:creationId xmlns:p14="http://schemas.microsoft.com/office/powerpoint/2010/main" val="26822996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114  minutes</a:t>
            </a:r>
          </a:p>
          <a:p>
            <a:r>
              <a:rPr lang="en-US" b="1" baseline="0" dirty="0"/>
              <a:t>Section 3</a:t>
            </a:r>
          </a:p>
          <a:p>
            <a:endParaRPr lang="en-US" b="1" baseline="0" dirty="0"/>
          </a:p>
          <a:p>
            <a:r>
              <a:rPr lang="en-US" b="1" baseline="0" dirty="0"/>
              <a:t>Slide intent: </a:t>
            </a:r>
            <a:r>
              <a:rPr lang="en-US" b="0" baseline="0" dirty="0"/>
              <a:t>To introduce the “Act” component of the PDSA cycle</a:t>
            </a:r>
            <a:endParaRPr lang="en-US" baseline="0" dirty="0"/>
          </a:p>
          <a:p>
            <a:endParaRPr lang="en-US" b="1" baseline="0" dirty="0"/>
          </a:p>
          <a:p>
            <a:r>
              <a:rPr lang="en-US" b="1" baseline="0" dirty="0"/>
              <a:t>Presenter says:</a:t>
            </a:r>
          </a:p>
          <a:p>
            <a:endParaRPr lang="en-US" dirty="0"/>
          </a:p>
          <a:p>
            <a:r>
              <a:rPr lang="en-US" b="1" dirty="0"/>
              <a:t>Materials</a:t>
            </a:r>
            <a:r>
              <a:rPr lang="en-US" dirty="0"/>
              <a:t>: Handbook, page 22</a:t>
            </a:r>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59</a:t>
            </a:fld>
            <a:endParaRPr lang="en-US">
              <a:solidFill>
                <a:prstClr val="black"/>
              </a:solidFill>
              <a:latin typeface="Calibri"/>
            </a:endParaRPr>
          </a:p>
        </p:txBody>
      </p:sp>
    </p:spTree>
    <p:extLst>
      <p:ext uri="{BB962C8B-B14F-4D97-AF65-F5344CB8AC3E}">
        <p14:creationId xmlns:p14="http://schemas.microsoft.com/office/powerpoint/2010/main" val="1774350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18 minutes</a:t>
            </a:r>
          </a:p>
          <a:p>
            <a:endParaRPr lang="en-US" b="1" baseline="0" dirty="0"/>
          </a:p>
          <a:p>
            <a:r>
              <a:rPr lang="en-US" b="1" baseline="0" dirty="0"/>
              <a:t>Slide intent: </a:t>
            </a:r>
            <a:r>
              <a:rPr lang="en-US" b="0" baseline="0" dirty="0"/>
              <a:t>Introduce the session’s information about California’s Accountability System.</a:t>
            </a:r>
            <a:endParaRPr lang="en-US" baseline="0" dirty="0"/>
          </a:p>
          <a:p>
            <a:r>
              <a:rPr lang="en-US" b="1" baseline="0" dirty="0"/>
              <a:t>Section 1</a:t>
            </a:r>
          </a:p>
          <a:p>
            <a:r>
              <a:rPr lang="en-US" b="1" baseline="0" dirty="0"/>
              <a:t>Presenter says: </a:t>
            </a:r>
            <a:r>
              <a:rPr lang="en-US" dirty="0"/>
              <a:t>Now we’ll turn our attention to Section 1 of the Handbook: California’s Accountability System. </a:t>
            </a:r>
          </a:p>
          <a:p>
            <a:pPr defTabSz="465887">
              <a:defRPr/>
            </a:pPr>
            <a:endParaRPr lang="en-US" b="0" baseline="0" dirty="0"/>
          </a:p>
          <a:p>
            <a:pPr defTabSz="465887">
              <a:defRPr/>
            </a:pPr>
            <a:r>
              <a:rPr lang="en-US" b="0" baseline="0" dirty="0"/>
              <a:t>This section of today’s training will provide you a brief overview, and in some cases a review, of California’s accountability system including the California School Dashboard.</a:t>
            </a:r>
          </a:p>
          <a:p>
            <a:pPr defTabSz="465887">
              <a:defRPr/>
            </a:pPr>
            <a:endParaRPr lang="en-US" b="0" baseline="0" dirty="0"/>
          </a:p>
          <a:p>
            <a:r>
              <a:rPr lang="en-US" dirty="0"/>
              <a:t>Understanding the how</a:t>
            </a:r>
            <a:r>
              <a:rPr lang="en-US" baseline="0" dirty="0"/>
              <a:t> the Dashboard is organized is important to us because it is used to report the performance of student groups on the LCFF state indicators. If SWDs are not performing well in two or more priority areas, the district will be identified for “Differentiated Assistance.”</a:t>
            </a:r>
          </a:p>
          <a:p>
            <a:endParaRPr lang="en-US" dirty="0"/>
          </a:p>
          <a:p>
            <a:r>
              <a:rPr lang="en-US" dirty="0"/>
              <a:t>Additionally, in Fall of 2018, the Every</a:t>
            </a:r>
            <a:r>
              <a:rPr lang="en-US" baseline="0" dirty="0"/>
              <a:t> Student Succeeds Act (ESSA) will require California to identify schools for improvement based on the performance of students in schools. This will have implications for SWDs. </a:t>
            </a:r>
            <a:r>
              <a:rPr lang="en-US" dirty="0"/>
              <a:t>The </a:t>
            </a:r>
            <a:r>
              <a:rPr lang="en-US" b="0" dirty="0"/>
              <a:t>Fall 2017 </a:t>
            </a:r>
            <a:r>
              <a:rPr lang="en-US" b="0" i="1" dirty="0"/>
              <a:t>California </a:t>
            </a:r>
            <a:r>
              <a:rPr lang="en-US" i="1" dirty="0"/>
              <a:t>School Dashboard </a:t>
            </a:r>
            <a:r>
              <a:rPr lang="en-US" dirty="0"/>
              <a:t>results indicate that half of the schools in the state received the lowest ranking for English-language arts (50.8%) and nearly half received the lowest ranking for mathematics (44%) for the SWD group. </a:t>
            </a:r>
          </a:p>
          <a:p>
            <a:endParaRPr lang="en-US" b="1" baseline="0" dirty="0"/>
          </a:p>
          <a:p>
            <a:pPr defTabSz="895341">
              <a:defRPr/>
            </a:pPr>
            <a:r>
              <a:rPr lang="en-US" b="1" baseline="0" dirty="0"/>
              <a:t>Materials required:</a:t>
            </a:r>
          </a:p>
          <a:p>
            <a:r>
              <a:rPr lang="en-US" dirty="0"/>
              <a:t>None.</a:t>
            </a:r>
          </a:p>
          <a:p>
            <a:endParaRPr lang="en-US" dirty="0"/>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6</a:t>
            </a:fld>
            <a:endParaRPr lang="en-US">
              <a:solidFill>
                <a:prstClr val="black"/>
              </a:solidFill>
              <a:latin typeface="Calibri"/>
            </a:endParaRPr>
          </a:p>
        </p:txBody>
      </p:sp>
    </p:spTree>
    <p:extLst>
      <p:ext uri="{BB962C8B-B14F-4D97-AF65-F5344CB8AC3E}">
        <p14:creationId xmlns:p14="http://schemas.microsoft.com/office/powerpoint/2010/main" val="42240940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115  minutes</a:t>
            </a:r>
          </a:p>
          <a:p>
            <a:r>
              <a:rPr lang="en-US" b="1" baseline="0" dirty="0"/>
              <a:t>Section 3</a:t>
            </a:r>
          </a:p>
          <a:p>
            <a:endParaRPr lang="en-US" baseline="0" dirty="0"/>
          </a:p>
          <a:p>
            <a:r>
              <a:rPr lang="en-US" b="1" baseline="0" dirty="0"/>
              <a:t>Slide intent: </a:t>
            </a:r>
            <a:r>
              <a:rPr lang="en-US" b="0" baseline="0" dirty="0"/>
              <a:t>To highlight the key elements of the “Act” phase in the PDSA cycle.</a:t>
            </a:r>
          </a:p>
          <a:p>
            <a:endParaRPr lang="en-US" b="1" baseline="0" dirty="0"/>
          </a:p>
          <a:p>
            <a:r>
              <a:rPr lang="en-US" b="1" baseline="0" dirty="0"/>
              <a:t>Presenter says: </a:t>
            </a:r>
            <a:r>
              <a:rPr lang="en-US" b="0" baseline="0" dirty="0"/>
              <a:t>Discussions during the Act phase should include the elements you see on this slide,</a:t>
            </a:r>
          </a:p>
          <a:p>
            <a:r>
              <a:rPr lang="en-US" b="0" baseline="0" dirty="0"/>
              <a:t>After studying the results to date for the various changes implemented, consider what actions should be continued, modified, or discontinued.</a:t>
            </a:r>
          </a:p>
          <a:p>
            <a:r>
              <a:rPr lang="en-US" b="0" baseline="0" dirty="0"/>
              <a:t> </a:t>
            </a:r>
          </a:p>
          <a:p>
            <a:r>
              <a:rPr lang="en-US" b="0" baseline="0" dirty="0"/>
              <a:t>Which of these elements have you experienced when implementing a new initiative? </a:t>
            </a:r>
          </a:p>
          <a:p>
            <a:endParaRPr lang="en-US" b="0" baseline="0" dirty="0"/>
          </a:p>
          <a:p>
            <a:endParaRPr lang="en-US" b="0" baseline="0" dirty="0"/>
          </a:p>
          <a:p>
            <a:r>
              <a:rPr lang="en-US" b="0" baseline="0" dirty="0"/>
              <a:t>[Invite volunteers to share examples as time allows]</a:t>
            </a:r>
          </a:p>
          <a:p>
            <a:endParaRPr lang="en-US" b="0" baseline="0" dirty="0"/>
          </a:p>
          <a:p>
            <a:r>
              <a:rPr lang="en-US" b="1" baseline="0" dirty="0"/>
              <a:t>Materials: </a:t>
            </a:r>
            <a:r>
              <a:rPr lang="en-US" b="0" baseline="0" dirty="0"/>
              <a:t>Handbook, page 22</a:t>
            </a:r>
          </a:p>
          <a:p>
            <a:endParaRPr lang="en-US" b="0" baseline="0" dirty="0"/>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60</a:t>
            </a:fld>
            <a:endParaRPr lang="en-US">
              <a:solidFill>
                <a:prstClr val="black"/>
              </a:solidFill>
              <a:latin typeface="Calibri"/>
            </a:endParaRPr>
          </a:p>
        </p:txBody>
      </p:sp>
    </p:spTree>
    <p:extLst>
      <p:ext uri="{BB962C8B-B14F-4D97-AF65-F5344CB8AC3E}">
        <p14:creationId xmlns:p14="http://schemas.microsoft.com/office/powerpoint/2010/main" val="7066877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61</a:t>
            </a:fld>
            <a:endParaRPr lang="en-US">
              <a:solidFill>
                <a:prstClr val="black"/>
              </a:solidFill>
              <a:latin typeface="Calibri"/>
            </a:endParaRPr>
          </a:p>
        </p:txBody>
      </p:sp>
    </p:spTree>
    <p:extLst>
      <p:ext uri="{BB962C8B-B14F-4D97-AF65-F5344CB8AC3E}">
        <p14:creationId xmlns:p14="http://schemas.microsoft.com/office/powerpoint/2010/main" val="13159760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5 minutes		Running time = 5  minutes</a:t>
            </a:r>
          </a:p>
          <a:p>
            <a:r>
              <a:rPr lang="en-US" b="1" baseline="0" dirty="0"/>
              <a:t>Section 4</a:t>
            </a:r>
          </a:p>
          <a:p>
            <a:endParaRPr lang="en-US" baseline="0" dirty="0"/>
          </a:p>
          <a:p>
            <a:r>
              <a:rPr lang="en-US" b="1" baseline="0" dirty="0"/>
              <a:t>Slide intent: </a:t>
            </a:r>
            <a:r>
              <a:rPr lang="en-US" b="0" baseline="0" dirty="0"/>
              <a:t>To provide an overview of the resources in the Toolkit (Section 4) of the Handbook. </a:t>
            </a:r>
          </a:p>
          <a:p>
            <a:endParaRPr lang="en-US" b="1" baseline="0" dirty="0"/>
          </a:p>
          <a:p>
            <a:pPr defTabSz="465887">
              <a:defRPr/>
            </a:pPr>
            <a:r>
              <a:rPr lang="en-US" b="1" baseline="0" dirty="0"/>
              <a:t>Presenter says: </a:t>
            </a:r>
            <a:r>
              <a:rPr lang="en-US" b="0" baseline="0" dirty="0"/>
              <a:t>Although we shared a number of the resources that are in the Toolkit, Section 4 of the Handbook, I want to be sure you are aware of everything that is available. Let’s take a few minutes to thumb through pages 24 -63. The Toolkit includes </a:t>
            </a:r>
            <a:r>
              <a:rPr lang="en-US" dirty="0"/>
              <a:t>rubrics, </a:t>
            </a:r>
            <a:r>
              <a:rPr lang="en-US" i="1" dirty="0"/>
              <a:t>Dashboard</a:t>
            </a:r>
            <a:r>
              <a:rPr lang="en-US" dirty="0"/>
              <a:t> analysis templates, tools, and links to a variety of resources that support the technical assistance and guidance strategies presented in the </a:t>
            </a:r>
            <a:r>
              <a:rPr lang="en-US" i="1" dirty="0"/>
              <a:t>Handbook.</a:t>
            </a:r>
          </a:p>
          <a:p>
            <a:pPr defTabSz="465887">
              <a:defRPr/>
            </a:pPr>
            <a:r>
              <a:rPr lang="en-US" dirty="0"/>
              <a:t>The contents of this section are noted on this slide.</a:t>
            </a:r>
          </a:p>
          <a:p>
            <a:endParaRPr lang="en-US" b="0" baseline="0" dirty="0"/>
          </a:p>
          <a:p>
            <a:r>
              <a:rPr lang="en-US" b="1" baseline="0" dirty="0"/>
              <a:t>Materials: </a:t>
            </a:r>
            <a:r>
              <a:rPr lang="en-US" b="0" baseline="0" dirty="0"/>
              <a:t>Handbook, pages 24-63</a:t>
            </a:r>
          </a:p>
          <a:p>
            <a:endParaRPr lang="en-US" dirty="0"/>
          </a:p>
        </p:txBody>
      </p:sp>
      <p:sp>
        <p:nvSpPr>
          <p:cNvPr id="4" name="Slide Number Placeholder 3"/>
          <p:cNvSpPr>
            <a:spLocks noGrp="1"/>
          </p:cNvSpPr>
          <p:nvPr>
            <p:ph type="sldNum" sz="quarter" idx="10"/>
          </p:nvPr>
        </p:nvSpPr>
        <p:spPr/>
        <p:txBody>
          <a:bodyPr/>
          <a:lstStyle/>
          <a:p>
            <a:pPr defTabSz="465887">
              <a:defRPr/>
            </a:pPr>
            <a:fld id="{893B0CF2-7F87-4E02-A248-870047730F99}" type="slidenum">
              <a:rPr lang="en-US">
                <a:solidFill>
                  <a:prstClr val="black"/>
                </a:solidFill>
                <a:latin typeface="Calibri"/>
              </a:rPr>
              <a:pPr defTabSz="465887">
                <a:defRPr/>
              </a:pPr>
              <a:t>62</a:t>
            </a:fld>
            <a:endParaRPr lang="en-US">
              <a:solidFill>
                <a:prstClr val="black"/>
              </a:solidFill>
              <a:latin typeface="Calibri"/>
            </a:endParaRPr>
          </a:p>
        </p:txBody>
      </p:sp>
    </p:spTree>
    <p:extLst>
      <p:ext uri="{BB962C8B-B14F-4D97-AF65-F5344CB8AC3E}">
        <p14:creationId xmlns:p14="http://schemas.microsoft.com/office/powerpoint/2010/main" val="231101344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baseline="0" dirty="0"/>
              <a:t>1 minute		Running time = 6  minutes</a:t>
            </a:r>
          </a:p>
          <a:p>
            <a:endParaRPr lang="en-US" b="1" baseline="0" dirty="0"/>
          </a:p>
          <a:p>
            <a:r>
              <a:rPr lang="en-US" b="1" baseline="0" dirty="0"/>
              <a:t>Section 4</a:t>
            </a:r>
          </a:p>
          <a:p>
            <a:endParaRPr lang="en-US" baseline="0" dirty="0"/>
          </a:p>
          <a:p>
            <a:r>
              <a:rPr lang="en-US" b="1" baseline="0" dirty="0"/>
              <a:t>Slide intent: </a:t>
            </a:r>
            <a:r>
              <a:rPr lang="en-US" b="0" baseline="0" dirty="0"/>
              <a:t>To share the Evidence-Based Practices Worksheet from the Toolkit (Section 4). </a:t>
            </a:r>
          </a:p>
          <a:p>
            <a:endParaRPr lang="en-US" dirty="0"/>
          </a:p>
          <a:p>
            <a:endParaRPr lang="en-US" dirty="0"/>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63</a:t>
            </a:fld>
            <a:endParaRPr lang="en-US">
              <a:solidFill>
                <a:prstClr val="black"/>
              </a:solidFill>
              <a:latin typeface="Calibri"/>
            </a:endParaRPr>
          </a:p>
        </p:txBody>
      </p:sp>
    </p:spTree>
    <p:extLst>
      <p:ext uri="{BB962C8B-B14F-4D97-AF65-F5344CB8AC3E}">
        <p14:creationId xmlns:p14="http://schemas.microsoft.com/office/powerpoint/2010/main" val="28519645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baseline="0" dirty="0"/>
              <a:t>1 minute		Running time = 7 minutes</a:t>
            </a:r>
          </a:p>
          <a:p>
            <a:endParaRPr lang="en-US" b="1" baseline="0" dirty="0"/>
          </a:p>
          <a:p>
            <a:r>
              <a:rPr lang="en-US" b="1" baseline="0" dirty="0"/>
              <a:t>Section 4</a:t>
            </a:r>
          </a:p>
          <a:p>
            <a:endParaRPr lang="en-US" baseline="0" dirty="0"/>
          </a:p>
          <a:p>
            <a:r>
              <a:rPr lang="en-US" b="1" baseline="0" dirty="0"/>
              <a:t>Slide intent: </a:t>
            </a:r>
            <a:r>
              <a:rPr lang="en-US" b="0" baseline="0" dirty="0"/>
              <a:t>To share the CA Dashboard Data Observation Tools from Section 4. </a:t>
            </a:r>
          </a:p>
          <a:p>
            <a:endParaRPr lang="en-US" dirty="0"/>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64</a:t>
            </a:fld>
            <a:endParaRPr lang="en-US">
              <a:solidFill>
                <a:prstClr val="black"/>
              </a:solidFill>
              <a:latin typeface="Calibri"/>
            </a:endParaRPr>
          </a:p>
        </p:txBody>
      </p:sp>
    </p:spTree>
    <p:extLst>
      <p:ext uri="{BB962C8B-B14F-4D97-AF65-F5344CB8AC3E}">
        <p14:creationId xmlns:p14="http://schemas.microsoft.com/office/powerpoint/2010/main" val="14380837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baseline="0" dirty="0"/>
              <a:t>1 minute		Running time = 8 minutes</a:t>
            </a:r>
          </a:p>
          <a:p>
            <a:endParaRPr lang="en-US" b="1" baseline="0" dirty="0"/>
          </a:p>
          <a:p>
            <a:r>
              <a:rPr lang="en-US" b="1" baseline="0" dirty="0"/>
              <a:t>Section 4</a:t>
            </a:r>
          </a:p>
          <a:p>
            <a:endParaRPr lang="en-US" baseline="0" dirty="0"/>
          </a:p>
          <a:p>
            <a:r>
              <a:rPr lang="en-US" b="1" baseline="0" dirty="0"/>
              <a:t>Slide intent: </a:t>
            </a:r>
            <a:r>
              <a:rPr lang="en-US" b="0" baseline="0" dirty="0"/>
              <a:t>To share the Overall Data Observation Sheet from the Toolkit (Section 4). </a:t>
            </a:r>
          </a:p>
          <a:p>
            <a:endParaRPr lang="en-US" dirty="0"/>
          </a:p>
          <a:p>
            <a:endParaRPr lang="en-US" dirty="0"/>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65</a:t>
            </a:fld>
            <a:endParaRPr lang="en-US">
              <a:solidFill>
                <a:prstClr val="black"/>
              </a:solidFill>
              <a:latin typeface="Calibri"/>
            </a:endParaRPr>
          </a:p>
        </p:txBody>
      </p:sp>
    </p:spTree>
    <p:extLst>
      <p:ext uri="{BB962C8B-B14F-4D97-AF65-F5344CB8AC3E}">
        <p14:creationId xmlns:p14="http://schemas.microsoft.com/office/powerpoint/2010/main" val="11475011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baseline="0" dirty="0"/>
              <a:t>1 minute		Running time = 9 minutes</a:t>
            </a:r>
          </a:p>
          <a:p>
            <a:endParaRPr lang="en-US" b="1" baseline="0" dirty="0"/>
          </a:p>
          <a:p>
            <a:r>
              <a:rPr lang="en-US" b="1" baseline="0" dirty="0"/>
              <a:t>Section 4</a:t>
            </a:r>
          </a:p>
          <a:p>
            <a:endParaRPr lang="en-US" baseline="0" dirty="0"/>
          </a:p>
          <a:p>
            <a:r>
              <a:rPr lang="en-US" b="1" baseline="0" dirty="0"/>
              <a:t>Slide intent: </a:t>
            </a:r>
            <a:r>
              <a:rPr lang="en-US" b="0" baseline="0" dirty="0"/>
              <a:t>To share the MTSS Implementation Rubric from the Toolkit (Section 4). </a:t>
            </a:r>
          </a:p>
          <a:p>
            <a:endParaRPr lang="en-US" dirty="0"/>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66</a:t>
            </a:fld>
            <a:endParaRPr lang="en-US">
              <a:solidFill>
                <a:prstClr val="black"/>
              </a:solidFill>
              <a:latin typeface="Calibri"/>
            </a:endParaRPr>
          </a:p>
        </p:txBody>
      </p:sp>
    </p:spTree>
    <p:extLst>
      <p:ext uri="{BB962C8B-B14F-4D97-AF65-F5344CB8AC3E}">
        <p14:creationId xmlns:p14="http://schemas.microsoft.com/office/powerpoint/2010/main" val="28787959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baseline="0" dirty="0"/>
              <a:t>1 minute		Running time = 10  minutes</a:t>
            </a:r>
          </a:p>
          <a:p>
            <a:endParaRPr lang="en-US" b="1" baseline="0" dirty="0"/>
          </a:p>
          <a:p>
            <a:r>
              <a:rPr lang="en-US" b="1" baseline="0" dirty="0"/>
              <a:t>Section 4</a:t>
            </a:r>
          </a:p>
          <a:p>
            <a:endParaRPr lang="en-US" baseline="0" dirty="0"/>
          </a:p>
          <a:p>
            <a:r>
              <a:rPr lang="en-US" b="1" baseline="0" dirty="0"/>
              <a:t>Slide intent: </a:t>
            </a:r>
            <a:r>
              <a:rPr lang="en-US" b="0" baseline="0" dirty="0"/>
              <a:t>To share the IEP Teams Checklist for English learners from the Toolkit (Section 4). </a:t>
            </a:r>
          </a:p>
          <a:p>
            <a:endParaRPr lang="en-US" dirty="0"/>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67</a:t>
            </a:fld>
            <a:endParaRPr lang="en-US">
              <a:solidFill>
                <a:prstClr val="black"/>
              </a:solidFill>
              <a:latin typeface="Calibri"/>
            </a:endParaRPr>
          </a:p>
        </p:txBody>
      </p:sp>
    </p:spTree>
    <p:extLst>
      <p:ext uri="{BB962C8B-B14F-4D97-AF65-F5344CB8AC3E}">
        <p14:creationId xmlns:p14="http://schemas.microsoft.com/office/powerpoint/2010/main" val="343929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1" baseline="0"/>
              <a:t>9 minutes</a:t>
            </a:r>
            <a:r>
              <a:rPr lang="en-US" b="1" baseline="0" dirty="0"/>
              <a:t>		Running time = 11 minutes</a:t>
            </a:r>
          </a:p>
          <a:p>
            <a:endParaRPr lang="en-US" b="1" baseline="0" dirty="0"/>
          </a:p>
          <a:p>
            <a:r>
              <a:rPr lang="en-US" b="1" baseline="0" dirty="0"/>
              <a:t>Section 4</a:t>
            </a:r>
          </a:p>
          <a:p>
            <a:endParaRPr lang="en-US" baseline="0" dirty="0"/>
          </a:p>
          <a:p>
            <a:r>
              <a:rPr lang="en-US" b="1" baseline="0" dirty="0"/>
              <a:t>Slide intent: </a:t>
            </a:r>
            <a:r>
              <a:rPr lang="en-US" b="0" baseline="0" dirty="0"/>
              <a:t>To share the Annotated Resource List the Toolkit (Section 4). </a:t>
            </a:r>
          </a:p>
          <a:p>
            <a:endParaRPr lang="en-US" dirty="0"/>
          </a:p>
          <a:p>
            <a:endParaRPr lang="en-US" dirty="0"/>
          </a:p>
        </p:txBody>
      </p:sp>
      <p:sp>
        <p:nvSpPr>
          <p:cNvPr id="4" name="Slide Number Placeholder 3"/>
          <p:cNvSpPr>
            <a:spLocks noGrp="1"/>
          </p:cNvSpPr>
          <p:nvPr>
            <p:ph type="sldNum" sz="quarter" idx="10"/>
          </p:nvPr>
        </p:nvSpPr>
        <p:spPr/>
        <p:txBody>
          <a:bodyPr/>
          <a:lstStyle/>
          <a:p>
            <a:pPr defTabSz="465887">
              <a:defRPr/>
            </a:pPr>
            <a:fld id="{2CB5CCB4-53F2-F749-903A-CEB32CC0A854}" type="slidenum">
              <a:rPr lang="en-US">
                <a:solidFill>
                  <a:prstClr val="black"/>
                </a:solidFill>
                <a:latin typeface="Calibri"/>
              </a:rPr>
              <a:pPr defTabSz="465887">
                <a:defRPr/>
              </a:pPr>
              <a:t>68</a:t>
            </a:fld>
            <a:endParaRPr lang="en-US">
              <a:solidFill>
                <a:prstClr val="black"/>
              </a:solidFill>
              <a:latin typeface="Calibri"/>
            </a:endParaRPr>
          </a:p>
        </p:txBody>
      </p:sp>
    </p:spTree>
    <p:extLst>
      <p:ext uri="{BB962C8B-B14F-4D97-AF65-F5344CB8AC3E}">
        <p14:creationId xmlns:p14="http://schemas.microsoft.com/office/powerpoint/2010/main" val="2529514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3 minutes</a:t>
            </a:r>
          </a:p>
          <a:p>
            <a:endParaRPr lang="en-US" baseline="0" dirty="0"/>
          </a:p>
          <a:p>
            <a:pPr defTabSz="465887">
              <a:defRPr/>
            </a:pPr>
            <a:r>
              <a:rPr lang="en-US" b="1" baseline="0" dirty="0"/>
              <a:t>Slide intent: </a:t>
            </a:r>
            <a:r>
              <a:rPr lang="en-US" b="0" baseline="0" dirty="0"/>
              <a:t>To introduce the topics covered in Section 1 – California’s Accountability System.</a:t>
            </a:r>
          </a:p>
          <a:p>
            <a:endParaRPr lang="en-US" baseline="0" dirty="0"/>
          </a:p>
          <a:p>
            <a:r>
              <a:rPr lang="en-US" b="1" baseline="0" dirty="0"/>
              <a:t>Presenter says:  </a:t>
            </a:r>
            <a:br>
              <a:rPr lang="en-US" b="1" baseline="0" dirty="0"/>
            </a:br>
            <a:endParaRPr lang="en-US" b="1" baseline="0" dirty="0"/>
          </a:p>
          <a:p>
            <a:pPr marL="174708" indent="-174708">
              <a:buFont typeface="Arial" panose="020B0604020202020204" pitchFamily="34" charset="0"/>
              <a:buChar char="•"/>
            </a:pPr>
            <a:r>
              <a:rPr lang="en-US" b="0" dirty="0"/>
              <a:t>Section 1 </a:t>
            </a:r>
            <a:r>
              <a:rPr lang="en-US" dirty="0"/>
              <a:t>is on pages 1–4 of the Handbook. This section </a:t>
            </a:r>
            <a:r>
              <a:rPr lang="en-US" baseline="0" dirty="0"/>
              <a:t>p</a:t>
            </a:r>
            <a:r>
              <a:rPr lang="en-US" dirty="0"/>
              <a:t>rovides an overview of the key components of California’s accountability system,</a:t>
            </a:r>
            <a:r>
              <a:rPr lang="en-US" baseline="0" dirty="0"/>
              <a:t> particularly the </a:t>
            </a:r>
            <a:r>
              <a:rPr lang="en-US" i="0" dirty="0"/>
              <a:t>California School Dashboard </a:t>
            </a:r>
            <a:r>
              <a:rPr lang="en-US" dirty="0"/>
              <a:t>and points out implications for Students with Disabilities. </a:t>
            </a:r>
          </a:p>
          <a:p>
            <a:pPr marL="174708" indent="-174708">
              <a:buFont typeface="Arial" panose="020B0604020202020204" pitchFamily="34" charset="0"/>
              <a:buChar char="•"/>
            </a:pPr>
            <a:r>
              <a:rPr lang="en-US" dirty="0"/>
              <a:t>The topics addressed in this section are listed on the slide.</a:t>
            </a:r>
          </a:p>
          <a:p>
            <a:pPr marL="174708" indent="-174708">
              <a:buFont typeface="Arial" panose="020B0604020202020204" pitchFamily="34" charset="0"/>
              <a:buChar char="•"/>
            </a:pPr>
            <a:r>
              <a:rPr lang="en-US" dirty="0"/>
              <a:t>Let’s go into</a:t>
            </a:r>
            <a:r>
              <a:rPr lang="en-US" baseline="0" dirty="0"/>
              <a:t> further detail on some of these topics.</a:t>
            </a:r>
            <a:endParaRPr lang="en-US" dirty="0"/>
          </a:p>
          <a:p>
            <a:endParaRPr lang="en-US" dirty="0"/>
          </a:p>
          <a:p>
            <a:pPr defTabSz="895341">
              <a:defRPr/>
            </a:pPr>
            <a:r>
              <a:rPr lang="en-US" b="1" baseline="0" dirty="0"/>
              <a:t>Materials required:</a:t>
            </a:r>
          </a:p>
          <a:p>
            <a:pPr defTabSz="895341">
              <a:defRPr/>
            </a:pPr>
            <a:r>
              <a:rPr lang="en-US" b="0" baseline="0" dirty="0"/>
              <a:t>None.</a:t>
            </a:r>
          </a:p>
        </p:txBody>
      </p:sp>
      <p:sp>
        <p:nvSpPr>
          <p:cNvPr id="4" name="Slide Number Placeholder 3"/>
          <p:cNvSpPr>
            <a:spLocks noGrp="1"/>
          </p:cNvSpPr>
          <p:nvPr>
            <p:ph type="sldNum" sz="quarter" idx="10"/>
          </p:nvPr>
        </p:nvSpPr>
        <p:spPr/>
        <p:txBody>
          <a:bodyPr/>
          <a:lstStyle/>
          <a:p>
            <a:fld id="{2CB5CCB4-53F2-F749-903A-CEB32CC0A854}" type="slidenum">
              <a:rPr lang="en-US" smtClean="0"/>
              <a:t>7</a:t>
            </a:fld>
            <a:endParaRPr lang="en-US"/>
          </a:p>
        </p:txBody>
      </p:sp>
    </p:spTree>
    <p:extLst>
      <p:ext uri="{BB962C8B-B14F-4D97-AF65-F5344CB8AC3E}">
        <p14:creationId xmlns:p14="http://schemas.microsoft.com/office/powerpoint/2010/main" val="2836975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 minute</a:t>
            </a:r>
          </a:p>
          <a:p>
            <a:endParaRPr lang="en-US" baseline="0" dirty="0"/>
          </a:p>
          <a:p>
            <a:r>
              <a:rPr lang="en-US" b="1" baseline="0" dirty="0"/>
              <a:t>Slide intent: </a:t>
            </a:r>
            <a:r>
              <a:rPr lang="en-US" b="0" baseline="0" dirty="0"/>
              <a:t>To introduce the features of California’s accountability system.</a:t>
            </a:r>
          </a:p>
          <a:p>
            <a:pPr defTabSz="465887">
              <a:defRPr/>
            </a:pPr>
            <a:r>
              <a:rPr lang="en-US" b="1" baseline="0" dirty="0"/>
              <a:t>Section 1</a:t>
            </a:r>
          </a:p>
          <a:p>
            <a:endParaRPr lang="en-US" baseline="0" dirty="0"/>
          </a:p>
          <a:p>
            <a:r>
              <a:rPr lang="en-US" b="1" baseline="0" dirty="0"/>
              <a:t>Presenter says:</a:t>
            </a:r>
          </a:p>
          <a:p>
            <a:endParaRPr lang="en-US" b="1" baseline="0" dirty="0"/>
          </a:p>
          <a:p>
            <a:pPr marL="174708" indent="-174708">
              <a:buFont typeface="Arial" panose="020B0604020202020204" pitchFamily="34" charset="0"/>
              <a:buChar char="•"/>
            </a:pPr>
            <a:r>
              <a:rPr lang="en-US" b="0" baseline="0" dirty="0"/>
              <a:t>California now has a single, coherent accountability system that meets requirements of both federal and state law.</a:t>
            </a:r>
          </a:p>
          <a:p>
            <a:pPr marL="174708" indent="-174708">
              <a:buFont typeface="Arial" panose="020B0604020202020204" pitchFamily="34" charset="0"/>
              <a:buChar char="•"/>
            </a:pPr>
            <a:r>
              <a:rPr lang="en-US" b="0" baseline="0" dirty="0"/>
              <a:t>This system includes multiple measures of success.</a:t>
            </a:r>
          </a:p>
          <a:p>
            <a:pPr marL="174708" indent="-174708">
              <a:buFont typeface="Arial" panose="020B0604020202020204" pitchFamily="34" charset="0"/>
              <a:buChar char="•"/>
            </a:pPr>
            <a:r>
              <a:rPr lang="en-US" b="0" baseline="0" dirty="0"/>
              <a:t>The accountability system is part of the 2013 Local Control Funding Formula and is focused on three key factors:</a:t>
            </a:r>
          </a:p>
          <a:p>
            <a:pPr marL="640594" lvl="1" indent="-174708">
              <a:buFont typeface="Arial" panose="020B0604020202020204" pitchFamily="34" charset="0"/>
              <a:buChar char="•"/>
            </a:pPr>
            <a:r>
              <a:rPr lang="en-US" b="0" baseline="0" dirty="0"/>
              <a:t>Transparency</a:t>
            </a:r>
          </a:p>
          <a:p>
            <a:pPr marL="640594" lvl="1" indent="-174708">
              <a:buFont typeface="Arial" panose="020B0604020202020204" pitchFamily="34" charset="0"/>
              <a:buChar char="•"/>
            </a:pPr>
            <a:r>
              <a:rPr lang="en-US" b="0" baseline="0" dirty="0"/>
              <a:t>Equity, and</a:t>
            </a:r>
          </a:p>
          <a:p>
            <a:pPr marL="640594" lvl="1" indent="-174708">
              <a:buFont typeface="Arial" panose="020B0604020202020204" pitchFamily="34" charset="0"/>
              <a:buChar char="•"/>
            </a:pPr>
            <a:r>
              <a:rPr lang="en-US" b="0" baseline="0" dirty="0"/>
              <a:t>Supporting local continuous improvement efforts.</a:t>
            </a:r>
          </a:p>
          <a:p>
            <a:pPr marL="174708" indent="-174708">
              <a:buFont typeface="Arial" panose="020B0604020202020204" pitchFamily="34" charset="0"/>
              <a:buChar char="•"/>
            </a:pPr>
            <a:r>
              <a:rPr lang="en-US" b="0" baseline="0" dirty="0"/>
              <a:t>As the single, coherent system it provides information about all school districts (and county offices of education), schools, including charter schools, and student groups.</a:t>
            </a:r>
          </a:p>
          <a:p>
            <a:pPr marL="174708" indent="-174708">
              <a:buFont typeface="Arial" panose="020B0604020202020204" pitchFamily="34" charset="0"/>
              <a:buChar char="•"/>
            </a:pPr>
            <a:r>
              <a:rPr lang="en-US" b="0" baseline="0" dirty="0"/>
              <a:t>Of particular focus today is the students with disabilities group, but the information that I’m sharing with you and the process that you’ll go through to learn more about the performance of your students with disabilities group can be applied to any student group.</a:t>
            </a:r>
          </a:p>
          <a:p>
            <a:endParaRPr lang="en-US" b="0" i="0" baseline="0" dirty="0"/>
          </a:p>
          <a:p>
            <a:pPr defTabSz="895341">
              <a:defRPr/>
            </a:pPr>
            <a:r>
              <a:rPr lang="en-US" b="1" baseline="0" dirty="0"/>
              <a:t>Materials required:</a:t>
            </a:r>
          </a:p>
          <a:p>
            <a:r>
              <a:rPr lang="en-US" b="0" dirty="0"/>
              <a:t>None.</a:t>
            </a:r>
          </a:p>
        </p:txBody>
      </p:sp>
      <p:sp>
        <p:nvSpPr>
          <p:cNvPr id="4" name="Slide Number Placeholder 3"/>
          <p:cNvSpPr>
            <a:spLocks noGrp="1"/>
          </p:cNvSpPr>
          <p:nvPr>
            <p:ph type="sldNum" sz="quarter" idx="10"/>
          </p:nvPr>
        </p:nvSpPr>
        <p:spPr/>
        <p:txBody>
          <a:bodyPr/>
          <a:lstStyle/>
          <a:p>
            <a:fld id="{2CB5CCB4-53F2-F749-903A-CEB32CC0A854}" type="slidenum">
              <a:rPr lang="en-US" smtClean="0"/>
              <a:t>8</a:t>
            </a:fld>
            <a:endParaRPr lang="en-US"/>
          </a:p>
        </p:txBody>
      </p:sp>
    </p:spTree>
    <p:extLst>
      <p:ext uri="{BB962C8B-B14F-4D97-AF65-F5344CB8AC3E}">
        <p14:creationId xmlns:p14="http://schemas.microsoft.com/office/powerpoint/2010/main" val="1006678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1 minute			Running time = 1 minute</a:t>
            </a:r>
          </a:p>
          <a:p>
            <a:endParaRPr lang="en-US" baseline="0" dirty="0"/>
          </a:p>
          <a:p>
            <a:r>
              <a:rPr lang="en-US" b="1" baseline="0" dirty="0"/>
              <a:t>Slide intent: </a:t>
            </a:r>
            <a:r>
              <a:rPr lang="en-US" b="0" baseline="0" dirty="0"/>
              <a:t>To introduce the features of California’s accountability system.</a:t>
            </a:r>
          </a:p>
          <a:p>
            <a:pPr defTabSz="465887">
              <a:defRPr/>
            </a:pPr>
            <a:r>
              <a:rPr lang="en-US" b="1" baseline="0" dirty="0"/>
              <a:t>Section 1</a:t>
            </a:r>
          </a:p>
          <a:p>
            <a:endParaRPr lang="en-US" baseline="0" dirty="0"/>
          </a:p>
          <a:p>
            <a:r>
              <a:rPr lang="en-US" b="1" baseline="0" dirty="0"/>
              <a:t>Presenter says:</a:t>
            </a:r>
          </a:p>
          <a:p>
            <a:endParaRPr lang="en-US" b="1" baseline="0" dirty="0"/>
          </a:p>
          <a:p>
            <a:pPr marL="174708" indent="-174708">
              <a:buFont typeface="Arial" panose="020B0604020202020204" pitchFamily="34" charset="0"/>
              <a:buChar char="•"/>
            </a:pPr>
            <a:r>
              <a:rPr lang="en-US" b="0" baseline="0" dirty="0"/>
              <a:t>California now has a single, coherent accountability system that meets requirements of both federal and state law.</a:t>
            </a:r>
          </a:p>
          <a:p>
            <a:pPr marL="174708" indent="-174708">
              <a:buFont typeface="Arial" panose="020B0604020202020204" pitchFamily="34" charset="0"/>
              <a:buChar char="•"/>
            </a:pPr>
            <a:r>
              <a:rPr lang="en-US" b="0" baseline="0" dirty="0"/>
              <a:t>This system includes multiple measures of success.</a:t>
            </a:r>
          </a:p>
          <a:p>
            <a:pPr marL="174708" indent="-174708">
              <a:buFont typeface="Arial" panose="020B0604020202020204" pitchFamily="34" charset="0"/>
              <a:buChar char="•"/>
            </a:pPr>
            <a:r>
              <a:rPr lang="en-US" b="0" baseline="0" dirty="0"/>
              <a:t>The accountability system is part of the 2013 Local Control Funding Formula and is focused on three key factors:</a:t>
            </a:r>
          </a:p>
          <a:p>
            <a:pPr marL="640594" lvl="1" indent="-174708">
              <a:buFont typeface="Arial" panose="020B0604020202020204" pitchFamily="34" charset="0"/>
              <a:buChar char="•"/>
            </a:pPr>
            <a:r>
              <a:rPr lang="en-US" b="0" baseline="0" dirty="0"/>
              <a:t>Transparency</a:t>
            </a:r>
          </a:p>
          <a:p>
            <a:pPr marL="640594" lvl="1" indent="-174708">
              <a:buFont typeface="Arial" panose="020B0604020202020204" pitchFamily="34" charset="0"/>
              <a:buChar char="•"/>
            </a:pPr>
            <a:r>
              <a:rPr lang="en-US" b="0" baseline="0" dirty="0"/>
              <a:t>Equity, and</a:t>
            </a:r>
          </a:p>
          <a:p>
            <a:pPr marL="640594" lvl="1" indent="-174708">
              <a:buFont typeface="Arial" panose="020B0604020202020204" pitchFamily="34" charset="0"/>
              <a:buChar char="•"/>
            </a:pPr>
            <a:r>
              <a:rPr lang="en-US" b="0" baseline="0" dirty="0"/>
              <a:t>Supporting local continuous improvement efforts.</a:t>
            </a:r>
          </a:p>
          <a:p>
            <a:pPr marL="174708" indent="-174708">
              <a:buFont typeface="Arial" panose="020B0604020202020204" pitchFamily="34" charset="0"/>
              <a:buChar char="•"/>
            </a:pPr>
            <a:r>
              <a:rPr lang="en-US" b="0" baseline="0" dirty="0"/>
              <a:t>As the single, coherent system it provides information about all school districts (and county offices of education), schools, including charter schools, and student groups.</a:t>
            </a:r>
          </a:p>
          <a:p>
            <a:pPr marL="174708" indent="-174708">
              <a:buFont typeface="Arial" panose="020B0604020202020204" pitchFamily="34" charset="0"/>
              <a:buChar char="•"/>
            </a:pPr>
            <a:r>
              <a:rPr lang="en-US" b="0" baseline="0" dirty="0"/>
              <a:t>Of particular focus today is the students with disabilities group, but the information that I’m sharing with you and the process that you’ll go through to learn more about the performance of your students with disabilities group can be applied to any student group.</a:t>
            </a:r>
          </a:p>
          <a:p>
            <a:endParaRPr lang="en-US" b="0" i="0" baseline="0" dirty="0"/>
          </a:p>
          <a:p>
            <a:pPr defTabSz="895341">
              <a:defRPr/>
            </a:pPr>
            <a:r>
              <a:rPr lang="en-US" b="1" baseline="0" dirty="0"/>
              <a:t>Materials required:</a:t>
            </a:r>
          </a:p>
          <a:p>
            <a:r>
              <a:rPr lang="en-US" b="0" dirty="0"/>
              <a:t>None.</a:t>
            </a:r>
          </a:p>
        </p:txBody>
      </p:sp>
      <p:sp>
        <p:nvSpPr>
          <p:cNvPr id="4" name="Slide Number Placeholder 3"/>
          <p:cNvSpPr>
            <a:spLocks noGrp="1"/>
          </p:cNvSpPr>
          <p:nvPr>
            <p:ph type="sldNum" sz="quarter" idx="10"/>
          </p:nvPr>
        </p:nvSpPr>
        <p:spPr/>
        <p:txBody>
          <a:bodyPr/>
          <a:lstStyle/>
          <a:p>
            <a:fld id="{2CB5CCB4-53F2-F749-903A-CEB32CC0A854}" type="slidenum">
              <a:rPr lang="en-US" smtClean="0"/>
              <a:t>9</a:t>
            </a:fld>
            <a:endParaRPr lang="en-US"/>
          </a:p>
        </p:txBody>
      </p:sp>
    </p:spTree>
    <p:extLst>
      <p:ext uri="{BB962C8B-B14F-4D97-AF65-F5344CB8AC3E}">
        <p14:creationId xmlns:p14="http://schemas.microsoft.com/office/powerpoint/2010/main" val="915506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Slide Number Placeholder 5"/>
          <p:cNvSpPr>
            <a:spLocks noGrp="1"/>
          </p:cNvSpPr>
          <p:nvPr>
            <p:ph type="sldNum" sz="quarter" idx="12"/>
          </p:nvPr>
        </p:nvSpPr>
        <p:spPr>
          <a:xfrm>
            <a:off x="6867939" y="6253952"/>
            <a:ext cx="2031221" cy="365125"/>
          </a:xfrm>
        </p:spPr>
        <p:txBody>
          <a:bodyPr/>
          <a:lstStyle/>
          <a:p>
            <a:r>
              <a:rPr lang="en-US" altLang="en-US" b="0" i="1" dirty="0">
                <a:latin typeface="Arial Narrow" charset="0"/>
              </a:rPr>
              <a:t>© 2017 CCSESA    </a:t>
            </a:r>
            <a:fld id="{71758C90-48E9-3041-BC67-04F0CE102A44}" type="slidenum">
              <a:rPr lang="en-US" smtClean="0"/>
              <a:pPr/>
              <a:t>‹#›</a:t>
            </a:fld>
            <a:endParaRPr lang="en-US" dirty="0"/>
          </a:p>
        </p:txBody>
      </p:sp>
    </p:spTree>
    <p:extLst>
      <p:ext uri="{BB962C8B-B14F-4D97-AF65-F5344CB8AC3E}">
        <p14:creationId xmlns:p14="http://schemas.microsoft.com/office/powerpoint/2010/main" val="88924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Slide Number Placeholder 5"/>
          <p:cNvSpPr>
            <a:spLocks noGrp="1"/>
          </p:cNvSpPr>
          <p:nvPr>
            <p:ph type="sldNum" sz="quarter" idx="12"/>
          </p:nvPr>
        </p:nvSpPr>
        <p:spPr>
          <a:xfrm>
            <a:off x="6867939" y="6253952"/>
            <a:ext cx="2031221" cy="365125"/>
          </a:xfrm>
        </p:spPr>
        <p:txBody>
          <a:bodyPr/>
          <a:lstStyle/>
          <a:p>
            <a:r>
              <a:rPr lang="en-US" altLang="en-US" b="0" i="1" dirty="0">
                <a:latin typeface="Arial Narrow" charset="0"/>
              </a:rPr>
              <a:t>© 2017 CCSESA    </a:t>
            </a:r>
            <a:fld id="{71758C90-48E9-3041-BC67-04F0CE102A44}" type="slidenum">
              <a:rPr lang="en-US" smtClean="0"/>
              <a:pPr/>
              <a:t>‹#›</a:t>
            </a:fld>
            <a:endParaRPr lang="en-US" dirty="0"/>
          </a:p>
        </p:txBody>
      </p:sp>
    </p:spTree>
    <p:extLst>
      <p:ext uri="{BB962C8B-B14F-4D97-AF65-F5344CB8AC3E}">
        <p14:creationId xmlns:p14="http://schemas.microsoft.com/office/powerpoint/2010/main" val="108133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i="0">
                <a:solidFill>
                  <a:schemeClr val="bg1">
                    <a:lumMod val="50000"/>
                  </a:schemeClr>
                </a:solidFill>
                <a:latin typeface="Arial Narrow" charset="0"/>
                <a:ea typeface="Arial Narrow" charset="0"/>
                <a:cs typeface="Arial Narrow" charset="0"/>
              </a:defRPr>
            </a:lvl1pPr>
          </a:lstStyle>
          <a:p>
            <a:r>
              <a:rPr lang="en-US" dirty="0"/>
              <a:t>Click to edit Master title style</a:t>
            </a:r>
          </a:p>
        </p:txBody>
      </p:sp>
      <p:sp>
        <p:nvSpPr>
          <p:cNvPr id="3" name="Content Placeholder 2"/>
          <p:cNvSpPr>
            <a:spLocks noGrp="1"/>
          </p:cNvSpPr>
          <p:nvPr>
            <p:ph idx="1"/>
          </p:nvPr>
        </p:nvSpPr>
        <p:spPr>
          <a:xfrm>
            <a:off x="457199" y="1600200"/>
            <a:ext cx="8229601" cy="4850296"/>
          </a:xfrm>
        </p:spPr>
        <p:txBody>
          <a:bodyPr/>
          <a:lstStyle>
            <a:lvl2pPr marL="742950" indent="-285750">
              <a:buClr>
                <a:srgbClr val="00B050"/>
              </a:buClr>
              <a:buFont typeface="Arial" charset="0"/>
              <a:buChar char="•"/>
              <a:defRPr/>
            </a:lvl2pPr>
            <a:lvl3pPr marL="1143000" indent="-228600">
              <a:buClr>
                <a:srgbClr val="00B050"/>
              </a:buClr>
              <a:buFont typeface="Wingdings" charset="2"/>
              <a:buChar char="ü"/>
              <a:defRPr/>
            </a:lvl3pPr>
            <a:lvl4pPr>
              <a:buClr>
                <a:srgbClr val="00B050"/>
              </a:buClr>
              <a:defRPr/>
            </a:lvl4pPr>
            <a:lvl5pPr>
              <a:buClr>
                <a:srgbClr val="00B05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6838122" y="6214196"/>
            <a:ext cx="2031221" cy="365125"/>
          </a:xfrm>
        </p:spPr>
        <p:txBody>
          <a:bodyPr/>
          <a:lstStyle>
            <a:lvl1pPr>
              <a:defRPr>
                <a:solidFill>
                  <a:schemeClr val="bg1">
                    <a:lumMod val="50000"/>
                  </a:schemeClr>
                </a:solidFill>
              </a:defRPr>
            </a:lvl1pPr>
          </a:lstStyle>
          <a:p>
            <a:r>
              <a:rPr lang="en-US" altLang="en-US" b="0" i="1" dirty="0">
                <a:latin typeface="Arial Narrow" charset="0"/>
              </a:rPr>
              <a:t>© 2017 CCSESA    </a:t>
            </a:r>
            <a:fld id="{71758C90-48E9-3041-BC67-04F0CE102A44}" type="slidenum">
              <a:rPr lang="en-US" smtClean="0"/>
              <a:pPr/>
              <a:t>‹#›</a:t>
            </a:fld>
            <a:endParaRPr lang="en-US" dirty="0"/>
          </a:p>
        </p:txBody>
      </p:sp>
    </p:spTree>
    <p:extLst>
      <p:ext uri="{BB962C8B-B14F-4D97-AF65-F5344CB8AC3E}">
        <p14:creationId xmlns:p14="http://schemas.microsoft.com/office/powerpoint/2010/main" val="2355966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12"/>
          </p:nvPr>
        </p:nvSpPr>
        <p:spPr>
          <a:xfrm>
            <a:off x="6867939" y="6253952"/>
            <a:ext cx="2031221" cy="365125"/>
          </a:xfrm>
        </p:spPr>
        <p:txBody>
          <a:bodyPr/>
          <a:lstStyle/>
          <a:p>
            <a:r>
              <a:rPr lang="en-US" altLang="en-US" b="0" i="1" dirty="0">
                <a:latin typeface="Arial Narrow" charset="0"/>
              </a:rPr>
              <a:t>© 2017 CCSESA    </a:t>
            </a:r>
            <a:fld id="{71758C90-48E9-3041-BC67-04F0CE102A44}" type="slidenum">
              <a:rPr lang="en-US" smtClean="0"/>
              <a:pPr/>
              <a:t>‹#›</a:t>
            </a:fld>
            <a:endParaRPr lang="en-US" dirty="0"/>
          </a:p>
        </p:txBody>
      </p:sp>
    </p:spTree>
    <p:extLst>
      <p:ext uri="{BB962C8B-B14F-4D97-AF65-F5344CB8AC3E}">
        <p14:creationId xmlns:p14="http://schemas.microsoft.com/office/powerpoint/2010/main" val="98189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6867939" y="6253952"/>
            <a:ext cx="2031221" cy="365125"/>
          </a:xfrm>
        </p:spPr>
        <p:txBody>
          <a:bodyPr/>
          <a:lstStyle/>
          <a:p>
            <a:r>
              <a:rPr lang="en-US" altLang="en-US" b="0" i="1" dirty="0">
                <a:latin typeface="Arial Narrow" charset="0"/>
              </a:rPr>
              <a:t>© 2017 CCSESA    </a:t>
            </a:r>
            <a:fld id="{71758C90-48E9-3041-BC67-04F0CE102A44}" type="slidenum">
              <a:rPr lang="en-US" smtClean="0"/>
              <a:pPr/>
              <a:t>‹#›</a:t>
            </a:fld>
            <a:endParaRPr lang="en-US" dirty="0"/>
          </a:p>
        </p:txBody>
      </p:sp>
    </p:spTree>
    <p:extLst>
      <p:ext uri="{BB962C8B-B14F-4D97-AF65-F5344CB8AC3E}">
        <p14:creationId xmlns:p14="http://schemas.microsoft.com/office/powerpoint/2010/main" val="1007926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6867939" y="6253952"/>
            <a:ext cx="2031221" cy="365125"/>
          </a:xfrm>
        </p:spPr>
        <p:txBody>
          <a:bodyPr/>
          <a:lstStyle/>
          <a:p>
            <a:r>
              <a:rPr lang="en-US" altLang="en-US" b="0" i="1" dirty="0">
                <a:latin typeface="Arial Narrow" charset="0"/>
              </a:rPr>
              <a:t>© 2017 CCSESA    </a:t>
            </a:r>
            <a:fld id="{71758C90-48E9-3041-BC67-04F0CE102A44}" type="slidenum">
              <a:rPr lang="en-US" smtClean="0"/>
              <a:pPr/>
              <a:t>‹#›</a:t>
            </a:fld>
            <a:endParaRPr lang="en-US" dirty="0"/>
          </a:p>
        </p:txBody>
      </p:sp>
    </p:spTree>
    <p:extLst>
      <p:ext uri="{BB962C8B-B14F-4D97-AF65-F5344CB8AC3E}">
        <p14:creationId xmlns:p14="http://schemas.microsoft.com/office/powerpoint/2010/main" val="4205036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a:xfrm>
            <a:off x="6867939" y="6253952"/>
            <a:ext cx="2031221" cy="365125"/>
          </a:xfrm>
        </p:spPr>
        <p:txBody>
          <a:bodyPr/>
          <a:lstStyle/>
          <a:p>
            <a:r>
              <a:rPr lang="en-US" altLang="en-US" b="0" i="1" dirty="0">
                <a:latin typeface="Arial Narrow" charset="0"/>
              </a:rPr>
              <a:t>© 2017 CCSESA    </a:t>
            </a:r>
            <a:fld id="{71758C90-48E9-3041-BC67-04F0CE102A44}" type="slidenum">
              <a:rPr lang="en-US" smtClean="0"/>
              <a:pPr/>
              <a:t>‹#›</a:t>
            </a:fld>
            <a:endParaRPr lang="en-US" dirty="0"/>
          </a:p>
        </p:txBody>
      </p:sp>
    </p:spTree>
    <p:extLst>
      <p:ext uri="{BB962C8B-B14F-4D97-AF65-F5344CB8AC3E}">
        <p14:creationId xmlns:p14="http://schemas.microsoft.com/office/powerpoint/2010/main" val="3767764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6867939" y="6253952"/>
            <a:ext cx="2031221" cy="365125"/>
          </a:xfrm>
        </p:spPr>
        <p:txBody>
          <a:bodyPr/>
          <a:lstStyle/>
          <a:p>
            <a:r>
              <a:rPr lang="en-US" altLang="en-US" b="0" i="1" dirty="0">
                <a:latin typeface="Arial Narrow" charset="0"/>
              </a:rPr>
              <a:t>© 2017 CCSESA    </a:t>
            </a:r>
            <a:fld id="{71758C90-48E9-3041-BC67-04F0CE102A44}" type="slidenum">
              <a:rPr lang="en-US" smtClean="0"/>
              <a:pPr/>
              <a:t>‹#›</a:t>
            </a:fld>
            <a:endParaRPr lang="en-US" dirty="0"/>
          </a:p>
        </p:txBody>
      </p:sp>
    </p:spTree>
    <p:extLst>
      <p:ext uri="{BB962C8B-B14F-4D97-AF65-F5344CB8AC3E}">
        <p14:creationId xmlns:p14="http://schemas.microsoft.com/office/powerpoint/2010/main" val="472088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6867939" y="6253952"/>
            <a:ext cx="2031221" cy="365125"/>
          </a:xfrm>
        </p:spPr>
        <p:txBody>
          <a:bodyPr/>
          <a:lstStyle/>
          <a:p>
            <a:r>
              <a:rPr lang="en-US" altLang="en-US" b="0" i="1" dirty="0">
                <a:latin typeface="Arial Narrow" charset="0"/>
              </a:rPr>
              <a:t>© 2017 CCSESA    </a:t>
            </a:r>
            <a:fld id="{71758C90-48E9-3041-BC67-04F0CE102A44}" type="slidenum">
              <a:rPr lang="en-US" smtClean="0"/>
              <a:pPr/>
              <a:t>‹#›</a:t>
            </a:fld>
            <a:endParaRPr lang="en-US" dirty="0"/>
          </a:p>
        </p:txBody>
      </p:sp>
    </p:spTree>
    <p:extLst>
      <p:ext uri="{BB962C8B-B14F-4D97-AF65-F5344CB8AC3E}">
        <p14:creationId xmlns:p14="http://schemas.microsoft.com/office/powerpoint/2010/main" val="2243120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6FAE418D-3656-458C-AEAA-0225C8D53C84}" type="datetime1">
              <a:rPr lang="en-US" altLang="en-US"/>
              <a:pPr>
                <a:defRPr/>
              </a:pPr>
              <a:t>2/10/2019</a:t>
            </a:fld>
            <a:endParaRPr lang="en-US" altLang="en-US"/>
          </a:p>
        </p:txBody>
      </p:sp>
      <p:sp>
        <p:nvSpPr>
          <p:cNvPr id="7"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4CB44398-B9D5-4165-A821-6F0999D3F7EB}" type="slidenum">
              <a:rPr lang="en-US" altLang="en-US"/>
              <a:pPr>
                <a:defRPr/>
              </a:pPr>
              <a:t>‹#›</a:t>
            </a:fld>
            <a:endParaRPr lang="en-US" altLang="en-US"/>
          </a:p>
        </p:txBody>
      </p:sp>
    </p:spTree>
    <p:extLst>
      <p:ext uri="{BB962C8B-B14F-4D97-AF65-F5344CB8AC3E}">
        <p14:creationId xmlns:p14="http://schemas.microsoft.com/office/powerpoint/2010/main" val="75833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Slide Number Placeholder 5"/>
          <p:cNvSpPr>
            <a:spLocks noGrp="1"/>
          </p:cNvSpPr>
          <p:nvPr>
            <p:ph type="sldNum" sz="quarter" idx="12"/>
          </p:nvPr>
        </p:nvSpPr>
        <p:spPr>
          <a:xfrm>
            <a:off x="6867939" y="6253952"/>
            <a:ext cx="2031221" cy="365125"/>
          </a:xfrm>
        </p:spPr>
        <p:txBody>
          <a:bodyPr/>
          <a:lstStyle/>
          <a:p>
            <a:r>
              <a:rPr lang="en-US" altLang="en-US" b="0" i="1" dirty="0">
                <a:latin typeface="Arial Narrow" charset="0"/>
              </a:rPr>
              <a:t>© 2017 CCSESA    </a:t>
            </a:r>
            <a:fld id="{71758C90-48E9-3041-BC67-04F0CE102A44}" type="slidenum">
              <a:rPr lang="en-US" smtClean="0"/>
              <a:pPr/>
              <a:t>‹#›</a:t>
            </a:fld>
            <a:endParaRPr lang="en-US" dirty="0"/>
          </a:p>
        </p:txBody>
      </p:sp>
    </p:spTree>
    <p:extLst>
      <p:ext uri="{BB962C8B-B14F-4D97-AF65-F5344CB8AC3E}">
        <p14:creationId xmlns:p14="http://schemas.microsoft.com/office/powerpoint/2010/main" val="1555782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i="0">
                <a:solidFill>
                  <a:schemeClr val="bg1">
                    <a:lumMod val="50000"/>
                  </a:schemeClr>
                </a:solidFill>
                <a:latin typeface="Arial Narrow" charset="0"/>
                <a:ea typeface="Arial Narrow" charset="0"/>
                <a:cs typeface="Arial Narrow" charset="0"/>
              </a:defRPr>
            </a:lvl1pPr>
          </a:lstStyle>
          <a:p>
            <a:r>
              <a:rPr lang="en-US" dirty="0"/>
              <a:t>Click to edit Master title style</a:t>
            </a:r>
          </a:p>
        </p:txBody>
      </p:sp>
      <p:sp>
        <p:nvSpPr>
          <p:cNvPr id="3" name="Content Placeholder 2"/>
          <p:cNvSpPr>
            <a:spLocks noGrp="1"/>
          </p:cNvSpPr>
          <p:nvPr>
            <p:ph idx="1"/>
          </p:nvPr>
        </p:nvSpPr>
        <p:spPr>
          <a:xfrm>
            <a:off x="457199" y="1600200"/>
            <a:ext cx="8229601" cy="4850296"/>
          </a:xfrm>
        </p:spPr>
        <p:txBody>
          <a:bodyPr/>
          <a:lstStyle>
            <a:lvl2pPr marL="742950" indent="-285750">
              <a:buClr>
                <a:srgbClr val="00B050"/>
              </a:buClr>
              <a:buFont typeface="Arial" charset="0"/>
              <a:buChar char="•"/>
              <a:defRPr/>
            </a:lvl2pPr>
            <a:lvl3pPr marL="1143000" indent="-228600">
              <a:buClr>
                <a:srgbClr val="00B050"/>
              </a:buClr>
              <a:buFont typeface="Wingdings" charset="2"/>
              <a:buChar char="ü"/>
              <a:defRPr/>
            </a:lvl3pPr>
            <a:lvl4pPr>
              <a:buClr>
                <a:srgbClr val="00B050"/>
              </a:buClr>
              <a:defRPr/>
            </a:lvl4pPr>
            <a:lvl5pPr>
              <a:buClr>
                <a:srgbClr val="00B05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6838122" y="6214196"/>
            <a:ext cx="2031221" cy="365125"/>
          </a:xfrm>
        </p:spPr>
        <p:txBody>
          <a:bodyPr/>
          <a:lstStyle>
            <a:lvl1pPr>
              <a:defRPr>
                <a:solidFill>
                  <a:schemeClr val="bg1">
                    <a:lumMod val="50000"/>
                  </a:schemeClr>
                </a:solidFill>
              </a:defRPr>
            </a:lvl1pPr>
          </a:lstStyle>
          <a:p>
            <a:r>
              <a:rPr lang="en-US" altLang="en-US" b="0" i="1" dirty="0">
                <a:latin typeface="Arial Narrow" charset="0"/>
              </a:rPr>
              <a:t>© 2018 CCSESA    </a:t>
            </a:r>
            <a:fld id="{71758C90-48E9-3041-BC67-04F0CE102A44}" type="slidenum">
              <a:rPr lang="en-US" smtClean="0"/>
              <a:pPr/>
              <a:t>‹#›</a:t>
            </a:fld>
            <a:endParaRPr lang="en-US" dirty="0"/>
          </a:p>
        </p:txBody>
      </p:sp>
    </p:spTree>
    <p:extLst>
      <p:ext uri="{BB962C8B-B14F-4D97-AF65-F5344CB8AC3E}">
        <p14:creationId xmlns:p14="http://schemas.microsoft.com/office/powerpoint/2010/main" val="1684163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4000" b="1" i="0">
                <a:solidFill>
                  <a:schemeClr val="bg1">
                    <a:lumMod val="50000"/>
                  </a:schemeClr>
                </a:solidFill>
                <a:latin typeface="Arial Narrow" charset="0"/>
                <a:ea typeface="Arial Narrow" charset="0"/>
                <a:cs typeface="Arial Narrow" charset="0"/>
              </a:defRPr>
            </a:lvl1pPr>
          </a:lstStyle>
          <a:p>
            <a:r>
              <a:rPr lang="en-US" dirty="0"/>
              <a:t>Click to edit Master title style</a:t>
            </a:r>
          </a:p>
        </p:txBody>
      </p:sp>
      <p:sp>
        <p:nvSpPr>
          <p:cNvPr id="3" name="Content Placeholder 2"/>
          <p:cNvSpPr>
            <a:spLocks noGrp="1"/>
          </p:cNvSpPr>
          <p:nvPr>
            <p:ph idx="1"/>
          </p:nvPr>
        </p:nvSpPr>
        <p:spPr>
          <a:xfrm>
            <a:off x="457199" y="1600200"/>
            <a:ext cx="8229601" cy="4850296"/>
          </a:xfrm>
        </p:spPr>
        <p:txBody>
          <a:bodyPr/>
          <a:lstStyle>
            <a:lvl2pPr marL="742950" indent="-285750">
              <a:buClr>
                <a:srgbClr val="00B050"/>
              </a:buClr>
              <a:buFont typeface="Arial" charset="0"/>
              <a:buChar char="•"/>
              <a:defRPr/>
            </a:lvl2pPr>
            <a:lvl3pPr marL="1143000" indent="-228600">
              <a:buClr>
                <a:srgbClr val="00B050"/>
              </a:buClr>
              <a:buFont typeface="Wingdings" charset="2"/>
              <a:buChar char="ü"/>
              <a:defRPr/>
            </a:lvl3pPr>
            <a:lvl4pPr>
              <a:buClr>
                <a:srgbClr val="00B050"/>
              </a:buClr>
              <a:defRPr/>
            </a:lvl4pPr>
            <a:lvl5pPr>
              <a:buClr>
                <a:srgbClr val="00B05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6838122" y="6214196"/>
            <a:ext cx="2031221" cy="365125"/>
          </a:xfrm>
        </p:spPr>
        <p:txBody>
          <a:bodyPr/>
          <a:lstStyle>
            <a:lvl1pPr>
              <a:defRPr>
                <a:solidFill>
                  <a:schemeClr val="bg1">
                    <a:lumMod val="50000"/>
                  </a:schemeClr>
                </a:solidFill>
              </a:defRPr>
            </a:lvl1pPr>
          </a:lstStyle>
          <a:p>
            <a:r>
              <a:rPr lang="en-US" altLang="en-US" b="0" i="1" dirty="0">
                <a:latin typeface="Arial Narrow" charset="0"/>
              </a:rPr>
              <a:t>© 2018 CCSESA    </a:t>
            </a:r>
            <a:fld id="{71758C90-48E9-3041-BC67-04F0CE102A44}" type="slidenum">
              <a:rPr lang="en-US" smtClean="0"/>
              <a:pPr/>
              <a:t>‹#›</a:t>
            </a:fld>
            <a:endParaRPr lang="en-US" dirty="0"/>
          </a:p>
        </p:txBody>
      </p:sp>
    </p:spTree>
    <p:extLst>
      <p:ext uri="{BB962C8B-B14F-4D97-AF65-F5344CB8AC3E}">
        <p14:creationId xmlns:p14="http://schemas.microsoft.com/office/powerpoint/2010/main" val="3670889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12"/>
          </p:nvPr>
        </p:nvSpPr>
        <p:spPr>
          <a:xfrm>
            <a:off x="6867939" y="6253952"/>
            <a:ext cx="2031221" cy="365125"/>
          </a:xfrm>
        </p:spPr>
        <p:txBody>
          <a:bodyPr/>
          <a:lstStyle/>
          <a:p>
            <a:r>
              <a:rPr lang="en-US" altLang="en-US" b="0" i="1" dirty="0">
                <a:latin typeface="Arial Narrow" charset="0"/>
              </a:rPr>
              <a:t>© 2017 CCSESA    </a:t>
            </a:r>
            <a:fld id="{71758C90-48E9-3041-BC67-04F0CE102A44}" type="slidenum">
              <a:rPr lang="en-US" smtClean="0"/>
              <a:pPr/>
              <a:t>‹#›</a:t>
            </a:fld>
            <a:endParaRPr lang="en-US" dirty="0"/>
          </a:p>
        </p:txBody>
      </p:sp>
    </p:spTree>
    <p:extLst>
      <p:ext uri="{BB962C8B-B14F-4D97-AF65-F5344CB8AC3E}">
        <p14:creationId xmlns:p14="http://schemas.microsoft.com/office/powerpoint/2010/main" val="2012814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6867939" y="6253952"/>
            <a:ext cx="2031221" cy="365125"/>
          </a:xfrm>
        </p:spPr>
        <p:txBody>
          <a:bodyPr/>
          <a:lstStyle/>
          <a:p>
            <a:r>
              <a:rPr lang="en-US" altLang="en-US" b="0" i="1" dirty="0">
                <a:latin typeface="Arial Narrow" charset="0"/>
              </a:rPr>
              <a:t>© 2017 CCSESA    </a:t>
            </a:r>
            <a:fld id="{71758C90-48E9-3041-BC67-04F0CE102A44}" type="slidenum">
              <a:rPr lang="en-US" smtClean="0"/>
              <a:pPr/>
              <a:t>‹#›</a:t>
            </a:fld>
            <a:endParaRPr lang="en-US" dirty="0"/>
          </a:p>
        </p:txBody>
      </p:sp>
    </p:spTree>
    <p:extLst>
      <p:ext uri="{BB962C8B-B14F-4D97-AF65-F5344CB8AC3E}">
        <p14:creationId xmlns:p14="http://schemas.microsoft.com/office/powerpoint/2010/main" val="458061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6867939" y="6253952"/>
            <a:ext cx="2031221" cy="365125"/>
          </a:xfrm>
        </p:spPr>
        <p:txBody>
          <a:bodyPr/>
          <a:lstStyle/>
          <a:p>
            <a:r>
              <a:rPr lang="en-US" altLang="en-US" b="0" i="1" dirty="0">
                <a:latin typeface="Arial Narrow" charset="0"/>
              </a:rPr>
              <a:t>© 2017 CCSESA    </a:t>
            </a:r>
            <a:fld id="{71758C90-48E9-3041-BC67-04F0CE102A44}" type="slidenum">
              <a:rPr lang="en-US" smtClean="0"/>
              <a:pPr/>
              <a:t>‹#›</a:t>
            </a:fld>
            <a:endParaRPr lang="en-US" dirty="0"/>
          </a:p>
        </p:txBody>
      </p:sp>
    </p:spTree>
    <p:extLst>
      <p:ext uri="{BB962C8B-B14F-4D97-AF65-F5344CB8AC3E}">
        <p14:creationId xmlns:p14="http://schemas.microsoft.com/office/powerpoint/2010/main" val="18840174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a:xfrm>
            <a:off x="6867939" y="6253952"/>
            <a:ext cx="2031221" cy="365125"/>
          </a:xfrm>
        </p:spPr>
        <p:txBody>
          <a:bodyPr/>
          <a:lstStyle/>
          <a:p>
            <a:r>
              <a:rPr lang="en-US" altLang="en-US" b="0" i="1" dirty="0">
                <a:latin typeface="Arial Narrow" charset="0"/>
              </a:rPr>
              <a:t>© 2018 CCSESA    </a:t>
            </a:r>
            <a:fld id="{71758C90-48E9-3041-BC67-04F0CE102A44}" type="slidenum">
              <a:rPr lang="en-US" smtClean="0"/>
              <a:pPr/>
              <a:t>‹#›</a:t>
            </a:fld>
            <a:endParaRPr lang="en-US" dirty="0"/>
          </a:p>
        </p:txBody>
      </p:sp>
    </p:spTree>
    <p:extLst>
      <p:ext uri="{BB962C8B-B14F-4D97-AF65-F5344CB8AC3E}">
        <p14:creationId xmlns:p14="http://schemas.microsoft.com/office/powerpoint/2010/main" val="42830811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6867939" y="6253952"/>
            <a:ext cx="2031221" cy="365125"/>
          </a:xfrm>
        </p:spPr>
        <p:txBody>
          <a:bodyPr/>
          <a:lstStyle/>
          <a:p>
            <a:r>
              <a:rPr lang="en-US" altLang="en-US" b="0" i="1" dirty="0">
                <a:latin typeface="Arial Narrow" charset="0"/>
              </a:rPr>
              <a:t>© 2017 CCSESA    </a:t>
            </a:r>
            <a:fld id="{71758C90-48E9-3041-BC67-04F0CE102A44}" type="slidenum">
              <a:rPr lang="en-US" smtClean="0"/>
              <a:pPr/>
              <a:t>‹#›</a:t>
            </a:fld>
            <a:endParaRPr lang="en-US" dirty="0"/>
          </a:p>
        </p:txBody>
      </p:sp>
    </p:spTree>
    <p:extLst>
      <p:ext uri="{BB962C8B-B14F-4D97-AF65-F5344CB8AC3E}">
        <p14:creationId xmlns:p14="http://schemas.microsoft.com/office/powerpoint/2010/main" val="1793904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6867939" y="6253952"/>
            <a:ext cx="2031221" cy="365125"/>
          </a:xfrm>
        </p:spPr>
        <p:txBody>
          <a:bodyPr/>
          <a:lstStyle/>
          <a:p>
            <a:r>
              <a:rPr lang="en-US" altLang="en-US" b="0" i="1" dirty="0">
                <a:latin typeface="Arial Narrow" charset="0"/>
              </a:rPr>
              <a:t>© 2017 CCSESA    </a:t>
            </a:r>
            <a:fld id="{71758C90-48E9-3041-BC67-04F0CE102A44}" type="slidenum">
              <a:rPr lang="en-US" smtClean="0"/>
              <a:pPr/>
              <a:t>‹#›</a:t>
            </a:fld>
            <a:endParaRPr lang="en-US" dirty="0"/>
          </a:p>
        </p:txBody>
      </p:sp>
    </p:spTree>
    <p:extLst>
      <p:ext uri="{BB962C8B-B14F-4D97-AF65-F5344CB8AC3E}">
        <p14:creationId xmlns:p14="http://schemas.microsoft.com/office/powerpoint/2010/main" val="2113478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Slide Number Placeholder 5"/>
          <p:cNvSpPr>
            <a:spLocks noGrp="1"/>
          </p:cNvSpPr>
          <p:nvPr>
            <p:ph type="sldNum" sz="quarter" idx="12"/>
          </p:nvPr>
        </p:nvSpPr>
        <p:spPr>
          <a:xfrm>
            <a:off x="6867939" y="6253952"/>
            <a:ext cx="2031221" cy="365125"/>
          </a:xfrm>
        </p:spPr>
        <p:txBody>
          <a:bodyPr/>
          <a:lstStyle/>
          <a:p>
            <a:r>
              <a:rPr lang="en-US" altLang="en-US" b="0" i="1" dirty="0">
                <a:latin typeface="Arial Narrow" charset="0"/>
              </a:rPr>
              <a:t>© 2017 CCSESA    </a:t>
            </a:r>
            <a:fld id="{71758C90-48E9-3041-BC67-04F0CE102A44}" type="slidenum">
              <a:rPr lang="en-US" smtClean="0"/>
              <a:pPr/>
              <a:t>‹#›</a:t>
            </a:fld>
            <a:endParaRPr lang="en-US" dirty="0"/>
          </a:p>
        </p:txBody>
      </p:sp>
    </p:spTree>
    <p:extLst>
      <p:ext uri="{BB962C8B-B14F-4D97-AF65-F5344CB8AC3E}">
        <p14:creationId xmlns:p14="http://schemas.microsoft.com/office/powerpoint/2010/main" val="3338491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p:cNvSpPr>
            <a:spLocks noGrp="1"/>
          </p:cNvSpPr>
          <p:nvPr>
            <p:ph type="sldNum" sz="quarter" idx="12"/>
          </p:nvPr>
        </p:nvSpPr>
        <p:spPr>
          <a:xfrm>
            <a:off x="6867939" y="6253952"/>
            <a:ext cx="2031221" cy="365125"/>
          </a:xfrm>
        </p:spPr>
        <p:txBody>
          <a:bodyPr/>
          <a:lstStyle/>
          <a:p>
            <a:r>
              <a:rPr lang="en-US" altLang="en-US" b="0" i="1" dirty="0">
                <a:latin typeface="Arial Narrow" charset="0"/>
              </a:rPr>
              <a:t>© 2017 CCSESA    </a:t>
            </a:r>
            <a:fld id="{71758C90-48E9-3041-BC67-04F0CE102A44}" type="slidenum">
              <a:rPr lang="en-US" smtClean="0"/>
              <a:pPr/>
              <a:t>‹#›</a:t>
            </a:fld>
            <a:endParaRPr lang="en-US" dirty="0"/>
          </a:p>
        </p:txBody>
      </p:sp>
    </p:spTree>
    <p:extLst>
      <p:ext uri="{BB962C8B-B14F-4D97-AF65-F5344CB8AC3E}">
        <p14:creationId xmlns:p14="http://schemas.microsoft.com/office/powerpoint/2010/main" val="1988879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6867939" y="6253952"/>
            <a:ext cx="2031221" cy="365125"/>
          </a:xfrm>
        </p:spPr>
        <p:txBody>
          <a:bodyPr/>
          <a:lstStyle/>
          <a:p>
            <a:r>
              <a:rPr lang="en-US" altLang="en-US" b="0" i="1" dirty="0">
                <a:latin typeface="Arial Narrow" charset="0"/>
              </a:rPr>
              <a:t>© 2017 CCSESA    </a:t>
            </a:r>
            <a:fld id="{71758C90-48E9-3041-BC67-04F0CE102A44}" type="slidenum">
              <a:rPr lang="en-US" smtClean="0"/>
              <a:pPr/>
              <a:t>‹#›</a:t>
            </a:fld>
            <a:endParaRPr lang="en-US" dirty="0"/>
          </a:p>
        </p:txBody>
      </p:sp>
    </p:spTree>
    <p:extLst>
      <p:ext uri="{BB962C8B-B14F-4D97-AF65-F5344CB8AC3E}">
        <p14:creationId xmlns:p14="http://schemas.microsoft.com/office/powerpoint/2010/main" val="2036313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a:xfrm>
            <a:off x="6867939" y="6253952"/>
            <a:ext cx="2031221" cy="365125"/>
          </a:xfrm>
        </p:spPr>
        <p:txBody>
          <a:bodyPr/>
          <a:lstStyle/>
          <a:p>
            <a:r>
              <a:rPr lang="en-US" altLang="en-US" b="0" i="1" dirty="0">
                <a:latin typeface="Arial Narrow" charset="0"/>
              </a:rPr>
              <a:t>© 2018 CCSESA    </a:t>
            </a:r>
            <a:fld id="{71758C90-48E9-3041-BC67-04F0CE102A44}" type="slidenum">
              <a:rPr lang="en-US" smtClean="0"/>
              <a:pPr/>
              <a:t>‹#›</a:t>
            </a:fld>
            <a:endParaRPr lang="en-US" dirty="0"/>
          </a:p>
        </p:txBody>
      </p:sp>
    </p:spTree>
    <p:extLst>
      <p:ext uri="{BB962C8B-B14F-4D97-AF65-F5344CB8AC3E}">
        <p14:creationId xmlns:p14="http://schemas.microsoft.com/office/powerpoint/2010/main" val="3804738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6867939" y="6253952"/>
            <a:ext cx="2031221" cy="365125"/>
          </a:xfrm>
        </p:spPr>
        <p:txBody>
          <a:bodyPr/>
          <a:lstStyle/>
          <a:p>
            <a:r>
              <a:rPr lang="en-US" altLang="en-US" b="0" i="1" dirty="0">
                <a:latin typeface="Arial Narrow" charset="0"/>
              </a:rPr>
              <a:t>© 2017 CCSESA    </a:t>
            </a:r>
            <a:fld id="{71758C90-48E9-3041-BC67-04F0CE102A44}" type="slidenum">
              <a:rPr lang="en-US" smtClean="0"/>
              <a:pPr/>
              <a:t>‹#›</a:t>
            </a:fld>
            <a:endParaRPr lang="en-US" dirty="0"/>
          </a:p>
        </p:txBody>
      </p:sp>
    </p:spTree>
    <p:extLst>
      <p:ext uri="{BB962C8B-B14F-4D97-AF65-F5344CB8AC3E}">
        <p14:creationId xmlns:p14="http://schemas.microsoft.com/office/powerpoint/2010/main" val="3323449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2"/>
          </p:nvPr>
        </p:nvSpPr>
        <p:spPr>
          <a:xfrm>
            <a:off x="6867939" y="6253952"/>
            <a:ext cx="2031221" cy="365125"/>
          </a:xfrm>
        </p:spPr>
        <p:txBody>
          <a:bodyPr/>
          <a:lstStyle/>
          <a:p>
            <a:r>
              <a:rPr lang="en-US" altLang="en-US" b="0" i="1" dirty="0">
                <a:latin typeface="Arial Narrow" charset="0"/>
              </a:rPr>
              <a:t>© 2017 CCSESA    </a:t>
            </a:r>
            <a:fld id="{71758C90-48E9-3041-BC67-04F0CE102A44}" type="slidenum">
              <a:rPr lang="en-US" smtClean="0"/>
              <a:pPr/>
              <a:t>‹#›</a:t>
            </a:fld>
            <a:endParaRPr lang="en-US" dirty="0"/>
          </a:p>
        </p:txBody>
      </p:sp>
    </p:spTree>
    <p:extLst>
      <p:ext uri="{BB962C8B-B14F-4D97-AF65-F5344CB8AC3E}">
        <p14:creationId xmlns:p14="http://schemas.microsoft.com/office/powerpoint/2010/main" val="1072290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fld id="{6FAE418D-3656-458C-AEAA-0225C8D53C84}" type="datetime1">
              <a:rPr lang="en-US" altLang="en-US"/>
              <a:pPr>
                <a:defRPr/>
              </a:pPr>
              <a:t>2/10/2019</a:t>
            </a:fld>
            <a:endParaRPr lang="en-US" altLang="en-US"/>
          </a:p>
        </p:txBody>
      </p:sp>
      <p:sp>
        <p:nvSpPr>
          <p:cNvPr id="7"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4CB44398-B9D5-4165-A821-6F0999D3F7EB}" type="slidenum">
              <a:rPr lang="en-US" altLang="en-US"/>
              <a:pPr>
                <a:defRPr/>
              </a:pPr>
              <a:t>‹#›</a:t>
            </a:fld>
            <a:endParaRPr lang="en-US" altLang="en-US"/>
          </a:p>
        </p:txBody>
      </p:sp>
    </p:spTree>
    <p:extLst>
      <p:ext uri="{BB962C8B-B14F-4D97-AF65-F5344CB8AC3E}">
        <p14:creationId xmlns:p14="http://schemas.microsoft.com/office/powerpoint/2010/main" val="233675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image" Target="../media/image1.png"/><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199" y="1600200"/>
            <a:ext cx="822960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838122" y="6214196"/>
            <a:ext cx="2031221" cy="365125"/>
          </a:xfrm>
          <a:prstGeom prst="rect">
            <a:avLst/>
          </a:prstGeom>
        </p:spPr>
        <p:txBody>
          <a:bodyPr vert="horz" lIns="91440" tIns="45720" rIns="91440" bIns="45720" rtlCol="0" anchor="ctr"/>
          <a:lstStyle>
            <a:lvl1pPr algn="r">
              <a:defRPr sz="1200" b="1" i="0">
                <a:solidFill>
                  <a:schemeClr val="bg1">
                    <a:lumMod val="50000"/>
                  </a:schemeClr>
                </a:solidFill>
                <a:latin typeface="Arial"/>
                <a:cs typeface="Arial"/>
              </a:defRPr>
            </a:lvl1pPr>
          </a:lstStyle>
          <a:p>
            <a:r>
              <a:rPr lang="en-US" altLang="en-US" b="0" i="1" dirty="0">
                <a:latin typeface="Arial Narrow" charset="0"/>
              </a:rPr>
              <a:t>© 2018 CCSESA    </a:t>
            </a:r>
            <a:fld id="{71758C90-48E9-3041-BC67-04F0CE102A44}" type="slidenum">
              <a:rPr lang="en-US" smtClean="0"/>
              <a:pPr/>
              <a:t>‹#›</a:t>
            </a:fld>
            <a:endParaRPr lang="en-US" dirty="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930958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Lst>
  <p:hf hdr="0" ftr="0" dt="0"/>
  <p:txStyles>
    <p:titleStyle>
      <a:lvl1pPr algn="l" defTabSz="457200" rtl="0" eaLnBrk="1" latinLnBrk="0" hangingPunct="1">
        <a:spcBef>
          <a:spcPct val="0"/>
        </a:spcBef>
        <a:buNone/>
        <a:defRPr sz="4000" b="1" i="0" kern="1200">
          <a:solidFill>
            <a:schemeClr val="bg1">
              <a:lumMod val="50000"/>
            </a:schemeClr>
          </a:solidFill>
          <a:latin typeface="Arial Narrow"/>
          <a:ea typeface="+mj-ea"/>
          <a:cs typeface="Arial Narrow"/>
        </a:defRPr>
      </a:lvl1pPr>
    </p:titleStyle>
    <p:bodyStyle>
      <a:lvl1pPr marL="342900" indent="-342900" algn="l" defTabSz="457200" rtl="0" eaLnBrk="1" latinLnBrk="0" hangingPunct="1">
        <a:spcBef>
          <a:spcPct val="20000"/>
        </a:spcBef>
        <a:buClr>
          <a:srgbClr val="00B050"/>
        </a:buClr>
        <a:buFont typeface="Wingdings" charset="2"/>
        <a:buChar char="§"/>
        <a:defRPr sz="2400" kern="1200">
          <a:solidFill>
            <a:schemeClr val="tx1"/>
          </a:solidFill>
          <a:latin typeface="Arial Narrow"/>
          <a:ea typeface="+mn-ea"/>
          <a:cs typeface="Arial Narrow"/>
        </a:defRPr>
      </a:lvl1pPr>
      <a:lvl2pPr marL="742950" indent="-285750" algn="l" defTabSz="457200" rtl="0" eaLnBrk="1" latinLnBrk="0" hangingPunct="1">
        <a:spcBef>
          <a:spcPct val="20000"/>
        </a:spcBef>
        <a:buFont typeface="Arial"/>
        <a:buChar char="–"/>
        <a:defRPr sz="2000" kern="1200">
          <a:solidFill>
            <a:schemeClr val="tx1"/>
          </a:solidFill>
          <a:latin typeface="Arial Narrow"/>
          <a:ea typeface="+mn-ea"/>
          <a:cs typeface="Arial Narrow"/>
        </a:defRPr>
      </a:lvl2pPr>
      <a:lvl3pPr marL="1143000" indent="-228600" algn="l" defTabSz="457200" rtl="0" eaLnBrk="1" latinLnBrk="0" hangingPunct="1">
        <a:spcBef>
          <a:spcPct val="20000"/>
        </a:spcBef>
        <a:buFont typeface="Arial"/>
        <a:buChar char="•"/>
        <a:defRPr sz="1800" kern="1200">
          <a:solidFill>
            <a:schemeClr val="tx1"/>
          </a:solidFill>
          <a:latin typeface="Arial Narrow"/>
          <a:ea typeface="+mn-ea"/>
          <a:cs typeface="Arial Narrow"/>
        </a:defRPr>
      </a:lvl3pPr>
      <a:lvl4pPr marL="1600200" indent="-228600" algn="l" defTabSz="457200" rtl="0" eaLnBrk="1" latinLnBrk="0" hangingPunct="1">
        <a:spcBef>
          <a:spcPct val="20000"/>
        </a:spcBef>
        <a:buFont typeface="Arial"/>
        <a:buChar char="–"/>
        <a:defRPr sz="16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14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199" y="1600200"/>
            <a:ext cx="822960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838122" y="6214196"/>
            <a:ext cx="2031221" cy="365125"/>
          </a:xfrm>
          <a:prstGeom prst="rect">
            <a:avLst/>
          </a:prstGeom>
        </p:spPr>
        <p:txBody>
          <a:bodyPr vert="horz" lIns="91440" tIns="45720" rIns="91440" bIns="45720" rtlCol="0" anchor="ctr"/>
          <a:lstStyle>
            <a:lvl1pPr algn="r">
              <a:defRPr sz="1200" b="1" i="0">
                <a:solidFill>
                  <a:schemeClr val="bg1">
                    <a:lumMod val="50000"/>
                  </a:schemeClr>
                </a:solidFill>
                <a:latin typeface="Arial"/>
                <a:cs typeface="Arial"/>
              </a:defRPr>
            </a:lvl1pPr>
          </a:lstStyle>
          <a:p>
            <a:r>
              <a:rPr lang="en-US" altLang="en-US" b="0" i="1" dirty="0">
                <a:latin typeface="Arial Narrow" charset="0"/>
              </a:rPr>
              <a:t>© 2017 CCSESA    </a:t>
            </a:r>
            <a:fld id="{71758C90-48E9-3041-BC67-04F0CE102A44}" type="slidenum">
              <a:rPr lang="en-US" smtClean="0"/>
              <a:pPr/>
              <a:t>‹#›</a:t>
            </a:fld>
            <a:endParaRPr lang="en-US" dirty="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35463889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hf hdr="0" ftr="0" dt="0"/>
  <p:txStyles>
    <p:titleStyle>
      <a:lvl1pPr algn="l" defTabSz="457200" rtl="0" eaLnBrk="1" latinLnBrk="0" hangingPunct="1">
        <a:spcBef>
          <a:spcPct val="0"/>
        </a:spcBef>
        <a:buNone/>
        <a:defRPr sz="4000" b="1" i="0" kern="1200">
          <a:solidFill>
            <a:schemeClr val="bg1">
              <a:lumMod val="50000"/>
            </a:schemeClr>
          </a:solidFill>
          <a:latin typeface="Arial Narrow"/>
          <a:ea typeface="+mj-ea"/>
          <a:cs typeface="Arial Narrow"/>
        </a:defRPr>
      </a:lvl1pPr>
    </p:titleStyle>
    <p:bodyStyle>
      <a:lvl1pPr marL="342900" indent="-342900" algn="l" defTabSz="457200" rtl="0" eaLnBrk="1" latinLnBrk="0" hangingPunct="1">
        <a:spcBef>
          <a:spcPct val="20000"/>
        </a:spcBef>
        <a:buClr>
          <a:srgbClr val="00B050"/>
        </a:buClr>
        <a:buFont typeface="Wingdings" charset="2"/>
        <a:buChar char="§"/>
        <a:defRPr sz="2400" kern="1200">
          <a:solidFill>
            <a:schemeClr val="tx1"/>
          </a:solidFill>
          <a:latin typeface="Arial Narrow"/>
          <a:ea typeface="+mn-ea"/>
          <a:cs typeface="Arial Narrow"/>
        </a:defRPr>
      </a:lvl1pPr>
      <a:lvl2pPr marL="742950" indent="-285750" algn="l" defTabSz="457200" rtl="0" eaLnBrk="1" latinLnBrk="0" hangingPunct="1">
        <a:spcBef>
          <a:spcPct val="20000"/>
        </a:spcBef>
        <a:buFont typeface="Arial"/>
        <a:buChar char="–"/>
        <a:defRPr sz="2000" kern="1200">
          <a:solidFill>
            <a:schemeClr val="tx1"/>
          </a:solidFill>
          <a:latin typeface="Arial Narrow"/>
          <a:ea typeface="+mn-ea"/>
          <a:cs typeface="Arial Narrow"/>
        </a:defRPr>
      </a:lvl2pPr>
      <a:lvl3pPr marL="1143000" indent="-228600" algn="l" defTabSz="457200" rtl="0" eaLnBrk="1" latinLnBrk="0" hangingPunct="1">
        <a:spcBef>
          <a:spcPct val="20000"/>
        </a:spcBef>
        <a:buFont typeface="Arial"/>
        <a:buChar char="•"/>
        <a:defRPr sz="1800" kern="1200">
          <a:solidFill>
            <a:schemeClr val="tx1"/>
          </a:solidFill>
          <a:latin typeface="Arial Narrow"/>
          <a:ea typeface="+mn-ea"/>
          <a:cs typeface="Arial Narrow"/>
        </a:defRPr>
      </a:lvl3pPr>
      <a:lvl4pPr marL="1600200" indent="-228600" algn="l" defTabSz="457200" rtl="0" eaLnBrk="1" latinLnBrk="0" hangingPunct="1">
        <a:spcBef>
          <a:spcPct val="20000"/>
        </a:spcBef>
        <a:buFont typeface="Arial"/>
        <a:buChar char="–"/>
        <a:defRPr sz="16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14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199" y="1600200"/>
            <a:ext cx="8229601"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838122" y="6214196"/>
            <a:ext cx="2031221" cy="365125"/>
          </a:xfrm>
          <a:prstGeom prst="rect">
            <a:avLst/>
          </a:prstGeom>
        </p:spPr>
        <p:txBody>
          <a:bodyPr vert="horz" lIns="91440" tIns="45720" rIns="91440" bIns="45720" rtlCol="0" anchor="ctr"/>
          <a:lstStyle>
            <a:lvl1pPr algn="r">
              <a:defRPr sz="1200" b="1" i="0">
                <a:solidFill>
                  <a:schemeClr val="bg1">
                    <a:lumMod val="50000"/>
                  </a:schemeClr>
                </a:solidFill>
                <a:latin typeface="Arial"/>
                <a:cs typeface="Arial"/>
              </a:defRPr>
            </a:lvl1pPr>
          </a:lstStyle>
          <a:p>
            <a:r>
              <a:rPr lang="en-US" altLang="en-US" b="0" i="1" dirty="0">
                <a:latin typeface="Arial Narrow" charset="0"/>
              </a:rPr>
              <a:t>© 2018 CCSESA    </a:t>
            </a:r>
            <a:fld id="{71758C90-48E9-3041-BC67-04F0CE102A44}" type="slidenum">
              <a:rPr lang="en-US" smtClean="0"/>
              <a:pPr/>
              <a:t>‹#›</a:t>
            </a:fld>
            <a:endParaRPr lang="en-US" dirty="0"/>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99928026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hf hdr="0" ftr="0" dt="0"/>
  <p:txStyles>
    <p:titleStyle>
      <a:lvl1pPr algn="l" defTabSz="457200" rtl="0" eaLnBrk="1" latinLnBrk="0" hangingPunct="1">
        <a:spcBef>
          <a:spcPct val="0"/>
        </a:spcBef>
        <a:buNone/>
        <a:defRPr sz="4000" b="1" i="0" kern="1200">
          <a:solidFill>
            <a:schemeClr val="bg1">
              <a:lumMod val="50000"/>
            </a:schemeClr>
          </a:solidFill>
          <a:latin typeface="Arial Narrow"/>
          <a:ea typeface="+mj-ea"/>
          <a:cs typeface="Arial Narrow"/>
        </a:defRPr>
      </a:lvl1pPr>
    </p:titleStyle>
    <p:bodyStyle>
      <a:lvl1pPr marL="342900" indent="-342900" algn="l" defTabSz="457200" rtl="0" eaLnBrk="1" latinLnBrk="0" hangingPunct="1">
        <a:spcBef>
          <a:spcPct val="20000"/>
        </a:spcBef>
        <a:buClr>
          <a:srgbClr val="00B050"/>
        </a:buClr>
        <a:buFont typeface="Wingdings" charset="2"/>
        <a:buChar char="§"/>
        <a:defRPr sz="2400" kern="1200">
          <a:solidFill>
            <a:schemeClr val="tx1"/>
          </a:solidFill>
          <a:latin typeface="Arial Narrow"/>
          <a:ea typeface="+mn-ea"/>
          <a:cs typeface="Arial Narrow"/>
        </a:defRPr>
      </a:lvl1pPr>
      <a:lvl2pPr marL="742950" indent="-285750" algn="l" defTabSz="457200" rtl="0" eaLnBrk="1" latinLnBrk="0" hangingPunct="1">
        <a:spcBef>
          <a:spcPct val="20000"/>
        </a:spcBef>
        <a:buFont typeface="Arial"/>
        <a:buChar char="–"/>
        <a:defRPr sz="2000" kern="1200">
          <a:solidFill>
            <a:schemeClr val="tx1"/>
          </a:solidFill>
          <a:latin typeface="Arial Narrow"/>
          <a:ea typeface="+mn-ea"/>
          <a:cs typeface="Arial Narrow"/>
        </a:defRPr>
      </a:lvl2pPr>
      <a:lvl3pPr marL="1143000" indent="-228600" algn="l" defTabSz="457200" rtl="0" eaLnBrk="1" latinLnBrk="0" hangingPunct="1">
        <a:spcBef>
          <a:spcPct val="20000"/>
        </a:spcBef>
        <a:buFont typeface="Arial"/>
        <a:buChar char="•"/>
        <a:defRPr sz="1800" kern="1200">
          <a:solidFill>
            <a:schemeClr val="tx1"/>
          </a:solidFill>
          <a:latin typeface="Arial Narrow"/>
          <a:ea typeface="+mn-ea"/>
          <a:cs typeface="Arial Narrow"/>
        </a:defRPr>
      </a:lvl3pPr>
      <a:lvl4pPr marL="1600200" indent="-228600" algn="l" defTabSz="457200" rtl="0" eaLnBrk="1" latinLnBrk="0" hangingPunct="1">
        <a:spcBef>
          <a:spcPct val="20000"/>
        </a:spcBef>
        <a:buFont typeface="Arial"/>
        <a:buChar char="–"/>
        <a:defRPr sz="16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14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udlcenter.org/"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png"/><Relationship Id="rId7" Type="http://schemas.openxmlformats.org/officeDocument/2006/relationships/diagramColors" Target="../diagrams/colors1.xml"/><Relationship Id="rId2" Type="http://schemas.openxmlformats.org/officeDocument/2006/relationships/notesSlide" Target="../notesSlides/notesSlide44.xml"/><Relationship Id="rId1" Type="http://schemas.openxmlformats.org/officeDocument/2006/relationships/slideLayout" Target="../slideLayouts/slideLayout11.xml"/><Relationship Id="rId6" Type="http://schemas.openxmlformats.org/officeDocument/2006/relationships/diagramQuickStyle" Target="../diagrams/quickStyle1.xml"/><Relationship Id="rId11" Type="http://schemas.openxmlformats.org/officeDocument/2006/relationships/hyperlink" Target="http://teachersol.blogspot.com/2010/09/attention-all-dcps-special-education.html" TargetMode="External"/><Relationship Id="rId5" Type="http://schemas.openxmlformats.org/officeDocument/2006/relationships/diagramLayout" Target="../diagrams/layout1.xml"/><Relationship Id="rId10" Type="http://schemas.openxmlformats.org/officeDocument/2006/relationships/image" Target="../media/image31.jpg"/><Relationship Id="rId4" Type="http://schemas.openxmlformats.org/officeDocument/2006/relationships/diagramData" Target="../diagrams/data1.xml"/><Relationship Id="rId9" Type="http://schemas.openxmlformats.org/officeDocument/2006/relationships/image" Target="../media/image3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8.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4868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California School Dashboard</a:t>
            </a:r>
          </a:p>
        </p:txBody>
      </p:sp>
      <p:sp>
        <p:nvSpPr>
          <p:cNvPr id="6" name="Content Placeholder 5"/>
          <p:cNvSpPr>
            <a:spLocks noGrp="1"/>
          </p:cNvSpPr>
          <p:nvPr>
            <p:ph idx="1"/>
          </p:nvPr>
        </p:nvSpPr>
        <p:spPr>
          <a:xfrm>
            <a:off x="612997" y="1568718"/>
            <a:ext cx="7526839" cy="4645478"/>
          </a:xfrm>
        </p:spPr>
        <p:txBody>
          <a:bodyPr>
            <a:noAutofit/>
          </a:bodyPr>
          <a:lstStyle/>
          <a:p>
            <a:r>
              <a:rPr lang="en-US" dirty="0"/>
              <a:t>One key component to California’s accountability and continuous improvement system</a:t>
            </a:r>
          </a:p>
          <a:p>
            <a:r>
              <a:rPr lang="en-US" dirty="0"/>
              <a:t>Series of reports that displays performance on multiple measures (“indicators”) of school success</a:t>
            </a:r>
          </a:p>
          <a:p>
            <a:r>
              <a:rPr lang="en-US" dirty="0"/>
              <a:t>Indicators include:</a:t>
            </a:r>
          </a:p>
          <a:p>
            <a:pPr lvl="1"/>
            <a:r>
              <a:rPr lang="en-US" sz="2400" dirty="0"/>
              <a:t>State – as measured by the State of California (six)</a:t>
            </a:r>
          </a:p>
          <a:p>
            <a:pPr lvl="1"/>
            <a:r>
              <a:rPr lang="en-US" sz="2400" dirty="0"/>
              <a:t>Local – as measured by local school districts (five)</a:t>
            </a:r>
          </a:p>
          <a:p>
            <a:pPr marL="463550" indent="0" algn="ctr">
              <a:buNone/>
            </a:pPr>
            <a:br>
              <a:rPr lang="en-US" dirty="0"/>
            </a:br>
            <a:r>
              <a:rPr lang="en-US" b="1" i="1" dirty="0"/>
              <a:t>The Dashboard assists in </a:t>
            </a:r>
            <a:br>
              <a:rPr lang="en-US" b="1" i="1" dirty="0"/>
            </a:br>
            <a:r>
              <a:rPr lang="en-US" b="1" i="1" dirty="0"/>
              <a:t>identifying strengths and areas of improvement for districts, schools, and student groups.</a:t>
            </a:r>
          </a:p>
        </p:txBody>
      </p:sp>
      <p:sp>
        <p:nvSpPr>
          <p:cNvPr id="5" name="Slide Number Placeholder 3">
            <a:extLst>
              <a:ext uri="{FF2B5EF4-FFF2-40B4-BE49-F238E27FC236}">
                <a16:creationId xmlns:a16="http://schemas.microsoft.com/office/drawing/2014/main" id="{B9F2DD32-B776-F148-B2EE-88A483A78D26}"/>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10</a:t>
            </a:fld>
            <a:endParaRPr lang="en-US" dirty="0"/>
          </a:p>
        </p:txBody>
      </p:sp>
    </p:spTree>
    <p:extLst>
      <p:ext uri="{BB962C8B-B14F-4D97-AF65-F5344CB8AC3E}">
        <p14:creationId xmlns:p14="http://schemas.microsoft.com/office/powerpoint/2010/main" val="3890940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 and Local Indicators of Success</a:t>
            </a:r>
          </a:p>
        </p:txBody>
      </p:sp>
      <p:sp>
        <p:nvSpPr>
          <p:cNvPr id="3" name="Content Placeholder 2"/>
          <p:cNvSpPr>
            <a:spLocks noGrp="1"/>
          </p:cNvSpPr>
          <p:nvPr>
            <p:ph sz="half" idx="1"/>
          </p:nvPr>
        </p:nvSpPr>
        <p:spPr>
          <a:xfrm>
            <a:off x="631522" y="1614123"/>
            <a:ext cx="3940478" cy="2800910"/>
          </a:xfrm>
        </p:spPr>
        <p:txBody>
          <a:bodyPr>
            <a:noAutofit/>
          </a:bodyPr>
          <a:lstStyle/>
          <a:p>
            <a:r>
              <a:rPr lang="en-US" sz="2400" b="1" dirty="0"/>
              <a:t>State Indicators</a:t>
            </a:r>
          </a:p>
          <a:p>
            <a:pPr lvl="1"/>
            <a:r>
              <a:rPr lang="en-US" dirty="0"/>
              <a:t>Chronic Absenteeism </a:t>
            </a:r>
          </a:p>
          <a:p>
            <a:pPr lvl="1"/>
            <a:r>
              <a:rPr lang="en-US" dirty="0"/>
              <a:t>Suspension Rate </a:t>
            </a:r>
          </a:p>
          <a:p>
            <a:pPr lvl="1"/>
            <a:r>
              <a:rPr lang="en-US" dirty="0"/>
              <a:t>English Learner Progress </a:t>
            </a:r>
          </a:p>
          <a:p>
            <a:pPr lvl="1"/>
            <a:r>
              <a:rPr lang="en-US" dirty="0"/>
              <a:t>High School Graduation Rate</a:t>
            </a:r>
          </a:p>
          <a:p>
            <a:pPr lvl="1"/>
            <a:r>
              <a:rPr lang="en-US" dirty="0"/>
              <a:t>College/Career Readiness</a:t>
            </a:r>
          </a:p>
          <a:p>
            <a:pPr lvl="1"/>
            <a:r>
              <a:rPr lang="en-US" dirty="0"/>
              <a:t>Academic Performance</a:t>
            </a:r>
          </a:p>
          <a:p>
            <a:pPr lvl="2"/>
            <a:r>
              <a:rPr lang="en-US" dirty="0"/>
              <a:t>English-Language Arts</a:t>
            </a:r>
          </a:p>
          <a:p>
            <a:pPr lvl="2"/>
            <a:r>
              <a:rPr lang="en-US" dirty="0"/>
              <a:t>Mathematics</a:t>
            </a:r>
          </a:p>
        </p:txBody>
      </p:sp>
      <p:sp>
        <p:nvSpPr>
          <p:cNvPr id="4" name="Content Placeholder 3"/>
          <p:cNvSpPr>
            <a:spLocks noGrp="1"/>
          </p:cNvSpPr>
          <p:nvPr>
            <p:ph sz="half" idx="2"/>
          </p:nvPr>
        </p:nvSpPr>
        <p:spPr>
          <a:xfrm>
            <a:off x="4656533" y="1614122"/>
            <a:ext cx="4023543" cy="4639830"/>
          </a:xfrm>
        </p:spPr>
        <p:txBody>
          <a:bodyPr>
            <a:normAutofit lnSpcReduction="10000"/>
          </a:bodyPr>
          <a:lstStyle/>
          <a:p>
            <a:r>
              <a:rPr lang="en-US" sz="2400" b="1" dirty="0"/>
              <a:t>Local Indicators</a:t>
            </a:r>
          </a:p>
          <a:p>
            <a:pPr lvl="1"/>
            <a:r>
              <a:rPr lang="en-US" dirty="0"/>
              <a:t>Basic Conditions</a:t>
            </a:r>
          </a:p>
          <a:p>
            <a:pPr lvl="2"/>
            <a:r>
              <a:rPr lang="en-US" dirty="0"/>
              <a:t>Teacher Qualifications</a:t>
            </a:r>
          </a:p>
          <a:p>
            <a:pPr lvl="2"/>
            <a:r>
              <a:rPr lang="en-US" dirty="0"/>
              <a:t>Safe and Clean Buildings</a:t>
            </a:r>
          </a:p>
          <a:p>
            <a:pPr lvl="2"/>
            <a:r>
              <a:rPr lang="en-US" dirty="0"/>
              <a:t>Textbooks for All Students</a:t>
            </a:r>
          </a:p>
          <a:p>
            <a:pPr lvl="1"/>
            <a:r>
              <a:rPr lang="en-US" dirty="0"/>
              <a:t>Implementation of Academic Standards</a:t>
            </a:r>
          </a:p>
          <a:p>
            <a:pPr lvl="1"/>
            <a:r>
              <a:rPr lang="en-US" dirty="0"/>
              <a:t>School Climate Surveys</a:t>
            </a:r>
          </a:p>
          <a:p>
            <a:pPr lvl="2"/>
            <a:r>
              <a:rPr lang="en-US" dirty="0"/>
              <a:t>Safety</a:t>
            </a:r>
          </a:p>
          <a:p>
            <a:pPr lvl="2"/>
            <a:r>
              <a:rPr lang="en-US" dirty="0"/>
              <a:t>Connection to School</a:t>
            </a:r>
          </a:p>
          <a:p>
            <a:pPr lvl="1"/>
            <a:r>
              <a:rPr lang="en-US" dirty="0"/>
              <a:t>Parent Engagement</a:t>
            </a:r>
          </a:p>
          <a:p>
            <a:pPr lvl="1"/>
            <a:r>
              <a:rPr lang="en-US" dirty="0"/>
              <a:t>Access to Courses</a:t>
            </a:r>
          </a:p>
        </p:txBody>
      </p:sp>
      <p:sp>
        <p:nvSpPr>
          <p:cNvPr id="7" name="Slide Number Placeholder 3">
            <a:extLst>
              <a:ext uri="{FF2B5EF4-FFF2-40B4-BE49-F238E27FC236}">
                <a16:creationId xmlns:a16="http://schemas.microsoft.com/office/drawing/2014/main" id="{53B0969E-9C5C-E34C-84E4-36E3A423790C}"/>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11</a:t>
            </a:fld>
            <a:endParaRPr lang="en-US" dirty="0"/>
          </a:p>
        </p:txBody>
      </p:sp>
    </p:spTree>
    <p:extLst>
      <p:ext uri="{BB962C8B-B14F-4D97-AF65-F5344CB8AC3E}">
        <p14:creationId xmlns:p14="http://schemas.microsoft.com/office/powerpoint/2010/main" val="1631451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403" y="611587"/>
            <a:ext cx="6781946" cy="546360"/>
          </a:xfrm>
        </p:spPr>
        <p:txBody>
          <a:bodyPr>
            <a:normAutofit fontScale="90000"/>
          </a:bodyPr>
          <a:lstStyle/>
          <a:p>
            <a:r>
              <a:rPr lang="en-US" dirty="0"/>
              <a:t>Performance Ratings</a:t>
            </a:r>
          </a:p>
        </p:txBody>
      </p:sp>
      <p:sp>
        <p:nvSpPr>
          <p:cNvPr id="5" name="Content Placeholder 4"/>
          <p:cNvSpPr>
            <a:spLocks noGrp="1"/>
          </p:cNvSpPr>
          <p:nvPr>
            <p:ph sz="half" idx="1"/>
          </p:nvPr>
        </p:nvSpPr>
        <p:spPr>
          <a:xfrm>
            <a:off x="766365" y="1583349"/>
            <a:ext cx="3621558" cy="2562226"/>
          </a:xfrm>
        </p:spPr>
        <p:txBody>
          <a:bodyPr>
            <a:noAutofit/>
          </a:bodyPr>
          <a:lstStyle/>
          <a:p>
            <a:r>
              <a:rPr lang="en-US" sz="2400" dirty="0"/>
              <a:t>Performance on </a:t>
            </a:r>
            <a:r>
              <a:rPr lang="en-US" sz="2400" b="1" dirty="0"/>
              <a:t>state indicators</a:t>
            </a:r>
            <a:r>
              <a:rPr lang="en-US" sz="2400" dirty="0"/>
              <a:t> is displayed in easy to understand color ratings</a:t>
            </a:r>
          </a:p>
        </p:txBody>
      </p:sp>
      <p:sp>
        <p:nvSpPr>
          <p:cNvPr id="4" name="Content Placeholder 3"/>
          <p:cNvSpPr>
            <a:spLocks noGrp="1"/>
          </p:cNvSpPr>
          <p:nvPr>
            <p:ph sz="half" idx="2"/>
          </p:nvPr>
        </p:nvSpPr>
        <p:spPr>
          <a:xfrm>
            <a:off x="4962162" y="1620874"/>
            <a:ext cx="3618869" cy="2533279"/>
          </a:xfrm>
        </p:spPr>
        <p:txBody>
          <a:bodyPr>
            <a:normAutofit/>
          </a:bodyPr>
          <a:lstStyle/>
          <a:p>
            <a:r>
              <a:rPr lang="en-US" sz="2400" dirty="0"/>
              <a:t>Performance on </a:t>
            </a:r>
            <a:r>
              <a:rPr lang="en-US" sz="2400" b="1" dirty="0"/>
              <a:t>local indicators</a:t>
            </a:r>
            <a:r>
              <a:rPr lang="en-US" sz="2400" dirty="0"/>
              <a:t> is displayed as:</a:t>
            </a:r>
          </a:p>
          <a:p>
            <a:pPr lvl="1"/>
            <a:r>
              <a:rPr lang="en-US" sz="1800" dirty="0"/>
              <a:t>Met</a:t>
            </a:r>
          </a:p>
          <a:p>
            <a:pPr lvl="1"/>
            <a:r>
              <a:rPr lang="en-US" sz="1800" dirty="0"/>
              <a:t>Not Met</a:t>
            </a:r>
          </a:p>
          <a:p>
            <a:pPr lvl="1"/>
            <a:r>
              <a:rPr lang="en-US" sz="1800" dirty="0"/>
              <a:t>Not Met for 2+ Years</a:t>
            </a:r>
          </a:p>
        </p:txBody>
      </p:sp>
      <p:sp>
        <p:nvSpPr>
          <p:cNvPr id="8" name="Slide Number Placeholder 3">
            <a:extLst>
              <a:ext uri="{FF2B5EF4-FFF2-40B4-BE49-F238E27FC236}">
                <a16:creationId xmlns:a16="http://schemas.microsoft.com/office/drawing/2014/main" id="{6D44EF86-DA76-EA45-A242-A8F86A1C8700}"/>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12</a:t>
            </a:fld>
            <a:endParaRPr lang="en-US" dirty="0"/>
          </a:p>
        </p:txBody>
      </p:sp>
      <p:pic>
        <p:nvPicPr>
          <p:cNvPr id="1026" name="Picture 1" descr="image009">
            <a:extLst>
              <a:ext uri="{FF2B5EF4-FFF2-40B4-BE49-F238E27FC236}">
                <a16:creationId xmlns:a16="http://schemas.microsoft.com/office/drawing/2014/main" id="{C68C038C-9844-457B-BC1A-756036919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5943" y="3313461"/>
            <a:ext cx="2190289" cy="308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3545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40373"/>
            <a:ext cx="8229600" cy="1143000"/>
          </a:xfrm>
        </p:spPr>
        <p:txBody>
          <a:bodyPr>
            <a:normAutofit fontScale="90000"/>
          </a:bodyPr>
          <a:lstStyle/>
          <a:p>
            <a:r>
              <a:rPr lang="en-US" dirty="0"/>
              <a:t>Performance on State Indicators Combines “Status” and “Change”</a:t>
            </a:r>
          </a:p>
        </p:txBody>
      </p:sp>
      <p:sp>
        <p:nvSpPr>
          <p:cNvPr id="5" name="Content Placeholder 4"/>
          <p:cNvSpPr>
            <a:spLocks noGrp="1"/>
          </p:cNvSpPr>
          <p:nvPr>
            <p:ph idx="1"/>
          </p:nvPr>
        </p:nvSpPr>
        <p:spPr>
          <a:xfrm>
            <a:off x="584679" y="1903417"/>
            <a:ext cx="7974641" cy="2562225"/>
          </a:xfrm>
        </p:spPr>
        <p:txBody>
          <a:bodyPr>
            <a:noAutofit/>
          </a:bodyPr>
          <a:lstStyle/>
          <a:p>
            <a:r>
              <a:rPr lang="en-US" sz="2800" dirty="0"/>
              <a:t>The color-coded ratings for each state indicator are based on a combination of “status” and “change.”</a:t>
            </a:r>
          </a:p>
          <a:p>
            <a:pPr lvl="1"/>
            <a:r>
              <a:rPr lang="en-US" sz="2400" dirty="0"/>
              <a:t>Status = </a:t>
            </a:r>
            <a:r>
              <a:rPr lang="en-US" sz="2400" b="1" u="sng" dirty="0"/>
              <a:t>most recent</a:t>
            </a:r>
            <a:r>
              <a:rPr lang="en-US" sz="2400" b="1" dirty="0"/>
              <a:t> </a:t>
            </a:r>
            <a:r>
              <a:rPr lang="en-US" sz="2400" dirty="0"/>
              <a:t>performance </a:t>
            </a:r>
          </a:p>
          <a:p>
            <a:pPr lvl="1"/>
            <a:r>
              <a:rPr lang="en-US" sz="2400" dirty="0"/>
              <a:t>Change = </a:t>
            </a:r>
            <a:r>
              <a:rPr lang="en-US" sz="2400" b="1" u="sng" dirty="0"/>
              <a:t>difference</a:t>
            </a:r>
            <a:r>
              <a:rPr lang="en-US" sz="2400" dirty="0"/>
              <a:t> from </a:t>
            </a:r>
            <a:br>
              <a:rPr lang="en-US" sz="2400" dirty="0"/>
            </a:br>
            <a:r>
              <a:rPr lang="en-US" sz="2400" dirty="0"/>
              <a:t>prior year to current year</a:t>
            </a:r>
          </a:p>
          <a:p>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2002" y="3331927"/>
            <a:ext cx="4227341" cy="2841208"/>
          </a:xfrm>
          <a:prstGeom prst="rect">
            <a:avLst/>
          </a:prstGeom>
        </p:spPr>
      </p:pic>
      <p:sp>
        <p:nvSpPr>
          <p:cNvPr id="8" name="Slide Number Placeholder 3">
            <a:extLst>
              <a:ext uri="{FF2B5EF4-FFF2-40B4-BE49-F238E27FC236}">
                <a16:creationId xmlns:a16="http://schemas.microsoft.com/office/drawing/2014/main" id="{08A7FDAE-78A9-464A-9429-610D01F94A24}"/>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13</a:t>
            </a:fld>
            <a:endParaRPr lang="en-US" dirty="0"/>
          </a:p>
        </p:txBody>
      </p:sp>
    </p:spTree>
    <p:extLst>
      <p:ext uri="{BB962C8B-B14F-4D97-AF65-F5344CB8AC3E}">
        <p14:creationId xmlns:p14="http://schemas.microsoft.com/office/powerpoint/2010/main" val="894377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Receives a Dashboard?</a:t>
            </a:r>
          </a:p>
        </p:txBody>
      </p:sp>
      <p:sp>
        <p:nvSpPr>
          <p:cNvPr id="5" name="Content Placeholder 4"/>
          <p:cNvSpPr>
            <a:spLocks noGrp="1"/>
          </p:cNvSpPr>
          <p:nvPr>
            <p:ph idx="1"/>
          </p:nvPr>
        </p:nvSpPr>
        <p:spPr/>
        <p:txBody>
          <a:bodyPr>
            <a:noAutofit/>
          </a:bodyPr>
          <a:lstStyle/>
          <a:p>
            <a:r>
              <a:rPr lang="en-US" sz="2800" dirty="0"/>
              <a:t>All Local Educational Agencies</a:t>
            </a:r>
          </a:p>
          <a:p>
            <a:r>
              <a:rPr lang="en-US" sz="2800" dirty="0"/>
              <a:t>All schools, including charter schools</a:t>
            </a:r>
          </a:p>
          <a:p>
            <a:r>
              <a:rPr lang="en-US" sz="2800" dirty="0"/>
              <a:t>The Dashboard reports on specific student groups</a:t>
            </a:r>
          </a:p>
          <a:p>
            <a:pPr lvl="1"/>
            <a:r>
              <a:rPr lang="en-US" sz="2400" dirty="0"/>
              <a:t>Major racial/ethnic groups</a:t>
            </a:r>
          </a:p>
          <a:p>
            <a:pPr lvl="1"/>
            <a:r>
              <a:rPr lang="en-US" sz="2400" dirty="0"/>
              <a:t>Low income students</a:t>
            </a:r>
          </a:p>
          <a:p>
            <a:pPr lvl="1"/>
            <a:r>
              <a:rPr lang="en-US" sz="2400" dirty="0"/>
              <a:t>English learner students</a:t>
            </a:r>
          </a:p>
          <a:p>
            <a:pPr lvl="1"/>
            <a:r>
              <a:rPr lang="en-US" sz="2400" dirty="0"/>
              <a:t>Students with disabilities (SWD)</a:t>
            </a:r>
          </a:p>
          <a:p>
            <a:pPr lvl="1"/>
            <a:r>
              <a:rPr lang="en-US" sz="2400" dirty="0"/>
              <a:t>Foster youth</a:t>
            </a:r>
          </a:p>
          <a:p>
            <a:pPr lvl="1"/>
            <a:r>
              <a:rPr lang="en-US" sz="2400" dirty="0"/>
              <a:t>Homeless</a:t>
            </a:r>
          </a:p>
        </p:txBody>
      </p:sp>
      <p:sp>
        <p:nvSpPr>
          <p:cNvPr id="7" name="Slide Number Placeholder 3"/>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smtClean="0"/>
              <a:pPr/>
              <a:t>14</a:t>
            </a:fld>
            <a:endParaRPr lang="en-US" dirty="0"/>
          </a:p>
        </p:txBody>
      </p:sp>
    </p:spTree>
    <p:extLst>
      <p:ext uri="{BB962C8B-B14F-4D97-AF65-F5344CB8AC3E}">
        <p14:creationId xmlns:p14="http://schemas.microsoft.com/office/powerpoint/2010/main" val="984710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Accessing the Dashboard</a:t>
            </a:r>
          </a:p>
        </p:txBody>
      </p:sp>
      <p:sp>
        <p:nvSpPr>
          <p:cNvPr id="3" name="Content Placeholder 2"/>
          <p:cNvSpPr>
            <a:spLocks noGrp="1"/>
          </p:cNvSpPr>
          <p:nvPr>
            <p:ph idx="1"/>
          </p:nvPr>
        </p:nvSpPr>
        <p:spPr>
          <a:xfrm>
            <a:off x="544022" y="1528762"/>
            <a:ext cx="7625603" cy="2562225"/>
          </a:xfrm>
        </p:spPr>
        <p:txBody>
          <a:bodyPr>
            <a:normAutofit/>
          </a:bodyPr>
          <a:lstStyle/>
          <a:p>
            <a:r>
              <a:rPr lang="en-US" dirty="0"/>
              <a:t>Online access at https://www.caschooldashboard.org/ </a:t>
            </a:r>
          </a:p>
        </p:txBody>
      </p:sp>
      <p:sp>
        <p:nvSpPr>
          <p:cNvPr id="7" name="Slide Number Placeholder 3">
            <a:extLst>
              <a:ext uri="{FF2B5EF4-FFF2-40B4-BE49-F238E27FC236}">
                <a16:creationId xmlns:a16="http://schemas.microsoft.com/office/drawing/2014/main" id="{B129803A-D720-754F-843F-5EAE43BCA481}"/>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15</a:t>
            </a:fld>
            <a:endParaRPr lang="en-US" dirty="0"/>
          </a:p>
        </p:txBody>
      </p:sp>
      <p:pic>
        <p:nvPicPr>
          <p:cNvPr id="8" name="Picture 7">
            <a:extLst>
              <a:ext uri="{FF2B5EF4-FFF2-40B4-BE49-F238E27FC236}">
                <a16:creationId xmlns:a16="http://schemas.microsoft.com/office/drawing/2014/main" id="{73323EFF-E848-404F-972E-8F08DFBD00FB}"/>
              </a:ext>
            </a:extLst>
          </p:cNvPr>
          <p:cNvPicPr/>
          <p:nvPr/>
        </p:nvPicPr>
        <p:blipFill rotWithShape="1">
          <a:blip r:embed="rId3"/>
          <a:srcRect t="13347" b="9163"/>
          <a:stretch/>
        </p:blipFill>
        <p:spPr bwMode="auto">
          <a:xfrm>
            <a:off x="974375" y="2668576"/>
            <a:ext cx="6616596" cy="28448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82925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201" y="502769"/>
            <a:ext cx="7886701" cy="994173"/>
          </a:xfrm>
        </p:spPr>
        <p:txBody>
          <a:bodyPr>
            <a:noAutofit/>
          </a:bodyPr>
          <a:lstStyle/>
          <a:p>
            <a:r>
              <a:rPr lang="en-US" sz="3375" dirty="0">
                <a:latin typeface="Arial Narrow" panose="020B0606020202030204" pitchFamily="34" charset="0"/>
              </a:rPr>
              <a:t>Navigating the Dashboard</a:t>
            </a:r>
          </a:p>
        </p:txBody>
      </p:sp>
      <p:sp>
        <p:nvSpPr>
          <p:cNvPr id="3" name="Content Placeholder 2"/>
          <p:cNvSpPr>
            <a:spLocks noGrp="1"/>
          </p:cNvSpPr>
          <p:nvPr>
            <p:ph idx="1"/>
          </p:nvPr>
        </p:nvSpPr>
        <p:spPr>
          <a:xfrm>
            <a:off x="687098" y="1496942"/>
            <a:ext cx="8058666" cy="4351338"/>
          </a:xfrm>
        </p:spPr>
        <p:txBody>
          <a:bodyPr>
            <a:normAutofit/>
          </a:bodyPr>
          <a:lstStyle/>
          <a:p>
            <a:r>
              <a:rPr lang="en-US" sz="2812" dirty="0">
                <a:latin typeface="Arial Narrow" panose="020B0606020202030204" pitchFamily="34" charset="0"/>
              </a:rPr>
              <a:t>At-a-glance:  State &amp; Local Indicators</a:t>
            </a:r>
          </a:p>
          <a:p>
            <a:endParaRPr lang="en-US" sz="2812" dirty="0">
              <a:latin typeface="Arial Narrow" panose="020B0606020202030204" pitchFamily="34" charset="0"/>
            </a:endParaRPr>
          </a:p>
          <a:p>
            <a:endParaRPr lang="en-US" sz="2812" dirty="0">
              <a:latin typeface="Arial Narrow" panose="020B0606020202030204" pitchFamily="34" charset="0"/>
            </a:endParaRPr>
          </a:p>
          <a:p>
            <a:endParaRPr lang="en-US" sz="2812" dirty="0">
              <a:latin typeface="Arial Narrow" panose="020B0606020202030204" pitchFamily="34" charset="0"/>
            </a:endParaRPr>
          </a:p>
          <a:p>
            <a:pPr marL="0" indent="0">
              <a:buNone/>
            </a:pPr>
            <a:endParaRPr lang="en-US" sz="2812" dirty="0">
              <a:latin typeface="Arial Narrow" panose="020B0606020202030204" pitchFamily="34" charset="0"/>
            </a:endParaRPr>
          </a:p>
          <a:p>
            <a:r>
              <a:rPr lang="en-US" sz="2812" dirty="0">
                <a:latin typeface="Arial Narrow" panose="020B0606020202030204" pitchFamily="34" charset="0"/>
              </a:rPr>
              <a:t>Student Population</a:t>
            </a:r>
          </a:p>
          <a:p>
            <a:endParaRPr lang="en-US" sz="2812" dirty="0">
              <a:latin typeface="Arial Narrow" panose="020B0606020202030204" pitchFamily="34" charset="0"/>
            </a:endParaRPr>
          </a:p>
          <a:p>
            <a:endParaRPr lang="en-US" sz="2812" dirty="0">
              <a:latin typeface="Arial Narrow" panose="020B0606020202030204" pitchFamily="34" charset="0"/>
            </a:endParaRPr>
          </a:p>
          <a:p>
            <a:endParaRPr lang="en-US" sz="2812" dirty="0">
              <a:latin typeface="Arial Narrow" panose="020B0606020202030204" pitchFamily="34" charset="0"/>
            </a:endParaRPr>
          </a:p>
          <a:p>
            <a:endParaRPr lang="en-US" sz="2812" dirty="0">
              <a:latin typeface="Arial Narrow" panose="020B0606020202030204" pitchFamily="34" charset="0"/>
            </a:endParaRPr>
          </a:p>
          <a:p>
            <a:endParaRPr lang="en-US" sz="2812" dirty="0">
              <a:latin typeface="Arial Narrow" panose="020B0606020202030204" pitchFamily="34" charset="0"/>
            </a:endParaRPr>
          </a:p>
          <a:p>
            <a:pPr marL="0" indent="0">
              <a:buNone/>
            </a:pPr>
            <a:endParaRPr lang="en-US" sz="2812" dirty="0">
              <a:latin typeface="Arial Narrow" panose="020B0606020202030204" pitchFamily="34" charset="0"/>
            </a:endParaRPr>
          </a:p>
          <a:p>
            <a:pPr marL="0" indent="0">
              <a:buNone/>
            </a:pPr>
            <a:endParaRPr lang="en-US" sz="2812" dirty="0">
              <a:latin typeface="Arial Narrow" panose="020B0606020202030204" pitchFamily="34" charset="0"/>
            </a:endParaRPr>
          </a:p>
          <a:p>
            <a:pPr marL="0" indent="0">
              <a:buNone/>
            </a:pPr>
            <a:endParaRPr lang="en-US" sz="2812" dirty="0">
              <a:latin typeface="Arial Narrow" panose="020B0606020202030204" pitchFamily="34" charset="0"/>
            </a:endParaRPr>
          </a:p>
        </p:txBody>
      </p:sp>
      <p:sp>
        <p:nvSpPr>
          <p:cNvPr id="7" name="Slide Number Placeholder 3">
            <a:extLst>
              <a:ext uri="{FF2B5EF4-FFF2-40B4-BE49-F238E27FC236}">
                <a16:creationId xmlns:a16="http://schemas.microsoft.com/office/drawing/2014/main" id="{641C45A1-2258-674B-AB89-623F4E93AD7E}"/>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16</a:t>
            </a:fld>
            <a:endParaRPr lang="en-US" dirty="0"/>
          </a:p>
        </p:txBody>
      </p:sp>
      <p:pic>
        <p:nvPicPr>
          <p:cNvPr id="3074" name="Picture 5" descr="image017">
            <a:extLst>
              <a:ext uri="{FF2B5EF4-FFF2-40B4-BE49-F238E27FC236}">
                <a16:creationId xmlns:a16="http://schemas.microsoft.com/office/drawing/2014/main" id="{0789BF57-D991-47D6-820B-42FCC02F1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556" y="2090698"/>
            <a:ext cx="5280026" cy="17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image023">
            <a:extLst>
              <a:ext uri="{FF2B5EF4-FFF2-40B4-BE49-F238E27FC236}">
                <a16:creationId xmlns:a16="http://schemas.microsoft.com/office/drawing/2014/main" id="{1B8DF651-C7E7-41BB-8DFB-A243229A5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4319" y="4714132"/>
            <a:ext cx="5149396" cy="1293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41064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201" y="502769"/>
            <a:ext cx="7886701" cy="994173"/>
          </a:xfrm>
        </p:spPr>
        <p:txBody>
          <a:bodyPr>
            <a:noAutofit/>
          </a:bodyPr>
          <a:lstStyle/>
          <a:p>
            <a:r>
              <a:rPr lang="en-US" sz="3375" dirty="0">
                <a:latin typeface="Arial Narrow" panose="020B0606020202030204" pitchFamily="34" charset="0"/>
              </a:rPr>
              <a:t>Navigating the Dashboard</a:t>
            </a:r>
          </a:p>
        </p:txBody>
      </p:sp>
      <p:sp>
        <p:nvSpPr>
          <p:cNvPr id="3" name="Content Placeholder 2"/>
          <p:cNvSpPr>
            <a:spLocks noGrp="1"/>
          </p:cNvSpPr>
          <p:nvPr>
            <p:ph idx="1"/>
          </p:nvPr>
        </p:nvSpPr>
        <p:spPr>
          <a:xfrm>
            <a:off x="687098" y="1496942"/>
            <a:ext cx="8058666" cy="4351338"/>
          </a:xfrm>
        </p:spPr>
        <p:txBody>
          <a:bodyPr>
            <a:normAutofit/>
          </a:bodyPr>
          <a:lstStyle/>
          <a:p>
            <a:r>
              <a:rPr lang="en-US" sz="2812" dirty="0">
                <a:latin typeface="Arial Narrow" panose="020B0606020202030204" pitchFamily="34" charset="0"/>
              </a:rPr>
              <a:t>Indicator Cards</a:t>
            </a:r>
          </a:p>
          <a:p>
            <a:endParaRPr lang="en-US" sz="2812" dirty="0">
              <a:latin typeface="Arial Narrow" panose="020B0606020202030204" pitchFamily="34" charset="0"/>
            </a:endParaRPr>
          </a:p>
          <a:p>
            <a:endParaRPr lang="en-US" sz="2812" dirty="0">
              <a:latin typeface="Arial Narrow" panose="020B0606020202030204" pitchFamily="34" charset="0"/>
            </a:endParaRPr>
          </a:p>
          <a:p>
            <a:endParaRPr lang="en-US" sz="2812" dirty="0">
              <a:latin typeface="Arial Narrow" panose="020B0606020202030204" pitchFamily="34" charset="0"/>
            </a:endParaRPr>
          </a:p>
          <a:p>
            <a:pPr marL="0" indent="0">
              <a:buNone/>
            </a:pPr>
            <a:endParaRPr lang="en-US" sz="2812" dirty="0">
              <a:latin typeface="Arial Narrow" panose="020B0606020202030204" pitchFamily="34" charset="0"/>
            </a:endParaRPr>
          </a:p>
          <a:p>
            <a:pPr marL="0" indent="0">
              <a:buNone/>
            </a:pPr>
            <a:endParaRPr lang="en-US" sz="2812" dirty="0">
              <a:latin typeface="Arial Narrow" panose="020B0606020202030204" pitchFamily="34" charset="0"/>
            </a:endParaRPr>
          </a:p>
          <a:p>
            <a:endParaRPr lang="en-US" sz="2812" dirty="0">
              <a:latin typeface="Arial Narrow" panose="020B0606020202030204" pitchFamily="34" charset="0"/>
            </a:endParaRPr>
          </a:p>
          <a:p>
            <a:endParaRPr lang="en-US" sz="2812" dirty="0">
              <a:latin typeface="Arial Narrow" panose="020B0606020202030204" pitchFamily="34" charset="0"/>
            </a:endParaRPr>
          </a:p>
          <a:p>
            <a:endParaRPr lang="en-US" sz="2812" dirty="0">
              <a:latin typeface="Arial Narrow" panose="020B0606020202030204" pitchFamily="34" charset="0"/>
            </a:endParaRPr>
          </a:p>
          <a:p>
            <a:endParaRPr lang="en-US" sz="2812" dirty="0">
              <a:latin typeface="Arial Narrow" panose="020B0606020202030204" pitchFamily="34" charset="0"/>
            </a:endParaRPr>
          </a:p>
          <a:p>
            <a:endParaRPr lang="en-US" sz="2812" dirty="0">
              <a:latin typeface="Arial Narrow" panose="020B0606020202030204" pitchFamily="34" charset="0"/>
            </a:endParaRPr>
          </a:p>
          <a:p>
            <a:pPr marL="0" indent="0">
              <a:buNone/>
            </a:pPr>
            <a:endParaRPr lang="en-US" sz="2812" dirty="0">
              <a:latin typeface="Arial Narrow" panose="020B0606020202030204" pitchFamily="34" charset="0"/>
            </a:endParaRPr>
          </a:p>
          <a:p>
            <a:pPr marL="0" indent="0">
              <a:buNone/>
            </a:pPr>
            <a:endParaRPr lang="en-US" sz="2812" dirty="0">
              <a:latin typeface="Arial Narrow" panose="020B0606020202030204" pitchFamily="34" charset="0"/>
            </a:endParaRPr>
          </a:p>
          <a:p>
            <a:pPr marL="0" indent="0">
              <a:buNone/>
            </a:pPr>
            <a:endParaRPr lang="en-US" sz="2812" dirty="0">
              <a:latin typeface="Arial Narrow" panose="020B0606020202030204" pitchFamily="34" charset="0"/>
            </a:endParaRPr>
          </a:p>
        </p:txBody>
      </p:sp>
      <p:sp>
        <p:nvSpPr>
          <p:cNvPr id="7" name="Slide Number Placeholder 3">
            <a:extLst>
              <a:ext uri="{FF2B5EF4-FFF2-40B4-BE49-F238E27FC236}">
                <a16:creationId xmlns:a16="http://schemas.microsoft.com/office/drawing/2014/main" id="{641C45A1-2258-674B-AB89-623F4E93AD7E}"/>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17</a:t>
            </a:fld>
            <a:endParaRPr lang="en-US" dirty="0"/>
          </a:p>
        </p:txBody>
      </p:sp>
      <p:pic>
        <p:nvPicPr>
          <p:cNvPr id="8" name="Picture 7">
            <a:extLst>
              <a:ext uri="{FF2B5EF4-FFF2-40B4-BE49-F238E27FC236}">
                <a16:creationId xmlns:a16="http://schemas.microsoft.com/office/drawing/2014/main" id="{D259810B-06A0-4F4F-826F-F492C42EB2FE}"/>
              </a:ext>
            </a:extLst>
          </p:cNvPr>
          <p:cNvPicPr>
            <a:picLocks noChangeAspect="1"/>
          </p:cNvPicPr>
          <p:nvPr/>
        </p:nvPicPr>
        <p:blipFill>
          <a:blip r:embed="rId3"/>
          <a:stretch>
            <a:fillRect/>
          </a:stretch>
        </p:blipFill>
        <p:spPr>
          <a:xfrm>
            <a:off x="1324490" y="1979441"/>
            <a:ext cx="6000750" cy="3390900"/>
          </a:xfrm>
          <a:prstGeom prst="rect">
            <a:avLst/>
          </a:prstGeom>
        </p:spPr>
      </p:pic>
    </p:spTree>
    <p:extLst>
      <p:ext uri="{BB962C8B-B14F-4D97-AF65-F5344CB8AC3E}">
        <p14:creationId xmlns:p14="http://schemas.microsoft.com/office/powerpoint/2010/main" val="2925952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201" y="502769"/>
            <a:ext cx="7886701" cy="994173"/>
          </a:xfrm>
        </p:spPr>
        <p:txBody>
          <a:bodyPr>
            <a:noAutofit/>
          </a:bodyPr>
          <a:lstStyle/>
          <a:p>
            <a:r>
              <a:rPr lang="en-US" sz="3375" dirty="0">
                <a:latin typeface="Arial Narrow" panose="020B0606020202030204" pitchFamily="34" charset="0"/>
              </a:rPr>
              <a:t>Student Group Report</a:t>
            </a:r>
          </a:p>
        </p:txBody>
      </p:sp>
      <p:sp>
        <p:nvSpPr>
          <p:cNvPr id="3" name="Content Placeholder 2"/>
          <p:cNvSpPr>
            <a:spLocks noGrp="1"/>
          </p:cNvSpPr>
          <p:nvPr>
            <p:ph idx="1"/>
          </p:nvPr>
        </p:nvSpPr>
        <p:spPr>
          <a:xfrm>
            <a:off x="570201" y="1496942"/>
            <a:ext cx="8058666" cy="4351338"/>
          </a:xfrm>
        </p:spPr>
        <p:txBody>
          <a:bodyPr>
            <a:normAutofit/>
          </a:bodyPr>
          <a:lstStyle/>
          <a:p>
            <a:r>
              <a:rPr lang="en-US" sz="2800" dirty="0">
                <a:latin typeface="Arial Narrow" panose="020B0606020202030204" pitchFamily="34" charset="0"/>
              </a:rPr>
              <a:t>Shows:</a:t>
            </a:r>
          </a:p>
          <a:p>
            <a:pPr lvl="1"/>
            <a:r>
              <a:rPr lang="en-US" sz="2400" dirty="0">
                <a:latin typeface="Arial Narrow" panose="020B0606020202030204" pitchFamily="34" charset="0"/>
              </a:rPr>
              <a:t>Performance levels for all students on the state indicators,</a:t>
            </a:r>
          </a:p>
          <a:p>
            <a:pPr lvl="1"/>
            <a:r>
              <a:rPr lang="en-US" sz="2400" dirty="0">
                <a:latin typeface="Arial Narrow" panose="020B0606020202030204" pitchFamily="34" charset="0"/>
              </a:rPr>
              <a:t>The total number of student groups that received a performance level for each indicator, and</a:t>
            </a:r>
          </a:p>
          <a:p>
            <a:pPr lvl="1"/>
            <a:r>
              <a:rPr lang="en-US" sz="2400" dirty="0">
                <a:latin typeface="Arial Narrow" panose="020B0606020202030204" pitchFamily="34" charset="0"/>
              </a:rPr>
              <a:t>The total number of student groups that received a performance level of Orange or Red.</a:t>
            </a:r>
          </a:p>
          <a:p>
            <a:endParaRPr lang="en-US" sz="2812" dirty="0">
              <a:latin typeface="Arial Narrow" panose="020B0606020202030204" pitchFamily="34" charset="0"/>
            </a:endParaRPr>
          </a:p>
        </p:txBody>
      </p:sp>
      <p:sp>
        <p:nvSpPr>
          <p:cNvPr id="7" name="Slide Number Placeholder 3">
            <a:extLst>
              <a:ext uri="{FF2B5EF4-FFF2-40B4-BE49-F238E27FC236}">
                <a16:creationId xmlns:a16="http://schemas.microsoft.com/office/drawing/2014/main" id="{78E47217-F1A5-074B-9415-CD970B48BBAD}"/>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18</a:t>
            </a:fld>
            <a:endParaRPr lang="en-US" dirty="0"/>
          </a:p>
        </p:txBody>
      </p:sp>
      <p:pic>
        <p:nvPicPr>
          <p:cNvPr id="5" name="Picture 4">
            <a:extLst>
              <a:ext uri="{FF2B5EF4-FFF2-40B4-BE49-F238E27FC236}">
                <a16:creationId xmlns:a16="http://schemas.microsoft.com/office/drawing/2014/main" id="{A92D738E-7EE9-4747-8B0D-FA27DF61274F}"/>
              </a:ext>
            </a:extLst>
          </p:cNvPr>
          <p:cNvPicPr>
            <a:picLocks noChangeAspect="1"/>
          </p:cNvPicPr>
          <p:nvPr/>
        </p:nvPicPr>
        <p:blipFill>
          <a:blip r:embed="rId3"/>
          <a:stretch>
            <a:fillRect/>
          </a:stretch>
        </p:blipFill>
        <p:spPr>
          <a:xfrm>
            <a:off x="742166" y="2223171"/>
            <a:ext cx="7886701" cy="3991025"/>
          </a:xfrm>
          <a:prstGeom prst="rect">
            <a:avLst/>
          </a:prstGeom>
        </p:spPr>
      </p:pic>
    </p:spTree>
    <p:extLst>
      <p:ext uri="{BB962C8B-B14F-4D97-AF65-F5344CB8AC3E}">
        <p14:creationId xmlns:p14="http://schemas.microsoft.com/office/powerpoint/2010/main" val="14715784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Inclusion of SWDs in the Dashboard</a:t>
            </a:r>
          </a:p>
        </p:txBody>
      </p:sp>
      <p:sp>
        <p:nvSpPr>
          <p:cNvPr id="3" name="Content Placeholder 2"/>
          <p:cNvSpPr>
            <a:spLocks noGrp="1"/>
          </p:cNvSpPr>
          <p:nvPr>
            <p:ph idx="1"/>
          </p:nvPr>
        </p:nvSpPr>
        <p:spPr/>
        <p:txBody>
          <a:bodyPr>
            <a:normAutofit/>
          </a:bodyPr>
          <a:lstStyle/>
          <a:p>
            <a:r>
              <a:rPr lang="en-US" dirty="0"/>
              <a:t>Districts and schools are accountable for the performance of their students with disabilities.</a:t>
            </a:r>
          </a:p>
          <a:p>
            <a:r>
              <a:rPr lang="en-US" dirty="0"/>
              <a:t>Color-coded performance on state indicators are displayed for districts or schools with 30 or more students in the group.</a:t>
            </a:r>
          </a:p>
          <a:p>
            <a:endParaRPr lang="en-US" dirty="0"/>
          </a:p>
          <a:p>
            <a:endParaRPr lang="en-US" dirty="0"/>
          </a:p>
          <a:p>
            <a:endParaRPr lang="en-US" dirty="0"/>
          </a:p>
        </p:txBody>
      </p:sp>
      <p:sp>
        <p:nvSpPr>
          <p:cNvPr id="6" name="Slide Number Placeholder 3">
            <a:extLst>
              <a:ext uri="{FF2B5EF4-FFF2-40B4-BE49-F238E27FC236}">
                <a16:creationId xmlns:a16="http://schemas.microsoft.com/office/drawing/2014/main" id="{A9CC364D-1F6F-5A45-9135-6678A21355FD}"/>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19</a:t>
            </a:fld>
            <a:endParaRPr lang="en-US" dirty="0"/>
          </a:p>
        </p:txBody>
      </p:sp>
    </p:spTree>
    <p:extLst>
      <p:ext uri="{BB962C8B-B14F-4D97-AF65-F5344CB8AC3E}">
        <p14:creationId xmlns:p14="http://schemas.microsoft.com/office/powerpoint/2010/main" val="3551317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Handbook Contents</a:t>
            </a:r>
          </a:p>
        </p:txBody>
      </p:sp>
      <p:sp>
        <p:nvSpPr>
          <p:cNvPr id="3" name="Content Placeholder 2"/>
          <p:cNvSpPr>
            <a:spLocks noGrp="1"/>
          </p:cNvSpPr>
          <p:nvPr>
            <p:ph idx="1"/>
          </p:nvPr>
        </p:nvSpPr>
        <p:spPr>
          <a:xfrm>
            <a:off x="457199" y="1600200"/>
            <a:ext cx="4919871" cy="4850296"/>
          </a:xfrm>
        </p:spPr>
        <p:txBody>
          <a:bodyPr/>
          <a:lstStyle/>
          <a:p>
            <a:pPr marL="0" indent="0">
              <a:buNone/>
            </a:pPr>
            <a:r>
              <a:rPr lang="en-US" b="1" dirty="0"/>
              <a:t>The </a:t>
            </a:r>
            <a:r>
              <a:rPr lang="en-US" b="1" i="1" dirty="0"/>
              <a:t>Handbook</a:t>
            </a:r>
            <a:r>
              <a:rPr lang="en-US" b="1" dirty="0"/>
              <a:t> has four sections:</a:t>
            </a:r>
          </a:p>
          <a:p>
            <a:r>
              <a:rPr lang="en-US" b="1" dirty="0"/>
              <a:t>Section 1</a:t>
            </a:r>
            <a:r>
              <a:rPr lang="en-US" dirty="0"/>
              <a:t>: California’s Accountability System, pp. 1</a:t>
            </a:r>
            <a:r>
              <a:rPr lang="mr-IN" dirty="0"/>
              <a:t> – </a:t>
            </a:r>
            <a:r>
              <a:rPr lang="en-US" dirty="0"/>
              <a:t>4</a:t>
            </a:r>
          </a:p>
          <a:p>
            <a:r>
              <a:rPr lang="en-US" b="1" dirty="0"/>
              <a:t>Section 2</a:t>
            </a:r>
            <a:r>
              <a:rPr lang="en-US" dirty="0"/>
              <a:t>: Support for Students </a:t>
            </a:r>
            <a:br>
              <a:rPr lang="en-US" dirty="0"/>
            </a:br>
            <a:r>
              <a:rPr lang="en-US" dirty="0"/>
              <a:t>with Disabilities, pp. 5</a:t>
            </a:r>
            <a:r>
              <a:rPr lang="mr-IN" dirty="0"/>
              <a:t> – </a:t>
            </a:r>
            <a:r>
              <a:rPr lang="en-US" dirty="0"/>
              <a:t>8</a:t>
            </a:r>
          </a:p>
          <a:p>
            <a:r>
              <a:rPr lang="en-US" b="1" dirty="0"/>
              <a:t>Section 3</a:t>
            </a:r>
            <a:r>
              <a:rPr lang="en-US" dirty="0"/>
              <a:t>: Continuous Improvement Cycle, pp. 9</a:t>
            </a:r>
            <a:r>
              <a:rPr lang="mr-IN" dirty="0"/>
              <a:t> – </a:t>
            </a:r>
            <a:r>
              <a:rPr lang="en-US" dirty="0"/>
              <a:t>22</a:t>
            </a:r>
          </a:p>
          <a:p>
            <a:r>
              <a:rPr lang="en-US" b="1" dirty="0"/>
              <a:t>Section 4</a:t>
            </a:r>
            <a:r>
              <a:rPr lang="en-US" dirty="0"/>
              <a:t>: Toolkit, pp. 23</a:t>
            </a:r>
            <a:r>
              <a:rPr lang="mr-IN" dirty="0"/>
              <a:t> – </a:t>
            </a:r>
            <a:r>
              <a:rPr lang="en-US" dirty="0"/>
              <a:t>62</a:t>
            </a:r>
          </a:p>
          <a:p>
            <a:endParaRPr lang="en-US" dirty="0"/>
          </a:p>
          <a:p>
            <a:endParaRPr lang="en-US" dirty="0"/>
          </a:p>
        </p:txBody>
      </p:sp>
      <p:sp>
        <p:nvSpPr>
          <p:cNvPr id="4" name="Slide Number Placeholder 3"/>
          <p:cNvSpPr>
            <a:spLocks noGrp="1"/>
          </p:cNvSpPr>
          <p:nvPr>
            <p:ph type="sldNum" sz="quarter" idx="12"/>
          </p:nvPr>
        </p:nvSpPr>
        <p:spPr/>
        <p:txBody>
          <a:bodyPr/>
          <a:lstStyle/>
          <a:p>
            <a:r>
              <a:rPr lang="en-US" altLang="en-US" b="0" i="1" dirty="0">
                <a:latin typeface="Arial Narrow" charset="0"/>
              </a:rPr>
              <a:t>© 2018 CCSESA    </a:t>
            </a:r>
            <a:fld id="{71758C90-48E9-3041-BC67-04F0CE102A44}" type="slidenum">
              <a:rPr lang="en-US"/>
              <a:pPr/>
              <a:t>2</a:t>
            </a:fld>
            <a:endParaRPr lang="en-US" dirty="0"/>
          </a:p>
        </p:txBody>
      </p:sp>
      <p:pic>
        <p:nvPicPr>
          <p:cNvPr id="12" name="Picture 11" descr="CCSESA Doc 2017-6-14 _Compressed.pdf - Adobe Acrobat Pro"/>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47167" y="1600200"/>
            <a:ext cx="2727405" cy="36656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624856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Special Notes About Participation of SWDs in California’s Assessment System</a:t>
            </a:r>
          </a:p>
        </p:txBody>
      </p:sp>
      <p:sp>
        <p:nvSpPr>
          <p:cNvPr id="3" name="Content Placeholder 2"/>
          <p:cNvSpPr>
            <a:spLocks noGrp="1"/>
          </p:cNvSpPr>
          <p:nvPr>
            <p:ph idx="1"/>
          </p:nvPr>
        </p:nvSpPr>
        <p:spPr>
          <a:xfrm>
            <a:off x="457199" y="1729025"/>
            <a:ext cx="8229601" cy="4850296"/>
          </a:xfrm>
        </p:spPr>
        <p:txBody>
          <a:bodyPr>
            <a:normAutofit/>
          </a:bodyPr>
          <a:lstStyle/>
          <a:p>
            <a:r>
              <a:rPr lang="en-US" dirty="0"/>
              <a:t>All SWDs participate in the California Assessment of Student Performance and Progress (CAASPP) System.</a:t>
            </a:r>
          </a:p>
          <a:p>
            <a:pPr lvl="1"/>
            <a:r>
              <a:rPr lang="en-US" dirty="0"/>
              <a:t>Some, with the most significant cognitive disabilities, participate in the California Alternate Assessment (CAA) in English-language arts/literacy (ELA), mathematics, and science. The Fall 2018 Dashboard includes results from the CAA in participation rates.  </a:t>
            </a:r>
          </a:p>
          <a:p>
            <a:pPr lvl="1"/>
            <a:r>
              <a:rPr lang="en-US" dirty="0"/>
              <a:t>Most SWDs participate in:</a:t>
            </a:r>
          </a:p>
          <a:p>
            <a:pPr lvl="2"/>
            <a:r>
              <a:rPr lang="en-US" dirty="0"/>
              <a:t>The Smarter Balanced Summative Assessments in ELA and mathematics</a:t>
            </a:r>
          </a:p>
          <a:p>
            <a:pPr lvl="2"/>
            <a:r>
              <a:rPr lang="en-US" dirty="0"/>
              <a:t>The California Science Test (CAST)</a:t>
            </a:r>
          </a:p>
          <a:p>
            <a:pPr lvl="2"/>
            <a:r>
              <a:rPr lang="en-US" dirty="0"/>
              <a:t>Accessibility resources support students in showing what they know and are able to do</a:t>
            </a:r>
          </a:p>
          <a:p>
            <a:endParaRPr lang="en-US" dirty="0"/>
          </a:p>
          <a:p>
            <a:endParaRPr lang="en-US" dirty="0"/>
          </a:p>
          <a:p>
            <a:endParaRPr lang="en-US" dirty="0"/>
          </a:p>
        </p:txBody>
      </p:sp>
      <p:sp>
        <p:nvSpPr>
          <p:cNvPr id="6" name="Slide Number Placeholder 3">
            <a:extLst>
              <a:ext uri="{FF2B5EF4-FFF2-40B4-BE49-F238E27FC236}">
                <a16:creationId xmlns:a16="http://schemas.microsoft.com/office/drawing/2014/main" id="{16B79F23-BEDD-1546-9E60-6B43FC977895}"/>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20</a:t>
            </a:fld>
            <a:endParaRPr lang="en-US" dirty="0"/>
          </a:p>
        </p:txBody>
      </p:sp>
    </p:spTree>
    <p:extLst>
      <p:ext uri="{BB962C8B-B14F-4D97-AF65-F5344CB8AC3E}">
        <p14:creationId xmlns:p14="http://schemas.microsoft.com/office/powerpoint/2010/main" val="3415012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Accessibility Resources</a:t>
            </a:r>
          </a:p>
        </p:txBody>
      </p:sp>
      <p:sp>
        <p:nvSpPr>
          <p:cNvPr id="3" name="Content Placeholder 2"/>
          <p:cNvSpPr>
            <a:spLocks noGrp="1"/>
          </p:cNvSpPr>
          <p:nvPr>
            <p:ph idx="1"/>
          </p:nvPr>
        </p:nvSpPr>
        <p:spPr/>
        <p:txBody>
          <a:bodyPr>
            <a:normAutofit/>
          </a:bodyPr>
          <a:lstStyle/>
          <a:p>
            <a:r>
              <a:rPr lang="en-US" dirty="0"/>
              <a:t>Three types:</a:t>
            </a:r>
          </a:p>
          <a:p>
            <a:pPr lvl="1"/>
            <a:r>
              <a:rPr lang="en-US" b="1" dirty="0"/>
              <a:t>Universal Tools </a:t>
            </a:r>
            <a:r>
              <a:rPr lang="en-US" dirty="0"/>
              <a:t>are available to all students and do not require any specific settings to be applied in the testing interface.</a:t>
            </a:r>
          </a:p>
          <a:p>
            <a:pPr lvl="1"/>
            <a:r>
              <a:rPr lang="en-US" b="1" dirty="0"/>
              <a:t>Designated Supports </a:t>
            </a:r>
            <a:r>
              <a:rPr lang="en-US" dirty="0"/>
              <a:t>are available to any student who could benefit from its use as determined by a team of educators familiar with the student.</a:t>
            </a:r>
          </a:p>
          <a:p>
            <a:pPr lvl="1"/>
            <a:r>
              <a:rPr lang="en-US" b="1" dirty="0"/>
              <a:t>Accommodations</a:t>
            </a:r>
            <a:r>
              <a:rPr lang="en-US" dirty="0"/>
              <a:t> are only available for students with an Individualized Education Plan (IEP) or Section 504 Plan.</a:t>
            </a:r>
          </a:p>
          <a:p>
            <a:r>
              <a:rPr lang="en-US" dirty="0"/>
              <a:t>Districts and schools should employ a standard process for:</a:t>
            </a:r>
          </a:p>
          <a:p>
            <a:pPr lvl="1"/>
            <a:r>
              <a:rPr lang="en-US" dirty="0"/>
              <a:t>Identifying which students would benefit from using one or more accessibility resources</a:t>
            </a:r>
          </a:p>
          <a:p>
            <a:pPr lvl="1"/>
            <a:r>
              <a:rPr lang="en-US" dirty="0"/>
              <a:t>Evaluating available accessibility resources for appropriateness</a:t>
            </a:r>
          </a:p>
          <a:p>
            <a:pPr lvl="1"/>
            <a:r>
              <a:rPr lang="en-US" dirty="0"/>
              <a:t>Allowing students practice time with the accessibility resources prior to the summative assessment each spring</a:t>
            </a:r>
          </a:p>
          <a:p>
            <a:endParaRPr lang="en-US" dirty="0"/>
          </a:p>
          <a:p>
            <a:endParaRPr lang="en-US" dirty="0"/>
          </a:p>
          <a:p>
            <a:endParaRPr lang="en-US" dirty="0"/>
          </a:p>
          <a:p>
            <a:endParaRPr lang="en-US" dirty="0"/>
          </a:p>
        </p:txBody>
      </p:sp>
      <p:sp>
        <p:nvSpPr>
          <p:cNvPr id="6" name="Slide Number Placeholder 3">
            <a:extLst>
              <a:ext uri="{FF2B5EF4-FFF2-40B4-BE49-F238E27FC236}">
                <a16:creationId xmlns:a16="http://schemas.microsoft.com/office/drawing/2014/main" id="{43E1F07B-B36D-BF42-9635-2D1AAC546C75}"/>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21</a:t>
            </a:fld>
            <a:endParaRPr lang="en-US" dirty="0"/>
          </a:p>
        </p:txBody>
      </p:sp>
    </p:spTree>
    <p:extLst>
      <p:ext uri="{BB962C8B-B14F-4D97-AF65-F5344CB8AC3E}">
        <p14:creationId xmlns:p14="http://schemas.microsoft.com/office/powerpoint/2010/main" val="1063100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of Accessibility Resources: </a:t>
            </a:r>
            <a:br>
              <a:rPr lang="en-US" dirty="0"/>
            </a:br>
            <a:r>
              <a:rPr lang="en-US" dirty="0"/>
              <a:t>Questions to Consider</a:t>
            </a:r>
          </a:p>
        </p:txBody>
      </p:sp>
      <p:sp>
        <p:nvSpPr>
          <p:cNvPr id="3" name="Content Placeholder 2"/>
          <p:cNvSpPr>
            <a:spLocks noGrp="1"/>
          </p:cNvSpPr>
          <p:nvPr>
            <p:ph idx="1"/>
          </p:nvPr>
        </p:nvSpPr>
        <p:spPr/>
        <p:txBody>
          <a:bodyPr>
            <a:normAutofit/>
          </a:bodyPr>
          <a:lstStyle/>
          <a:p>
            <a:endParaRPr lang="en-US" dirty="0"/>
          </a:p>
          <a:p>
            <a:r>
              <a:rPr lang="en-US" dirty="0"/>
              <a:t>Who in your school district or school is responsible for implementing a systematic process for the effective and equitable use of accessibility resources?</a:t>
            </a:r>
          </a:p>
          <a:p>
            <a:r>
              <a:rPr lang="en-US" dirty="0"/>
              <a:t>Who is responsible for training teachers and others on the available accessibility resources?</a:t>
            </a:r>
            <a:br>
              <a:rPr lang="en-US" dirty="0"/>
            </a:br>
            <a:br>
              <a:rPr lang="en-US" dirty="0"/>
            </a:br>
            <a:endParaRPr lang="en-US" dirty="0"/>
          </a:p>
          <a:p>
            <a:pPr marL="0" indent="0" algn="ctr">
              <a:buNone/>
            </a:pPr>
            <a:r>
              <a:rPr lang="en-US" b="1" i="1" dirty="0"/>
              <a:t>NOTE: Accessibility resources are for all students, not just students with an IEP or Section 504 Plan.</a:t>
            </a:r>
          </a:p>
          <a:p>
            <a:endParaRPr lang="en-US" dirty="0"/>
          </a:p>
          <a:p>
            <a:endParaRPr lang="en-US" dirty="0"/>
          </a:p>
          <a:p>
            <a:endParaRPr lang="en-US" dirty="0"/>
          </a:p>
        </p:txBody>
      </p:sp>
      <p:sp>
        <p:nvSpPr>
          <p:cNvPr id="6" name="Slide Number Placeholder 3">
            <a:extLst>
              <a:ext uri="{FF2B5EF4-FFF2-40B4-BE49-F238E27FC236}">
                <a16:creationId xmlns:a16="http://schemas.microsoft.com/office/drawing/2014/main" id="{3CB1A8C2-3CFA-A74E-A4F3-17B7F0368D88}"/>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22</a:t>
            </a:fld>
            <a:endParaRPr lang="en-US" dirty="0"/>
          </a:p>
        </p:txBody>
      </p:sp>
    </p:spTree>
    <p:extLst>
      <p:ext uri="{BB962C8B-B14F-4D97-AF65-F5344CB8AC3E}">
        <p14:creationId xmlns:p14="http://schemas.microsoft.com/office/powerpoint/2010/main" val="2596668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Questions to Ask About SWD</a:t>
            </a:r>
          </a:p>
        </p:txBody>
      </p:sp>
      <p:sp>
        <p:nvSpPr>
          <p:cNvPr id="3" name="Content Placeholder 2"/>
          <p:cNvSpPr>
            <a:spLocks noGrp="1"/>
          </p:cNvSpPr>
          <p:nvPr>
            <p:ph idx="1"/>
          </p:nvPr>
        </p:nvSpPr>
        <p:spPr/>
        <p:txBody>
          <a:bodyPr>
            <a:normAutofit/>
          </a:bodyPr>
          <a:lstStyle/>
          <a:p>
            <a:r>
              <a:rPr lang="en-US" dirty="0"/>
              <a:t>Step 1: Learn more about the students who are part of the SWD group</a:t>
            </a:r>
          </a:p>
          <a:p>
            <a:pPr lvl="1"/>
            <a:r>
              <a:rPr lang="en-US" dirty="0"/>
              <a:t>What is the racial/ethnic breakdown?</a:t>
            </a:r>
          </a:p>
          <a:p>
            <a:pPr lvl="1"/>
            <a:r>
              <a:rPr lang="en-US" dirty="0"/>
              <a:t>What is the socioeconomic breakdown?</a:t>
            </a:r>
          </a:p>
          <a:p>
            <a:pPr lvl="1"/>
            <a:r>
              <a:rPr lang="en-US" dirty="0"/>
              <a:t>What are the English proficiency levels?</a:t>
            </a:r>
          </a:p>
          <a:p>
            <a:pPr lvl="1"/>
            <a:r>
              <a:rPr lang="en-US" dirty="0"/>
              <a:t>What kind of disabilities exist?</a:t>
            </a:r>
          </a:p>
          <a:p>
            <a:r>
              <a:rPr lang="en-US" dirty="0"/>
              <a:t>Step 2: Dig into performance to identify trends/anomalies</a:t>
            </a:r>
          </a:p>
          <a:p>
            <a:pPr lvl="1"/>
            <a:r>
              <a:rPr lang="en-US" dirty="0"/>
              <a:t>Does performance differ by identified disability?</a:t>
            </a:r>
          </a:p>
          <a:p>
            <a:pPr lvl="1"/>
            <a:r>
              <a:rPr lang="en-US" dirty="0"/>
              <a:t>Does performance differ by grade?</a:t>
            </a:r>
          </a:p>
          <a:p>
            <a:pPr lvl="1"/>
            <a:r>
              <a:rPr lang="en-US" dirty="0"/>
              <a:t>Does performance differ for elementary schools compared to middle or high?</a:t>
            </a:r>
          </a:p>
          <a:p>
            <a:pPr lvl="1"/>
            <a:r>
              <a:rPr lang="en-US" dirty="0"/>
              <a:t>Are there performance differences for SWD who are also English learners?</a:t>
            </a:r>
          </a:p>
          <a:p>
            <a:pPr lvl="1"/>
            <a:r>
              <a:rPr lang="en-US" dirty="0"/>
              <a:t>Are there performance differences for SWD who are also low income?</a:t>
            </a:r>
          </a:p>
          <a:p>
            <a:endParaRPr lang="en-US" dirty="0"/>
          </a:p>
          <a:p>
            <a:endParaRPr lang="en-US" dirty="0"/>
          </a:p>
          <a:p>
            <a:endParaRPr lang="en-US" dirty="0"/>
          </a:p>
        </p:txBody>
      </p:sp>
      <p:sp>
        <p:nvSpPr>
          <p:cNvPr id="5" name="Slide Number Placeholder 3">
            <a:extLst>
              <a:ext uri="{FF2B5EF4-FFF2-40B4-BE49-F238E27FC236}">
                <a16:creationId xmlns:a16="http://schemas.microsoft.com/office/drawing/2014/main" id="{68B2FA0F-7A25-D043-B068-C0E3382CABA0}"/>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23</a:t>
            </a:fld>
            <a:endParaRPr lang="en-US" dirty="0"/>
          </a:p>
        </p:txBody>
      </p:sp>
    </p:spTree>
    <p:extLst>
      <p:ext uri="{BB962C8B-B14F-4D97-AF65-F5344CB8AC3E}">
        <p14:creationId xmlns:p14="http://schemas.microsoft.com/office/powerpoint/2010/main" val="3675103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9178"/>
            <a:ext cx="8229600" cy="1089490"/>
          </a:xfrm>
        </p:spPr>
        <p:txBody>
          <a:bodyPr/>
          <a:lstStyle/>
          <a:p>
            <a:r>
              <a:rPr lang="en-US" dirty="0"/>
              <a:t>Fall 2018 Dashboard Results</a:t>
            </a:r>
          </a:p>
        </p:txBody>
      </p:sp>
      <p:sp>
        <p:nvSpPr>
          <p:cNvPr id="3" name="Content Placeholder 2"/>
          <p:cNvSpPr>
            <a:spLocks noGrp="1"/>
          </p:cNvSpPr>
          <p:nvPr>
            <p:ph idx="1"/>
          </p:nvPr>
        </p:nvSpPr>
        <p:spPr>
          <a:xfrm>
            <a:off x="673768" y="1876925"/>
            <a:ext cx="7832198" cy="4364139"/>
          </a:xfrm>
        </p:spPr>
        <p:txBody>
          <a:bodyPr>
            <a:normAutofit/>
          </a:bodyPr>
          <a:lstStyle/>
          <a:p>
            <a:pPr marL="0" indent="0" algn="ctr">
              <a:buNone/>
            </a:pPr>
            <a:r>
              <a:rPr lang="en-US" sz="3200" b="1" dirty="0">
                <a:solidFill>
                  <a:srgbClr val="00B050"/>
                </a:solidFill>
              </a:rPr>
              <a:t>Last year, 228 districts were eligible for differentiated assistance. This year, with the Dashboard’s added metrics and other changes, 374 districts qualify for specialized assistance.   </a:t>
            </a:r>
          </a:p>
          <a:p>
            <a:pPr marL="0" indent="0" algn="ctr">
              <a:buNone/>
            </a:pPr>
            <a:endParaRPr lang="en-US" sz="3200" b="1" dirty="0">
              <a:solidFill>
                <a:srgbClr val="00B050"/>
              </a:solidFill>
            </a:endParaRPr>
          </a:p>
          <a:p>
            <a:pPr marL="0" indent="0" algn="ctr">
              <a:buNone/>
            </a:pPr>
            <a:r>
              <a:rPr lang="en-US" sz="3200" b="1" dirty="0">
                <a:solidFill>
                  <a:srgbClr val="00B050"/>
                </a:solidFill>
              </a:rPr>
              <a:t>244 of the districts identified for differentiated assistance were eligible based on the performance of students with disabilities.  </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r>
              <a:rPr lang="en-US" altLang="en-US" b="0" i="1" dirty="0">
                <a:latin typeface="Arial Narrow" charset="0"/>
              </a:rPr>
              <a:t>© 2018 CCSESA    </a:t>
            </a:r>
            <a:fld id="{71758C90-48E9-3041-BC67-04F0CE102A44}" type="slidenum">
              <a:rPr lang="en-US"/>
              <a:pPr/>
              <a:t>24</a:t>
            </a:fld>
            <a:endParaRPr lang="en-US" dirty="0"/>
          </a:p>
        </p:txBody>
      </p:sp>
    </p:spTree>
    <p:extLst>
      <p:ext uri="{BB962C8B-B14F-4D97-AF65-F5344CB8AC3E}">
        <p14:creationId xmlns:p14="http://schemas.microsoft.com/office/powerpoint/2010/main" val="3638710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Fall 2018 Dashboard Results</a:t>
            </a:r>
          </a:p>
        </p:txBody>
      </p:sp>
      <p:sp>
        <p:nvSpPr>
          <p:cNvPr id="3" name="Content Placeholder 2"/>
          <p:cNvSpPr>
            <a:spLocks noGrp="1"/>
          </p:cNvSpPr>
          <p:nvPr>
            <p:ph idx="1"/>
          </p:nvPr>
        </p:nvSpPr>
        <p:spPr>
          <a:xfrm>
            <a:off x="589548" y="1417638"/>
            <a:ext cx="7964904" cy="4850296"/>
          </a:xfrm>
        </p:spPr>
        <p:txBody>
          <a:bodyPr>
            <a:normAutofit fontScale="92500"/>
          </a:bodyPr>
          <a:lstStyle/>
          <a:p>
            <a:pPr marL="465138" indent="-465138"/>
            <a:r>
              <a:rPr lang="en-US" dirty="0"/>
              <a:t>37 districts were eligible based on LCFF priorities 4 &amp; 5 (up from 21)</a:t>
            </a:r>
          </a:p>
          <a:p>
            <a:pPr marL="465138" indent="-465138"/>
            <a:r>
              <a:rPr lang="en-US" dirty="0"/>
              <a:t>83 districts were eligible based on LCFF priorities 4 &amp; 6 (down from 120)</a:t>
            </a:r>
          </a:p>
          <a:p>
            <a:pPr marL="465138" indent="-465138"/>
            <a:r>
              <a:rPr lang="en-US" dirty="0"/>
              <a:t>17 districts were eligible based on LCFF priorities 5 &amp; 6 (up from 11)</a:t>
            </a:r>
          </a:p>
          <a:p>
            <a:pPr marL="465138" indent="-465138"/>
            <a:r>
              <a:rPr lang="en-US" dirty="0"/>
              <a:t>22 districts were eligible based on LCFF priorities 4, 5 &amp; 6 (up from 11)</a:t>
            </a:r>
          </a:p>
          <a:p>
            <a:pPr marL="465138" indent="-465138"/>
            <a:r>
              <a:rPr lang="en-US" dirty="0"/>
              <a:t>42 districts were eligible based on LCFF priorities 4 &amp; 8 (down from 86)</a:t>
            </a:r>
          </a:p>
          <a:p>
            <a:pPr marL="465138" indent="-465138"/>
            <a:r>
              <a:rPr lang="en-US" dirty="0"/>
              <a:t>13 districts were eligible based on LCFF priorities 5 &amp; 8</a:t>
            </a:r>
          </a:p>
          <a:p>
            <a:pPr marL="465138" indent="-465138"/>
            <a:r>
              <a:rPr lang="en-US" dirty="0"/>
              <a:t>4 districts were eligible based on LCFF priorities 6 &amp; 8</a:t>
            </a:r>
          </a:p>
          <a:p>
            <a:pPr marL="465138" indent="-465138"/>
            <a:r>
              <a:rPr lang="en-US" dirty="0"/>
              <a:t>23 districts were eligible based on LCFF priorities 4, 5, &amp; 8</a:t>
            </a:r>
          </a:p>
          <a:p>
            <a:pPr marL="465138" indent="-465138"/>
            <a:r>
              <a:rPr lang="en-US" dirty="0"/>
              <a:t>13 districts were eligible based on LCFF priorities 4, 6, &amp; 8</a:t>
            </a:r>
          </a:p>
          <a:p>
            <a:pPr marL="465138" indent="-465138"/>
            <a:r>
              <a:rPr lang="en-US" dirty="0"/>
              <a:t>11 districts were eligible based on LCFF priorities 5, 6, &amp; 8</a:t>
            </a:r>
          </a:p>
          <a:p>
            <a:pPr marL="465138" indent="-465138"/>
            <a:r>
              <a:rPr lang="en-US" dirty="0"/>
              <a:t>14 districts were eligible based on LCFF priorities 4, 5, 6, &amp; 8</a:t>
            </a:r>
          </a:p>
          <a:p>
            <a:endParaRPr lang="en-US" dirty="0"/>
          </a:p>
        </p:txBody>
      </p:sp>
      <p:sp>
        <p:nvSpPr>
          <p:cNvPr id="4" name="Slide Number Placeholder 3"/>
          <p:cNvSpPr>
            <a:spLocks noGrp="1"/>
          </p:cNvSpPr>
          <p:nvPr>
            <p:ph type="sldNum" sz="quarter" idx="12"/>
          </p:nvPr>
        </p:nvSpPr>
        <p:spPr/>
        <p:txBody>
          <a:bodyPr/>
          <a:lstStyle/>
          <a:p>
            <a:r>
              <a:rPr lang="en-US" altLang="en-US" b="0" i="1" dirty="0">
                <a:latin typeface="Arial Narrow" charset="0"/>
              </a:rPr>
              <a:t>© 2018 CCSESA    </a:t>
            </a:r>
            <a:fld id="{71758C90-48E9-3041-BC67-04F0CE102A44}" type="slidenum">
              <a:rPr lang="en-US"/>
              <a:pPr/>
              <a:t>25</a:t>
            </a:fld>
            <a:endParaRPr lang="en-US" dirty="0"/>
          </a:p>
        </p:txBody>
      </p:sp>
    </p:spTree>
    <p:extLst>
      <p:ext uri="{BB962C8B-B14F-4D97-AF65-F5344CB8AC3E}">
        <p14:creationId xmlns:p14="http://schemas.microsoft.com/office/powerpoint/2010/main" val="3370503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185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Handbook Contents</a:t>
            </a:r>
          </a:p>
        </p:txBody>
      </p:sp>
      <p:sp>
        <p:nvSpPr>
          <p:cNvPr id="3" name="Content Placeholder 2"/>
          <p:cNvSpPr>
            <a:spLocks noGrp="1"/>
          </p:cNvSpPr>
          <p:nvPr>
            <p:ph idx="1"/>
          </p:nvPr>
        </p:nvSpPr>
        <p:spPr/>
        <p:txBody>
          <a:bodyPr>
            <a:normAutofit/>
          </a:bodyPr>
          <a:lstStyle/>
          <a:p>
            <a:pPr marL="0" indent="0">
              <a:buNone/>
            </a:pPr>
            <a:r>
              <a:rPr lang="en-US" b="1" dirty="0"/>
              <a:t>Section 2: Support for Students with Disabilities (pp. 5</a:t>
            </a:r>
            <a:r>
              <a:rPr lang="mr-IN" b="1" dirty="0"/>
              <a:t>–</a:t>
            </a:r>
            <a:r>
              <a:rPr lang="en-US" b="1" dirty="0"/>
              <a:t>8)</a:t>
            </a:r>
          </a:p>
          <a:p>
            <a:pPr marL="0" indent="0">
              <a:buNone/>
            </a:pPr>
            <a:r>
              <a:rPr lang="en-US" b="1" dirty="0">
                <a:solidFill>
                  <a:schemeClr val="accent5">
                    <a:lumMod val="75000"/>
                  </a:schemeClr>
                </a:solidFill>
              </a:rPr>
              <a:t>Background information about California’s Students </a:t>
            </a:r>
            <a:br>
              <a:rPr lang="en-US" b="1" dirty="0">
                <a:solidFill>
                  <a:schemeClr val="accent5">
                    <a:lumMod val="75000"/>
                  </a:schemeClr>
                </a:solidFill>
              </a:rPr>
            </a:br>
            <a:r>
              <a:rPr lang="en-US" b="1" dirty="0">
                <a:solidFill>
                  <a:schemeClr val="accent5">
                    <a:lumMod val="75000"/>
                  </a:schemeClr>
                </a:solidFill>
              </a:rPr>
              <a:t>with Disabilities</a:t>
            </a:r>
          </a:p>
          <a:p>
            <a:r>
              <a:rPr lang="en-US" dirty="0"/>
              <a:t>One system for all students</a:t>
            </a:r>
          </a:p>
          <a:p>
            <a:r>
              <a:rPr lang="en-US" dirty="0"/>
              <a:t>Who are California’s students with disabilities?</a:t>
            </a:r>
          </a:p>
          <a:p>
            <a:pPr lvl="1"/>
            <a:r>
              <a:rPr lang="en-US" dirty="0"/>
              <a:t>Categories of disabilities and inclusion in LCAP </a:t>
            </a:r>
            <a:r>
              <a:rPr lang="mr-IN" dirty="0"/>
              <a:t>–</a:t>
            </a:r>
            <a:r>
              <a:rPr lang="en-US" dirty="0"/>
              <a:t> unduplicated student groups</a:t>
            </a:r>
          </a:p>
          <a:p>
            <a:r>
              <a:rPr lang="en-US" dirty="0"/>
              <a:t>Aligning support for students with disabilities</a:t>
            </a:r>
          </a:p>
          <a:p>
            <a:pPr lvl="1"/>
            <a:r>
              <a:rPr lang="en-US" dirty="0"/>
              <a:t>Multi-Tiered Systems of Supports (MTSS)</a:t>
            </a:r>
          </a:p>
          <a:p>
            <a:pPr lvl="1"/>
            <a:r>
              <a:rPr lang="en-US" dirty="0"/>
              <a:t>Universal Design for Learning (UDL)</a:t>
            </a:r>
          </a:p>
          <a:p>
            <a:pPr lvl="1"/>
            <a:r>
              <a:rPr lang="en-US" dirty="0"/>
              <a:t>Evidence-Based Practices (EBP)</a:t>
            </a:r>
          </a:p>
          <a:p>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2576" y="4678766"/>
            <a:ext cx="2864224" cy="1352868"/>
          </a:xfrm>
          <a:prstGeom prst="rect">
            <a:avLst/>
          </a:prstGeom>
        </p:spPr>
      </p:pic>
      <p:sp>
        <p:nvSpPr>
          <p:cNvPr id="7" name="Slide Number Placeholder 3">
            <a:extLst>
              <a:ext uri="{FF2B5EF4-FFF2-40B4-BE49-F238E27FC236}">
                <a16:creationId xmlns:a16="http://schemas.microsoft.com/office/drawing/2014/main" id="{769D08FA-9C6B-2C49-A484-23944F2D148E}"/>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27</a:t>
            </a:fld>
            <a:endParaRPr lang="en-US" dirty="0"/>
          </a:p>
        </p:txBody>
      </p:sp>
    </p:spTree>
    <p:extLst>
      <p:ext uri="{BB962C8B-B14F-4D97-AF65-F5344CB8AC3E}">
        <p14:creationId xmlns:p14="http://schemas.microsoft.com/office/powerpoint/2010/main" val="2665063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Coherent System</a:t>
            </a:r>
          </a:p>
        </p:txBody>
      </p:sp>
      <p:sp>
        <p:nvSpPr>
          <p:cNvPr id="3" name="Content Placeholder 2"/>
          <p:cNvSpPr>
            <a:spLocks noGrp="1"/>
          </p:cNvSpPr>
          <p:nvPr>
            <p:ph idx="1"/>
          </p:nvPr>
        </p:nvSpPr>
        <p:spPr/>
        <p:txBody>
          <a:bodyP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000" dirty="0"/>
              <a:t>“In a coherent system of education, </a:t>
            </a:r>
            <a:r>
              <a:rPr lang="en-US" sz="3000" b="1" dirty="0">
                <a:solidFill>
                  <a:srgbClr val="FF0000"/>
                </a:solidFill>
              </a:rPr>
              <a:t>all children </a:t>
            </a:r>
            <a:r>
              <a:rPr lang="en-US" sz="3000" dirty="0"/>
              <a:t>are considered </a:t>
            </a:r>
            <a:r>
              <a:rPr lang="en-US" sz="3000" b="1" dirty="0">
                <a:solidFill>
                  <a:srgbClr val="FF0000"/>
                </a:solidFill>
              </a:rPr>
              <a:t>general education students first</a:t>
            </a:r>
            <a:r>
              <a:rPr lang="en-US" sz="3000" dirty="0"/>
              <a: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3000" b="1" dirty="0">
                <a:solidFill>
                  <a:srgbClr val="7030A0"/>
                </a:solidFill>
              </a:rPr>
              <a:t>all educators</a:t>
            </a:r>
            <a:r>
              <a:rPr lang="en-US" sz="3000" dirty="0"/>
              <a:t>, regardless of which students they are assigned to serve, have a </a:t>
            </a:r>
            <a:r>
              <a:rPr lang="en-US" sz="3000" b="1" dirty="0">
                <a:solidFill>
                  <a:srgbClr val="7030A0"/>
                </a:solidFill>
              </a:rPr>
              <a:t>collective responsibility </a:t>
            </a:r>
            <a:r>
              <a:rPr lang="en-US" sz="3000" dirty="0"/>
              <a:t>to see that all children receive the education and the supports they need </a:t>
            </a:r>
            <a:r>
              <a:rPr lang="en-US" sz="3000" b="1" dirty="0">
                <a:solidFill>
                  <a:srgbClr val="7030A0"/>
                </a:solidFill>
              </a:rPr>
              <a:t>to maximize their development and potential</a:t>
            </a:r>
            <a:r>
              <a:rPr lang="en-US" sz="3000" dirty="0"/>
              <a:t> so that they can </a:t>
            </a:r>
            <a:r>
              <a:rPr lang="en-US" sz="3000" b="1" dirty="0">
                <a:solidFill>
                  <a:srgbClr val="7030A0"/>
                </a:solidFill>
              </a:rPr>
              <a:t>participate meaningfully in the nation’s economy and democracy</a:t>
            </a:r>
            <a:r>
              <a:rPr lang="en-US" sz="3000" dirty="0"/>
              <a:t>.”</a:t>
            </a:r>
          </a:p>
          <a:p>
            <a:pPr marL="0" marR="0" lvl="0" indent="0" defTabSz="914400" eaLnBrk="1" fontAlgn="auto" latinLnBrk="0" hangingPunct="1">
              <a:lnSpc>
                <a:spcPct val="100000"/>
              </a:lnSpc>
              <a:spcBef>
                <a:spcPts val="0"/>
              </a:spcBef>
              <a:spcAft>
                <a:spcPts val="0"/>
              </a:spcAft>
              <a:buClrTx/>
              <a:buSzTx/>
              <a:buFontTx/>
              <a:buNone/>
              <a:tabLst/>
              <a:defRPr/>
            </a:pPr>
            <a:endParaRPr lang="en-US" sz="3000" b="1" dirty="0"/>
          </a:p>
          <a:p>
            <a:pPr marL="0" lvl="0" indent="0" algn="r" defTabSz="914400">
              <a:spcBef>
                <a:spcPts val="0"/>
              </a:spcBef>
              <a:buClrTx/>
              <a:buNone/>
            </a:pPr>
            <a:r>
              <a:rPr lang="en-US" sz="1800" dirty="0"/>
              <a:t>CA Special Education Task Force Report (March 2015)</a:t>
            </a:r>
          </a:p>
        </p:txBody>
      </p:sp>
      <p:sp>
        <p:nvSpPr>
          <p:cNvPr id="6" name="Slide Number Placeholder 3">
            <a:extLst>
              <a:ext uri="{FF2B5EF4-FFF2-40B4-BE49-F238E27FC236}">
                <a16:creationId xmlns:a16="http://schemas.microsoft.com/office/drawing/2014/main" id="{771B873F-58FE-944E-A806-EF593ABB3902}"/>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28</a:t>
            </a:fld>
            <a:endParaRPr lang="en-US" dirty="0"/>
          </a:p>
        </p:txBody>
      </p:sp>
    </p:spTree>
    <p:extLst>
      <p:ext uri="{BB962C8B-B14F-4D97-AF65-F5344CB8AC3E}">
        <p14:creationId xmlns:p14="http://schemas.microsoft.com/office/powerpoint/2010/main" val="2906268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Equality vs. Equity</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815683" y="1487721"/>
            <a:ext cx="5555513" cy="3899588"/>
          </a:xfrm>
          <a:prstGeom prst="rect">
            <a:avLst/>
          </a:prstGeom>
        </p:spPr>
      </p:pic>
      <p:sp>
        <p:nvSpPr>
          <p:cNvPr id="6" name="TextBox 5"/>
          <p:cNvSpPr txBox="1"/>
          <p:nvPr/>
        </p:nvSpPr>
        <p:spPr>
          <a:xfrm>
            <a:off x="2448339" y="5539142"/>
            <a:ext cx="4247322" cy="523220"/>
          </a:xfrm>
          <a:prstGeom prst="rect">
            <a:avLst/>
          </a:prstGeom>
          <a:noFill/>
        </p:spPr>
        <p:txBody>
          <a:bodyPr wrap="square" rtlCol="0">
            <a:spAutoFit/>
          </a:bodyPr>
          <a:lstStyle/>
          <a:p>
            <a:r>
              <a:rPr lang="en-US" sz="2800" b="1" dirty="0">
                <a:latin typeface="Arial Narrow" panose="020B0606020202030204" pitchFamily="34" charset="0"/>
              </a:rPr>
              <a:t>  EQUALITY	           EQUITY</a:t>
            </a:r>
          </a:p>
        </p:txBody>
      </p:sp>
      <p:sp>
        <p:nvSpPr>
          <p:cNvPr id="8" name="Slide Number Placeholder 3">
            <a:extLst>
              <a:ext uri="{FF2B5EF4-FFF2-40B4-BE49-F238E27FC236}">
                <a16:creationId xmlns:a16="http://schemas.microsoft.com/office/drawing/2014/main" id="{13406656-BA53-3C45-B672-B299C0EF9954}"/>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29</a:t>
            </a:fld>
            <a:endParaRPr lang="en-US" dirty="0"/>
          </a:p>
        </p:txBody>
      </p:sp>
      <p:sp>
        <p:nvSpPr>
          <p:cNvPr id="9" name="TextBox 8">
            <a:extLst>
              <a:ext uri="{FF2B5EF4-FFF2-40B4-BE49-F238E27FC236}">
                <a16:creationId xmlns:a16="http://schemas.microsoft.com/office/drawing/2014/main" id="{A89194D8-A09E-2245-B90F-98E6A0B0761B}"/>
              </a:ext>
            </a:extLst>
          </p:cNvPr>
          <p:cNvSpPr txBox="1"/>
          <p:nvPr/>
        </p:nvSpPr>
        <p:spPr>
          <a:xfrm>
            <a:off x="612164" y="6027426"/>
            <a:ext cx="1660389" cy="369332"/>
          </a:xfrm>
          <a:prstGeom prst="rect">
            <a:avLst/>
          </a:prstGeom>
          <a:noFill/>
        </p:spPr>
        <p:txBody>
          <a:bodyPr wrap="square" rtlCol="0">
            <a:spAutoFit/>
          </a:bodyPr>
          <a:lstStyle/>
          <a:p>
            <a:r>
              <a:rPr lang="en-US" i="1" dirty="0">
                <a:latin typeface="Arial Narrow" panose="020B0604020202020204" pitchFamily="34" charset="0"/>
                <a:cs typeface="Arial Narrow" panose="020B0604020202020204" pitchFamily="34" charset="0"/>
              </a:rPr>
              <a:t>Handbook</a:t>
            </a:r>
            <a:r>
              <a:rPr lang="en-US" dirty="0">
                <a:latin typeface="Arial Narrow" panose="020B0604020202020204" pitchFamily="34" charset="0"/>
                <a:cs typeface="Arial Narrow" panose="020B0604020202020204" pitchFamily="34" charset="0"/>
              </a:rPr>
              <a:t>, p. 5</a:t>
            </a:r>
          </a:p>
        </p:txBody>
      </p:sp>
    </p:spTree>
    <p:extLst>
      <p:ext uri="{BB962C8B-B14F-4D97-AF65-F5344CB8AC3E}">
        <p14:creationId xmlns:p14="http://schemas.microsoft.com/office/powerpoint/2010/main" val="4262761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Guiding Principles</a:t>
            </a:r>
          </a:p>
        </p:txBody>
      </p:sp>
      <p:sp>
        <p:nvSpPr>
          <p:cNvPr id="3" name="Content Placeholder 2"/>
          <p:cNvSpPr>
            <a:spLocks noGrp="1"/>
          </p:cNvSpPr>
          <p:nvPr>
            <p:ph idx="1"/>
          </p:nvPr>
        </p:nvSpPr>
        <p:spPr>
          <a:xfrm>
            <a:off x="457199" y="1600200"/>
            <a:ext cx="5287385" cy="4525963"/>
          </a:xfrm>
        </p:spPr>
        <p:txBody>
          <a:bodyPr/>
          <a:lstStyle/>
          <a:p>
            <a:pPr marL="0" indent="0">
              <a:buNone/>
            </a:pPr>
            <a:r>
              <a:rPr lang="en-US" b="1" dirty="0">
                <a:latin typeface="Arial Narrow" panose="020B0606020202030204" pitchFamily="34" charset="0"/>
              </a:rPr>
              <a:t>The</a:t>
            </a:r>
            <a:r>
              <a:rPr lang="en-US" b="1" i="1" dirty="0">
                <a:latin typeface="Arial Narrow" panose="020B0606020202030204" pitchFamily="34" charset="0"/>
              </a:rPr>
              <a:t> Handbook</a:t>
            </a:r>
            <a:r>
              <a:rPr lang="en-US" b="1" dirty="0">
                <a:latin typeface="Arial Narrow" panose="020B0606020202030204" pitchFamily="34" charset="0"/>
              </a:rPr>
              <a:t> is based on six guiding principles derived from:</a:t>
            </a:r>
          </a:p>
          <a:p>
            <a:r>
              <a:rPr lang="en-US" dirty="0">
                <a:latin typeface="Arial Narrow" panose="020B0606020202030204" pitchFamily="34" charset="0"/>
              </a:rPr>
              <a:t>Effective program elements necessary for SWDs, and </a:t>
            </a:r>
          </a:p>
          <a:p>
            <a:r>
              <a:rPr lang="en-US" dirty="0">
                <a:latin typeface="Arial Narrow" panose="020B0606020202030204" pitchFamily="34" charset="0"/>
              </a:rPr>
              <a:t>Recommendations from the 2015 Statewide Task Force Report on Special Education “</a:t>
            </a:r>
            <a:r>
              <a:rPr lang="en-US" i="1" dirty="0">
                <a:latin typeface="Arial Narrow" panose="020B0606020202030204" pitchFamily="34" charset="0"/>
              </a:rPr>
              <a:t>One System: Reforming Education to Serve ALL Students.” </a:t>
            </a:r>
          </a:p>
        </p:txBody>
      </p:sp>
      <p:sp>
        <p:nvSpPr>
          <p:cNvPr id="4" name="Slide Number Placeholder 3"/>
          <p:cNvSpPr>
            <a:spLocks noGrp="1"/>
          </p:cNvSpPr>
          <p:nvPr>
            <p:ph type="sldNum" sz="quarter" idx="12"/>
          </p:nvPr>
        </p:nvSpPr>
        <p:spPr/>
        <p:txBody>
          <a:bodyPr/>
          <a:lstStyle/>
          <a:p>
            <a:r>
              <a:rPr lang="en-US" altLang="en-US" b="0" i="1" dirty="0">
                <a:latin typeface="Arial Narrow" charset="0"/>
              </a:rPr>
              <a:t>© 2018 CCSESA    </a:t>
            </a:r>
            <a:fld id="{71758C90-48E9-3041-BC67-04F0CE102A44}" type="slidenum">
              <a:rPr lang="en-US" smtClean="0"/>
              <a:pPr/>
              <a:t>3</a:t>
            </a:fld>
            <a:endParaRPr lang="en-US" dirty="0"/>
          </a:p>
        </p:txBody>
      </p:sp>
      <p:pic>
        <p:nvPicPr>
          <p:cNvPr id="5" name="Picture 4" descr="CCSESA Doc 2017-6-14 _Compressed.pdf - Adobe Acrobat Pro"/>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20311" y="1008529"/>
            <a:ext cx="2164830" cy="3042281"/>
          </a:xfrm>
          <a:prstGeom prst="rect">
            <a:avLst/>
          </a:prstGeom>
          <a:ln>
            <a:noFill/>
          </a:ln>
          <a:effectLst>
            <a:outerShdw blurRad="292100" dist="139700" dir="2700000" algn="tl" rotWithShape="0">
              <a:srgbClr val="333333">
                <a:alpha val="65000"/>
              </a:srgbClr>
            </a:outerShdw>
          </a:effectLst>
        </p:spPr>
      </p:pic>
      <p:pic>
        <p:nvPicPr>
          <p:cNvPr id="6" name="Picture 5" descr="Screen Shot 2017-08-21 at 12.25.25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67121" y="2913529"/>
            <a:ext cx="2117798" cy="27268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4904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199" y="5723049"/>
            <a:ext cx="8234363" cy="346241"/>
          </a:xfrm>
          <a:prstGeom prst="rect">
            <a:avLst/>
          </a:prstGeom>
          <a:noFill/>
        </p:spPr>
        <p:txBody>
          <a:bodyPr wrap="square" lIns="68572" tIns="34286" rIns="68572" bIns="34286" rtlCol="0">
            <a:spAutoFit/>
          </a:bodyPr>
          <a:lstStyle/>
          <a:p>
            <a:r>
              <a:rPr lang="en-US" dirty="0">
                <a:latin typeface="Arial Narrow" panose="020B0606020202030204" pitchFamily="34" charset="0"/>
              </a:rPr>
              <a:t>Students with Disabilities Population for Ages 0-22: 774,665   Source: CASEMIS December 2017</a:t>
            </a:r>
          </a:p>
        </p:txBody>
      </p:sp>
      <p:sp>
        <p:nvSpPr>
          <p:cNvPr id="8" name="Title 1">
            <a:extLst>
              <a:ext uri="{FF2B5EF4-FFF2-40B4-BE49-F238E27FC236}">
                <a16:creationId xmlns:a16="http://schemas.microsoft.com/office/drawing/2014/main" id="{DDBE187F-A3FD-9A4C-9887-D7FC4BBD9CA3}"/>
              </a:ext>
            </a:extLst>
          </p:cNvPr>
          <p:cNvSpPr txBox="1">
            <a:spLocks/>
          </p:cNvSpPr>
          <p:nvPr/>
        </p:nvSpPr>
        <p:spPr>
          <a:xfrm>
            <a:off x="457199" y="274638"/>
            <a:ext cx="8488017" cy="1143000"/>
          </a:xfrm>
          <a:prstGeom prst="rect">
            <a:avLst/>
          </a:prstGeom>
        </p:spPr>
        <p:txBody>
          <a:bodyPr/>
          <a:lstStyle>
            <a:lvl1pPr algn="l" defTabSz="457200" rtl="0" eaLnBrk="1" latinLnBrk="0" hangingPunct="1">
              <a:spcBef>
                <a:spcPct val="0"/>
              </a:spcBef>
              <a:buNone/>
              <a:defRPr sz="4000" b="1" i="0" kern="1200">
                <a:solidFill>
                  <a:schemeClr val="bg1">
                    <a:lumMod val="50000"/>
                  </a:schemeClr>
                </a:solidFill>
                <a:latin typeface="Arial Narrow"/>
                <a:ea typeface="+mj-ea"/>
                <a:cs typeface="Arial Narrow"/>
              </a:defRPr>
            </a:lvl1pPr>
          </a:lstStyle>
          <a:p>
            <a:r>
              <a:rPr lang="en-US" dirty="0"/>
              <a:t>California Children with Disabilities:</a:t>
            </a:r>
          </a:p>
          <a:p>
            <a:r>
              <a:rPr lang="en-US" dirty="0"/>
              <a:t>Ages 0-22 by Primary Disability Category</a:t>
            </a:r>
          </a:p>
        </p:txBody>
      </p:sp>
      <p:sp>
        <p:nvSpPr>
          <p:cNvPr id="10" name="Slide Number Placeholder 3">
            <a:extLst>
              <a:ext uri="{FF2B5EF4-FFF2-40B4-BE49-F238E27FC236}">
                <a16:creationId xmlns:a16="http://schemas.microsoft.com/office/drawing/2014/main" id="{300F7321-2399-C342-A4D1-AA7D1E1A970F}"/>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30</a:t>
            </a:fld>
            <a:endParaRPr lang="en-US" dirty="0"/>
          </a:p>
        </p:txBody>
      </p:sp>
      <p:pic>
        <p:nvPicPr>
          <p:cNvPr id="3" name="Picture 2">
            <a:extLst>
              <a:ext uri="{FF2B5EF4-FFF2-40B4-BE49-F238E27FC236}">
                <a16:creationId xmlns:a16="http://schemas.microsoft.com/office/drawing/2014/main" id="{6E7E48FB-21D7-406F-B404-95C90C75866F}"/>
              </a:ext>
            </a:extLst>
          </p:cNvPr>
          <p:cNvPicPr>
            <a:picLocks noChangeAspect="1"/>
          </p:cNvPicPr>
          <p:nvPr/>
        </p:nvPicPr>
        <p:blipFill>
          <a:blip r:embed="rId3"/>
          <a:stretch>
            <a:fillRect/>
          </a:stretch>
        </p:blipFill>
        <p:spPr>
          <a:xfrm>
            <a:off x="898812" y="1562544"/>
            <a:ext cx="6944422" cy="4045184"/>
          </a:xfrm>
          <a:prstGeom prst="rect">
            <a:avLst/>
          </a:prstGeom>
        </p:spPr>
      </p:pic>
    </p:spTree>
    <p:extLst>
      <p:ext uri="{BB962C8B-B14F-4D97-AF65-F5344CB8AC3E}">
        <p14:creationId xmlns:p14="http://schemas.microsoft.com/office/powerpoint/2010/main" val="1955657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sz="3600" dirty="0"/>
              <a:t>LCAP Unduplicated Student Groups</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917" y="839403"/>
            <a:ext cx="7718967" cy="4737725"/>
          </a:xfrm>
          <a:prstGeom prst="rect">
            <a:avLst/>
          </a:prstGeom>
        </p:spPr>
      </p:pic>
      <p:sp>
        <p:nvSpPr>
          <p:cNvPr id="8" name="TextBox 7"/>
          <p:cNvSpPr txBox="1"/>
          <p:nvPr/>
        </p:nvSpPr>
        <p:spPr>
          <a:xfrm>
            <a:off x="755418" y="6143618"/>
            <a:ext cx="4937169" cy="338554"/>
          </a:xfrm>
          <a:prstGeom prst="rect">
            <a:avLst/>
          </a:prstGeom>
          <a:noFill/>
        </p:spPr>
        <p:txBody>
          <a:bodyPr wrap="square" rtlCol="0">
            <a:spAutoFit/>
          </a:bodyPr>
          <a:lstStyle/>
          <a:p>
            <a:r>
              <a:rPr lang="en-US" sz="1600" dirty="0"/>
              <a:t>Source: December 2017 CASEMIS and </a:t>
            </a:r>
            <a:r>
              <a:rPr lang="en-US" sz="1600" dirty="0" err="1"/>
              <a:t>DataQuest</a:t>
            </a:r>
            <a:endParaRPr lang="en-US" sz="1600" dirty="0">
              <a:latin typeface="Arial Narrow" panose="020B0606020202030204" pitchFamily="34" charset="0"/>
            </a:endParaRPr>
          </a:p>
        </p:txBody>
      </p:sp>
      <p:sp>
        <p:nvSpPr>
          <p:cNvPr id="9" name="Slide Number Placeholder 3">
            <a:extLst>
              <a:ext uri="{FF2B5EF4-FFF2-40B4-BE49-F238E27FC236}">
                <a16:creationId xmlns:a16="http://schemas.microsoft.com/office/drawing/2014/main" id="{19C0F842-4DE8-7546-B18F-762963EA2D93}"/>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31</a:t>
            </a:fld>
            <a:endParaRPr lang="en-US" dirty="0"/>
          </a:p>
        </p:txBody>
      </p:sp>
      <p:sp>
        <p:nvSpPr>
          <p:cNvPr id="3" name="TextBox 2">
            <a:extLst>
              <a:ext uri="{FF2B5EF4-FFF2-40B4-BE49-F238E27FC236}">
                <a16:creationId xmlns:a16="http://schemas.microsoft.com/office/drawing/2014/main" id="{23D71E82-C754-5440-9554-E650A5EBC008}"/>
              </a:ext>
            </a:extLst>
          </p:cNvPr>
          <p:cNvSpPr txBox="1"/>
          <p:nvPr/>
        </p:nvSpPr>
        <p:spPr>
          <a:xfrm>
            <a:off x="1178904" y="1577213"/>
            <a:ext cx="689291" cy="430887"/>
          </a:xfrm>
          <a:prstGeom prst="rect">
            <a:avLst/>
          </a:prstGeom>
          <a:solidFill>
            <a:srgbClr val="7BBA71"/>
          </a:solidFill>
        </p:spPr>
        <p:txBody>
          <a:bodyPr wrap="none" lIns="0" tIns="0" rIns="0" bIns="0" rtlCol="0">
            <a:spAutoFit/>
          </a:bodyPr>
          <a:lstStyle/>
          <a:p>
            <a:r>
              <a:rPr lang="en-US" sz="2800" b="1" i="1" dirty="0">
                <a:solidFill>
                  <a:schemeClr val="bg1"/>
                </a:solidFill>
                <a:latin typeface="Raleway Black" panose="020B0503030101060003" pitchFamily="34" charset="77"/>
              </a:rPr>
              <a:t>13%</a:t>
            </a:r>
          </a:p>
        </p:txBody>
      </p:sp>
      <p:sp>
        <p:nvSpPr>
          <p:cNvPr id="10" name="TextBox 9">
            <a:extLst>
              <a:ext uri="{FF2B5EF4-FFF2-40B4-BE49-F238E27FC236}">
                <a16:creationId xmlns:a16="http://schemas.microsoft.com/office/drawing/2014/main" id="{7ED810E7-2A77-0A44-84DA-A0AA0BFD0F53}"/>
              </a:ext>
            </a:extLst>
          </p:cNvPr>
          <p:cNvSpPr txBox="1"/>
          <p:nvPr/>
        </p:nvSpPr>
        <p:spPr>
          <a:xfrm>
            <a:off x="2711867" y="2984673"/>
            <a:ext cx="793333" cy="430887"/>
          </a:xfrm>
          <a:prstGeom prst="rect">
            <a:avLst/>
          </a:prstGeom>
          <a:solidFill>
            <a:srgbClr val="7BBA71"/>
          </a:solidFill>
        </p:spPr>
        <p:txBody>
          <a:bodyPr wrap="square" lIns="0" tIns="0" rIns="0" bIns="0" rtlCol="0">
            <a:spAutoFit/>
          </a:bodyPr>
          <a:lstStyle/>
          <a:p>
            <a:r>
              <a:rPr lang="en-US" sz="2800" b="1" i="1" dirty="0">
                <a:solidFill>
                  <a:schemeClr val="bg1"/>
                </a:solidFill>
                <a:latin typeface="Raleway Black" panose="020B0503030101060003" pitchFamily="34" charset="77"/>
              </a:rPr>
              <a:t>17%</a:t>
            </a:r>
          </a:p>
        </p:txBody>
      </p:sp>
      <p:sp>
        <p:nvSpPr>
          <p:cNvPr id="11" name="TextBox 10">
            <a:extLst>
              <a:ext uri="{FF2B5EF4-FFF2-40B4-BE49-F238E27FC236}">
                <a16:creationId xmlns:a16="http://schemas.microsoft.com/office/drawing/2014/main" id="{08CA6F71-E019-3A47-A20A-E4C38BF80FDE}"/>
              </a:ext>
            </a:extLst>
          </p:cNvPr>
          <p:cNvSpPr txBox="1"/>
          <p:nvPr/>
        </p:nvSpPr>
        <p:spPr>
          <a:xfrm>
            <a:off x="1107184" y="4401097"/>
            <a:ext cx="793333" cy="430887"/>
          </a:xfrm>
          <a:prstGeom prst="rect">
            <a:avLst/>
          </a:prstGeom>
          <a:solidFill>
            <a:srgbClr val="7BBA71"/>
          </a:solidFill>
        </p:spPr>
        <p:txBody>
          <a:bodyPr wrap="square" lIns="0" tIns="0" rIns="0" bIns="0" rtlCol="0">
            <a:spAutoFit/>
          </a:bodyPr>
          <a:lstStyle/>
          <a:p>
            <a:r>
              <a:rPr lang="en-US" sz="2800" b="1" i="1" dirty="0">
                <a:solidFill>
                  <a:schemeClr val="bg1"/>
                </a:solidFill>
                <a:latin typeface="Raleway Black" panose="020B0503030101060003" pitchFamily="34" charset="77"/>
              </a:rPr>
              <a:t>27%</a:t>
            </a:r>
          </a:p>
        </p:txBody>
      </p:sp>
      <p:sp>
        <p:nvSpPr>
          <p:cNvPr id="12" name="TextBox 11">
            <a:extLst>
              <a:ext uri="{FF2B5EF4-FFF2-40B4-BE49-F238E27FC236}">
                <a16:creationId xmlns:a16="http://schemas.microsoft.com/office/drawing/2014/main" id="{5B9AE63F-10E2-6E45-AD62-081E25556F25}"/>
              </a:ext>
            </a:extLst>
          </p:cNvPr>
          <p:cNvSpPr txBox="1"/>
          <p:nvPr/>
        </p:nvSpPr>
        <p:spPr>
          <a:xfrm>
            <a:off x="744070" y="5577128"/>
            <a:ext cx="7293801" cy="553998"/>
          </a:xfrm>
          <a:prstGeom prst="rect">
            <a:avLst/>
          </a:prstGeom>
          <a:noFill/>
        </p:spPr>
        <p:txBody>
          <a:bodyPr wrap="square" lIns="91440" tIns="0" rIns="91440" bIns="0"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71% of Students with Disabilities are in One or More LCFF Student Groups (unduplicated)</a:t>
            </a:r>
            <a:endParaRPr lang="en-US" b="1" i="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96232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Layers of Support</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3932" y="1176730"/>
            <a:ext cx="8122868" cy="4952968"/>
          </a:xfrm>
          <a:prstGeom prst="rect">
            <a:avLst/>
          </a:prstGeom>
        </p:spPr>
      </p:pic>
      <p:sp>
        <p:nvSpPr>
          <p:cNvPr id="8" name="Slide Number Placeholder 3">
            <a:extLst>
              <a:ext uri="{FF2B5EF4-FFF2-40B4-BE49-F238E27FC236}">
                <a16:creationId xmlns:a16="http://schemas.microsoft.com/office/drawing/2014/main" id="{A19F4EDD-0036-834C-AE7C-66E4B25BB914}"/>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32</a:t>
            </a:fld>
            <a:endParaRPr lang="en-US" dirty="0"/>
          </a:p>
        </p:txBody>
      </p:sp>
    </p:spTree>
    <p:extLst>
      <p:ext uri="{BB962C8B-B14F-4D97-AF65-F5344CB8AC3E}">
        <p14:creationId xmlns:p14="http://schemas.microsoft.com/office/powerpoint/2010/main" val="4851933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Key Elements of a Multi-Tiered System of Supports (MTSS)</a:t>
            </a:r>
          </a:p>
        </p:txBody>
      </p:sp>
      <p:sp>
        <p:nvSpPr>
          <p:cNvPr id="3" name="Content Placeholder 2"/>
          <p:cNvSpPr>
            <a:spLocks noGrp="1"/>
          </p:cNvSpPr>
          <p:nvPr>
            <p:ph idx="1"/>
          </p:nvPr>
        </p:nvSpPr>
        <p:spPr>
          <a:xfrm>
            <a:off x="457199" y="1600200"/>
            <a:ext cx="8081683" cy="4356847"/>
          </a:xfrm>
        </p:spPr>
        <p:txBody>
          <a:bodyPr/>
          <a:lstStyle/>
          <a:p>
            <a:r>
              <a:rPr lang="en-US" dirty="0"/>
              <a:t>System-wide alignment of resources and initiatives</a:t>
            </a:r>
          </a:p>
          <a:p>
            <a:r>
              <a:rPr lang="en-US" dirty="0"/>
              <a:t>District, site, and grade-level participation in alignment of resources and programs</a:t>
            </a:r>
          </a:p>
          <a:p>
            <a:r>
              <a:rPr lang="en-US" dirty="0"/>
              <a:t>Support for all students including gifted and high achievers</a:t>
            </a:r>
          </a:p>
          <a:p>
            <a:r>
              <a:rPr lang="en-US" dirty="0"/>
              <a:t>Use of the Universal Design for Learning (UDL) proactive lesson planning framework</a:t>
            </a:r>
          </a:p>
          <a:p>
            <a:r>
              <a:rPr lang="en-US" dirty="0"/>
              <a:t>A focus on sustainable interventions that reflect best practice aligned to Common Core State Standards</a:t>
            </a:r>
          </a:p>
        </p:txBody>
      </p:sp>
      <p:sp>
        <p:nvSpPr>
          <p:cNvPr id="13" name="Slide Number Placeholder 3">
            <a:extLst>
              <a:ext uri="{FF2B5EF4-FFF2-40B4-BE49-F238E27FC236}">
                <a16:creationId xmlns:a16="http://schemas.microsoft.com/office/drawing/2014/main" id="{A4BBB96D-CB94-D747-BB8E-6CAD3678873C}"/>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33</a:t>
            </a:fld>
            <a:endParaRPr lang="en-US" dirty="0"/>
          </a:p>
        </p:txBody>
      </p:sp>
    </p:spTree>
    <p:extLst>
      <p:ext uri="{BB962C8B-B14F-4D97-AF65-F5344CB8AC3E}">
        <p14:creationId xmlns:p14="http://schemas.microsoft.com/office/powerpoint/2010/main" val="1121358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Universal Design for Learning (UDL)</a:t>
            </a:r>
          </a:p>
        </p:txBody>
      </p:sp>
      <p:sp>
        <p:nvSpPr>
          <p:cNvPr id="3" name="Content Placeholder 2"/>
          <p:cNvSpPr>
            <a:spLocks noGrp="1"/>
          </p:cNvSpPr>
          <p:nvPr>
            <p:ph idx="1"/>
          </p:nvPr>
        </p:nvSpPr>
        <p:spPr/>
        <p:txBody>
          <a:bodyPr/>
          <a:lstStyle/>
          <a:p>
            <a:endParaRPr lang="en-US" dirty="0">
              <a:hlinkClick r:id="" action="ppaction://noaction"/>
            </a:endParaRPr>
          </a:p>
          <a:p>
            <a:endParaRPr lang="en-US" dirty="0">
              <a:hlinkClick r:id="" action="ppaction://noaction"/>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1202" y="1582398"/>
            <a:ext cx="7941594" cy="4064008"/>
          </a:xfrm>
          <a:prstGeom prst="rect">
            <a:avLst/>
          </a:prstGeom>
        </p:spPr>
      </p:pic>
      <p:sp>
        <p:nvSpPr>
          <p:cNvPr id="5" name="Rectangle 4"/>
          <p:cNvSpPr/>
          <p:nvPr/>
        </p:nvSpPr>
        <p:spPr>
          <a:xfrm>
            <a:off x="601202" y="5817558"/>
            <a:ext cx="2125134" cy="369332"/>
          </a:xfrm>
          <a:prstGeom prst="rect">
            <a:avLst/>
          </a:prstGeom>
        </p:spPr>
        <p:txBody>
          <a:bodyPr wrap="none">
            <a:spAutoFit/>
          </a:bodyPr>
          <a:lstStyle/>
          <a:p>
            <a:r>
              <a:rPr lang="en-US" dirty="0">
                <a:latin typeface="Arial Narrow" panose="020B0606020202030204" pitchFamily="34" charset="0"/>
              </a:rPr>
              <a:t> Source: </a:t>
            </a:r>
            <a:r>
              <a:rPr lang="en-US" dirty="0">
                <a:latin typeface="Arial Narrow" panose="020B0606020202030204" pitchFamily="34" charset="0"/>
                <a:hlinkClick r:id="rId4"/>
              </a:rPr>
              <a:t>Udlcenter.org</a:t>
            </a:r>
            <a:r>
              <a:rPr lang="en-US" dirty="0">
                <a:latin typeface="Arial Narrow" panose="020B0606020202030204" pitchFamily="34" charset="0"/>
              </a:rPr>
              <a:t> </a:t>
            </a:r>
          </a:p>
        </p:txBody>
      </p:sp>
      <p:sp>
        <p:nvSpPr>
          <p:cNvPr id="8" name="Slide Number Placeholder 3">
            <a:extLst>
              <a:ext uri="{FF2B5EF4-FFF2-40B4-BE49-F238E27FC236}">
                <a16:creationId xmlns:a16="http://schemas.microsoft.com/office/drawing/2014/main" id="{E186AB4A-7A9C-DA42-BD3E-CE7212970800}"/>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34</a:t>
            </a:fld>
            <a:endParaRPr lang="en-US" dirty="0"/>
          </a:p>
        </p:txBody>
      </p:sp>
    </p:spTree>
    <p:extLst>
      <p:ext uri="{BB962C8B-B14F-4D97-AF65-F5344CB8AC3E}">
        <p14:creationId xmlns:p14="http://schemas.microsoft.com/office/powerpoint/2010/main" val="949732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Universal Design for Learning (UDL)</a:t>
            </a:r>
          </a:p>
        </p:txBody>
      </p:sp>
      <p:sp>
        <p:nvSpPr>
          <p:cNvPr id="3" name="Content Placeholder 2"/>
          <p:cNvSpPr>
            <a:spLocks noGrp="1"/>
          </p:cNvSpPr>
          <p:nvPr>
            <p:ph idx="1"/>
          </p:nvPr>
        </p:nvSpPr>
        <p:spPr>
          <a:xfrm>
            <a:off x="457199" y="1600200"/>
            <a:ext cx="8014448" cy="4850296"/>
          </a:xfrm>
        </p:spPr>
        <p:txBody>
          <a:bodyPr>
            <a:normAutofit fontScale="92500"/>
          </a:bodyPr>
          <a:lstStyle/>
          <a:p>
            <a:r>
              <a:rPr lang="en-US" dirty="0"/>
              <a:t>Provides students with </a:t>
            </a:r>
            <a:r>
              <a:rPr lang="en-US" b="1" dirty="0"/>
              <a:t>equitable access to education</a:t>
            </a:r>
          </a:p>
          <a:p>
            <a:endParaRPr lang="en-US" dirty="0"/>
          </a:p>
          <a:p>
            <a:r>
              <a:rPr lang="en-US" dirty="0"/>
              <a:t>Optimizes instruction and supports for all students </a:t>
            </a:r>
            <a:r>
              <a:rPr lang="en-US" b="1" dirty="0"/>
              <a:t>in the general education setting</a:t>
            </a:r>
          </a:p>
          <a:p>
            <a:endParaRPr lang="en-US" dirty="0"/>
          </a:p>
          <a:p>
            <a:r>
              <a:rPr lang="en-US" dirty="0"/>
              <a:t>Ensures </a:t>
            </a:r>
            <a:r>
              <a:rPr lang="en-US" b="1" dirty="0"/>
              <a:t>full access to the general curriculum </a:t>
            </a:r>
            <a:r>
              <a:rPr lang="en-US" dirty="0"/>
              <a:t>regardless of disability, English language proficiency, income level, race, academic levels, etc. </a:t>
            </a:r>
          </a:p>
          <a:p>
            <a:endParaRPr lang="en-US" dirty="0"/>
          </a:p>
          <a:p>
            <a:r>
              <a:rPr lang="en-US" dirty="0"/>
              <a:t>Includes </a:t>
            </a:r>
            <a:r>
              <a:rPr lang="en-US" b="1" dirty="0"/>
              <a:t>differentiated instructional strategies </a:t>
            </a:r>
            <a:r>
              <a:rPr lang="en-US" dirty="0"/>
              <a:t>in classroom settings</a:t>
            </a:r>
          </a:p>
          <a:p>
            <a:endParaRPr lang="en-US" dirty="0"/>
          </a:p>
          <a:p>
            <a:r>
              <a:rPr lang="en-US" dirty="0"/>
              <a:t>Offers </a:t>
            </a:r>
            <a:r>
              <a:rPr lang="en-US" b="1" dirty="0"/>
              <a:t>explicit and rigorous instruction </a:t>
            </a:r>
            <a:r>
              <a:rPr lang="en-US" dirty="0"/>
              <a:t>that is </a:t>
            </a:r>
            <a:r>
              <a:rPr lang="en-US" b="1" dirty="0"/>
              <a:t>culturally responsive </a:t>
            </a:r>
            <a:r>
              <a:rPr lang="en-US" dirty="0"/>
              <a:t>and </a:t>
            </a:r>
            <a:r>
              <a:rPr lang="en-US" b="1" dirty="0"/>
              <a:t>linguistically appropriate</a:t>
            </a:r>
          </a:p>
          <a:p>
            <a:endParaRPr lang="en-US" dirty="0"/>
          </a:p>
        </p:txBody>
      </p:sp>
      <p:sp>
        <p:nvSpPr>
          <p:cNvPr id="6" name="Slide Number Placeholder 3">
            <a:extLst>
              <a:ext uri="{FF2B5EF4-FFF2-40B4-BE49-F238E27FC236}">
                <a16:creationId xmlns:a16="http://schemas.microsoft.com/office/drawing/2014/main" id="{3292FB82-D07D-1840-9952-A9A6916CE3A7}"/>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35</a:t>
            </a:fld>
            <a:endParaRPr lang="en-US" dirty="0"/>
          </a:p>
        </p:txBody>
      </p:sp>
    </p:spTree>
    <p:extLst>
      <p:ext uri="{BB962C8B-B14F-4D97-AF65-F5344CB8AC3E}">
        <p14:creationId xmlns:p14="http://schemas.microsoft.com/office/powerpoint/2010/main" val="3097539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52583"/>
          </a:xfrm>
        </p:spPr>
        <p:txBody>
          <a:bodyPr/>
          <a:lstStyle/>
          <a:p>
            <a:r>
              <a:rPr lang="en-US" dirty="0"/>
              <a:t>Evidence-Based Practices</a:t>
            </a:r>
          </a:p>
        </p:txBody>
      </p:sp>
      <p:sp>
        <p:nvSpPr>
          <p:cNvPr id="3" name="Content Placeholder 2"/>
          <p:cNvSpPr>
            <a:spLocks noGrp="1"/>
          </p:cNvSpPr>
          <p:nvPr>
            <p:ph idx="1"/>
          </p:nvPr>
        </p:nvSpPr>
        <p:spPr>
          <a:xfrm>
            <a:off x="457199" y="1478123"/>
            <a:ext cx="8412143" cy="616027"/>
          </a:xfrm>
        </p:spPr>
        <p:txBody>
          <a:bodyPr>
            <a:normAutofit/>
          </a:bodyPr>
          <a:lstStyle/>
          <a:p>
            <a:pPr marL="0" indent="0">
              <a:buNone/>
            </a:pPr>
            <a:r>
              <a:rPr lang="en-US" sz="2800" b="1" dirty="0">
                <a:solidFill>
                  <a:schemeClr val="accent5">
                    <a:lumMod val="75000"/>
                  </a:schemeClr>
                </a:solidFill>
              </a:rPr>
              <a:t>Evidence-based Practices have supporting research</a:t>
            </a:r>
          </a:p>
        </p:txBody>
      </p:sp>
      <p:pic>
        <p:nvPicPr>
          <p:cNvPr id="6" name="Picture 5" descr="SampleSeniorProject - &lt;strong&gt;Evidence&lt;/strong&gt; Based Practic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07568" y="2583683"/>
            <a:ext cx="2879232" cy="3140980"/>
          </a:xfrm>
          <a:prstGeom prst="rect">
            <a:avLst/>
          </a:prstGeom>
        </p:spPr>
      </p:pic>
      <p:sp>
        <p:nvSpPr>
          <p:cNvPr id="7" name="Content Placeholder 2"/>
          <p:cNvSpPr txBox="1">
            <a:spLocks/>
          </p:cNvSpPr>
          <p:nvPr/>
        </p:nvSpPr>
        <p:spPr>
          <a:xfrm>
            <a:off x="457199" y="2345052"/>
            <a:ext cx="5432322" cy="448517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00B050"/>
              </a:buClr>
              <a:buFont typeface="Wingdings" charset="2"/>
              <a:buChar char="§"/>
              <a:defRPr sz="2400" kern="1200">
                <a:solidFill>
                  <a:schemeClr val="tx1"/>
                </a:solidFill>
                <a:latin typeface="Arial Narrow"/>
                <a:ea typeface="+mn-ea"/>
                <a:cs typeface="Arial Narrow"/>
              </a:defRPr>
            </a:lvl1pPr>
            <a:lvl2pPr marL="742950" indent="-285750" algn="l" defTabSz="457200" rtl="0" eaLnBrk="1" latinLnBrk="0" hangingPunct="1">
              <a:spcBef>
                <a:spcPct val="20000"/>
              </a:spcBef>
              <a:buClr>
                <a:srgbClr val="00B050"/>
              </a:buClr>
              <a:buFont typeface="Arial" charset="0"/>
              <a:buChar char="•"/>
              <a:defRPr sz="2000" kern="1200">
                <a:solidFill>
                  <a:schemeClr val="tx1"/>
                </a:solidFill>
                <a:latin typeface="Arial Narrow"/>
                <a:ea typeface="+mn-ea"/>
                <a:cs typeface="Arial Narrow"/>
              </a:defRPr>
            </a:lvl2pPr>
            <a:lvl3pPr marL="1143000" indent="-228600" algn="l" defTabSz="457200" rtl="0" eaLnBrk="1" latinLnBrk="0" hangingPunct="1">
              <a:spcBef>
                <a:spcPct val="20000"/>
              </a:spcBef>
              <a:buClr>
                <a:srgbClr val="00B050"/>
              </a:buClr>
              <a:buFont typeface="Wingdings" charset="2"/>
              <a:buChar char="ü"/>
              <a:defRPr sz="1800" kern="1200">
                <a:solidFill>
                  <a:schemeClr val="tx1"/>
                </a:solidFill>
                <a:latin typeface="Arial Narrow"/>
                <a:ea typeface="+mn-ea"/>
                <a:cs typeface="Arial Narrow"/>
              </a:defRPr>
            </a:lvl3pPr>
            <a:lvl4pPr marL="1600200" indent="-228600" algn="l" defTabSz="457200" rtl="0" eaLnBrk="1" latinLnBrk="0" hangingPunct="1">
              <a:spcBef>
                <a:spcPct val="20000"/>
              </a:spcBef>
              <a:buClr>
                <a:srgbClr val="00B050"/>
              </a:buClr>
              <a:buFont typeface="Arial"/>
              <a:buChar char="–"/>
              <a:defRPr sz="1600" kern="1200">
                <a:solidFill>
                  <a:schemeClr val="tx1"/>
                </a:solidFill>
                <a:latin typeface="Arial Narrow"/>
                <a:ea typeface="+mn-ea"/>
                <a:cs typeface="Arial Narrow"/>
              </a:defRPr>
            </a:lvl4pPr>
            <a:lvl5pPr marL="2057400" indent="-228600" algn="l" defTabSz="457200" rtl="0" eaLnBrk="1" latinLnBrk="0" hangingPunct="1">
              <a:spcBef>
                <a:spcPct val="20000"/>
              </a:spcBef>
              <a:buClr>
                <a:srgbClr val="00B050"/>
              </a:buClr>
              <a:buFont typeface="Arial"/>
              <a:buChar char="»"/>
              <a:defRPr sz="14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Increased likelihood of positive outcomes</a:t>
            </a:r>
          </a:p>
          <a:p>
            <a:r>
              <a:rPr lang="en-US" dirty="0"/>
              <a:t>Less time and resources devoted to ineffective programs and practices</a:t>
            </a:r>
          </a:p>
          <a:p>
            <a:r>
              <a:rPr lang="en-US" dirty="0"/>
              <a:t>Increase in sustainability because data supports the efficiency of these practices</a:t>
            </a:r>
          </a:p>
        </p:txBody>
      </p:sp>
      <p:sp>
        <p:nvSpPr>
          <p:cNvPr id="8" name="Slide Number Placeholder 3">
            <a:extLst>
              <a:ext uri="{FF2B5EF4-FFF2-40B4-BE49-F238E27FC236}">
                <a16:creationId xmlns:a16="http://schemas.microsoft.com/office/drawing/2014/main" id="{100B9DB0-B252-3B44-9812-718D11B98F56}"/>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36</a:t>
            </a:fld>
            <a:endParaRPr lang="en-US" dirty="0"/>
          </a:p>
        </p:txBody>
      </p:sp>
    </p:spTree>
    <p:extLst>
      <p:ext uri="{BB962C8B-B14F-4D97-AF65-F5344CB8AC3E}">
        <p14:creationId xmlns:p14="http://schemas.microsoft.com/office/powerpoint/2010/main" val="2051675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52583"/>
          </a:xfrm>
        </p:spPr>
        <p:txBody>
          <a:bodyPr/>
          <a:lstStyle/>
          <a:p>
            <a:r>
              <a:rPr lang="en-US" dirty="0"/>
              <a:t>Evidence-Based Practices</a:t>
            </a:r>
          </a:p>
        </p:txBody>
      </p:sp>
      <p:sp>
        <p:nvSpPr>
          <p:cNvPr id="3" name="Content Placeholder 2"/>
          <p:cNvSpPr>
            <a:spLocks noGrp="1"/>
          </p:cNvSpPr>
          <p:nvPr>
            <p:ph idx="1"/>
          </p:nvPr>
        </p:nvSpPr>
        <p:spPr>
          <a:xfrm>
            <a:off x="457200" y="1377795"/>
            <a:ext cx="8458200" cy="524692"/>
          </a:xfrm>
        </p:spPr>
        <p:txBody>
          <a:bodyPr>
            <a:normAutofit/>
          </a:bodyPr>
          <a:lstStyle/>
          <a:p>
            <a:pPr marL="0" indent="0">
              <a:buNone/>
            </a:pPr>
            <a:r>
              <a:rPr lang="en-US" sz="2800" b="1" dirty="0">
                <a:solidFill>
                  <a:schemeClr val="accent5">
                    <a:lumMod val="75000"/>
                  </a:schemeClr>
                </a:solidFill>
              </a:rPr>
              <a:t>Tools to Assist with the Selection of EBPs</a:t>
            </a:r>
          </a:p>
        </p:txBody>
      </p:sp>
      <p:pic>
        <p:nvPicPr>
          <p:cNvPr id="6" name="Picture 5" descr="CCSESA Doc 2017-8-3 (002).pdf - Adobe Acrobat Pro"/>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4992900" y="2346891"/>
            <a:ext cx="3153662" cy="3908404"/>
          </a:xfrm>
          <a:prstGeom prst="rect">
            <a:avLst/>
          </a:prstGeom>
          <a:ln>
            <a:noFill/>
          </a:ln>
          <a:effectLst>
            <a:outerShdw blurRad="292100" dist="139700" dir="2700000" algn="tl" rotWithShape="0">
              <a:srgbClr val="333333">
                <a:alpha val="65000"/>
              </a:srgbClr>
            </a:outerShdw>
          </a:effectLst>
        </p:spPr>
      </p:pic>
      <p:sp>
        <p:nvSpPr>
          <p:cNvPr id="7" name="Content Placeholder 2"/>
          <p:cNvSpPr txBox="1">
            <a:spLocks/>
          </p:cNvSpPr>
          <p:nvPr/>
        </p:nvSpPr>
        <p:spPr>
          <a:xfrm>
            <a:off x="5744251" y="2091114"/>
            <a:ext cx="2187742" cy="44452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rgbClr val="00B050"/>
              </a:buClr>
              <a:buFont typeface="Wingdings" charset="2"/>
              <a:buChar char="§"/>
              <a:defRPr sz="2400" kern="1200">
                <a:solidFill>
                  <a:schemeClr val="tx1"/>
                </a:solidFill>
                <a:latin typeface="Arial Narrow"/>
                <a:ea typeface="+mn-ea"/>
                <a:cs typeface="Arial Narrow"/>
              </a:defRPr>
            </a:lvl1pPr>
            <a:lvl2pPr marL="742950" indent="-285750" algn="l" defTabSz="457200" rtl="0" eaLnBrk="1" latinLnBrk="0" hangingPunct="1">
              <a:spcBef>
                <a:spcPct val="20000"/>
              </a:spcBef>
              <a:buClr>
                <a:srgbClr val="00B050"/>
              </a:buClr>
              <a:buFont typeface="Arial" charset="0"/>
              <a:buChar char="•"/>
              <a:defRPr sz="2000" kern="1200">
                <a:solidFill>
                  <a:schemeClr val="tx1"/>
                </a:solidFill>
                <a:latin typeface="Arial Narrow"/>
                <a:ea typeface="+mn-ea"/>
                <a:cs typeface="Arial Narrow"/>
              </a:defRPr>
            </a:lvl2pPr>
            <a:lvl3pPr marL="1143000" indent="-228600" algn="l" defTabSz="457200" rtl="0" eaLnBrk="1" latinLnBrk="0" hangingPunct="1">
              <a:spcBef>
                <a:spcPct val="20000"/>
              </a:spcBef>
              <a:buClr>
                <a:srgbClr val="00B050"/>
              </a:buClr>
              <a:buFont typeface="Wingdings" charset="2"/>
              <a:buChar char="ü"/>
              <a:defRPr sz="1800" kern="1200">
                <a:solidFill>
                  <a:schemeClr val="tx1"/>
                </a:solidFill>
                <a:latin typeface="Arial Narrow"/>
                <a:ea typeface="+mn-ea"/>
                <a:cs typeface="Arial Narrow"/>
              </a:defRPr>
            </a:lvl3pPr>
            <a:lvl4pPr marL="1600200" indent="-228600" algn="l" defTabSz="457200" rtl="0" eaLnBrk="1" latinLnBrk="0" hangingPunct="1">
              <a:spcBef>
                <a:spcPct val="20000"/>
              </a:spcBef>
              <a:buClr>
                <a:srgbClr val="00B050"/>
              </a:buClr>
              <a:buFont typeface="Arial"/>
              <a:buChar char="–"/>
              <a:defRPr sz="1600" kern="1200">
                <a:solidFill>
                  <a:schemeClr val="tx1"/>
                </a:solidFill>
                <a:latin typeface="Arial Narrow"/>
                <a:ea typeface="+mn-ea"/>
                <a:cs typeface="Arial Narrow"/>
              </a:defRPr>
            </a:lvl4pPr>
            <a:lvl5pPr marL="2057400" indent="-228600" algn="l" defTabSz="457200" rtl="0" eaLnBrk="1" latinLnBrk="0" hangingPunct="1">
              <a:spcBef>
                <a:spcPct val="20000"/>
              </a:spcBef>
              <a:buClr>
                <a:srgbClr val="00B050"/>
              </a:buClr>
              <a:buFont typeface="Arial"/>
              <a:buChar char="»"/>
              <a:defRPr sz="14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Hexagon Tool</a:t>
            </a:r>
          </a:p>
        </p:txBody>
      </p:sp>
      <p:sp>
        <p:nvSpPr>
          <p:cNvPr id="8" name="Content Placeholder 2"/>
          <p:cNvSpPr txBox="1">
            <a:spLocks/>
          </p:cNvSpPr>
          <p:nvPr/>
        </p:nvSpPr>
        <p:spPr>
          <a:xfrm>
            <a:off x="942474" y="2002456"/>
            <a:ext cx="3515226" cy="48843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00B050"/>
              </a:buClr>
              <a:buFont typeface="Wingdings" charset="2"/>
              <a:buChar char="§"/>
              <a:defRPr sz="2400" kern="1200">
                <a:solidFill>
                  <a:schemeClr val="tx1"/>
                </a:solidFill>
                <a:latin typeface="Arial Narrow"/>
                <a:ea typeface="+mn-ea"/>
                <a:cs typeface="Arial Narrow"/>
              </a:defRPr>
            </a:lvl1pPr>
            <a:lvl2pPr marL="742950" indent="-285750" algn="l" defTabSz="457200" rtl="0" eaLnBrk="1" latinLnBrk="0" hangingPunct="1">
              <a:spcBef>
                <a:spcPct val="20000"/>
              </a:spcBef>
              <a:buClr>
                <a:srgbClr val="00B050"/>
              </a:buClr>
              <a:buFont typeface="Arial" charset="0"/>
              <a:buChar char="•"/>
              <a:defRPr sz="2000" kern="1200">
                <a:solidFill>
                  <a:schemeClr val="tx1"/>
                </a:solidFill>
                <a:latin typeface="Arial Narrow"/>
                <a:ea typeface="+mn-ea"/>
                <a:cs typeface="Arial Narrow"/>
              </a:defRPr>
            </a:lvl2pPr>
            <a:lvl3pPr marL="1143000" indent="-228600" algn="l" defTabSz="457200" rtl="0" eaLnBrk="1" latinLnBrk="0" hangingPunct="1">
              <a:spcBef>
                <a:spcPct val="20000"/>
              </a:spcBef>
              <a:buClr>
                <a:srgbClr val="00B050"/>
              </a:buClr>
              <a:buFont typeface="Wingdings" charset="2"/>
              <a:buChar char="ü"/>
              <a:defRPr sz="1800" kern="1200">
                <a:solidFill>
                  <a:schemeClr val="tx1"/>
                </a:solidFill>
                <a:latin typeface="Arial Narrow"/>
                <a:ea typeface="+mn-ea"/>
                <a:cs typeface="Arial Narrow"/>
              </a:defRPr>
            </a:lvl3pPr>
            <a:lvl4pPr marL="1600200" indent="-228600" algn="l" defTabSz="457200" rtl="0" eaLnBrk="1" latinLnBrk="0" hangingPunct="1">
              <a:spcBef>
                <a:spcPct val="20000"/>
              </a:spcBef>
              <a:buClr>
                <a:srgbClr val="00B050"/>
              </a:buClr>
              <a:buFont typeface="Arial"/>
              <a:buChar char="–"/>
              <a:defRPr sz="1600" kern="1200">
                <a:solidFill>
                  <a:schemeClr val="tx1"/>
                </a:solidFill>
                <a:latin typeface="Arial Narrow"/>
                <a:ea typeface="+mn-ea"/>
                <a:cs typeface="Arial Narrow"/>
              </a:defRPr>
            </a:lvl4pPr>
            <a:lvl5pPr marL="2057400" indent="-228600" algn="l" defTabSz="457200" rtl="0" eaLnBrk="1" latinLnBrk="0" hangingPunct="1">
              <a:spcBef>
                <a:spcPct val="20000"/>
              </a:spcBef>
              <a:buClr>
                <a:srgbClr val="00B050"/>
              </a:buClr>
              <a:buFont typeface="Arial"/>
              <a:buChar char="»"/>
              <a:defRPr sz="14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EBP Comparison Sheet</a:t>
            </a:r>
          </a:p>
        </p:txBody>
      </p:sp>
      <p:sp>
        <p:nvSpPr>
          <p:cNvPr id="9" name="Slide Number Placeholder 3">
            <a:extLst>
              <a:ext uri="{FF2B5EF4-FFF2-40B4-BE49-F238E27FC236}">
                <a16:creationId xmlns:a16="http://schemas.microsoft.com/office/drawing/2014/main" id="{99E9BDF8-1E34-104F-9A96-75F7D26399F0}"/>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37</a:t>
            </a:fld>
            <a:endParaRPr lang="en-US" dirty="0"/>
          </a:p>
        </p:txBody>
      </p:sp>
      <p:pic>
        <p:nvPicPr>
          <p:cNvPr id="11" name="Picture 10">
            <a:extLst>
              <a:ext uri="{FF2B5EF4-FFF2-40B4-BE49-F238E27FC236}">
                <a16:creationId xmlns:a16="http://schemas.microsoft.com/office/drawing/2014/main" id="{234ADDC3-E82E-E446-83A4-2D6B3F3544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1451" y="2590862"/>
            <a:ext cx="3165139" cy="3330913"/>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5B97CFED-B9F9-9340-9E29-8D8A6A8A0E54}"/>
              </a:ext>
            </a:extLst>
          </p:cNvPr>
          <p:cNvSpPr txBox="1"/>
          <p:nvPr/>
        </p:nvSpPr>
        <p:spPr>
          <a:xfrm>
            <a:off x="3026455" y="6070061"/>
            <a:ext cx="2446497" cy="369332"/>
          </a:xfrm>
          <a:prstGeom prst="rect">
            <a:avLst/>
          </a:prstGeom>
          <a:noFill/>
        </p:spPr>
        <p:txBody>
          <a:bodyPr wrap="square" rtlCol="0">
            <a:spAutoFit/>
          </a:bodyPr>
          <a:lstStyle/>
          <a:p>
            <a:pPr algn="ctr"/>
            <a:r>
              <a:rPr lang="en-US" i="1" dirty="0">
                <a:latin typeface="Arial Narrow" panose="020B0604020202020204" pitchFamily="34" charset="0"/>
                <a:cs typeface="Arial Narrow" panose="020B0604020202020204" pitchFamily="34" charset="0"/>
              </a:rPr>
              <a:t>Handbook</a:t>
            </a:r>
            <a:r>
              <a:rPr lang="en-US" dirty="0">
                <a:latin typeface="Arial Narrow" panose="020B0604020202020204" pitchFamily="34" charset="0"/>
                <a:cs typeface="Arial Narrow" panose="020B0604020202020204" pitchFamily="34" charset="0"/>
              </a:rPr>
              <a:t>, pp. 26 - 28</a:t>
            </a:r>
          </a:p>
        </p:txBody>
      </p:sp>
    </p:spTree>
    <p:extLst>
      <p:ext uri="{BB962C8B-B14F-4D97-AF65-F5344CB8AC3E}">
        <p14:creationId xmlns:p14="http://schemas.microsoft.com/office/powerpoint/2010/main" val="1515848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7C0BF-4C88-4242-AE24-BBA1A5B140C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92ACF86-3C4A-5143-BD3C-C905895FAF8D}"/>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D1AD0971-AD1C-D84A-89BF-01BE44B7047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a:ln>
                  <a:noFill/>
                </a:ln>
                <a:solidFill>
                  <a:prstClr val="white">
                    <a:lumMod val="50000"/>
                  </a:prstClr>
                </a:solidFill>
                <a:effectLst/>
                <a:uLnTx/>
                <a:uFillTx/>
                <a:latin typeface="Arial Narrow" charset="0"/>
                <a:ea typeface="+mn-ea"/>
                <a:cs typeface="Arial"/>
              </a:rPr>
              <a:t>© 2017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
        <p:nvSpPr>
          <p:cNvPr id="5" name="Rectangle 4">
            <a:extLst>
              <a:ext uri="{FF2B5EF4-FFF2-40B4-BE49-F238E27FC236}">
                <a16:creationId xmlns:a16="http://schemas.microsoft.com/office/drawing/2014/main" id="{159E8FA6-1C86-B142-BCF4-CC3133268161}"/>
              </a:ext>
            </a:extLst>
          </p:cNvPr>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C6E8BA3-5334-E348-8F34-68F0FE4B3D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00412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6530" y="5237921"/>
            <a:ext cx="7991061" cy="854765"/>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50000"/>
                </a:prstClr>
              </a:solidFill>
              <a:effectLst/>
              <a:uLnTx/>
              <a:uFillTx/>
              <a:latin typeface="Calibri"/>
              <a:ea typeface="+mn-ea"/>
              <a:cs typeface="+mn-cs"/>
            </a:endParaRPr>
          </a:p>
        </p:txBody>
      </p:sp>
      <p:sp>
        <p:nvSpPr>
          <p:cNvPr id="3" name="Content Placeholder 2"/>
          <p:cNvSpPr>
            <a:spLocks noGrp="1"/>
          </p:cNvSpPr>
          <p:nvPr>
            <p:ph idx="1"/>
          </p:nvPr>
        </p:nvSpPr>
        <p:spPr>
          <a:xfrm>
            <a:off x="511864" y="1600201"/>
            <a:ext cx="8174936" cy="4492486"/>
          </a:xfrm>
        </p:spPr>
        <p:txBody>
          <a:bodyPr>
            <a:normAutofit/>
          </a:bodyPr>
          <a:lstStyle/>
          <a:p>
            <a:pPr marL="0" indent="0">
              <a:buNone/>
            </a:pPr>
            <a:r>
              <a:rPr lang="en-US" b="1" dirty="0"/>
              <a:t>Section 3: Continuous Improvement Cycle (pp. 9 </a:t>
            </a:r>
            <a:r>
              <a:rPr lang="mr-IN" b="1" dirty="0"/>
              <a:t>– </a:t>
            </a:r>
            <a:r>
              <a:rPr lang="en-US" b="1" dirty="0"/>
              <a:t>22)</a:t>
            </a:r>
          </a:p>
          <a:p>
            <a:pPr marL="0" indent="0">
              <a:buNone/>
            </a:pPr>
            <a:r>
              <a:rPr lang="en-US" b="1" dirty="0">
                <a:solidFill>
                  <a:srgbClr val="00B050"/>
                </a:solidFill>
              </a:rPr>
              <a:t>Information, resources, and links for implementing </a:t>
            </a:r>
            <a:br>
              <a:rPr lang="en-US" b="1" dirty="0">
                <a:solidFill>
                  <a:srgbClr val="00B050"/>
                </a:solidFill>
              </a:rPr>
            </a:br>
            <a:r>
              <a:rPr lang="en-US" b="1" dirty="0">
                <a:solidFill>
                  <a:srgbClr val="00B050"/>
                </a:solidFill>
              </a:rPr>
              <a:t>a “Plan, Do, Study, and Act” cycle</a:t>
            </a:r>
          </a:p>
          <a:p>
            <a:r>
              <a:rPr lang="en-US" dirty="0"/>
              <a:t>Common school and district plans</a:t>
            </a:r>
          </a:p>
          <a:p>
            <a:r>
              <a:rPr lang="en-US" dirty="0"/>
              <a:t>Guidance for improvement teams </a:t>
            </a:r>
            <a:br>
              <a:rPr lang="en-US" dirty="0"/>
            </a:br>
            <a:r>
              <a:rPr lang="en-US" dirty="0"/>
              <a:t>(processes and actions)</a:t>
            </a:r>
          </a:p>
          <a:p>
            <a:r>
              <a:rPr lang="en-US" dirty="0"/>
              <a:t>Use of data: analysis, planning, </a:t>
            </a:r>
            <a:br>
              <a:rPr lang="en-US" dirty="0"/>
            </a:br>
            <a:r>
              <a:rPr lang="en-US" dirty="0"/>
              <a:t>and Improvement</a:t>
            </a:r>
            <a:br>
              <a:rPr lang="en-US" dirty="0"/>
            </a:br>
            <a:endParaRPr lang="en-US" dirty="0"/>
          </a:p>
          <a:p>
            <a:pPr marL="0" indent="0" algn="ctr">
              <a:buNone/>
            </a:pPr>
            <a:r>
              <a:rPr lang="en-US" dirty="0">
                <a:solidFill>
                  <a:schemeClr val="bg1"/>
                </a:solidFill>
              </a:rPr>
              <a:t>Resources in the Section 4 Toolkit will be useful for implementing</a:t>
            </a:r>
            <a:br>
              <a:rPr lang="en-US" dirty="0">
                <a:solidFill>
                  <a:schemeClr val="bg1"/>
                </a:solidFill>
              </a:rPr>
            </a:br>
            <a:r>
              <a:rPr lang="en-US" dirty="0">
                <a:solidFill>
                  <a:schemeClr val="bg1"/>
                </a:solidFill>
              </a:rPr>
              <a:t>the </a:t>
            </a:r>
            <a:r>
              <a:rPr lang="en-US" b="1" dirty="0">
                <a:solidFill>
                  <a:schemeClr val="bg1"/>
                </a:solidFill>
              </a:rPr>
              <a:t>“Plan, Do, Study, and Act” </a:t>
            </a:r>
            <a:r>
              <a:rPr lang="en-US" dirty="0">
                <a:solidFill>
                  <a:schemeClr val="bg1"/>
                </a:solidFill>
              </a:rPr>
              <a:t>cycle.</a:t>
            </a:r>
          </a:p>
          <a:p>
            <a:endParaRPr lang="en-US" dirty="0"/>
          </a:p>
          <a:p>
            <a:pPr marL="0" indent="0">
              <a:buNone/>
            </a:pPr>
            <a:endParaRPr lang="en-US" dirty="0"/>
          </a:p>
        </p:txBody>
      </p:sp>
      <p:sp>
        <p:nvSpPr>
          <p:cNvPr id="2" name="Title 1"/>
          <p:cNvSpPr>
            <a:spLocks noGrp="1"/>
          </p:cNvSpPr>
          <p:nvPr>
            <p:ph type="title"/>
          </p:nvPr>
        </p:nvSpPr>
        <p:spPr/>
        <p:txBody>
          <a:bodyPr/>
          <a:lstStyle/>
          <a:p>
            <a:r>
              <a:rPr lang="en-US" dirty="0"/>
              <a:t>Handbook Contents</a:t>
            </a:r>
          </a:p>
        </p:txBody>
      </p:sp>
      <p:pic>
        <p:nvPicPr>
          <p:cNvPr id="9" name="Picture 8">
            <a:extLst>
              <a:ext uri="{FF2B5EF4-FFF2-40B4-BE49-F238E27FC236}">
                <a16:creationId xmlns:a16="http://schemas.microsoft.com/office/drawing/2014/main" id="{CA687157-7CBE-044D-8857-5F22DE0D35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6510" y="2542963"/>
            <a:ext cx="2451081" cy="2573449"/>
          </a:xfrm>
          <a:prstGeom prst="rect">
            <a:avLst/>
          </a:prstGeom>
        </p:spPr>
      </p:pic>
      <p:sp>
        <p:nvSpPr>
          <p:cNvPr id="10" name="Slide Number Placeholder 3">
            <a:extLst>
              <a:ext uri="{FF2B5EF4-FFF2-40B4-BE49-F238E27FC236}">
                <a16:creationId xmlns:a16="http://schemas.microsoft.com/office/drawing/2014/main" id="{160DB8EF-B927-8940-BC40-791085BAC278}"/>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Tree>
    <p:extLst>
      <p:ext uri="{BB962C8B-B14F-4D97-AF65-F5344CB8AC3E}">
        <p14:creationId xmlns:p14="http://schemas.microsoft.com/office/powerpoint/2010/main" val="1730185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Guiding Principles</a:t>
            </a:r>
          </a:p>
        </p:txBody>
      </p:sp>
      <p:sp>
        <p:nvSpPr>
          <p:cNvPr id="3" name="Content Placeholder 2"/>
          <p:cNvSpPr>
            <a:spLocks noGrp="1"/>
          </p:cNvSpPr>
          <p:nvPr>
            <p:ph idx="1"/>
          </p:nvPr>
        </p:nvSpPr>
        <p:spPr>
          <a:xfrm>
            <a:off x="457199" y="1600200"/>
            <a:ext cx="8018061" cy="4525963"/>
          </a:xfrm>
        </p:spPr>
        <p:txBody>
          <a:bodyPr>
            <a:normAutofit/>
          </a:bodyPr>
          <a:lstStyle/>
          <a:p>
            <a:pPr marL="465887" indent="-465887">
              <a:buFont typeface="+mj-lt"/>
              <a:buAutoNum type="arabicPeriod"/>
            </a:pPr>
            <a:r>
              <a:rPr lang="en-US" dirty="0">
                <a:solidFill>
                  <a:srgbClr val="212121"/>
                </a:solidFill>
                <a:latin typeface="Arial Narrow" panose="020B0606020202030204" pitchFamily="34" charset="0"/>
                <a:ea typeface="Calibri" panose="020F0502020204030204" pitchFamily="34" charset="0"/>
                <a:cs typeface="Times New Roman" panose="02020603050405020304" pitchFamily="18" charset="0"/>
              </a:rPr>
              <a:t>General Education and Special Education work together seamlessly as one coherent system.</a:t>
            </a:r>
          </a:p>
          <a:p>
            <a:pPr marL="465887" indent="-465887">
              <a:buFont typeface="+mj-lt"/>
              <a:buAutoNum type="arabicPeriod"/>
            </a:pPr>
            <a:endParaRPr lang="en-US" dirty="0">
              <a:latin typeface="Arial Narrow" panose="020B0606020202030204" pitchFamily="34" charset="0"/>
              <a:ea typeface="Calibri" panose="020F0502020204030204" pitchFamily="34" charset="0"/>
              <a:cs typeface="Times New Roman" panose="02020603050405020304" pitchFamily="18" charset="0"/>
            </a:endParaRPr>
          </a:p>
          <a:p>
            <a:pPr marL="465887" indent="-465887">
              <a:buFont typeface="+mj-lt"/>
              <a:buAutoNum type="arabicPeriod"/>
            </a:pPr>
            <a:r>
              <a:rPr lang="en-US" dirty="0">
                <a:solidFill>
                  <a:srgbClr val="212121"/>
                </a:solidFill>
                <a:latin typeface="Arial Narrow" panose="020B0606020202030204" pitchFamily="34" charset="0"/>
                <a:ea typeface="Calibri" panose="020F0502020204030204" pitchFamily="34" charset="0"/>
                <a:cs typeface="Times New Roman" panose="02020603050405020304" pitchFamily="18" charset="0"/>
              </a:rPr>
              <a:t>Educational programs are organized within the context of a </a:t>
            </a:r>
            <a:br>
              <a:rPr lang="en-US" dirty="0">
                <a:solidFill>
                  <a:srgbClr val="212121"/>
                </a:solidFill>
                <a:latin typeface="Arial Narrow" panose="020B0606020202030204" pitchFamily="34" charset="0"/>
                <a:ea typeface="Calibri" panose="020F0502020204030204" pitchFamily="34" charset="0"/>
                <a:cs typeface="Times New Roman" panose="02020603050405020304" pitchFamily="18" charset="0"/>
              </a:rPr>
            </a:br>
            <a:r>
              <a:rPr lang="en-US" dirty="0">
                <a:solidFill>
                  <a:srgbClr val="212121"/>
                </a:solidFill>
                <a:latin typeface="Arial Narrow" panose="020B0606020202030204" pitchFamily="34" charset="0"/>
                <a:ea typeface="Calibri" panose="020F0502020204030204" pitchFamily="34" charset="0"/>
                <a:cs typeface="Times New Roman" panose="02020603050405020304" pitchFamily="18" charset="0"/>
              </a:rPr>
              <a:t>Multi-Tiered System of Supports (MTSS) framework to ensure academic and behavioral supports are provided for all students.</a:t>
            </a:r>
          </a:p>
          <a:p>
            <a:pPr marL="465887" indent="-465887">
              <a:buFont typeface="+mj-lt"/>
              <a:buAutoNum type="arabicPeriod"/>
            </a:pPr>
            <a:endParaRPr lang="en-US" dirty="0">
              <a:latin typeface="Arial Narrow" panose="020B0606020202030204" pitchFamily="34" charset="0"/>
              <a:ea typeface="Calibri" panose="020F0502020204030204" pitchFamily="34" charset="0"/>
              <a:cs typeface="Times New Roman" panose="02020603050405020304" pitchFamily="18" charset="0"/>
            </a:endParaRPr>
          </a:p>
          <a:p>
            <a:pPr marL="465887" indent="-465887">
              <a:buFont typeface="+mj-lt"/>
              <a:buAutoNum type="arabicPeriod"/>
            </a:pPr>
            <a:r>
              <a:rPr lang="en-US" dirty="0">
                <a:solidFill>
                  <a:srgbClr val="212121"/>
                </a:solidFill>
                <a:latin typeface="Arial Narrow" panose="020B0606020202030204" pitchFamily="34" charset="0"/>
                <a:ea typeface="Calibri" panose="020F0502020204030204" pitchFamily="34" charset="0"/>
                <a:cs typeface="Times New Roman" panose="02020603050405020304" pitchFamily="18" charset="0"/>
              </a:rPr>
              <a:t>Instructional programs incorporate high quality, standards aligned, evidence-based practices and use of  principles of Universal Design for Learning (UDL).</a:t>
            </a:r>
          </a:p>
          <a:p>
            <a:pPr marL="0" indent="0">
              <a:buNone/>
            </a:pPr>
            <a:endParaRPr lang="en-US" dirty="0">
              <a:latin typeface="Arial Narrow" panose="020B0606020202030204" pitchFamily="34" charset="0"/>
              <a:ea typeface="Calibri" panose="020F0502020204030204" pitchFamily="34" charset="0"/>
              <a:cs typeface="Times New Roman" panose="02020603050405020304" pitchFamily="18" charset="0"/>
            </a:endParaRPr>
          </a:p>
        </p:txBody>
      </p:sp>
      <p:sp>
        <p:nvSpPr>
          <p:cNvPr id="7" name="Slide Number Placeholder 3"/>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smtClean="0"/>
              <a:pPr/>
              <a:t>4</a:t>
            </a:fld>
            <a:endParaRPr lang="en-US" dirty="0"/>
          </a:p>
        </p:txBody>
      </p:sp>
    </p:spTree>
    <p:extLst>
      <p:ext uri="{BB962C8B-B14F-4D97-AF65-F5344CB8AC3E}">
        <p14:creationId xmlns:p14="http://schemas.microsoft.com/office/powerpoint/2010/main" val="2585773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Continuous Improvement</a:t>
            </a:r>
          </a:p>
        </p:txBody>
      </p:sp>
      <p:pic>
        <p:nvPicPr>
          <p:cNvPr id="7" name="Picture 6">
            <a:extLst>
              <a:ext uri="{FF2B5EF4-FFF2-40B4-BE49-F238E27FC236}">
                <a16:creationId xmlns:a16="http://schemas.microsoft.com/office/drawing/2014/main" id="{533DDC38-9300-DC42-8D34-933BE6D2CA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9214" y="1493035"/>
            <a:ext cx="4535214" cy="4761631"/>
          </a:xfrm>
          <a:prstGeom prst="rect">
            <a:avLst/>
          </a:prstGeom>
        </p:spPr>
      </p:pic>
      <p:sp>
        <p:nvSpPr>
          <p:cNvPr id="8" name="TextBox 7">
            <a:extLst>
              <a:ext uri="{FF2B5EF4-FFF2-40B4-BE49-F238E27FC236}">
                <a16:creationId xmlns:a16="http://schemas.microsoft.com/office/drawing/2014/main" id="{1E65D159-EA65-8D49-B9C5-A1A78861945D}"/>
              </a:ext>
            </a:extLst>
          </p:cNvPr>
          <p:cNvSpPr txBox="1"/>
          <p:nvPr/>
        </p:nvSpPr>
        <p:spPr>
          <a:xfrm>
            <a:off x="1127053" y="5826023"/>
            <a:ext cx="1485822"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Handbook</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p. 9</a:t>
            </a:r>
          </a:p>
        </p:txBody>
      </p:sp>
      <p:sp>
        <p:nvSpPr>
          <p:cNvPr id="9" name="Slide Number Placeholder 3">
            <a:extLst>
              <a:ext uri="{FF2B5EF4-FFF2-40B4-BE49-F238E27FC236}">
                <a16:creationId xmlns:a16="http://schemas.microsoft.com/office/drawing/2014/main" id="{6AAB4E2F-E75E-454F-84C4-4C426D4E5E30}"/>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Tree>
    <p:extLst>
      <p:ext uri="{BB962C8B-B14F-4D97-AF65-F5344CB8AC3E}">
        <p14:creationId xmlns:p14="http://schemas.microsoft.com/office/powerpoint/2010/main" val="16307678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Continuous Improvement: Plan</a:t>
            </a:r>
          </a:p>
        </p:txBody>
      </p:sp>
      <p:sp>
        <p:nvSpPr>
          <p:cNvPr id="6" name="Right Arrow 5"/>
          <p:cNvSpPr/>
          <p:nvPr/>
        </p:nvSpPr>
        <p:spPr>
          <a:xfrm>
            <a:off x="514643" y="2273792"/>
            <a:ext cx="1658640" cy="635233"/>
          </a:xfrm>
          <a:prstGeom prst="rightArrow">
            <a:avLst/>
          </a:prstGeom>
          <a:solidFill>
            <a:srgbClr val="509A44"/>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F95E8D00-AE25-F446-A641-0CE3550068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4393" y="1417638"/>
            <a:ext cx="4535214" cy="4761631"/>
          </a:xfrm>
          <a:prstGeom prst="rect">
            <a:avLst/>
          </a:prstGeom>
        </p:spPr>
      </p:pic>
      <p:sp>
        <p:nvSpPr>
          <p:cNvPr id="9" name="TextBox 8">
            <a:extLst>
              <a:ext uri="{FF2B5EF4-FFF2-40B4-BE49-F238E27FC236}">
                <a16:creationId xmlns:a16="http://schemas.microsoft.com/office/drawing/2014/main" id="{2E9A201B-AC34-4849-8B05-A19202094C3E}"/>
              </a:ext>
            </a:extLst>
          </p:cNvPr>
          <p:cNvSpPr txBox="1"/>
          <p:nvPr/>
        </p:nvSpPr>
        <p:spPr>
          <a:xfrm>
            <a:off x="1127053" y="5826023"/>
            <a:ext cx="1485822"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Handbook</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p. 9</a:t>
            </a:r>
          </a:p>
        </p:txBody>
      </p:sp>
      <p:sp>
        <p:nvSpPr>
          <p:cNvPr id="10" name="Slide Number Placeholder 3">
            <a:extLst>
              <a:ext uri="{FF2B5EF4-FFF2-40B4-BE49-F238E27FC236}">
                <a16:creationId xmlns:a16="http://schemas.microsoft.com/office/drawing/2014/main" id="{6F6BC9E1-AB06-4244-9098-C6A412F0C83A}"/>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Tree>
    <p:extLst>
      <p:ext uri="{BB962C8B-B14F-4D97-AF65-F5344CB8AC3E}">
        <p14:creationId xmlns:p14="http://schemas.microsoft.com/office/powerpoint/2010/main" val="1532725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Continuous Improvement</a:t>
            </a:r>
          </a:p>
        </p:txBody>
      </p:sp>
      <p:sp>
        <p:nvSpPr>
          <p:cNvPr id="3" name="Content Placeholder 2"/>
          <p:cNvSpPr>
            <a:spLocks noGrp="1"/>
          </p:cNvSpPr>
          <p:nvPr>
            <p:ph idx="1"/>
          </p:nvPr>
        </p:nvSpPr>
        <p:spPr/>
        <p:txBody>
          <a:bodyPr/>
          <a:lstStyle/>
          <a:p>
            <a:pPr marL="0" indent="0">
              <a:buNone/>
            </a:pPr>
            <a:r>
              <a:rPr lang="en-US" dirty="0"/>
              <a:t>The PDSA cycle ensures improvement teams develop and implement coherent systems that: </a:t>
            </a:r>
          </a:p>
          <a:p>
            <a:pPr lvl="1">
              <a:buFont typeface="Wingdings" panose="05000000000000000000" pitchFamily="2" charset="2"/>
              <a:buChar char="§"/>
            </a:pPr>
            <a:r>
              <a:rPr lang="en-US" sz="2400" dirty="0"/>
              <a:t>Provide ongoing review and assessment </a:t>
            </a:r>
          </a:p>
          <a:p>
            <a:pPr lvl="1">
              <a:buFont typeface="Wingdings" panose="05000000000000000000" pitchFamily="2" charset="2"/>
              <a:buChar char="§"/>
            </a:pPr>
            <a:r>
              <a:rPr lang="en-US" sz="2400" dirty="0"/>
              <a:t>Focus on plans to improve overall performance</a:t>
            </a:r>
          </a:p>
          <a:p>
            <a:pPr lvl="1">
              <a:buFont typeface="Wingdings" panose="05000000000000000000" pitchFamily="2" charset="2"/>
              <a:buChar char="§"/>
            </a:pPr>
            <a:r>
              <a:rPr lang="en-US" sz="2400" dirty="0"/>
              <a:t>Promote equity for all student groups </a:t>
            </a:r>
          </a:p>
          <a:p>
            <a:pPr lvl="1">
              <a:buFont typeface="Wingdings" panose="05000000000000000000" pitchFamily="2" charset="2"/>
              <a:buChar char="§"/>
            </a:pPr>
            <a:r>
              <a:rPr lang="en-US" sz="2400" dirty="0"/>
              <a:t>Implement actions and services that address targeted areas of need </a:t>
            </a:r>
          </a:p>
          <a:p>
            <a:pPr lvl="1">
              <a:buFont typeface="Wingdings" panose="05000000000000000000" pitchFamily="2" charset="2"/>
              <a:buChar char="§"/>
            </a:pPr>
            <a:r>
              <a:rPr lang="en-US" sz="2400" dirty="0"/>
              <a:t>Evaluate improvement efforts to inform next steps </a:t>
            </a:r>
          </a:p>
          <a:p>
            <a:pPr lvl="1"/>
            <a:endParaRPr lang="en-US" dirty="0"/>
          </a:p>
          <a:p>
            <a:pPr lvl="1"/>
            <a:endParaRPr lang="en-US" dirty="0"/>
          </a:p>
          <a:p>
            <a:endParaRPr lang="en-US" dirty="0"/>
          </a:p>
        </p:txBody>
      </p:sp>
      <p:sp>
        <p:nvSpPr>
          <p:cNvPr id="6" name="Slide Number Placeholder 3">
            <a:extLst>
              <a:ext uri="{FF2B5EF4-FFF2-40B4-BE49-F238E27FC236}">
                <a16:creationId xmlns:a16="http://schemas.microsoft.com/office/drawing/2014/main" id="{C7171191-BDB3-4A4C-A2F4-36075F235146}"/>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Tree>
    <p:extLst>
      <p:ext uri="{BB962C8B-B14F-4D97-AF65-F5344CB8AC3E}">
        <p14:creationId xmlns:p14="http://schemas.microsoft.com/office/powerpoint/2010/main" val="4781170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a:t>
            </a:r>
          </a:p>
        </p:txBody>
      </p:sp>
      <p:sp>
        <p:nvSpPr>
          <p:cNvPr id="3" name="Content Placeholder 2"/>
          <p:cNvSpPr>
            <a:spLocks noGrp="1"/>
          </p:cNvSpPr>
          <p:nvPr>
            <p:ph idx="1"/>
          </p:nvPr>
        </p:nvSpPr>
        <p:spPr>
          <a:xfrm>
            <a:off x="457199" y="1417638"/>
            <a:ext cx="8229601" cy="4613997"/>
          </a:xfrm>
        </p:spPr>
        <p:txBody>
          <a:bodyPr>
            <a:noAutofit/>
          </a:bodyPr>
          <a:lstStyle/>
          <a:p>
            <a:pPr marL="0" indent="0">
              <a:buNone/>
            </a:pPr>
            <a:r>
              <a:rPr lang="en-US" sz="2800" dirty="0"/>
              <a:t>Planning processes, regardless of the framework, share common elements:</a:t>
            </a:r>
          </a:p>
          <a:p>
            <a:pPr lvl="1">
              <a:buFont typeface="Wingdings" panose="05000000000000000000" pitchFamily="2" charset="2"/>
              <a:buChar char="§"/>
            </a:pPr>
            <a:r>
              <a:rPr lang="en-US" sz="2800" dirty="0"/>
              <a:t>Input from stakeholders</a:t>
            </a:r>
          </a:p>
          <a:p>
            <a:pPr lvl="1">
              <a:buFont typeface="Wingdings" panose="05000000000000000000" pitchFamily="2" charset="2"/>
              <a:buChar char="§"/>
            </a:pPr>
            <a:r>
              <a:rPr lang="en-US" sz="2800" dirty="0"/>
              <a:t>Measurable goals</a:t>
            </a:r>
          </a:p>
          <a:p>
            <a:pPr lvl="1">
              <a:buFont typeface="Wingdings" panose="05000000000000000000" pitchFamily="2" charset="2"/>
              <a:buChar char="§"/>
            </a:pPr>
            <a:r>
              <a:rPr lang="en-US" sz="2800" dirty="0"/>
              <a:t>Improvement timelines</a:t>
            </a:r>
          </a:p>
          <a:p>
            <a:pPr lvl="1">
              <a:buFont typeface="Wingdings" panose="05000000000000000000" pitchFamily="2" charset="2"/>
              <a:buChar char="§"/>
            </a:pPr>
            <a:r>
              <a:rPr lang="en-US" sz="2800" dirty="0"/>
              <a:t>Identified leads</a:t>
            </a:r>
          </a:p>
          <a:p>
            <a:pPr lvl="1">
              <a:buFont typeface="Wingdings" panose="05000000000000000000" pitchFamily="2" charset="2"/>
              <a:buChar char="§"/>
            </a:pPr>
            <a:r>
              <a:rPr lang="en-US" sz="2800" dirty="0"/>
              <a:t>Allocation of resources</a:t>
            </a:r>
          </a:p>
          <a:p>
            <a:pPr lvl="1">
              <a:buFont typeface="Wingdings" panose="05000000000000000000" pitchFamily="2" charset="2"/>
              <a:buChar char="§"/>
            </a:pPr>
            <a:r>
              <a:rPr lang="en-US" sz="2800" dirty="0"/>
              <a:t>Selection of tools to monitor improvement and student performance</a:t>
            </a:r>
          </a:p>
        </p:txBody>
      </p:sp>
      <p:sp>
        <p:nvSpPr>
          <p:cNvPr id="6" name="Slide Number Placeholder 3">
            <a:extLst>
              <a:ext uri="{FF2B5EF4-FFF2-40B4-BE49-F238E27FC236}">
                <a16:creationId xmlns:a16="http://schemas.microsoft.com/office/drawing/2014/main" id="{7DEA07E3-CD78-D14C-8217-8350327AB394}"/>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Tree>
    <p:extLst>
      <p:ext uri="{BB962C8B-B14F-4D97-AF65-F5344CB8AC3E}">
        <p14:creationId xmlns:p14="http://schemas.microsoft.com/office/powerpoint/2010/main" val="1695707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85634" y="3154000"/>
            <a:ext cx="88864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LCAP</a:t>
            </a:r>
          </a:p>
        </p:txBody>
      </p:sp>
      <p:sp>
        <p:nvSpPr>
          <p:cNvPr id="2" name="Title 1"/>
          <p:cNvSpPr>
            <a:spLocks noGrp="1"/>
          </p:cNvSpPr>
          <p:nvPr>
            <p:ph type="title"/>
          </p:nvPr>
        </p:nvSpPr>
        <p:spPr/>
        <p:txBody>
          <a:bodyPr>
            <a:normAutofit/>
          </a:bodyPr>
          <a:lstStyle/>
          <a:p>
            <a:r>
              <a:rPr lang="en-US" dirty="0"/>
              <a:t>District and School Level Plans</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5262" y="2584531"/>
            <a:ext cx="569469" cy="569469"/>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0395" y="2555137"/>
            <a:ext cx="507182" cy="507182"/>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7577" y="1914276"/>
            <a:ext cx="488846" cy="488846"/>
          </a:xfrm>
          <a:prstGeom prst="rect">
            <a:avLst/>
          </a:prstGeom>
        </p:spPr>
      </p:pic>
      <p:graphicFrame>
        <p:nvGraphicFramePr>
          <p:cNvPr id="9" name="Diagram 8"/>
          <p:cNvGraphicFramePr/>
          <p:nvPr>
            <p:extLst>
              <p:ext uri="{D42A27DB-BD31-4B8C-83A1-F6EECF244321}">
                <p14:modId xmlns:p14="http://schemas.microsoft.com/office/powerpoint/2010/main" val="41454812"/>
              </p:ext>
            </p:extLst>
          </p:nvPr>
        </p:nvGraphicFramePr>
        <p:xfrm>
          <a:off x="1524000" y="1582283"/>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80086" y="3540342"/>
            <a:ext cx="1134949" cy="1182227"/>
          </a:xfrm>
          <a:prstGeom prst="rect">
            <a:avLst/>
          </a:prstGeom>
        </p:spPr>
      </p:pic>
      <p:sp>
        <p:nvSpPr>
          <p:cNvPr id="5" name="TextBox 4"/>
          <p:cNvSpPr txBox="1"/>
          <p:nvPr/>
        </p:nvSpPr>
        <p:spPr>
          <a:xfrm>
            <a:off x="6026753" y="4798314"/>
            <a:ext cx="81136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PIR</a:t>
            </a:r>
          </a:p>
        </p:txBody>
      </p:sp>
      <p:sp>
        <p:nvSpPr>
          <p:cNvPr id="10" name="TextBox 9"/>
          <p:cNvSpPr txBox="1"/>
          <p:nvPr/>
        </p:nvSpPr>
        <p:spPr>
          <a:xfrm>
            <a:off x="3152959" y="4891773"/>
            <a:ext cx="90114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SPSA</a:t>
            </a:r>
          </a:p>
        </p:txBody>
      </p:sp>
      <p:sp>
        <p:nvSpPr>
          <p:cNvPr id="14" name="Slide Number Placeholder 3">
            <a:extLst>
              <a:ext uri="{FF2B5EF4-FFF2-40B4-BE49-F238E27FC236}">
                <a16:creationId xmlns:a16="http://schemas.microsoft.com/office/drawing/2014/main" id="{9207EA4D-C95E-D24B-B81A-0CEE3D5C25AD}"/>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pic>
        <p:nvPicPr>
          <p:cNvPr id="20" name="Picture 19">
            <a:extLst>
              <a:ext uri="{FF2B5EF4-FFF2-40B4-BE49-F238E27FC236}">
                <a16:creationId xmlns:a16="http://schemas.microsoft.com/office/drawing/2014/main" id="{B2AF8FD8-78CF-43F6-85F1-1D4B1ADE8203}"/>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5147039" y="3614283"/>
            <a:ext cx="901144" cy="1335232"/>
          </a:xfrm>
          <a:prstGeom prst="rect">
            <a:avLst/>
          </a:prstGeom>
        </p:spPr>
      </p:pic>
      <p:sp>
        <p:nvSpPr>
          <p:cNvPr id="25" name="TextBox 24">
            <a:extLst>
              <a:ext uri="{FF2B5EF4-FFF2-40B4-BE49-F238E27FC236}">
                <a16:creationId xmlns:a16="http://schemas.microsoft.com/office/drawing/2014/main" id="{E05D3155-6645-41B7-B253-86C8F61F11E8}"/>
              </a:ext>
            </a:extLst>
          </p:cNvPr>
          <p:cNvSpPr txBox="1"/>
          <p:nvPr/>
        </p:nvSpPr>
        <p:spPr>
          <a:xfrm>
            <a:off x="4493674" y="3931768"/>
            <a:ext cx="322749" cy="923330"/>
          </a:xfrm>
          <a:prstGeom prst="rect">
            <a:avLst/>
          </a:prstGeom>
          <a:noFill/>
        </p:spPr>
        <p:txBody>
          <a:bodyPr wrap="square" rtlCol="0">
            <a:spAutoFit/>
          </a:bodyPr>
          <a:lstStyle/>
          <a:p>
            <a:r>
              <a:rPr lang="en-US" b="1" dirty="0">
                <a:solidFill>
                  <a:schemeClr val="accent2">
                    <a:lumMod val="75000"/>
                  </a:schemeClr>
                </a:solidFill>
              </a:rPr>
              <a:t>IEP</a:t>
            </a:r>
          </a:p>
        </p:txBody>
      </p:sp>
    </p:spTree>
    <p:extLst>
      <p:ext uri="{BB962C8B-B14F-4D97-AF65-F5344CB8AC3E}">
        <p14:creationId xmlns:p14="http://schemas.microsoft.com/office/powerpoint/2010/main" val="26354843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Questions to Consider During the </a:t>
            </a:r>
            <a:br>
              <a:rPr lang="en-US" dirty="0"/>
            </a:br>
            <a:r>
              <a:rPr lang="en-US" dirty="0"/>
              <a:t>Plan Phase</a:t>
            </a:r>
          </a:p>
        </p:txBody>
      </p:sp>
      <p:sp>
        <p:nvSpPr>
          <p:cNvPr id="3" name="Content Placeholder 2"/>
          <p:cNvSpPr>
            <a:spLocks noGrp="1"/>
          </p:cNvSpPr>
          <p:nvPr>
            <p:ph idx="1"/>
          </p:nvPr>
        </p:nvSpPr>
        <p:spPr/>
        <p:txBody>
          <a:bodyPr>
            <a:normAutofit lnSpcReduction="10000"/>
          </a:bodyPr>
          <a:lstStyle/>
          <a:p>
            <a:pPr>
              <a:lnSpc>
                <a:spcPct val="110000"/>
              </a:lnSpc>
              <a:spcBef>
                <a:spcPts val="0"/>
              </a:spcBef>
            </a:pPr>
            <a:r>
              <a:rPr lang="en-US" dirty="0"/>
              <a:t>Did all of the appropriate stakeholders provide input and feedback on the plan? </a:t>
            </a:r>
          </a:p>
          <a:p>
            <a:pPr>
              <a:lnSpc>
                <a:spcPct val="110000"/>
              </a:lnSpc>
              <a:spcBef>
                <a:spcPts val="0"/>
              </a:spcBef>
            </a:pPr>
            <a:r>
              <a:rPr lang="en-US" dirty="0"/>
              <a:t>Are the goals aligned to the data? </a:t>
            </a:r>
          </a:p>
          <a:p>
            <a:pPr>
              <a:lnSpc>
                <a:spcPct val="110000"/>
              </a:lnSpc>
              <a:spcBef>
                <a:spcPts val="0"/>
              </a:spcBef>
            </a:pPr>
            <a:r>
              <a:rPr lang="en-US" dirty="0"/>
              <a:t>What is the intended result of the actions to be taken? (Tip – create an “if - then” statement). </a:t>
            </a:r>
          </a:p>
          <a:p>
            <a:pPr>
              <a:lnSpc>
                <a:spcPct val="110000"/>
              </a:lnSpc>
              <a:spcBef>
                <a:spcPts val="0"/>
              </a:spcBef>
            </a:pPr>
            <a:r>
              <a:rPr lang="en-US" dirty="0"/>
              <a:t>Are timelines reasonable? </a:t>
            </a:r>
          </a:p>
          <a:p>
            <a:pPr>
              <a:lnSpc>
                <a:spcPct val="110000"/>
              </a:lnSpc>
              <a:spcBef>
                <a:spcPts val="0"/>
              </a:spcBef>
            </a:pPr>
            <a:r>
              <a:rPr lang="en-US" dirty="0"/>
              <a:t>Will individuals assigned to tasks be able to implement the actions? (Do they have the necessary level of authority, knowledge, and skills for the task?) </a:t>
            </a:r>
          </a:p>
          <a:p>
            <a:pPr>
              <a:lnSpc>
                <a:spcPct val="110000"/>
              </a:lnSpc>
              <a:spcBef>
                <a:spcPts val="0"/>
              </a:spcBef>
            </a:pPr>
            <a:r>
              <a:rPr lang="en-US" dirty="0"/>
              <a:t>Are sufficient resources allocated to support the full Improvement of the plan? </a:t>
            </a:r>
          </a:p>
          <a:p>
            <a:pPr>
              <a:lnSpc>
                <a:spcPct val="110000"/>
              </a:lnSpc>
              <a:spcBef>
                <a:spcPts val="0"/>
              </a:spcBef>
            </a:pPr>
            <a:r>
              <a:rPr lang="en-US" dirty="0"/>
              <a:t>How will the plan be monitored for Improvement and effectiveness? </a:t>
            </a:r>
          </a:p>
          <a:p>
            <a:endParaRPr lang="en-US" dirty="0"/>
          </a:p>
        </p:txBody>
      </p:sp>
      <p:sp>
        <p:nvSpPr>
          <p:cNvPr id="6" name="Slide Number Placeholder 3">
            <a:extLst>
              <a:ext uri="{FF2B5EF4-FFF2-40B4-BE49-F238E27FC236}">
                <a16:creationId xmlns:a16="http://schemas.microsoft.com/office/drawing/2014/main" id="{370381E9-51E0-C04F-9493-7ECB40107D7F}"/>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Tree>
    <p:extLst>
      <p:ext uri="{BB962C8B-B14F-4D97-AF65-F5344CB8AC3E}">
        <p14:creationId xmlns:p14="http://schemas.microsoft.com/office/powerpoint/2010/main" val="1508166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51020" y="422517"/>
            <a:ext cx="9016500" cy="13887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kern="1200">
                <a:solidFill>
                  <a:schemeClr val="bg1">
                    <a:lumMod val="50000"/>
                  </a:schemeClr>
                </a:solidFill>
                <a:latin typeface="Arial Narrow"/>
                <a:ea typeface="+mj-ea"/>
                <a:cs typeface="Arial Narrow"/>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Arial Narrow"/>
                <a:ea typeface="+mj-ea"/>
              </a:rPr>
              <a:t>Improvement Teams dramatically increase the likelihood that the interventions will be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Arial Narrow"/>
                <a:ea typeface="+mj-ea"/>
              </a:rPr>
              <a:t>effective and lasting</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2828" y="2070538"/>
            <a:ext cx="7121781" cy="4242137"/>
          </a:xfrm>
          <a:prstGeom prst="rect">
            <a:avLst/>
          </a:prstGeom>
        </p:spPr>
      </p:pic>
      <p:sp>
        <p:nvSpPr>
          <p:cNvPr id="7" name="Slide Number Placeholder 3">
            <a:extLst>
              <a:ext uri="{FF2B5EF4-FFF2-40B4-BE49-F238E27FC236}">
                <a16:creationId xmlns:a16="http://schemas.microsoft.com/office/drawing/2014/main" id="{DB286C11-042B-9642-A03A-6AA5E8ACECD2}"/>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
        <p:nvSpPr>
          <p:cNvPr id="8" name="TextBox 7">
            <a:extLst>
              <a:ext uri="{FF2B5EF4-FFF2-40B4-BE49-F238E27FC236}">
                <a16:creationId xmlns:a16="http://schemas.microsoft.com/office/drawing/2014/main" id="{A188C1C9-7A0F-9F45-99E8-435D1EA164AE}"/>
              </a:ext>
            </a:extLst>
          </p:cNvPr>
          <p:cNvSpPr txBox="1"/>
          <p:nvPr/>
        </p:nvSpPr>
        <p:spPr>
          <a:xfrm>
            <a:off x="1127053" y="5826023"/>
            <a:ext cx="1485822"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Handbook</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p.11</a:t>
            </a:r>
          </a:p>
        </p:txBody>
      </p:sp>
    </p:spTree>
    <p:extLst>
      <p:ext uri="{BB962C8B-B14F-4D97-AF65-F5344CB8AC3E}">
        <p14:creationId xmlns:p14="http://schemas.microsoft.com/office/powerpoint/2010/main" val="35699580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41960" cy="1143000"/>
          </a:xfrm>
        </p:spPr>
        <p:txBody>
          <a:bodyPr>
            <a:normAutofit fontScale="90000"/>
          </a:bodyPr>
          <a:lstStyle/>
          <a:p>
            <a:r>
              <a:rPr lang="en-US" dirty="0"/>
              <a:t>Improvement Teams Increase Readiness By…</a:t>
            </a:r>
          </a:p>
        </p:txBody>
      </p:sp>
      <p:sp>
        <p:nvSpPr>
          <p:cNvPr id="5" name="Slide Number Placeholder 3"/>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pic>
        <p:nvPicPr>
          <p:cNvPr id="4" name="Picture 3">
            <a:extLst>
              <a:ext uri="{FF2B5EF4-FFF2-40B4-BE49-F238E27FC236}">
                <a16:creationId xmlns:a16="http://schemas.microsoft.com/office/drawing/2014/main" id="{FC3AF3F9-BA62-0B45-84CF-641DC1D4D0EE}"/>
              </a:ext>
            </a:extLst>
          </p:cNvPr>
          <p:cNvPicPr>
            <a:picLocks noChangeAspect="1"/>
          </p:cNvPicPr>
          <p:nvPr/>
        </p:nvPicPr>
        <p:blipFill>
          <a:blip r:embed="rId3"/>
          <a:stretch>
            <a:fillRect/>
          </a:stretch>
        </p:blipFill>
        <p:spPr>
          <a:xfrm>
            <a:off x="1020379" y="1417638"/>
            <a:ext cx="7061200" cy="4432300"/>
          </a:xfrm>
          <a:prstGeom prst="rect">
            <a:avLst/>
          </a:prstGeom>
        </p:spPr>
      </p:pic>
      <p:sp>
        <p:nvSpPr>
          <p:cNvPr id="8" name="TextBox 7">
            <a:extLst>
              <a:ext uri="{FF2B5EF4-FFF2-40B4-BE49-F238E27FC236}">
                <a16:creationId xmlns:a16="http://schemas.microsoft.com/office/drawing/2014/main" id="{45A55F3F-D957-B942-BD91-4592170D103E}"/>
              </a:ext>
            </a:extLst>
          </p:cNvPr>
          <p:cNvSpPr txBox="1"/>
          <p:nvPr/>
        </p:nvSpPr>
        <p:spPr>
          <a:xfrm>
            <a:off x="1020379" y="6044919"/>
            <a:ext cx="1485822"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Handbook</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p.10</a:t>
            </a:r>
          </a:p>
        </p:txBody>
      </p:sp>
    </p:spTree>
    <p:extLst>
      <p:ext uri="{BB962C8B-B14F-4D97-AF65-F5344CB8AC3E}">
        <p14:creationId xmlns:p14="http://schemas.microsoft.com/office/powerpoint/2010/main" val="24774767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ED22D65-D55F-47C5-BA10-8F86364BFD8D}"/>
              </a:ext>
            </a:extLst>
          </p:cNvPr>
          <p:cNvSpPr txBox="1">
            <a:spLocks/>
          </p:cNvSpPr>
          <p:nvPr/>
        </p:nvSpPr>
        <p:spPr>
          <a:xfrm>
            <a:off x="838199" y="1280160"/>
            <a:ext cx="7610341" cy="4375051"/>
          </a:xfrm>
          <a:prstGeom prst="rect">
            <a:avLst/>
          </a:prstGeom>
        </p:spPr>
        <p:txBody>
          <a:bodyPr>
            <a:normAutofit lnSpcReduction="10000"/>
          </a:bodyPr>
          <a:lstStyle>
            <a:lvl1pPr marL="342900" indent="-342900" algn="l" defTabSz="457200" rtl="0" eaLnBrk="1" latinLnBrk="0" hangingPunct="1">
              <a:spcBef>
                <a:spcPct val="20000"/>
              </a:spcBef>
              <a:buClr>
                <a:srgbClr val="00B050"/>
              </a:buClr>
              <a:buFont typeface="Wingdings" charset="2"/>
              <a:buChar char="§"/>
              <a:defRPr sz="2400" kern="1200">
                <a:solidFill>
                  <a:schemeClr val="tx1"/>
                </a:solidFill>
                <a:latin typeface="Arial Narrow"/>
                <a:ea typeface="+mn-ea"/>
                <a:cs typeface="Arial Narrow"/>
              </a:defRPr>
            </a:lvl1pPr>
            <a:lvl2pPr marL="742950" indent="-285750" algn="l" defTabSz="457200" rtl="0" eaLnBrk="1" latinLnBrk="0" hangingPunct="1">
              <a:spcBef>
                <a:spcPct val="20000"/>
              </a:spcBef>
              <a:buFont typeface="Arial"/>
              <a:buChar char="–"/>
              <a:defRPr sz="2000" kern="1200">
                <a:solidFill>
                  <a:schemeClr val="tx1"/>
                </a:solidFill>
                <a:latin typeface="Arial Narrow"/>
                <a:ea typeface="+mn-ea"/>
                <a:cs typeface="Arial Narrow"/>
              </a:defRPr>
            </a:lvl2pPr>
            <a:lvl3pPr marL="1143000" indent="-228600" algn="l" defTabSz="457200" rtl="0" eaLnBrk="1" latinLnBrk="0" hangingPunct="1">
              <a:spcBef>
                <a:spcPct val="20000"/>
              </a:spcBef>
              <a:buFont typeface="Arial"/>
              <a:buChar char="•"/>
              <a:defRPr sz="1800" kern="1200">
                <a:solidFill>
                  <a:schemeClr val="tx1"/>
                </a:solidFill>
                <a:latin typeface="Arial Narrow"/>
                <a:ea typeface="+mn-ea"/>
                <a:cs typeface="Arial Narrow"/>
              </a:defRPr>
            </a:lvl3pPr>
            <a:lvl4pPr marL="1600200" indent="-228600" algn="l" defTabSz="457200" rtl="0" eaLnBrk="1" latinLnBrk="0" hangingPunct="1">
              <a:spcBef>
                <a:spcPct val="20000"/>
              </a:spcBef>
              <a:buFont typeface="Arial"/>
              <a:buChar char="–"/>
              <a:defRPr sz="16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14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00B050"/>
              </a:buClr>
              <a:buSzTx/>
              <a:buFont typeface="Wingdings" charset="2"/>
              <a:buChar char="§"/>
              <a:tabLst/>
              <a:defRPr/>
            </a:pPr>
            <a:endParaRPr kumimoji="0" lang="en-US" sz="2400" b="0" i="0" u="none" strike="noStrike" kern="1200" cap="none" spc="0" normalizeH="0" baseline="0" noProof="0" dirty="0">
              <a:ln>
                <a:noFill/>
              </a:ln>
              <a:solidFill>
                <a:prstClr val="black"/>
              </a:solidFill>
              <a:effectLst/>
              <a:uLnTx/>
              <a:uFillTx/>
              <a:latin typeface="Arial Narrow"/>
              <a:ea typeface="+mn-ea"/>
            </a:endParaRPr>
          </a:p>
          <a:p>
            <a:pPr marL="342900" marR="0" lvl="0" indent="-342900" algn="l" defTabSz="457200" rtl="0" eaLnBrk="1" fontAlgn="auto" latinLnBrk="0" hangingPunct="1">
              <a:lnSpc>
                <a:spcPct val="110000"/>
              </a:lnSpc>
              <a:spcBef>
                <a:spcPts val="0"/>
              </a:spcBef>
              <a:spcAft>
                <a:spcPts val="0"/>
              </a:spcAft>
              <a:buClr>
                <a:srgbClr val="00B050"/>
              </a:buClr>
              <a:buSzTx/>
              <a:buFont typeface="Wingdings" charset="2"/>
              <a:buChar char="§"/>
              <a:tabLst/>
              <a:defRPr/>
            </a:pPr>
            <a:r>
              <a:rPr kumimoji="0" lang="en-US" sz="2400" b="0" i="0" u="none" strike="noStrike" kern="1200" cap="none" spc="0" normalizeH="0" baseline="0" noProof="0" dirty="0">
                <a:ln>
                  <a:noFill/>
                </a:ln>
                <a:solidFill>
                  <a:prstClr val="black"/>
                </a:solidFill>
                <a:effectLst/>
                <a:uLnTx/>
                <a:uFillTx/>
                <a:latin typeface="Arial Narrow"/>
                <a:ea typeface="+mn-ea"/>
              </a:rPr>
              <a:t>Familiar with the data and identified problem that is driving the implementation of a new program or practice </a:t>
            </a:r>
          </a:p>
          <a:p>
            <a:pPr marL="342900" marR="0" lvl="0" indent="-342900" algn="l" defTabSz="457200" rtl="0" eaLnBrk="1" fontAlgn="auto" latinLnBrk="0" hangingPunct="1">
              <a:lnSpc>
                <a:spcPct val="110000"/>
              </a:lnSpc>
              <a:spcBef>
                <a:spcPts val="0"/>
              </a:spcBef>
              <a:spcAft>
                <a:spcPts val="0"/>
              </a:spcAft>
              <a:buClr>
                <a:srgbClr val="00B050"/>
              </a:buClr>
              <a:buSzTx/>
              <a:buFont typeface="Wingdings" charset="2"/>
              <a:buChar char="§"/>
              <a:tabLst/>
              <a:defRPr/>
            </a:pPr>
            <a:r>
              <a:rPr kumimoji="0" lang="en-US" sz="2400" b="0" i="0" u="none" strike="noStrike" kern="1200" cap="none" spc="0" normalizeH="0" baseline="0" noProof="0" dirty="0">
                <a:ln>
                  <a:noFill/>
                </a:ln>
                <a:solidFill>
                  <a:prstClr val="black"/>
                </a:solidFill>
                <a:effectLst/>
                <a:uLnTx/>
                <a:uFillTx/>
                <a:latin typeface="Arial Narrow"/>
                <a:ea typeface="+mn-ea"/>
              </a:rPr>
              <a:t>Informed about the continuous improvement framework being utilized </a:t>
            </a:r>
          </a:p>
          <a:p>
            <a:pPr marL="342900" marR="0" lvl="0" indent="-342900" algn="l" defTabSz="457200" rtl="0" eaLnBrk="1" fontAlgn="auto" latinLnBrk="0" hangingPunct="1">
              <a:lnSpc>
                <a:spcPct val="110000"/>
              </a:lnSpc>
              <a:spcBef>
                <a:spcPts val="0"/>
              </a:spcBef>
              <a:spcAft>
                <a:spcPts val="0"/>
              </a:spcAft>
              <a:buClr>
                <a:srgbClr val="00B050"/>
              </a:buClr>
              <a:buSzTx/>
              <a:buFont typeface="Wingdings" charset="2"/>
              <a:buChar char="§"/>
              <a:tabLst/>
              <a:defRPr/>
            </a:pPr>
            <a:r>
              <a:rPr kumimoji="0" lang="en-US" sz="2400" b="0" i="0" u="none" strike="noStrike" kern="1200" cap="none" spc="0" normalizeH="0" baseline="0" noProof="0" dirty="0">
                <a:ln>
                  <a:noFill/>
                </a:ln>
                <a:solidFill>
                  <a:prstClr val="black"/>
                </a:solidFill>
                <a:effectLst/>
                <a:uLnTx/>
                <a:uFillTx/>
                <a:latin typeface="Arial Narrow"/>
                <a:ea typeface="+mn-ea"/>
              </a:rPr>
              <a:t>Agents of change within the school and community </a:t>
            </a:r>
          </a:p>
          <a:p>
            <a:pPr marL="342900" marR="0" lvl="0" indent="-342900" algn="l" defTabSz="457200" rtl="0" eaLnBrk="1" fontAlgn="auto" latinLnBrk="0" hangingPunct="1">
              <a:lnSpc>
                <a:spcPct val="110000"/>
              </a:lnSpc>
              <a:spcBef>
                <a:spcPts val="0"/>
              </a:spcBef>
              <a:spcAft>
                <a:spcPts val="0"/>
              </a:spcAft>
              <a:buClr>
                <a:srgbClr val="00B050"/>
              </a:buClr>
              <a:buSzTx/>
              <a:buFont typeface="Wingdings" charset="2"/>
              <a:buChar char="§"/>
              <a:tabLst/>
              <a:defRPr/>
            </a:pPr>
            <a:r>
              <a:rPr kumimoji="0" lang="en-US" sz="2400" b="0" i="0" u="none" strike="noStrike" kern="1200" cap="none" spc="0" normalizeH="0" baseline="0" noProof="0" dirty="0">
                <a:ln>
                  <a:noFill/>
                </a:ln>
                <a:solidFill>
                  <a:prstClr val="black"/>
                </a:solidFill>
                <a:effectLst/>
                <a:uLnTx/>
                <a:uFillTx/>
                <a:latin typeface="Arial Narrow"/>
                <a:ea typeface="+mn-ea"/>
              </a:rPr>
              <a:t>Aware of the role and responsibilities of the improvement team </a:t>
            </a:r>
          </a:p>
          <a:p>
            <a:pPr marL="0" marR="0" lvl="0" indent="0" algn="l" defTabSz="457200" rtl="0" eaLnBrk="1" fontAlgn="auto" latinLnBrk="0" hangingPunct="1">
              <a:lnSpc>
                <a:spcPct val="100000"/>
              </a:lnSpc>
              <a:spcBef>
                <a:spcPct val="20000"/>
              </a:spcBef>
              <a:spcAft>
                <a:spcPts val="0"/>
              </a:spcAft>
              <a:buClr>
                <a:srgbClr val="00B050"/>
              </a:buClr>
              <a:buSzTx/>
              <a:buFont typeface="Wingdings" charset="2"/>
              <a:buNone/>
              <a:tabLst/>
              <a:defRPr/>
            </a:pPr>
            <a:endParaRPr kumimoji="0" lang="en-US" sz="2200" b="1" i="0" u="none" strike="noStrike" kern="1200" cap="none" spc="0" normalizeH="0" baseline="0" noProof="0" dirty="0">
              <a:ln>
                <a:noFill/>
              </a:ln>
              <a:solidFill>
                <a:prstClr val="black"/>
              </a:solidFill>
              <a:effectLst/>
              <a:uLnTx/>
              <a:uFillTx/>
              <a:latin typeface="Arial Narrow"/>
              <a:ea typeface="+mn-ea"/>
            </a:endParaRPr>
          </a:p>
          <a:p>
            <a:pPr marL="0" marR="0" lvl="0" indent="0" algn="l" defTabSz="457200" rtl="0" eaLnBrk="1" fontAlgn="auto" latinLnBrk="0" hangingPunct="1">
              <a:lnSpc>
                <a:spcPct val="110000"/>
              </a:lnSpc>
              <a:spcBef>
                <a:spcPts val="0"/>
              </a:spcBef>
              <a:spcAft>
                <a:spcPts val="0"/>
              </a:spcAft>
              <a:buClr>
                <a:srgbClr val="00B050"/>
              </a:buClr>
              <a:buSzTx/>
              <a:buFont typeface="Wingdings" charset="2"/>
              <a:buNone/>
              <a:tabLst/>
              <a:defRPr/>
            </a:pPr>
            <a:r>
              <a:rPr kumimoji="0" lang="en-US" sz="2200" b="1" i="0" u="none" strike="noStrike" kern="1200" cap="none" spc="0" normalizeH="0" baseline="0" noProof="0" dirty="0">
                <a:ln>
                  <a:noFill/>
                </a:ln>
                <a:solidFill>
                  <a:prstClr val="black"/>
                </a:solidFill>
                <a:effectLst/>
                <a:uLnTx/>
                <a:uFillTx/>
                <a:latin typeface="Arial Narrow"/>
                <a:ea typeface="+mn-ea"/>
              </a:rPr>
              <a:t>Ultimately, the improvement team is responsible for ensuring that the improvement happens and that the innovations and implementation methods achieve the intended outcome at the student level.</a:t>
            </a:r>
          </a:p>
          <a:p>
            <a:pPr marL="342900" marR="0" lvl="0" indent="-342900" algn="l" defTabSz="457200" rtl="0" eaLnBrk="1" fontAlgn="auto" latinLnBrk="0" hangingPunct="1">
              <a:lnSpc>
                <a:spcPct val="100000"/>
              </a:lnSpc>
              <a:spcBef>
                <a:spcPct val="20000"/>
              </a:spcBef>
              <a:spcAft>
                <a:spcPts val="0"/>
              </a:spcAft>
              <a:buClr>
                <a:srgbClr val="00B050"/>
              </a:buClr>
              <a:buSzTx/>
              <a:buFont typeface="Wingdings" charset="2"/>
              <a:buChar char="§"/>
              <a:tabLst/>
              <a:defRPr/>
            </a:pPr>
            <a:endParaRPr kumimoji="0" lang="en-US" sz="2200" b="0" i="0" u="none" strike="noStrike" kern="1200" cap="none" spc="0" normalizeH="0" baseline="0" noProof="0" dirty="0">
              <a:ln>
                <a:noFill/>
              </a:ln>
              <a:solidFill>
                <a:prstClr val="black"/>
              </a:solidFill>
              <a:effectLst/>
              <a:uLnTx/>
              <a:uFillTx/>
              <a:latin typeface="Arial Narrow"/>
              <a:ea typeface="+mn-ea"/>
            </a:endParaRPr>
          </a:p>
        </p:txBody>
      </p:sp>
      <p:sp>
        <p:nvSpPr>
          <p:cNvPr id="5" name="Title 1"/>
          <p:cNvSpPr>
            <a:spLocks noGrp="1"/>
          </p:cNvSpPr>
          <p:nvPr>
            <p:ph type="title"/>
          </p:nvPr>
        </p:nvSpPr>
        <p:spPr>
          <a:xfrm>
            <a:off x="457200" y="274638"/>
            <a:ext cx="8441960" cy="1143000"/>
          </a:xfrm>
        </p:spPr>
        <p:txBody>
          <a:bodyPr>
            <a:normAutofit fontScale="90000"/>
          </a:bodyPr>
          <a:lstStyle/>
          <a:p>
            <a:r>
              <a:rPr lang="en-US" dirty="0"/>
              <a:t>Improvement Team Members Should Be… </a:t>
            </a:r>
          </a:p>
        </p:txBody>
      </p:sp>
      <p:sp>
        <p:nvSpPr>
          <p:cNvPr id="7" name="Slide Number Placeholder 3">
            <a:extLst>
              <a:ext uri="{FF2B5EF4-FFF2-40B4-BE49-F238E27FC236}">
                <a16:creationId xmlns:a16="http://schemas.microsoft.com/office/drawing/2014/main" id="{D26073A8-1004-AE44-9719-9A77E2FF05C0}"/>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Tree>
    <p:extLst>
      <p:ext uri="{BB962C8B-B14F-4D97-AF65-F5344CB8AC3E}">
        <p14:creationId xmlns:p14="http://schemas.microsoft.com/office/powerpoint/2010/main" val="211648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6" end="6"/>
                                            </p:txEl>
                                          </p:spTgt>
                                        </p:tgtEl>
                                        <p:attrNameLst>
                                          <p:attrName>style.visibility</p:attrName>
                                        </p:attrNameLst>
                                      </p:cBhvr>
                                      <p:to>
                                        <p:strVal val="visible"/>
                                      </p:to>
                                    </p:set>
                                    <p:animEffect transition="in" filter="fade">
                                      <p:cBhvr>
                                        <p:cTn id="7" dur="1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Improvement Teams </a:t>
            </a:r>
          </a:p>
        </p:txBody>
      </p:sp>
      <p:sp>
        <p:nvSpPr>
          <p:cNvPr id="6" name="Content Placeholder 2"/>
          <p:cNvSpPr txBox="1">
            <a:spLocks/>
          </p:cNvSpPr>
          <p:nvPr/>
        </p:nvSpPr>
        <p:spPr>
          <a:xfrm>
            <a:off x="1994612" y="1363900"/>
            <a:ext cx="6657644" cy="4850296"/>
          </a:xfrm>
          <a:prstGeom prst="rect">
            <a:avLst/>
          </a:prstGeom>
        </p:spPr>
        <p:txBody>
          <a:bodyPr>
            <a:normAutofit/>
          </a:bodyPr>
          <a:lstStyle>
            <a:lvl1pPr marL="342900" indent="-342900" algn="l" defTabSz="457200" rtl="0" eaLnBrk="1" latinLnBrk="0" hangingPunct="1">
              <a:spcBef>
                <a:spcPct val="20000"/>
              </a:spcBef>
              <a:buClr>
                <a:srgbClr val="00B050"/>
              </a:buClr>
              <a:buFont typeface="Wingdings" charset="2"/>
              <a:buChar char="§"/>
              <a:defRPr sz="2400" kern="1200">
                <a:solidFill>
                  <a:schemeClr val="tx1"/>
                </a:solidFill>
                <a:latin typeface="Arial Narrow"/>
                <a:ea typeface="+mn-ea"/>
                <a:cs typeface="Arial Narrow"/>
              </a:defRPr>
            </a:lvl1pPr>
            <a:lvl2pPr marL="742950" indent="-285750" algn="l" defTabSz="457200" rtl="0" eaLnBrk="1" latinLnBrk="0" hangingPunct="1">
              <a:spcBef>
                <a:spcPct val="20000"/>
              </a:spcBef>
              <a:buFont typeface="Arial"/>
              <a:buChar char="–"/>
              <a:defRPr sz="2000" kern="1200">
                <a:solidFill>
                  <a:schemeClr val="tx1"/>
                </a:solidFill>
                <a:latin typeface="Arial Narrow"/>
                <a:ea typeface="+mn-ea"/>
                <a:cs typeface="Arial Narrow"/>
              </a:defRPr>
            </a:lvl2pPr>
            <a:lvl3pPr marL="1143000" indent="-228600" algn="l" defTabSz="457200" rtl="0" eaLnBrk="1" latinLnBrk="0" hangingPunct="1">
              <a:spcBef>
                <a:spcPct val="20000"/>
              </a:spcBef>
              <a:buFont typeface="Arial"/>
              <a:buChar char="•"/>
              <a:defRPr sz="1800" kern="1200">
                <a:solidFill>
                  <a:schemeClr val="tx1"/>
                </a:solidFill>
                <a:latin typeface="Arial Narrow"/>
                <a:ea typeface="+mn-ea"/>
                <a:cs typeface="Arial Narrow"/>
              </a:defRPr>
            </a:lvl3pPr>
            <a:lvl4pPr marL="1600200" indent="-228600" algn="l" defTabSz="457200" rtl="0" eaLnBrk="1" latinLnBrk="0" hangingPunct="1">
              <a:spcBef>
                <a:spcPct val="20000"/>
              </a:spcBef>
              <a:buFont typeface="Arial"/>
              <a:buChar char="–"/>
              <a:defRPr sz="1600" kern="1200">
                <a:solidFill>
                  <a:schemeClr val="tx1"/>
                </a:solidFill>
                <a:latin typeface="Arial Narrow"/>
                <a:ea typeface="+mn-ea"/>
                <a:cs typeface="Arial Narrow"/>
              </a:defRPr>
            </a:lvl4pPr>
            <a:lvl5pPr marL="2057400" indent="-228600" algn="l" defTabSz="457200" rtl="0" eaLnBrk="1" latinLnBrk="0" hangingPunct="1">
              <a:spcBef>
                <a:spcPct val="20000"/>
              </a:spcBef>
              <a:buFont typeface="Arial"/>
              <a:buChar char="»"/>
              <a:defRPr sz="1400" kern="1200">
                <a:solidFill>
                  <a:schemeClr val="tx1"/>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
                <a:srgbClr val="00B050"/>
              </a:buClr>
              <a:buSzTx/>
              <a:buFont typeface="Wingdings" charset="2"/>
              <a:buChar char="§"/>
              <a:tabLst/>
              <a:defRPr/>
            </a:pPr>
            <a:r>
              <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Activate Improvement Frameworks at each level </a:t>
            </a:r>
          </a:p>
          <a:p>
            <a:pPr marL="342900" marR="0" lvl="0" indent="-342900" algn="l" defTabSz="457200" rtl="0" eaLnBrk="1" fontAlgn="auto" latinLnBrk="0" hangingPunct="1">
              <a:lnSpc>
                <a:spcPct val="100000"/>
              </a:lnSpc>
              <a:spcBef>
                <a:spcPct val="20000"/>
              </a:spcBef>
              <a:spcAft>
                <a:spcPts val="0"/>
              </a:spcAft>
              <a:buClr>
                <a:srgbClr val="00B050"/>
              </a:buClr>
              <a:buSzTx/>
              <a:buFont typeface="Wingdings" charset="2"/>
              <a:buChar char="§"/>
              <a:tabLst/>
              <a:defRPr/>
            </a:pPr>
            <a:r>
              <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Each team is charged with doing its part to </a:t>
            </a: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a) support the work of teams at the level “below” them </a:t>
            </a:r>
          </a:p>
          <a:p>
            <a:pPr marL="4572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b) engage in activities that ensure that the overall Improvement infrastructure is developed</a:t>
            </a:r>
          </a:p>
          <a:p>
            <a:pPr marL="342900" marR="0" lvl="0" indent="-342900" algn="l" defTabSz="457200" rtl="0" eaLnBrk="1" fontAlgn="auto" latinLnBrk="0" hangingPunct="1">
              <a:lnSpc>
                <a:spcPct val="100000"/>
              </a:lnSpc>
              <a:spcBef>
                <a:spcPct val="20000"/>
              </a:spcBef>
              <a:spcAft>
                <a:spcPts val="0"/>
              </a:spcAft>
              <a:buClr>
                <a:srgbClr val="00B050"/>
              </a:buClr>
              <a:buSzTx/>
              <a:buFont typeface="Wingdings" charset="2"/>
              <a:buChar char="§"/>
              <a:tabLst/>
              <a:defRPr/>
            </a:pPr>
            <a:r>
              <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Support staff in delivering innovations as intended and improving outcomes for students</a:t>
            </a:r>
          </a:p>
          <a:p>
            <a:pPr marL="342900" marR="0" lvl="0" indent="-342900" algn="l" defTabSz="457200" rtl="0" eaLnBrk="1" fontAlgn="auto" latinLnBrk="0" hangingPunct="1">
              <a:lnSpc>
                <a:spcPct val="100000"/>
              </a:lnSpc>
              <a:spcBef>
                <a:spcPct val="20000"/>
              </a:spcBef>
              <a:spcAft>
                <a:spcPts val="0"/>
              </a:spcAft>
              <a:buClr>
                <a:srgbClr val="00B050"/>
              </a:buClr>
              <a:buSzTx/>
              <a:buFont typeface="Wingdings" charset="2"/>
              <a:buChar char="§"/>
              <a:tabLst/>
              <a:defRPr/>
            </a:pPr>
            <a:r>
              <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Sustain the innovation over time and across staff</a:t>
            </a:r>
          </a:p>
          <a:p>
            <a:pPr marL="342900" marR="0" lvl="0" indent="-342900" algn="l" defTabSz="457200" rtl="0" eaLnBrk="1" fontAlgn="auto" latinLnBrk="0" hangingPunct="1">
              <a:lnSpc>
                <a:spcPct val="100000"/>
              </a:lnSpc>
              <a:spcBef>
                <a:spcPct val="20000"/>
              </a:spcBef>
              <a:spcAft>
                <a:spcPts val="0"/>
              </a:spcAft>
              <a:buClr>
                <a:srgbClr val="00B050"/>
              </a:buClr>
              <a:buSzTx/>
              <a:buFont typeface="Wingdings" charset="2"/>
              <a:buChar char="§"/>
              <a:tabLst/>
              <a:defRPr/>
            </a:pPr>
            <a:r>
              <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Scale-up the innovation over time and across units</a:t>
            </a:r>
          </a:p>
          <a:p>
            <a:pPr marL="342900" marR="0" lvl="0" indent="-342900" algn="l" defTabSz="457200" rtl="0" eaLnBrk="1" fontAlgn="auto" latinLnBrk="0" hangingPunct="1">
              <a:lnSpc>
                <a:spcPct val="100000"/>
              </a:lnSpc>
              <a:spcBef>
                <a:spcPct val="20000"/>
              </a:spcBef>
              <a:spcAft>
                <a:spcPts val="0"/>
              </a:spcAft>
              <a:buClr>
                <a:srgbClr val="00B050"/>
              </a:buClr>
              <a:buSzTx/>
              <a:buFont typeface="Wingdings" charset="2"/>
              <a:buChar char="§"/>
              <a:tabLst/>
              <a:defRPr/>
            </a:pPr>
            <a:r>
              <a:rPr kumimoji="0" lang="en-U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Ensure continuous improvement of fidelity and student outcomes</a:t>
            </a:r>
          </a:p>
          <a:p>
            <a:pPr marL="342900" marR="0" lvl="0" indent="-342900" algn="l" defTabSz="457200" rtl="0" eaLnBrk="1" fontAlgn="auto" latinLnBrk="0" hangingPunct="1">
              <a:lnSpc>
                <a:spcPct val="100000"/>
              </a:lnSpc>
              <a:spcBef>
                <a:spcPct val="20000"/>
              </a:spcBef>
              <a:spcAft>
                <a:spcPts val="0"/>
              </a:spcAft>
              <a:buClr>
                <a:srgbClr val="00B050"/>
              </a:buClr>
              <a:buSzTx/>
              <a:buFont typeface="Wingdings" charset="2"/>
              <a:buChar char="§"/>
              <a:tabLst/>
              <a:defRPr/>
            </a:pPr>
            <a:endParaRPr kumimoji="0" lang="en-US" sz="2400" b="0" i="0" u="none" strike="noStrike" kern="1200" cap="none" spc="0" normalizeH="0" baseline="0" noProof="0" dirty="0">
              <a:ln>
                <a:noFill/>
              </a:ln>
              <a:solidFill>
                <a:prstClr val="black"/>
              </a:solidFill>
              <a:effectLst/>
              <a:uLnTx/>
              <a:uFillTx/>
              <a:latin typeface="Arial Narrow"/>
              <a:ea typeface="+mn-ea"/>
            </a:endParaRPr>
          </a:p>
        </p:txBody>
      </p:sp>
      <p:sp>
        <p:nvSpPr>
          <p:cNvPr id="8" name="Slide Number Placeholder 3">
            <a:extLst>
              <a:ext uri="{FF2B5EF4-FFF2-40B4-BE49-F238E27FC236}">
                <a16:creationId xmlns:a16="http://schemas.microsoft.com/office/drawing/2014/main" id="{4121815B-C389-E44C-A5B6-DB300003EB09}"/>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pic>
        <p:nvPicPr>
          <p:cNvPr id="4" name="Picture 3">
            <a:extLst>
              <a:ext uri="{FF2B5EF4-FFF2-40B4-BE49-F238E27FC236}">
                <a16:creationId xmlns:a16="http://schemas.microsoft.com/office/drawing/2014/main" id="{23C6256B-E981-4540-A0AA-61BE8C34E8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484" y="1363900"/>
            <a:ext cx="1376584" cy="4804370"/>
          </a:xfrm>
          <a:prstGeom prst="rect">
            <a:avLst/>
          </a:prstGeom>
        </p:spPr>
      </p:pic>
      <p:sp>
        <p:nvSpPr>
          <p:cNvPr id="10" name="TextBox 9">
            <a:extLst>
              <a:ext uri="{FF2B5EF4-FFF2-40B4-BE49-F238E27FC236}">
                <a16:creationId xmlns:a16="http://schemas.microsoft.com/office/drawing/2014/main" id="{EECA991A-14CD-4E4D-9FFC-E1F590A92738}"/>
              </a:ext>
            </a:extLst>
          </p:cNvPr>
          <p:cNvSpPr txBox="1"/>
          <p:nvPr/>
        </p:nvSpPr>
        <p:spPr>
          <a:xfrm>
            <a:off x="600530" y="6168270"/>
            <a:ext cx="148582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Handbook</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p.13</a:t>
            </a:r>
          </a:p>
        </p:txBody>
      </p:sp>
    </p:spTree>
    <p:extLst>
      <p:ext uri="{BB962C8B-B14F-4D97-AF65-F5344CB8AC3E}">
        <p14:creationId xmlns:p14="http://schemas.microsoft.com/office/powerpoint/2010/main" val="989846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417638"/>
            <a:ext cx="8113595" cy="4796558"/>
          </a:xfrm>
        </p:spPr>
        <p:txBody>
          <a:bodyPr>
            <a:normAutofit/>
          </a:bodyPr>
          <a:lstStyle/>
          <a:p>
            <a:pPr marL="0" indent="0">
              <a:buNone/>
            </a:pPr>
            <a:endParaRPr lang="en-US" dirty="0">
              <a:latin typeface="Arial Narrow" panose="020B0606020202030204" pitchFamily="34" charset="0"/>
              <a:ea typeface="Calibri" panose="020F0502020204030204" pitchFamily="34" charset="0"/>
              <a:cs typeface="Times New Roman" panose="02020603050405020304" pitchFamily="18" charset="0"/>
            </a:endParaRPr>
          </a:p>
          <a:p>
            <a:pPr marL="465887" indent="-465887">
              <a:buAutoNum type="arabicPeriod" startAt="4"/>
            </a:pPr>
            <a:r>
              <a:rPr lang="en-US" dirty="0">
                <a:solidFill>
                  <a:srgbClr val="212121"/>
                </a:solidFill>
                <a:latin typeface="Arial Narrow" panose="020B0606020202030204" pitchFamily="34" charset="0"/>
                <a:ea typeface="Calibri" panose="020F0502020204030204" pitchFamily="34" charset="0"/>
                <a:cs typeface="Times New Roman" panose="02020603050405020304" pitchFamily="18" charset="0"/>
              </a:rPr>
              <a:t>Data systems are integrated to combine relevant information from state and local assessments including: formative and summative data, universal screening measures, and anecdotal observations from parents and teachers.</a:t>
            </a:r>
          </a:p>
          <a:p>
            <a:pPr marL="465887" indent="-465887">
              <a:buAutoNum type="arabicPeriod" startAt="4"/>
            </a:pPr>
            <a:endParaRPr lang="en-US" dirty="0">
              <a:solidFill>
                <a:srgbClr val="212121"/>
              </a:solidFill>
              <a:latin typeface="Arial Narrow" panose="020B0606020202030204" pitchFamily="34" charset="0"/>
              <a:ea typeface="Calibri" panose="020F0502020204030204" pitchFamily="34" charset="0"/>
              <a:cs typeface="Times New Roman" panose="02020603050405020304" pitchFamily="18" charset="0"/>
            </a:endParaRPr>
          </a:p>
          <a:p>
            <a:pPr marL="465887" indent="-465887">
              <a:buAutoNum type="arabicPeriod" startAt="4"/>
            </a:pPr>
            <a:r>
              <a:rPr lang="en-US" dirty="0">
                <a:solidFill>
                  <a:srgbClr val="212121"/>
                </a:solidFill>
                <a:latin typeface="Arial Narrow" panose="020B0606020202030204" pitchFamily="34" charset="0"/>
                <a:ea typeface="Calibri" panose="020F0502020204030204" pitchFamily="34" charset="0"/>
                <a:cs typeface="Times New Roman" panose="02020603050405020304" pitchFamily="18" charset="0"/>
              </a:rPr>
              <a:t>Site based teams monitor progress, identify interventions, and adapt instructional practices and behavioral supports to promote success for all student using evidence-based systems of inquiry.</a:t>
            </a:r>
          </a:p>
          <a:p>
            <a:pPr marL="465887" indent="-465887">
              <a:buAutoNum type="arabicPeriod" startAt="4"/>
            </a:pPr>
            <a:endParaRPr lang="en-US" dirty="0">
              <a:solidFill>
                <a:srgbClr val="212121"/>
              </a:solidFill>
              <a:latin typeface="Arial Narrow" panose="020B0606020202030204" pitchFamily="34" charset="0"/>
              <a:ea typeface="Calibri" panose="020F0502020204030204" pitchFamily="34" charset="0"/>
              <a:cs typeface="Times New Roman" panose="02020603050405020304" pitchFamily="18" charset="0"/>
            </a:endParaRPr>
          </a:p>
          <a:p>
            <a:pPr marL="465887" indent="-465887">
              <a:buAutoNum type="arabicPeriod" startAt="4"/>
            </a:pPr>
            <a:r>
              <a:rPr lang="en-US" dirty="0">
                <a:solidFill>
                  <a:srgbClr val="212121"/>
                </a:solidFill>
                <a:latin typeface="Arial Narrow" panose="020B0606020202030204" pitchFamily="34" charset="0"/>
                <a:ea typeface="Calibri" panose="020F0502020204030204" pitchFamily="34" charset="0"/>
                <a:cs typeface="Times New Roman" panose="02020603050405020304" pitchFamily="18" charset="0"/>
              </a:rPr>
              <a:t>Programs are culturally and linguistically responsive.</a:t>
            </a:r>
            <a:endParaRPr lang="en-US" dirty="0">
              <a:latin typeface="Arial Narrow" panose="020B0606020202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r>
              <a:rPr lang="en-US" altLang="en-US" b="0" i="1" dirty="0">
                <a:latin typeface="Arial Narrow" charset="0"/>
              </a:rPr>
              <a:t>© 2018 CCSESA    </a:t>
            </a:r>
            <a:fld id="{71758C90-48E9-3041-BC67-04F0CE102A44}" type="slidenum">
              <a:rPr lang="en-US" smtClean="0"/>
              <a:pPr/>
              <a:t>5</a:t>
            </a:fld>
            <a:endParaRPr lang="en-US" dirty="0"/>
          </a:p>
        </p:txBody>
      </p:sp>
      <p:sp>
        <p:nvSpPr>
          <p:cNvPr id="5" name="Title 1">
            <a:extLst>
              <a:ext uri="{FF2B5EF4-FFF2-40B4-BE49-F238E27FC236}">
                <a16:creationId xmlns:a16="http://schemas.microsoft.com/office/drawing/2014/main" id="{56276012-66B5-E048-928C-4B43F5415289}"/>
              </a:ext>
            </a:extLst>
          </p:cNvPr>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i="0" kern="1200">
                <a:solidFill>
                  <a:schemeClr val="bg1">
                    <a:lumMod val="50000"/>
                  </a:schemeClr>
                </a:solidFill>
                <a:latin typeface="Arial Narrow" charset="0"/>
                <a:ea typeface="Arial Narrow" charset="0"/>
                <a:cs typeface="Arial Narrow" charset="0"/>
              </a:defRPr>
            </a:lvl1pPr>
          </a:lstStyle>
          <a:p>
            <a:r>
              <a:rPr lang="en-US" dirty="0"/>
              <a:t>Guiding Principles, </a:t>
            </a:r>
            <a:r>
              <a:rPr lang="en-US" sz="2400" i="1" dirty="0"/>
              <a:t>continued</a:t>
            </a:r>
          </a:p>
        </p:txBody>
      </p:sp>
    </p:spTree>
    <p:extLst>
      <p:ext uri="{BB962C8B-B14F-4D97-AF65-F5344CB8AC3E}">
        <p14:creationId xmlns:p14="http://schemas.microsoft.com/office/powerpoint/2010/main" val="31373755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 a Problem Statement</a:t>
            </a:r>
          </a:p>
        </p:txBody>
      </p:sp>
      <p:sp>
        <p:nvSpPr>
          <p:cNvPr id="3" name="Content Placeholder 2"/>
          <p:cNvSpPr>
            <a:spLocks noGrp="1"/>
          </p:cNvSpPr>
          <p:nvPr>
            <p:ph idx="1"/>
          </p:nvPr>
        </p:nvSpPr>
        <p:spPr/>
        <p:txBody>
          <a:bodyPr>
            <a:normAutofit/>
          </a:bodyPr>
          <a:lstStyle/>
          <a:p>
            <a:r>
              <a:rPr lang="en-US" sz="2700" dirty="0"/>
              <a:t>Statements of quantity </a:t>
            </a:r>
          </a:p>
          <a:p>
            <a:r>
              <a:rPr lang="en-US" sz="2700" dirty="0"/>
              <a:t>Comparisons to prior years </a:t>
            </a:r>
          </a:p>
          <a:p>
            <a:r>
              <a:rPr lang="en-US" sz="2700" dirty="0"/>
              <a:t>Comparisons to reference groups </a:t>
            </a:r>
          </a:p>
          <a:p>
            <a:endParaRPr lang="en-US" sz="2700" dirty="0"/>
          </a:p>
          <a:p>
            <a:pPr marL="0" indent="0">
              <a:buNone/>
            </a:pPr>
            <a:r>
              <a:rPr lang="en-US" sz="2700" dirty="0"/>
              <a:t>AVOID</a:t>
            </a:r>
          </a:p>
          <a:p>
            <a:r>
              <a:rPr lang="en-US" sz="2700" dirty="0"/>
              <a:t>Making inferences about the observations</a:t>
            </a:r>
          </a:p>
          <a:p>
            <a:r>
              <a:rPr lang="en-US" sz="2700" dirty="0"/>
              <a:t>Drawing conclusions </a:t>
            </a:r>
          </a:p>
        </p:txBody>
      </p:sp>
      <p:sp>
        <p:nvSpPr>
          <p:cNvPr id="4" name="Slide Number Placeholder 3">
            <a:extLst>
              <a:ext uri="{FF2B5EF4-FFF2-40B4-BE49-F238E27FC236}">
                <a16:creationId xmlns:a16="http://schemas.microsoft.com/office/drawing/2014/main" id="{C41C477F-DAD1-AA41-B79D-C34121F463E9}"/>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Tree>
    <p:extLst>
      <p:ext uri="{BB962C8B-B14F-4D97-AF65-F5344CB8AC3E}">
        <p14:creationId xmlns:p14="http://schemas.microsoft.com/office/powerpoint/2010/main" val="21666627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Problem Statement</a:t>
            </a:r>
          </a:p>
        </p:txBody>
      </p:sp>
      <p:sp>
        <p:nvSpPr>
          <p:cNvPr id="3" name="Content Placeholder 2"/>
          <p:cNvSpPr>
            <a:spLocks noGrp="1"/>
          </p:cNvSpPr>
          <p:nvPr>
            <p:ph idx="1"/>
          </p:nvPr>
        </p:nvSpPr>
        <p:spPr>
          <a:xfrm>
            <a:off x="457200" y="1778000"/>
            <a:ext cx="8229601" cy="2540000"/>
          </a:xfrm>
        </p:spPr>
        <p:txBody>
          <a:bodyPr>
            <a:normAutofit/>
          </a:bodyPr>
          <a:lstStyle/>
          <a:p>
            <a:pPr marL="0" indent="0">
              <a:buNone/>
            </a:pPr>
            <a:r>
              <a:rPr lang="en-US" sz="3000" i="1" dirty="0"/>
              <a:t>SWDs who are also long-term English learners (LTELs) in grades 7-8 performed on average 70 points below their non-SWDs and English-only SWDs peers in mathematics in 2017; their performance declined significantly from the prior year.</a:t>
            </a:r>
          </a:p>
        </p:txBody>
      </p:sp>
      <p:sp>
        <p:nvSpPr>
          <p:cNvPr id="4" name="Slide Number Placeholder 3">
            <a:extLst>
              <a:ext uri="{FF2B5EF4-FFF2-40B4-BE49-F238E27FC236}">
                <a16:creationId xmlns:a16="http://schemas.microsoft.com/office/drawing/2014/main" id="{0FB26AE8-3702-B540-A06E-A7F3CE94116C}"/>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Tree>
    <p:extLst>
      <p:ext uri="{BB962C8B-B14F-4D97-AF65-F5344CB8AC3E}">
        <p14:creationId xmlns:p14="http://schemas.microsoft.com/office/powerpoint/2010/main" val="10844786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Root Cause Analysis</a:t>
            </a:r>
          </a:p>
        </p:txBody>
      </p:sp>
      <p:sp>
        <p:nvSpPr>
          <p:cNvPr id="3" name="Content Placeholder 2"/>
          <p:cNvSpPr>
            <a:spLocks noGrp="1"/>
          </p:cNvSpPr>
          <p:nvPr>
            <p:ph sz="half" idx="1"/>
          </p:nvPr>
        </p:nvSpPr>
        <p:spPr>
          <a:xfrm>
            <a:off x="457200" y="1352557"/>
            <a:ext cx="3810000" cy="2119847"/>
          </a:xfrm>
        </p:spPr>
        <p:txBody>
          <a:bodyPr>
            <a:normAutofit/>
          </a:bodyPr>
          <a:lstStyle/>
          <a:p>
            <a:pPr marL="0" indent="0">
              <a:buNone/>
            </a:pPr>
            <a:r>
              <a:rPr lang="en-US" sz="3000" dirty="0"/>
              <a:t>Use the lens of an MTSS to identify the root cause of the problem.</a:t>
            </a:r>
          </a:p>
          <a:p>
            <a:endParaRPr lang="en-US" sz="3000" dirty="0"/>
          </a:p>
          <a:p>
            <a:pPr marL="0" indent="0">
              <a:buNone/>
            </a:pPr>
            <a:endParaRPr lang="en-US" sz="3000"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5309" y="1417638"/>
            <a:ext cx="4480861" cy="4480861"/>
          </a:xfrm>
          <a:prstGeom prst="rect">
            <a:avLst/>
          </a:prstGeom>
        </p:spPr>
      </p:pic>
      <p:sp>
        <p:nvSpPr>
          <p:cNvPr id="8" name="TextBox 7"/>
          <p:cNvSpPr txBox="1"/>
          <p:nvPr/>
        </p:nvSpPr>
        <p:spPr>
          <a:xfrm>
            <a:off x="2493954" y="5794303"/>
            <a:ext cx="2607013"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Handbook</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p. 17</a:t>
            </a:r>
          </a:p>
        </p:txBody>
      </p:sp>
      <p:sp>
        <p:nvSpPr>
          <p:cNvPr id="9" name="Slide Number Placeholder 3">
            <a:extLst>
              <a:ext uri="{FF2B5EF4-FFF2-40B4-BE49-F238E27FC236}">
                <a16:creationId xmlns:a16="http://schemas.microsoft.com/office/drawing/2014/main" id="{327CA7FB-C9D7-CD47-A4E5-B2EB57B0B2EF}"/>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Tree>
    <p:extLst>
      <p:ext uri="{BB962C8B-B14F-4D97-AF65-F5344CB8AC3E}">
        <p14:creationId xmlns:p14="http://schemas.microsoft.com/office/powerpoint/2010/main" val="993724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Fishbone Diagram</a:t>
            </a:r>
          </a:p>
        </p:txBody>
      </p:sp>
      <p:pic>
        <p:nvPicPr>
          <p:cNvPr id="6" name="Content Placeholder 5" descr="CCSESA Doc 2017-6-14 _Compressed (002).pdf - Adobe Acrobat Reader DC"/>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87482" y="1683080"/>
            <a:ext cx="3717607" cy="4473755"/>
          </a:xfrm>
        </p:spPr>
      </p:pic>
      <p:sp>
        <p:nvSpPr>
          <p:cNvPr id="9" name="Content Placeholder 2"/>
          <p:cNvSpPr txBox="1">
            <a:spLocks/>
          </p:cNvSpPr>
          <p:nvPr/>
        </p:nvSpPr>
        <p:spPr>
          <a:xfrm>
            <a:off x="4459432" y="2549194"/>
            <a:ext cx="417195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Chart the MTSS categories on the spines of the fish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Ask questions through the lens of each MTSS category using the </a:t>
            </a:r>
            <a:b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br>
            <a:r>
              <a:rPr kumimoji="0" lang="en-US" sz="2400" b="1" i="1"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5-Why Analysis Form </a:t>
            </a: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to find the root cause(s) of the problem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1" name="Straight Arrow Connector 10"/>
          <p:cNvCxnSpPr/>
          <p:nvPr/>
        </p:nvCxnSpPr>
        <p:spPr>
          <a:xfrm flipH="1">
            <a:off x="3650674" y="2735594"/>
            <a:ext cx="808760" cy="41564"/>
          </a:xfrm>
          <a:prstGeom prst="straightConnector1">
            <a:avLst/>
          </a:prstGeom>
          <a:ln w="76200">
            <a:solidFill>
              <a:srgbClr val="60943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3650675" y="3362515"/>
            <a:ext cx="808759" cy="107371"/>
          </a:xfrm>
          <a:prstGeom prst="straightConnector1">
            <a:avLst/>
          </a:prstGeom>
          <a:ln w="76200">
            <a:solidFill>
              <a:srgbClr val="60943C"/>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910406" y="5623014"/>
            <a:ext cx="831272"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Problem</a:t>
            </a:r>
          </a:p>
        </p:txBody>
      </p:sp>
      <p:sp>
        <p:nvSpPr>
          <p:cNvPr id="8" name="TextBox 7"/>
          <p:cNvSpPr txBox="1"/>
          <p:nvPr/>
        </p:nvSpPr>
        <p:spPr>
          <a:xfrm>
            <a:off x="606899" y="6127511"/>
            <a:ext cx="260701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Handbook</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p. 48</a:t>
            </a:r>
          </a:p>
        </p:txBody>
      </p:sp>
      <p:sp>
        <p:nvSpPr>
          <p:cNvPr id="10" name="Slide Number Placeholder 3">
            <a:extLst>
              <a:ext uri="{FF2B5EF4-FFF2-40B4-BE49-F238E27FC236}">
                <a16:creationId xmlns:a16="http://schemas.microsoft.com/office/drawing/2014/main" id="{BDC5C7E3-7E30-4B41-A5A9-053737CA5E90}"/>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Tree>
    <p:extLst>
      <p:ext uri="{BB962C8B-B14F-4D97-AF65-F5344CB8AC3E}">
        <p14:creationId xmlns:p14="http://schemas.microsoft.com/office/powerpoint/2010/main" val="19451474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Fishbone Diagram</a:t>
            </a:r>
          </a:p>
        </p:txBody>
      </p:sp>
      <p:pic>
        <p:nvPicPr>
          <p:cNvPr id="6" name="Content Placeholder 5" descr="CCSESA Doc 2017-6-14 _Compressed (002).pdf - Adobe Acrobat Reader DC"/>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87482" y="1532609"/>
            <a:ext cx="3717607" cy="4473755"/>
          </a:xfrm>
        </p:spPr>
      </p:pic>
      <p:sp>
        <p:nvSpPr>
          <p:cNvPr id="9" name="Content Placeholder 2"/>
          <p:cNvSpPr txBox="1">
            <a:spLocks/>
          </p:cNvSpPr>
          <p:nvPr/>
        </p:nvSpPr>
        <p:spPr>
          <a:xfrm>
            <a:off x="4459432" y="2398723"/>
            <a:ext cx="4171950"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With a partner, record an MTSS category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Ask questions through the lens of this MTSS category using the </a:t>
            </a:r>
            <a:b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br>
            <a:r>
              <a:rPr kumimoji="0" lang="en-US" sz="2400" b="1" i="1"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5-Why Analysis Form </a:t>
            </a:r>
            <a:r>
              <a:rPr kumimoji="0" lang="en-US" sz="24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to find the root cause(s) of the problem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11" name="Straight Arrow Connector 10"/>
          <p:cNvCxnSpPr/>
          <p:nvPr/>
        </p:nvCxnSpPr>
        <p:spPr>
          <a:xfrm flipH="1">
            <a:off x="3650674" y="2585123"/>
            <a:ext cx="808760" cy="41564"/>
          </a:xfrm>
          <a:prstGeom prst="straightConnector1">
            <a:avLst/>
          </a:prstGeom>
          <a:ln w="76200">
            <a:solidFill>
              <a:srgbClr val="60943C"/>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3650675" y="3212044"/>
            <a:ext cx="808759" cy="107371"/>
          </a:xfrm>
          <a:prstGeom prst="straightConnector1">
            <a:avLst/>
          </a:prstGeom>
          <a:ln w="76200">
            <a:solidFill>
              <a:srgbClr val="60943C"/>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898831" y="5472543"/>
            <a:ext cx="831272"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Problem</a:t>
            </a:r>
          </a:p>
        </p:txBody>
      </p:sp>
      <p:sp>
        <p:nvSpPr>
          <p:cNvPr id="8" name="TextBox 7"/>
          <p:cNvSpPr txBox="1"/>
          <p:nvPr/>
        </p:nvSpPr>
        <p:spPr>
          <a:xfrm>
            <a:off x="595324" y="6044919"/>
            <a:ext cx="2607013"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Handbook</a:t>
            </a:r>
            <a:r>
              <a:rPr kumimoji="0" lang="en-US" sz="16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p. 48</a:t>
            </a:r>
          </a:p>
        </p:txBody>
      </p:sp>
      <p:sp>
        <p:nvSpPr>
          <p:cNvPr id="10" name="Slide Number Placeholder 3">
            <a:extLst>
              <a:ext uri="{FF2B5EF4-FFF2-40B4-BE49-F238E27FC236}">
                <a16:creationId xmlns:a16="http://schemas.microsoft.com/office/drawing/2014/main" id="{8140E1D8-C575-4447-8741-8D4439B7C83D}"/>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Tree>
    <p:extLst>
      <p:ext uri="{BB962C8B-B14F-4D97-AF65-F5344CB8AC3E}">
        <p14:creationId xmlns:p14="http://schemas.microsoft.com/office/powerpoint/2010/main" val="32026731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Arrow 6"/>
          <p:cNvSpPr/>
          <p:nvPr/>
        </p:nvSpPr>
        <p:spPr>
          <a:xfrm rot="10800000">
            <a:off x="6584476" y="3100109"/>
            <a:ext cx="1658640" cy="635233"/>
          </a:xfrm>
          <a:prstGeom prst="rightArrow">
            <a:avLst/>
          </a:prstGeom>
          <a:solidFill>
            <a:srgbClr val="509A44"/>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itle 1"/>
          <p:cNvSpPr txBox="1">
            <a:spLocks/>
          </p:cNvSpPr>
          <p:nvPr/>
        </p:nvSpPr>
        <p:spPr>
          <a:xfrm>
            <a:off x="639743" y="236605"/>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i="0" kern="1200">
                <a:solidFill>
                  <a:schemeClr val="bg1">
                    <a:lumMod val="50000"/>
                  </a:schemeClr>
                </a:solidFill>
                <a:latin typeface="Arial Narrow" charset="0"/>
                <a:ea typeface="Arial Narrow" charset="0"/>
                <a:cs typeface="Arial Narrow"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lumMod val="50000"/>
                  </a:prstClr>
                </a:solidFill>
                <a:effectLst/>
                <a:uLnTx/>
                <a:uFillTx/>
                <a:latin typeface="Arial Narrow" charset="0"/>
              </a:rPr>
              <a:t>Continuous Improvement: Do </a:t>
            </a:r>
          </a:p>
        </p:txBody>
      </p:sp>
      <p:sp>
        <p:nvSpPr>
          <p:cNvPr id="9" name="Slide Number Placeholder 3">
            <a:extLst>
              <a:ext uri="{FF2B5EF4-FFF2-40B4-BE49-F238E27FC236}">
                <a16:creationId xmlns:a16="http://schemas.microsoft.com/office/drawing/2014/main" id="{D86BD615-D00E-6F4E-BAEC-A1EBD4882151}"/>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pic>
        <p:nvPicPr>
          <p:cNvPr id="10" name="Picture 9">
            <a:extLst>
              <a:ext uri="{FF2B5EF4-FFF2-40B4-BE49-F238E27FC236}">
                <a16:creationId xmlns:a16="http://schemas.microsoft.com/office/drawing/2014/main" id="{19442FDC-E8EB-0544-A854-AE20B40AF8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7027" y="1306106"/>
            <a:ext cx="4627449" cy="4858471"/>
          </a:xfrm>
          <a:prstGeom prst="rect">
            <a:avLst/>
          </a:prstGeom>
        </p:spPr>
      </p:pic>
      <p:sp>
        <p:nvSpPr>
          <p:cNvPr id="11" name="TextBox 10">
            <a:extLst>
              <a:ext uri="{FF2B5EF4-FFF2-40B4-BE49-F238E27FC236}">
                <a16:creationId xmlns:a16="http://schemas.microsoft.com/office/drawing/2014/main" id="{F141FC97-E5E5-2049-A3EA-19469F29F151}"/>
              </a:ext>
            </a:extLst>
          </p:cNvPr>
          <p:cNvSpPr txBox="1"/>
          <p:nvPr/>
        </p:nvSpPr>
        <p:spPr>
          <a:xfrm>
            <a:off x="1127053" y="5826023"/>
            <a:ext cx="1485822"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Handbook</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p. 9</a:t>
            </a:r>
          </a:p>
        </p:txBody>
      </p:sp>
    </p:spTree>
    <p:extLst>
      <p:ext uri="{BB962C8B-B14F-4D97-AF65-F5344CB8AC3E}">
        <p14:creationId xmlns:p14="http://schemas.microsoft.com/office/powerpoint/2010/main" val="21878947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363900"/>
            <a:ext cx="8229601" cy="2810515"/>
          </a:xfrm>
        </p:spPr>
        <p:txBody>
          <a:bodyPr>
            <a:normAutofit/>
          </a:bodyPr>
          <a:lstStyle/>
          <a:p>
            <a:r>
              <a:rPr lang="en-US" dirty="0"/>
              <a:t>Collect evidence to monitor quality and degree of implementation</a:t>
            </a:r>
          </a:p>
          <a:p>
            <a:r>
              <a:rPr lang="en-US" dirty="0"/>
              <a:t>Consider possible barriers to implementation and plans to address barriers, or possible alternatives</a:t>
            </a:r>
          </a:p>
          <a:p>
            <a:r>
              <a:rPr lang="en-US" dirty="0"/>
              <a:t>Develop rationale for actions to be taken</a:t>
            </a:r>
          </a:p>
          <a:p>
            <a:r>
              <a:rPr lang="en-US" dirty="0"/>
              <a:t>Create and monitor implementation timelines</a:t>
            </a:r>
          </a:p>
        </p:txBody>
      </p:sp>
      <p:sp>
        <p:nvSpPr>
          <p:cNvPr id="10" name="Title 1"/>
          <p:cNvSpPr>
            <a:spLocks noGrp="1"/>
          </p:cNvSpPr>
          <p:nvPr>
            <p:ph type="title"/>
          </p:nvPr>
        </p:nvSpPr>
        <p:spPr>
          <a:xfrm>
            <a:off x="418272" y="220900"/>
            <a:ext cx="8229600" cy="1143000"/>
          </a:xfrm>
        </p:spPr>
        <p:txBody>
          <a:bodyPr>
            <a:normAutofit/>
          </a:bodyPr>
          <a:lstStyle/>
          <a:p>
            <a:r>
              <a:rPr lang="en-US" dirty="0"/>
              <a:t>Elements of Implementation</a:t>
            </a:r>
          </a:p>
        </p:txBody>
      </p:sp>
      <p:sp>
        <p:nvSpPr>
          <p:cNvPr id="7" name="Slide Number Placeholder 3">
            <a:extLst>
              <a:ext uri="{FF2B5EF4-FFF2-40B4-BE49-F238E27FC236}">
                <a16:creationId xmlns:a16="http://schemas.microsoft.com/office/drawing/2014/main" id="{682BC4D2-C8A1-7D4F-86DC-C4FAFB62EB34}"/>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pic>
        <p:nvPicPr>
          <p:cNvPr id="8" name="Picture 7">
            <a:extLst>
              <a:ext uri="{FF2B5EF4-FFF2-40B4-BE49-F238E27FC236}">
                <a16:creationId xmlns:a16="http://schemas.microsoft.com/office/drawing/2014/main" id="{7BAE3CCF-ACAD-F24C-B8B5-01C615DF91BF}"/>
              </a:ext>
            </a:extLst>
          </p:cNvPr>
          <p:cNvPicPr>
            <a:picLocks noChangeAspect="1"/>
          </p:cNvPicPr>
          <p:nvPr/>
        </p:nvPicPr>
        <p:blipFill>
          <a:blip r:embed="rId3"/>
          <a:stretch>
            <a:fillRect/>
          </a:stretch>
        </p:blipFill>
        <p:spPr>
          <a:xfrm>
            <a:off x="788359" y="3599122"/>
            <a:ext cx="7567280" cy="2196952"/>
          </a:xfrm>
          <a:prstGeom prst="rect">
            <a:avLst/>
          </a:prstGeom>
        </p:spPr>
      </p:pic>
      <p:sp>
        <p:nvSpPr>
          <p:cNvPr id="11" name="TextBox 10">
            <a:extLst>
              <a:ext uri="{FF2B5EF4-FFF2-40B4-BE49-F238E27FC236}">
                <a16:creationId xmlns:a16="http://schemas.microsoft.com/office/drawing/2014/main" id="{9157A493-3F73-E84F-ABFF-5B67FCB798DD}"/>
              </a:ext>
            </a:extLst>
          </p:cNvPr>
          <p:cNvSpPr txBox="1"/>
          <p:nvPr/>
        </p:nvSpPr>
        <p:spPr>
          <a:xfrm>
            <a:off x="684084" y="5875642"/>
            <a:ext cx="148582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Handbook</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p. 19</a:t>
            </a:r>
          </a:p>
        </p:txBody>
      </p:sp>
    </p:spTree>
    <p:extLst>
      <p:ext uri="{BB962C8B-B14F-4D97-AF65-F5344CB8AC3E}">
        <p14:creationId xmlns:p14="http://schemas.microsoft.com/office/powerpoint/2010/main" val="32116625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39743" y="236605"/>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i="0" kern="1200">
                <a:solidFill>
                  <a:schemeClr val="bg1">
                    <a:lumMod val="50000"/>
                  </a:schemeClr>
                </a:solidFill>
                <a:latin typeface="Arial Narrow" charset="0"/>
                <a:ea typeface="Arial Narrow" charset="0"/>
                <a:cs typeface="Arial Narrow"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lumMod val="50000"/>
                  </a:prstClr>
                </a:solidFill>
                <a:effectLst/>
                <a:uLnTx/>
                <a:uFillTx/>
                <a:latin typeface="Arial Narrow" charset="0"/>
              </a:rPr>
              <a:t>Continuous Improvement: Study </a:t>
            </a:r>
          </a:p>
        </p:txBody>
      </p:sp>
      <p:sp>
        <p:nvSpPr>
          <p:cNvPr id="9" name="Slide Number Placeholder 3">
            <a:extLst>
              <a:ext uri="{FF2B5EF4-FFF2-40B4-BE49-F238E27FC236}">
                <a16:creationId xmlns:a16="http://schemas.microsoft.com/office/drawing/2014/main" id="{5B087469-253E-574F-938E-5CCE36226975}"/>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pic>
        <p:nvPicPr>
          <p:cNvPr id="3" name="Picture 2">
            <a:extLst>
              <a:ext uri="{FF2B5EF4-FFF2-40B4-BE49-F238E27FC236}">
                <a16:creationId xmlns:a16="http://schemas.microsoft.com/office/drawing/2014/main" id="{8B2D7782-9BDC-AF40-88A7-38DD23CE308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2597" y="1276515"/>
            <a:ext cx="4627449" cy="4858471"/>
          </a:xfrm>
          <a:prstGeom prst="rect">
            <a:avLst/>
          </a:prstGeom>
        </p:spPr>
      </p:pic>
      <p:sp>
        <p:nvSpPr>
          <p:cNvPr id="7" name="Right Arrow 6"/>
          <p:cNvSpPr/>
          <p:nvPr/>
        </p:nvSpPr>
        <p:spPr>
          <a:xfrm rot="11966331">
            <a:off x="6030696" y="5424349"/>
            <a:ext cx="1658640" cy="635233"/>
          </a:xfrm>
          <a:prstGeom prst="rightArrow">
            <a:avLst/>
          </a:prstGeom>
          <a:solidFill>
            <a:srgbClr val="509A44"/>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83AF092-67C6-9347-A545-CB3486A99837}"/>
              </a:ext>
            </a:extLst>
          </p:cNvPr>
          <p:cNvSpPr txBox="1"/>
          <p:nvPr/>
        </p:nvSpPr>
        <p:spPr>
          <a:xfrm>
            <a:off x="1456662" y="5887677"/>
            <a:ext cx="1485822"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Handbook</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p. 9</a:t>
            </a:r>
          </a:p>
        </p:txBody>
      </p:sp>
    </p:spTree>
    <p:extLst>
      <p:ext uri="{BB962C8B-B14F-4D97-AF65-F5344CB8AC3E}">
        <p14:creationId xmlns:p14="http://schemas.microsoft.com/office/powerpoint/2010/main" val="1519770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363900"/>
            <a:ext cx="8272131" cy="4850296"/>
          </a:xfrm>
        </p:spPr>
        <p:txBody>
          <a:bodyPr>
            <a:noAutofit/>
          </a:bodyPr>
          <a:lstStyle/>
          <a:p>
            <a:r>
              <a:rPr lang="en-US" sz="2800" dirty="0"/>
              <a:t>Review the evidence regarding the implantation of the plan at predetermined intervals.</a:t>
            </a:r>
          </a:p>
          <a:p>
            <a:r>
              <a:rPr lang="en-US" sz="2800" dirty="0"/>
              <a:t>Analyze student performance results at designated milestones.</a:t>
            </a:r>
          </a:p>
          <a:p>
            <a:r>
              <a:rPr lang="en-US" sz="2800" dirty="0"/>
              <a:t>Include all appropriate stakeholders in the “study” phase to share their perspectives, experiences, and insights.</a:t>
            </a:r>
          </a:p>
          <a:p>
            <a:r>
              <a:rPr lang="en-US" sz="2800" dirty="0"/>
              <a:t>Establish a process to consider what has been working, what has not been working, and why.</a:t>
            </a:r>
          </a:p>
          <a:p>
            <a:r>
              <a:rPr lang="en-US" sz="2800" dirty="0"/>
              <a:t>Create protocols to guide stakeholders through the process.</a:t>
            </a:r>
          </a:p>
        </p:txBody>
      </p:sp>
      <p:sp>
        <p:nvSpPr>
          <p:cNvPr id="10" name="Title 1"/>
          <p:cNvSpPr>
            <a:spLocks noGrp="1"/>
          </p:cNvSpPr>
          <p:nvPr>
            <p:ph type="title"/>
          </p:nvPr>
        </p:nvSpPr>
        <p:spPr>
          <a:xfrm>
            <a:off x="418272" y="220900"/>
            <a:ext cx="8229600" cy="1143000"/>
          </a:xfrm>
        </p:spPr>
        <p:txBody>
          <a:bodyPr>
            <a:normAutofit/>
          </a:bodyPr>
          <a:lstStyle/>
          <a:p>
            <a:r>
              <a:rPr lang="en-US" dirty="0"/>
              <a:t>Elements of “Study”</a:t>
            </a:r>
          </a:p>
        </p:txBody>
      </p:sp>
      <p:sp>
        <p:nvSpPr>
          <p:cNvPr id="6" name="Slide Number Placeholder 3">
            <a:extLst>
              <a:ext uri="{FF2B5EF4-FFF2-40B4-BE49-F238E27FC236}">
                <a16:creationId xmlns:a16="http://schemas.microsoft.com/office/drawing/2014/main" id="{78157C1D-B88E-E34C-A559-2D50CEA9E247}"/>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Tree>
    <p:extLst>
      <p:ext uri="{BB962C8B-B14F-4D97-AF65-F5344CB8AC3E}">
        <p14:creationId xmlns:p14="http://schemas.microsoft.com/office/powerpoint/2010/main" val="12328784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639743" y="236605"/>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i="0" kern="1200">
                <a:solidFill>
                  <a:schemeClr val="bg1">
                    <a:lumMod val="50000"/>
                  </a:schemeClr>
                </a:solidFill>
                <a:latin typeface="Arial Narrow" charset="0"/>
                <a:ea typeface="Arial Narrow" charset="0"/>
                <a:cs typeface="Arial Narrow" charset="0"/>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lumMod val="50000"/>
                  </a:prstClr>
                </a:solidFill>
                <a:effectLst/>
                <a:uLnTx/>
                <a:uFillTx/>
                <a:latin typeface="Arial Narrow" charset="0"/>
              </a:rPr>
              <a:t>Continuous Improvement: Act</a:t>
            </a:r>
          </a:p>
        </p:txBody>
      </p:sp>
      <p:sp>
        <p:nvSpPr>
          <p:cNvPr id="9" name="Slide Number Placeholder 3">
            <a:extLst>
              <a:ext uri="{FF2B5EF4-FFF2-40B4-BE49-F238E27FC236}">
                <a16:creationId xmlns:a16="http://schemas.microsoft.com/office/drawing/2014/main" id="{C6E4A89B-F506-9540-877E-71C5DC703F59}"/>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pic>
        <p:nvPicPr>
          <p:cNvPr id="10" name="Picture 9">
            <a:extLst>
              <a:ext uri="{FF2B5EF4-FFF2-40B4-BE49-F238E27FC236}">
                <a16:creationId xmlns:a16="http://schemas.microsoft.com/office/drawing/2014/main" id="{CB8CEC31-E4CE-CE4A-947B-168519FFB5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3728" y="1233985"/>
            <a:ext cx="4627449" cy="4858471"/>
          </a:xfrm>
          <a:prstGeom prst="rect">
            <a:avLst/>
          </a:prstGeom>
        </p:spPr>
      </p:pic>
      <p:sp>
        <p:nvSpPr>
          <p:cNvPr id="7" name="Right Arrow 6"/>
          <p:cNvSpPr/>
          <p:nvPr/>
        </p:nvSpPr>
        <p:spPr>
          <a:xfrm rot="19892800">
            <a:off x="727407" y="4644998"/>
            <a:ext cx="1658640" cy="635233"/>
          </a:xfrm>
          <a:prstGeom prst="rightArrow">
            <a:avLst/>
          </a:prstGeom>
          <a:solidFill>
            <a:srgbClr val="509A44"/>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A783541-3979-E842-9088-DE11EE5D4ED8}"/>
              </a:ext>
            </a:extLst>
          </p:cNvPr>
          <p:cNvSpPr txBox="1"/>
          <p:nvPr/>
        </p:nvSpPr>
        <p:spPr>
          <a:xfrm>
            <a:off x="1694285" y="5923179"/>
            <a:ext cx="1485822" cy="338554"/>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Handbook</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p. 9</a:t>
            </a:r>
          </a:p>
        </p:txBody>
      </p:sp>
    </p:spTree>
    <p:extLst>
      <p:ext uri="{BB962C8B-B14F-4D97-AF65-F5344CB8AC3E}">
        <p14:creationId xmlns:p14="http://schemas.microsoft.com/office/powerpoint/2010/main" val="1023703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24577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271" y="1119140"/>
            <a:ext cx="8229601" cy="4084400"/>
          </a:xfrm>
        </p:spPr>
        <p:txBody>
          <a:bodyPr>
            <a:noAutofit/>
          </a:bodyPr>
          <a:lstStyle/>
          <a:p>
            <a:r>
              <a:rPr lang="en-US" sz="2800" dirty="0"/>
              <a:t>Consider all evidence of implementation efforts and effectiveness</a:t>
            </a:r>
          </a:p>
          <a:p>
            <a:r>
              <a:rPr lang="en-US" sz="2800" dirty="0"/>
              <a:t>Discuss outcomes with all appropriate stakeholders</a:t>
            </a:r>
          </a:p>
          <a:p>
            <a:r>
              <a:rPr lang="en-US" sz="2800" dirty="0"/>
              <a:t>Consult with other experts, as needed</a:t>
            </a:r>
          </a:p>
          <a:p>
            <a:r>
              <a:rPr lang="en-US" sz="2800" dirty="0"/>
              <a:t>Determine which actions will be continued, modified, or stopped.</a:t>
            </a:r>
          </a:p>
        </p:txBody>
      </p:sp>
      <p:sp>
        <p:nvSpPr>
          <p:cNvPr id="10" name="Title 1"/>
          <p:cNvSpPr>
            <a:spLocks noGrp="1"/>
          </p:cNvSpPr>
          <p:nvPr>
            <p:ph type="title"/>
          </p:nvPr>
        </p:nvSpPr>
        <p:spPr>
          <a:xfrm>
            <a:off x="418272" y="220900"/>
            <a:ext cx="8229600" cy="1143000"/>
          </a:xfrm>
        </p:spPr>
        <p:txBody>
          <a:bodyPr>
            <a:normAutofit/>
          </a:bodyPr>
          <a:lstStyle/>
          <a:p>
            <a:r>
              <a:rPr lang="en-US" dirty="0"/>
              <a:t>Elements of “Act”</a:t>
            </a:r>
          </a:p>
        </p:txBody>
      </p:sp>
      <p:sp>
        <p:nvSpPr>
          <p:cNvPr id="6" name="Slide Number Placeholder 3">
            <a:extLst>
              <a:ext uri="{FF2B5EF4-FFF2-40B4-BE49-F238E27FC236}">
                <a16:creationId xmlns:a16="http://schemas.microsoft.com/office/drawing/2014/main" id="{8B536984-A7EC-C043-93CC-03CDF7B87B3A}"/>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pic>
        <p:nvPicPr>
          <p:cNvPr id="7" name="Picture 6">
            <a:extLst>
              <a:ext uri="{FF2B5EF4-FFF2-40B4-BE49-F238E27FC236}">
                <a16:creationId xmlns:a16="http://schemas.microsoft.com/office/drawing/2014/main" id="{E89DD931-BEF6-8241-9FD3-F2D64D9CC7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959" y="4103817"/>
            <a:ext cx="6996223" cy="2110379"/>
          </a:xfrm>
          <a:prstGeom prst="rect">
            <a:avLst/>
          </a:prstGeom>
        </p:spPr>
      </p:pic>
      <p:sp>
        <p:nvSpPr>
          <p:cNvPr id="9" name="TextBox 8">
            <a:extLst>
              <a:ext uri="{FF2B5EF4-FFF2-40B4-BE49-F238E27FC236}">
                <a16:creationId xmlns:a16="http://schemas.microsoft.com/office/drawing/2014/main" id="{D3094CCD-2B4A-4C4E-95AF-F7694BCC9F06}"/>
              </a:ext>
            </a:extLst>
          </p:cNvPr>
          <p:cNvSpPr txBox="1"/>
          <p:nvPr/>
        </p:nvSpPr>
        <p:spPr>
          <a:xfrm>
            <a:off x="1034959" y="6208345"/>
            <a:ext cx="148582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Handbook</a:t>
            </a:r>
            <a:r>
              <a:rPr kumimoji="0" lang="en-US" sz="16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rPr>
              <a:t>, p. 22</a:t>
            </a:r>
          </a:p>
        </p:txBody>
      </p:sp>
    </p:spTree>
    <p:extLst>
      <p:ext uri="{BB962C8B-B14F-4D97-AF65-F5344CB8AC3E}">
        <p14:creationId xmlns:p14="http://schemas.microsoft.com/office/powerpoint/2010/main" val="33639191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ECCA7-7DA8-EC4C-8759-42BC939C873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6A3200F-8FFC-A34F-A2C6-1BFCC938FD3B}"/>
              </a:ext>
            </a:extLst>
          </p:cNvPr>
          <p:cNvSpPr>
            <a:spLocks noGrp="1"/>
          </p:cNvSpPr>
          <p:nvPr>
            <p:ph type="subTitle" idx="1"/>
          </p:nvPr>
        </p:nvSpPr>
        <p:spPr/>
        <p:txBody>
          <a:bodyPr/>
          <a:lstStyle/>
          <a:p>
            <a:endParaRPr lang="en-US"/>
          </a:p>
        </p:txBody>
      </p:sp>
      <p:sp>
        <p:nvSpPr>
          <p:cNvPr id="7" name="Rectangle 6">
            <a:extLst>
              <a:ext uri="{FF2B5EF4-FFF2-40B4-BE49-F238E27FC236}">
                <a16:creationId xmlns:a16="http://schemas.microsoft.com/office/drawing/2014/main" id="{7F09B864-2019-3A48-B368-CE63C2023427}"/>
              </a:ext>
            </a:extLst>
          </p:cNvPr>
          <p:cNvSpPr/>
          <p:nvPr/>
        </p:nvSpPr>
        <p:spPr>
          <a:xfrm>
            <a:off x="0" y="0"/>
            <a:ext cx="9144000"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91787D45-EE10-3240-8BE6-D5CA9A3E8F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20952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lstStyle/>
          <a:p>
            <a:r>
              <a:rPr lang="en-US" dirty="0"/>
              <a:t>Section 4: Toolkit</a:t>
            </a:r>
          </a:p>
        </p:txBody>
      </p:sp>
      <p:sp>
        <p:nvSpPr>
          <p:cNvPr id="2" name="Content Placeholder 1"/>
          <p:cNvSpPr>
            <a:spLocks noGrp="1"/>
          </p:cNvSpPr>
          <p:nvPr>
            <p:ph idx="1"/>
          </p:nvPr>
        </p:nvSpPr>
        <p:spPr>
          <a:xfrm>
            <a:off x="457199" y="1600200"/>
            <a:ext cx="8229601" cy="4174958"/>
          </a:xfrm>
        </p:spPr>
        <p:txBody>
          <a:bodyPr/>
          <a:lstStyle/>
          <a:p>
            <a:pPr marL="0" indent="0">
              <a:buNone/>
            </a:pPr>
            <a:r>
              <a:rPr lang="en-US" b="1" dirty="0"/>
              <a:t>Resources to support the implementation of processes and actions described in the Handbook:</a:t>
            </a:r>
          </a:p>
          <a:p>
            <a:r>
              <a:rPr lang="en-US" dirty="0"/>
              <a:t>Tools to help identify and implement Evidence-Based Practices</a:t>
            </a:r>
          </a:p>
          <a:p>
            <a:r>
              <a:rPr lang="en-US" dirty="0"/>
              <a:t>Forms to guide the analysis and discussion of California School Dashboard data for Students with Disabilities</a:t>
            </a:r>
          </a:p>
          <a:p>
            <a:r>
              <a:rPr lang="en-US" dirty="0"/>
              <a:t>Resource to guide a root cause analysis process </a:t>
            </a:r>
          </a:p>
          <a:p>
            <a:r>
              <a:rPr lang="en-US" dirty="0"/>
              <a:t>Rubric for MTSS framework self-assessment</a:t>
            </a:r>
          </a:p>
          <a:p>
            <a:r>
              <a:rPr lang="en-US" dirty="0"/>
              <a:t>Checklists for implementation of practices</a:t>
            </a:r>
          </a:p>
          <a:p>
            <a:r>
              <a:rPr lang="en-US" dirty="0"/>
              <a:t>Annotated Resource List</a:t>
            </a:r>
          </a:p>
        </p:txBody>
      </p:sp>
      <p:sp>
        <p:nvSpPr>
          <p:cNvPr id="11" name="Slide Number Placeholder 3">
            <a:extLst>
              <a:ext uri="{FF2B5EF4-FFF2-40B4-BE49-F238E27FC236}">
                <a16:creationId xmlns:a16="http://schemas.microsoft.com/office/drawing/2014/main" id="{FFE10385-F87A-1C4B-BEEA-E6986B8FA671}"/>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Tree>
    <p:extLst>
      <p:ext uri="{BB962C8B-B14F-4D97-AF65-F5344CB8AC3E}">
        <p14:creationId xmlns:p14="http://schemas.microsoft.com/office/powerpoint/2010/main" val="412532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B9627-0E66-E34A-ACE1-3987BAEC5EB6}"/>
              </a:ext>
            </a:extLst>
          </p:cNvPr>
          <p:cNvSpPr>
            <a:spLocks noGrp="1"/>
          </p:cNvSpPr>
          <p:nvPr>
            <p:ph type="title"/>
          </p:nvPr>
        </p:nvSpPr>
        <p:spPr/>
        <p:txBody>
          <a:bodyPr/>
          <a:lstStyle/>
          <a:p>
            <a:r>
              <a:rPr lang="en-US" dirty="0"/>
              <a:t>Evidence-Based Practices Worksheet</a:t>
            </a:r>
          </a:p>
        </p:txBody>
      </p:sp>
      <p:pic>
        <p:nvPicPr>
          <p:cNvPr id="6" name="Content Placeholder 5">
            <a:extLst>
              <a:ext uri="{FF2B5EF4-FFF2-40B4-BE49-F238E27FC236}">
                <a16:creationId xmlns:a16="http://schemas.microsoft.com/office/drawing/2014/main" id="{FAB8EE18-CAA1-F944-99D6-46559BBE89E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553920" y="1417639"/>
            <a:ext cx="3837256" cy="4822498"/>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00A41632-8ECB-7648-8FC2-2A360AB00AF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Tree>
    <p:extLst>
      <p:ext uri="{BB962C8B-B14F-4D97-AF65-F5344CB8AC3E}">
        <p14:creationId xmlns:p14="http://schemas.microsoft.com/office/powerpoint/2010/main" val="30076185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C956-2ADD-B94B-8AB8-B5A748531753}"/>
              </a:ext>
            </a:extLst>
          </p:cNvPr>
          <p:cNvSpPr>
            <a:spLocks noGrp="1"/>
          </p:cNvSpPr>
          <p:nvPr>
            <p:ph type="title"/>
          </p:nvPr>
        </p:nvSpPr>
        <p:spPr/>
        <p:txBody>
          <a:bodyPr/>
          <a:lstStyle/>
          <a:p>
            <a:r>
              <a:rPr lang="en-US" dirty="0"/>
              <a:t>CA Dashboard: Data Observation Tool</a:t>
            </a:r>
          </a:p>
        </p:txBody>
      </p:sp>
      <p:pic>
        <p:nvPicPr>
          <p:cNvPr id="6" name="Picture 5">
            <a:extLst>
              <a:ext uri="{FF2B5EF4-FFF2-40B4-BE49-F238E27FC236}">
                <a16:creationId xmlns:a16="http://schemas.microsoft.com/office/drawing/2014/main" id="{C4C448AC-01D4-BC46-BD94-3852EA6839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5909" y="1417638"/>
            <a:ext cx="4008146" cy="4866421"/>
          </a:xfrm>
          <a:prstGeom prst="rect">
            <a:avLst/>
          </a:prstGeom>
          <a:ln>
            <a:noFill/>
          </a:ln>
          <a:effectLst>
            <a:outerShdw blurRad="292100" dist="139700" dir="2700000" algn="tl" rotWithShape="0">
              <a:srgbClr val="333333">
                <a:alpha val="65000"/>
              </a:srgbClr>
            </a:outerShdw>
          </a:effectLst>
        </p:spPr>
      </p:pic>
      <p:sp>
        <p:nvSpPr>
          <p:cNvPr id="7" name="Slide Number Placeholder 3">
            <a:extLst>
              <a:ext uri="{FF2B5EF4-FFF2-40B4-BE49-F238E27FC236}">
                <a16:creationId xmlns:a16="http://schemas.microsoft.com/office/drawing/2014/main" id="{607980C4-06EB-BF4B-AD10-B7F9C3DD76E4}"/>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Tree>
    <p:extLst>
      <p:ext uri="{BB962C8B-B14F-4D97-AF65-F5344CB8AC3E}">
        <p14:creationId xmlns:p14="http://schemas.microsoft.com/office/powerpoint/2010/main" val="3591021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B8183-0D41-F548-A21A-394DE96F3384}"/>
              </a:ext>
            </a:extLst>
          </p:cNvPr>
          <p:cNvSpPr>
            <a:spLocks noGrp="1"/>
          </p:cNvSpPr>
          <p:nvPr>
            <p:ph type="title"/>
          </p:nvPr>
        </p:nvSpPr>
        <p:spPr/>
        <p:txBody>
          <a:bodyPr/>
          <a:lstStyle/>
          <a:p>
            <a:r>
              <a:rPr lang="en-US" dirty="0"/>
              <a:t>Overall Data Observation Sheet</a:t>
            </a:r>
          </a:p>
        </p:txBody>
      </p:sp>
      <p:pic>
        <p:nvPicPr>
          <p:cNvPr id="6" name="Content Placeholder 5">
            <a:extLst>
              <a:ext uri="{FF2B5EF4-FFF2-40B4-BE49-F238E27FC236}">
                <a16:creationId xmlns:a16="http://schemas.microsoft.com/office/drawing/2014/main" id="{31581CE3-A843-FB4A-936F-8913F854B45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637234" y="1417638"/>
            <a:ext cx="3869531" cy="4849813"/>
          </a:xfrm>
          <a:prstGeom prst="rect">
            <a:avLst/>
          </a:prstGeom>
          <a:ln>
            <a:noFill/>
          </a:ln>
          <a:effectLst>
            <a:outerShdw blurRad="292100" dist="139700" dir="2700000" algn="tl" rotWithShape="0">
              <a:srgbClr val="333333">
                <a:alpha val="65000"/>
              </a:srgbClr>
            </a:outerShdw>
          </a:effectLst>
        </p:spPr>
      </p:pic>
      <p:sp>
        <p:nvSpPr>
          <p:cNvPr id="7" name="Slide Number Placeholder 3">
            <a:extLst>
              <a:ext uri="{FF2B5EF4-FFF2-40B4-BE49-F238E27FC236}">
                <a16:creationId xmlns:a16="http://schemas.microsoft.com/office/drawing/2014/main" id="{36CC7AF1-2696-B94E-86B8-656F08B345BD}"/>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Tree>
    <p:extLst>
      <p:ext uri="{BB962C8B-B14F-4D97-AF65-F5344CB8AC3E}">
        <p14:creationId xmlns:p14="http://schemas.microsoft.com/office/powerpoint/2010/main" val="14112035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BBC1D-EB97-174B-BCE1-65DD7D261BEF}"/>
              </a:ext>
            </a:extLst>
          </p:cNvPr>
          <p:cNvSpPr>
            <a:spLocks noGrp="1"/>
          </p:cNvSpPr>
          <p:nvPr>
            <p:ph type="title"/>
          </p:nvPr>
        </p:nvSpPr>
        <p:spPr/>
        <p:txBody>
          <a:bodyPr/>
          <a:lstStyle/>
          <a:p>
            <a:r>
              <a:rPr lang="en-US" dirty="0"/>
              <a:t>MTSS Implementation Rubric</a:t>
            </a:r>
          </a:p>
        </p:txBody>
      </p:sp>
      <p:pic>
        <p:nvPicPr>
          <p:cNvPr id="6" name="Picture 5">
            <a:extLst>
              <a:ext uri="{FF2B5EF4-FFF2-40B4-BE49-F238E27FC236}">
                <a16:creationId xmlns:a16="http://schemas.microsoft.com/office/drawing/2014/main" id="{ECA889BC-3FAB-E34F-B32F-DE4726AFC44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8699" y="1417638"/>
            <a:ext cx="3877605" cy="4866524"/>
          </a:xfrm>
          <a:prstGeom prst="rect">
            <a:avLst/>
          </a:prstGeom>
          <a:ln>
            <a:noFill/>
          </a:ln>
          <a:effectLst>
            <a:outerShdw blurRad="292100" dist="139700" dir="2700000" algn="tl" rotWithShape="0">
              <a:srgbClr val="333333">
                <a:alpha val="65000"/>
              </a:srgbClr>
            </a:outerShdw>
          </a:effectLst>
        </p:spPr>
      </p:pic>
      <p:sp>
        <p:nvSpPr>
          <p:cNvPr id="7" name="Slide Number Placeholder 3">
            <a:extLst>
              <a:ext uri="{FF2B5EF4-FFF2-40B4-BE49-F238E27FC236}">
                <a16:creationId xmlns:a16="http://schemas.microsoft.com/office/drawing/2014/main" id="{C8154175-54C6-6A45-9803-C611E100F437}"/>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Tree>
    <p:extLst>
      <p:ext uri="{BB962C8B-B14F-4D97-AF65-F5344CB8AC3E}">
        <p14:creationId xmlns:p14="http://schemas.microsoft.com/office/powerpoint/2010/main" val="16944245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69564-8682-B244-B2BA-6133AE127934}"/>
              </a:ext>
            </a:extLst>
          </p:cNvPr>
          <p:cNvSpPr>
            <a:spLocks noGrp="1"/>
          </p:cNvSpPr>
          <p:nvPr>
            <p:ph type="title"/>
          </p:nvPr>
        </p:nvSpPr>
        <p:spPr/>
        <p:txBody>
          <a:bodyPr/>
          <a:lstStyle/>
          <a:p>
            <a:r>
              <a:rPr lang="en-US" dirty="0"/>
              <a:t>Checklist for IEP Teams</a:t>
            </a:r>
          </a:p>
        </p:txBody>
      </p:sp>
      <p:pic>
        <p:nvPicPr>
          <p:cNvPr id="7" name="Picture 6">
            <a:extLst>
              <a:ext uri="{FF2B5EF4-FFF2-40B4-BE49-F238E27FC236}">
                <a16:creationId xmlns:a16="http://schemas.microsoft.com/office/drawing/2014/main" id="{D26D17C9-4FB2-4A42-A9F7-32542F7E68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18806" y="1417638"/>
            <a:ext cx="3839746" cy="4853370"/>
          </a:xfrm>
          <a:prstGeom prst="rect">
            <a:avLst/>
          </a:prstGeom>
          <a:ln>
            <a:noFill/>
          </a:ln>
          <a:effectLst>
            <a:outerShdw blurRad="292100" dist="139700" dir="2700000" algn="tl" rotWithShape="0">
              <a:srgbClr val="333333">
                <a:alpha val="65000"/>
              </a:srgbClr>
            </a:outerShdw>
          </a:effectLst>
        </p:spPr>
      </p:pic>
      <p:sp>
        <p:nvSpPr>
          <p:cNvPr id="8" name="Slide Number Placeholder 3">
            <a:extLst>
              <a:ext uri="{FF2B5EF4-FFF2-40B4-BE49-F238E27FC236}">
                <a16:creationId xmlns:a16="http://schemas.microsoft.com/office/drawing/2014/main" id="{FF49A4FE-D9DA-D643-8AED-5F475AAF2ECF}"/>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Tree>
    <p:extLst>
      <p:ext uri="{BB962C8B-B14F-4D97-AF65-F5344CB8AC3E}">
        <p14:creationId xmlns:p14="http://schemas.microsoft.com/office/powerpoint/2010/main" val="1220970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662EA-597A-2F4A-A9EB-CADD7F6A69A0}"/>
              </a:ext>
            </a:extLst>
          </p:cNvPr>
          <p:cNvSpPr>
            <a:spLocks noGrp="1"/>
          </p:cNvSpPr>
          <p:nvPr>
            <p:ph type="title"/>
          </p:nvPr>
        </p:nvSpPr>
        <p:spPr/>
        <p:txBody>
          <a:bodyPr/>
          <a:lstStyle/>
          <a:p>
            <a:r>
              <a:rPr lang="en-US" dirty="0"/>
              <a:t>Annotated Resource List</a:t>
            </a:r>
          </a:p>
        </p:txBody>
      </p:sp>
      <p:pic>
        <p:nvPicPr>
          <p:cNvPr id="6" name="Picture 5">
            <a:extLst>
              <a:ext uri="{FF2B5EF4-FFF2-40B4-BE49-F238E27FC236}">
                <a16:creationId xmlns:a16="http://schemas.microsoft.com/office/drawing/2014/main" id="{9FEBFB6C-AD80-3044-9F77-D10EE639E2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1642" y="1417638"/>
            <a:ext cx="3957027" cy="4979332"/>
          </a:xfrm>
          <a:prstGeom prst="rect">
            <a:avLst/>
          </a:prstGeom>
          <a:ln>
            <a:noFill/>
          </a:ln>
          <a:effectLst>
            <a:outerShdw blurRad="292100" dist="139700" dir="2700000" algn="tl" rotWithShape="0">
              <a:srgbClr val="333333">
                <a:alpha val="65000"/>
              </a:srgbClr>
            </a:outerShdw>
          </a:effectLst>
        </p:spPr>
      </p:pic>
      <p:sp>
        <p:nvSpPr>
          <p:cNvPr id="7" name="Slide Number Placeholder 3">
            <a:extLst>
              <a:ext uri="{FF2B5EF4-FFF2-40B4-BE49-F238E27FC236}">
                <a16:creationId xmlns:a16="http://schemas.microsoft.com/office/drawing/2014/main" id="{D88BEBCF-373B-B140-A4DB-32A87C31AD27}"/>
              </a:ext>
            </a:extLst>
          </p:cNvPr>
          <p:cNvSpPr>
            <a:spLocks noGrp="1"/>
          </p:cNvSpPr>
          <p:nvPr>
            <p:ph type="sldNum" sz="quarter" idx="12"/>
          </p:nvPr>
        </p:nvSpPr>
        <p:spPr>
          <a:xfrm>
            <a:off x="6838122" y="6214196"/>
            <a:ext cx="2031221"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dirty="0">
                <a:ln>
                  <a:noFill/>
                </a:ln>
                <a:solidFill>
                  <a:prstClr val="white">
                    <a:lumMod val="50000"/>
                  </a:prstClr>
                </a:solidFill>
                <a:effectLst/>
                <a:uLnTx/>
                <a:uFillTx/>
                <a:latin typeface="Arial Narrow" charset="0"/>
                <a:ea typeface="+mn-ea"/>
                <a:cs typeface="Arial"/>
              </a:rPr>
              <a:t>© 2018 CCSESA    </a:t>
            </a:r>
            <a:fld id="{71758C90-48E9-3041-BC67-04F0CE102A44}" type="slidenum">
              <a:rPr kumimoji="0" lang="en-US" sz="1200" b="1" i="0" u="none" strike="noStrike" kern="1200" cap="none" spc="0" normalizeH="0" baseline="0" noProof="0" smtClean="0">
                <a:ln>
                  <a:noFill/>
                </a:ln>
                <a:solidFill>
                  <a:prstClr val="white">
                    <a:lumMod val="50000"/>
                  </a:prstClr>
                </a:solidFill>
                <a:effectLst/>
                <a:uLnTx/>
                <a:uFillTx/>
                <a:latin typeface="Arial"/>
                <a:ea typeface="+mn-ea"/>
                <a:cs typeface="Arial"/>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1" i="0" u="none" strike="noStrike" kern="1200" cap="none" spc="0" normalizeH="0" baseline="0" noProof="0" dirty="0">
              <a:ln>
                <a:noFill/>
              </a:ln>
              <a:solidFill>
                <a:prstClr val="white">
                  <a:lumMod val="50000"/>
                </a:prstClr>
              </a:solidFill>
              <a:effectLst/>
              <a:uLnTx/>
              <a:uFillTx/>
              <a:latin typeface="Arial"/>
              <a:ea typeface="+mn-ea"/>
              <a:cs typeface="Arial"/>
            </a:endParaRPr>
          </a:p>
        </p:txBody>
      </p:sp>
    </p:spTree>
    <p:extLst>
      <p:ext uri="{BB962C8B-B14F-4D97-AF65-F5344CB8AC3E}">
        <p14:creationId xmlns:p14="http://schemas.microsoft.com/office/powerpoint/2010/main" val="3977169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Handbook Contents</a:t>
            </a:r>
          </a:p>
        </p:txBody>
      </p:sp>
      <p:sp>
        <p:nvSpPr>
          <p:cNvPr id="3" name="Content Placeholder 2"/>
          <p:cNvSpPr>
            <a:spLocks noGrp="1"/>
          </p:cNvSpPr>
          <p:nvPr>
            <p:ph idx="1"/>
          </p:nvPr>
        </p:nvSpPr>
        <p:spPr/>
        <p:txBody>
          <a:bodyPr>
            <a:normAutofit/>
          </a:bodyPr>
          <a:lstStyle/>
          <a:p>
            <a:pPr marL="0" indent="0">
              <a:buNone/>
            </a:pPr>
            <a:r>
              <a:rPr lang="en-US" b="1" dirty="0"/>
              <a:t>Section 1: California’s Accountability System (pp. 1</a:t>
            </a:r>
            <a:r>
              <a:rPr lang="mr-IN" b="1" dirty="0"/>
              <a:t> – </a:t>
            </a:r>
            <a:r>
              <a:rPr lang="en-US" b="1" dirty="0"/>
              <a:t>4)</a:t>
            </a:r>
          </a:p>
          <a:p>
            <a:pPr marL="0" indent="0">
              <a:buNone/>
            </a:pPr>
            <a:r>
              <a:rPr lang="en-US" b="1" dirty="0">
                <a:solidFill>
                  <a:srgbClr val="00B050"/>
                </a:solidFill>
              </a:rPr>
              <a:t>Overview of the key components of the California School Dashboard and key information about implications for Students with Disabilities</a:t>
            </a:r>
          </a:p>
          <a:p>
            <a:r>
              <a:rPr lang="en-US" dirty="0"/>
              <a:t>State and local indicators of school success</a:t>
            </a:r>
          </a:p>
          <a:p>
            <a:r>
              <a:rPr lang="en-US" dirty="0"/>
              <a:t>Getting to know the reports in the Dashboard</a:t>
            </a:r>
          </a:p>
          <a:p>
            <a:r>
              <a:rPr lang="en-US" dirty="0"/>
              <a:t>Disaggregated data: A closer look </a:t>
            </a:r>
            <a:br>
              <a:rPr lang="en-US" dirty="0"/>
            </a:br>
            <a:r>
              <a:rPr lang="en-US" dirty="0"/>
              <a:t>at the SWDs</a:t>
            </a:r>
          </a:p>
          <a:p>
            <a:r>
              <a:rPr lang="en-US" dirty="0"/>
              <a:t>Accessibility supports </a:t>
            </a:r>
          </a:p>
          <a:p>
            <a:r>
              <a:rPr lang="en-US" dirty="0"/>
              <a:t>Participation of SWDs in </a:t>
            </a:r>
            <a:br>
              <a:rPr lang="en-US" dirty="0"/>
            </a:br>
            <a:r>
              <a:rPr lang="en-US" dirty="0"/>
              <a:t>California’s assessment system</a:t>
            </a:r>
          </a:p>
          <a:p>
            <a:endParaRPr lang="en-US" dirty="0"/>
          </a:p>
        </p:txBody>
      </p:sp>
      <p:pic>
        <p:nvPicPr>
          <p:cNvPr id="5" name="Picture 4" descr="CCSESA Doc 2017-6-14 _Compressed.pdf - Adobe Acrobat Pro"/>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04492" y="4218572"/>
            <a:ext cx="3382308" cy="1944099"/>
          </a:xfrm>
          <a:prstGeom prst="rect">
            <a:avLst/>
          </a:prstGeom>
          <a:ln>
            <a:solidFill>
              <a:schemeClr val="accent1"/>
            </a:solidFill>
          </a:ln>
        </p:spPr>
      </p:pic>
      <p:sp>
        <p:nvSpPr>
          <p:cNvPr id="6" name="Slide Number Placeholder 3">
            <a:extLst>
              <a:ext uri="{FF2B5EF4-FFF2-40B4-BE49-F238E27FC236}">
                <a16:creationId xmlns:a16="http://schemas.microsoft.com/office/drawing/2014/main" id="{08247F91-129D-7941-BD22-E3974BE7E2E7}"/>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7</a:t>
            </a:fld>
            <a:endParaRPr lang="en-US" dirty="0"/>
          </a:p>
        </p:txBody>
      </p:sp>
    </p:spTree>
    <p:extLst>
      <p:ext uri="{BB962C8B-B14F-4D97-AF65-F5344CB8AC3E}">
        <p14:creationId xmlns:p14="http://schemas.microsoft.com/office/powerpoint/2010/main" val="126982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California’s Accountability System</a:t>
            </a:r>
            <a:endParaRPr lang="en-US" dirty="0"/>
          </a:p>
        </p:txBody>
      </p:sp>
      <p:sp>
        <p:nvSpPr>
          <p:cNvPr id="3" name="Content Placeholder 2"/>
          <p:cNvSpPr>
            <a:spLocks noGrp="1"/>
          </p:cNvSpPr>
          <p:nvPr>
            <p:ph idx="1"/>
          </p:nvPr>
        </p:nvSpPr>
        <p:spPr/>
        <p:txBody>
          <a:bodyPr>
            <a:normAutofit/>
          </a:bodyPr>
          <a:lstStyle/>
          <a:p>
            <a:r>
              <a:rPr lang="en-US"/>
              <a:t>Single, coherent system that includes multiple indicators of success</a:t>
            </a:r>
          </a:p>
          <a:p>
            <a:r>
              <a:rPr lang="en-US"/>
              <a:t>Tied to the Local Control Funding Formula (LCFF)</a:t>
            </a:r>
          </a:p>
          <a:p>
            <a:r>
              <a:rPr lang="en-US"/>
              <a:t>Focused on:</a:t>
            </a:r>
          </a:p>
          <a:p>
            <a:pPr lvl="1"/>
            <a:r>
              <a:rPr lang="en-US"/>
              <a:t>Transparency</a:t>
            </a:r>
          </a:p>
          <a:p>
            <a:pPr lvl="1"/>
            <a:r>
              <a:rPr lang="en-US"/>
              <a:t>Equity</a:t>
            </a:r>
          </a:p>
          <a:p>
            <a:pPr lvl="1"/>
            <a:r>
              <a:rPr lang="en-US"/>
              <a:t>Continuous improvement</a:t>
            </a:r>
          </a:p>
          <a:p>
            <a:r>
              <a:rPr lang="en-US"/>
              <a:t>Includes:</a:t>
            </a:r>
          </a:p>
          <a:p>
            <a:pPr lvl="1"/>
            <a:r>
              <a:rPr lang="en-US"/>
              <a:t>School districts</a:t>
            </a:r>
          </a:p>
          <a:p>
            <a:pPr lvl="1"/>
            <a:r>
              <a:rPr lang="en-US"/>
              <a:t>Schools, including charter schools</a:t>
            </a:r>
          </a:p>
          <a:p>
            <a:pPr lvl="1"/>
            <a:r>
              <a:rPr lang="en-US"/>
              <a:t>Student groups (ethnic/racial groups, English learners, low income, students with disabilities, homeless, and foster)</a:t>
            </a:r>
          </a:p>
          <a:p>
            <a:endParaRPr lang="en-US"/>
          </a:p>
          <a:p>
            <a:endParaRPr lang="en-US" dirty="0"/>
          </a:p>
        </p:txBody>
      </p:sp>
      <p:sp>
        <p:nvSpPr>
          <p:cNvPr id="8" name="Slide Number Placeholder 3">
            <a:extLst>
              <a:ext uri="{FF2B5EF4-FFF2-40B4-BE49-F238E27FC236}">
                <a16:creationId xmlns:a16="http://schemas.microsoft.com/office/drawing/2014/main" id="{85DBBF1A-4AAB-BE41-8F08-C32F18E19B65}"/>
              </a:ext>
            </a:extLst>
          </p:cNvPr>
          <p:cNvSpPr>
            <a:spLocks noGrp="1"/>
          </p:cNvSpPr>
          <p:nvPr>
            <p:ph type="sldNum" sz="quarter" idx="12"/>
          </p:nvPr>
        </p:nvSpPr>
        <p:spPr>
          <a:xfrm>
            <a:off x="6838122" y="6214196"/>
            <a:ext cx="2031221" cy="365125"/>
          </a:xfrm>
        </p:spPr>
        <p:txBody>
          <a:bodyPr/>
          <a:lstStyle/>
          <a:p>
            <a:r>
              <a:rPr lang="en-US" altLang="en-US" b="0" i="1" dirty="0">
                <a:latin typeface="Arial Narrow" charset="0"/>
              </a:rPr>
              <a:t>© 2018 CCSESA    </a:t>
            </a:r>
            <a:fld id="{71758C90-48E9-3041-BC67-04F0CE102A44}" type="slidenum">
              <a:rPr lang="en-US"/>
              <a:pPr/>
              <a:t>8</a:t>
            </a:fld>
            <a:endParaRPr lang="en-US" dirty="0"/>
          </a:p>
        </p:txBody>
      </p:sp>
    </p:spTree>
    <p:extLst>
      <p:ext uri="{BB962C8B-B14F-4D97-AF65-F5344CB8AC3E}">
        <p14:creationId xmlns:p14="http://schemas.microsoft.com/office/powerpoint/2010/main" val="1207723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85DBBF1A-4AAB-BE41-8F08-C32F18E19B65}"/>
              </a:ext>
            </a:extLst>
          </p:cNvPr>
          <p:cNvSpPr>
            <a:spLocks noGrp="1"/>
          </p:cNvSpPr>
          <p:nvPr>
            <p:ph type="sldNum" sz="quarter" idx="12"/>
          </p:nvPr>
        </p:nvSpPr>
        <p:spPr/>
        <p:txBody>
          <a:bodyPr/>
          <a:lstStyle/>
          <a:p>
            <a:r>
              <a:rPr lang="en-US" altLang="en-US" b="0" i="1" dirty="0">
                <a:latin typeface="Arial Narrow" charset="0"/>
              </a:rPr>
              <a:t>© 2018 CCSESA    </a:t>
            </a:r>
            <a:fld id="{71758C90-48E9-3041-BC67-04F0CE102A44}" type="slidenum">
              <a:rPr lang="en-US"/>
              <a:pPr/>
              <a:t>9</a:t>
            </a:fld>
            <a:endParaRPr lang="en-US" dirty="0"/>
          </a:p>
        </p:txBody>
      </p:sp>
      <p:pic>
        <p:nvPicPr>
          <p:cNvPr id="5" name="Picture 4">
            <a:extLst>
              <a:ext uri="{FF2B5EF4-FFF2-40B4-BE49-F238E27FC236}">
                <a16:creationId xmlns:a16="http://schemas.microsoft.com/office/drawing/2014/main" id="{BB4EBF3F-1D8D-4FA7-A6B0-9DB6FC040A93}"/>
              </a:ext>
            </a:extLst>
          </p:cNvPr>
          <p:cNvPicPr>
            <a:picLocks noChangeAspect="1"/>
          </p:cNvPicPr>
          <p:nvPr/>
        </p:nvPicPr>
        <p:blipFill rotWithShape="1">
          <a:blip r:embed="rId3"/>
          <a:srcRect l="57930" t="26728" r="14117" b="17733"/>
          <a:stretch/>
        </p:blipFill>
        <p:spPr>
          <a:xfrm>
            <a:off x="258947" y="793850"/>
            <a:ext cx="8390131" cy="5270300"/>
          </a:xfrm>
          <a:prstGeom prst="rect">
            <a:avLst/>
          </a:prstGeom>
        </p:spPr>
      </p:pic>
    </p:spTree>
    <p:extLst>
      <p:ext uri="{BB962C8B-B14F-4D97-AF65-F5344CB8AC3E}">
        <p14:creationId xmlns:p14="http://schemas.microsoft.com/office/powerpoint/2010/main" val="366546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6062</TotalTime>
  <Words>2910</Words>
  <Application>Microsoft Office PowerPoint</Application>
  <PresentationFormat>On-screen Show (4:3)</PresentationFormat>
  <Paragraphs>1372</Paragraphs>
  <Slides>68</Slides>
  <Notes>68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68</vt:i4>
      </vt:variant>
    </vt:vector>
  </HeadingPairs>
  <TitlesOfParts>
    <vt:vector size="78" baseType="lpstr">
      <vt:lpstr>Arial</vt:lpstr>
      <vt:lpstr>Arial Narrow</vt:lpstr>
      <vt:lpstr>Calibri</vt:lpstr>
      <vt:lpstr>Open Sans</vt:lpstr>
      <vt:lpstr>Raleway Black</vt:lpstr>
      <vt:lpstr>Times New Roman</vt:lpstr>
      <vt:lpstr>Wingdings</vt:lpstr>
      <vt:lpstr>Office Theme</vt:lpstr>
      <vt:lpstr>1_Office Theme</vt:lpstr>
      <vt:lpstr>2_Office Theme</vt:lpstr>
      <vt:lpstr>PowerPoint Presentation</vt:lpstr>
      <vt:lpstr>Handbook Contents</vt:lpstr>
      <vt:lpstr>Guiding Principles</vt:lpstr>
      <vt:lpstr>Guiding Principles</vt:lpstr>
      <vt:lpstr>PowerPoint Presentation</vt:lpstr>
      <vt:lpstr>PowerPoint Presentation</vt:lpstr>
      <vt:lpstr>Handbook Contents</vt:lpstr>
      <vt:lpstr>California’s Accountability System</vt:lpstr>
      <vt:lpstr>PowerPoint Presentation</vt:lpstr>
      <vt:lpstr>California School Dashboard</vt:lpstr>
      <vt:lpstr>State and Local Indicators of Success</vt:lpstr>
      <vt:lpstr>Performance Ratings</vt:lpstr>
      <vt:lpstr>Performance on State Indicators Combines “Status” and “Change”</vt:lpstr>
      <vt:lpstr>Who Receives a Dashboard?</vt:lpstr>
      <vt:lpstr>Accessing the Dashboard</vt:lpstr>
      <vt:lpstr>Navigating the Dashboard</vt:lpstr>
      <vt:lpstr>Navigating the Dashboard</vt:lpstr>
      <vt:lpstr>Student Group Report</vt:lpstr>
      <vt:lpstr>Inclusion of SWDs in the Dashboard</vt:lpstr>
      <vt:lpstr>Special Notes About Participation of SWDs in California’s Assessment System</vt:lpstr>
      <vt:lpstr>Accessibility Resources</vt:lpstr>
      <vt:lpstr>Use of Accessibility Resources:  Questions to Consider</vt:lpstr>
      <vt:lpstr>Questions to Ask About SWD</vt:lpstr>
      <vt:lpstr>Fall 2018 Dashboard Results</vt:lpstr>
      <vt:lpstr>Fall 2018 Dashboard Results</vt:lpstr>
      <vt:lpstr>PowerPoint Presentation</vt:lpstr>
      <vt:lpstr>Handbook Contents</vt:lpstr>
      <vt:lpstr>One Coherent System</vt:lpstr>
      <vt:lpstr>Equality vs. Equity</vt:lpstr>
      <vt:lpstr>PowerPoint Presentation</vt:lpstr>
      <vt:lpstr>LCAP Unduplicated Student Groups</vt:lpstr>
      <vt:lpstr>Layers of Support</vt:lpstr>
      <vt:lpstr>Key Elements of a Multi-Tiered System of Supports (MTSS)</vt:lpstr>
      <vt:lpstr>Universal Design for Learning (UDL)</vt:lpstr>
      <vt:lpstr>Universal Design for Learning (UDL)</vt:lpstr>
      <vt:lpstr>Evidence-Based Practices</vt:lpstr>
      <vt:lpstr>Evidence-Based Practices</vt:lpstr>
      <vt:lpstr>PowerPoint Presentation</vt:lpstr>
      <vt:lpstr>Handbook Contents</vt:lpstr>
      <vt:lpstr>Continuous Improvement</vt:lpstr>
      <vt:lpstr>Continuous Improvement: Plan</vt:lpstr>
      <vt:lpstr>Continuous Improvement</vt:lpstr>
      <vt:lpstr>Plan </vt:lpstr>
      <vt:lpstr>District and School Level Plans</vt:lpstr>
      <vt:lpstr>Questions to Consider During the  Plan Phase</vt:lpstr>
      <vt:lpstr>PowerPoint Presentation</vt:lpstr>
      <vt:lpstr>Improvement Teams Increase Readiness By…</vt:lpstr>
      <vt:lpstr>Improvement Team Members Should Be… </vt:lpstr>
      <vt:lpstr>Improvement Teams </vt:lpstr>
      <vt:lpstr>Develop a Problem Statement</vt:lpstr>
      <vt:lpstr>Sample Problem Statement</vt:lpstr>
      <vt:lpstr>Root Cause Analysis</vt:lpstr>
      <vt:lpstr>Fishbone Diagram</vt:lpstr>
      <vt:lpstr>Fishbone Diagram</vt:lpstr>
      <vt:lpstr>PowerPoint Presentation</vt:lpstr>
      <vt:lpstr>Elements of Implementation</vt:lpstr>
      <vt:lpstr>PowerPoint Presentation</vt:lpstr>
      <vt:lpstr>Elements of “Study”</vt:lpstr>
      <vt:lpstr>PowerPoint Presentation</vt:lpstr>
      <vt:lpstr>Elements of “Act”</vt:lpstr>
      <vt:lpstr>PowerPoint Presentation</vt:lpstr>
      <vt:lpstr>Section 4: Toolkit</vt:lpstr>
      <vt:lpstr>Evidence-Based Practices Worksheet</vt:lpstr>
      <vt:lpstr>CA Dashboard: Data Observation Tool</vt:lpstr>
      <vt:lpstr>Overall Data Observation Sheet</vt:lpstr>
      <vt:lpstr>MTSS Implementation Rubric</vt:lpstr>
      <vt:lpstr>Checklist for IEP Teams</vt:lpstr>
      <vt:lpstr>Annotated Resource List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Slootweg</dc:creator>
  <cp:lastModifiedBy>Tamara Clay</cp:lastModifiedBy>
  <cp:revision>132</cp:revision>
  <cp:lastPrinted>2019-01-24T20:03:49Z</cp:lastPrinted>
  <dcterms:created xsi:type="dcterms:W3CDTF">2017-08-21T15:58:17Z</dcterms:created>
  <dcterms:modified xsi:type="dcterms:W3CDTF">2019-02-10T17:51:50Z</dcterms:modified>
</cp:coreProperties>
</file>