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6" r:id="rId2"/>
    <p:sldId id="2147472374" r:id="rId3"/>
    <p:sldId id="2147472369" r:id="rId4"/>
    <p:sldId id="495" r:id="rId5"/>
    <p:sldId id="516" r:id="rId6"/>
    <p:sldId id="2147472371" r:id="rId7"/>
    <p:sldId id="2147472372" r:id="rId8"/>
    <p:sldId id="502" r:id="rId9"/>
    <p:sldId id="2147472364" r:id="rId10"/>
    <p:sldId id="506" r:id="rId11"/>
    <p:sldId id="2147472362" r:id="rId12"/>
    <p:sldId id="2147472361" r:id="rId13"/>
    <p:sldId id="2147472363" r:id="rId14"/>
    <p:sldId id="508" r:id="rId15"/>
    <p:sldId id="279" r:id="rId1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ade, Kim McCoy@CDA" initials="WKM" lastIdx="8" clrIdx="6">
    <p:extLst>
      <p:ext uri="{19B8F6BF-5375-455C-9EA6-DF929625EA0E}">
        <p15:presenceInfo xmlns:p15="http://schemas.microsoft.com/office/powerpoint/2012/main" userId="S::kim.mccoy.wade@aging.ca.gov::ee1844b7-2648-4961-b16e-2ca8dd94a887" providerId="AD"/>
      </p:ext>
    </p:extLst>
  </p:cmAuthor>
  <p:cmAuthor id="1" name="Tonya LaMont" initials="TL" lastIdx="2" clrIdx="0">
    <p:extLst>
      <p:ext uri="{19B8F6BF-5375-455C-9EA6-DF929625EA0E}">
        <p15:presenceInfo xmlns:p15="http://schemas.microsoft.com/office/powerpoint/2012/main" userId="S::Tonya.Lamont@gov.ca.gov::49b9c0eb-c8ec-40c0-826c-41b3e7c6f2b1" providerId="AD"/>
      </p:ext>
    </p:extLst>
  </p:cmAuthor>
  <p:cmAuthor id="2" name="Villescaz, Paula @CHHS" initials="VP@" lastIdx="0" clrIdx="1">
    <p:extLst>
      <p:ext uri="{19B8F6BF-5375-455C-9EA6-DF929625EA0E}">
        <p15:presenceInfo xmlns:p15="http://schemas.microsoft.com/office/powerpoint/2012/main" userId="S-1-5-21-746137067-1767777339-682003330-241718" providerId="AD"/>
      </p:ext>
    </p:extLst>
  </p:cmAuthor>
  <p:cmAuthor id="3" name="Ghaly, Mark (CHHS)" initials="GM(" lastIdx="1" clrIdx="2">
    <p:extLst>
      <p:ext uri="{19B8F6BF-5375-455C-9EA6-DF929625EA0E}">
        <p15:presenceInfo xmlns:p15="http://schemas.microsoft.com/office/powerpoint/2012/main" userId="S-1-5-21-746137067-1767777339-682003330-248316" providerId="AD"/>
      </p:ext>
    </p:extLst>
  </p:cmAuthor>
  <p:cmAuthor id="4" name="Erin Mellon" initials="EM" lastIdx="1" clrIdx="3">
    <p:extLst>
      <p:ext uri="{19B8F6BF-5375-455C-9EA6-DF929625EA0E}">
        <p15:presenceInfo xmlns:p15="http://schemas.microsoft.com/office/powerpoint/2012/main" userId="S::Erin.Mellon@gov.ca.gov::7133003d-6e35-4936-a0e7-03500a622c86" providerId="AD"/>
      </p:ext>
    </p:extLst>
  </p:cmAuthor>
  <p:cmAuthor id="5" name="Mijic, Marko@CHHS" initials="MM" lastIdx="1" clrIdx="4">
    <p:extLst>
      <p:ext uri="{19B8F6BF-5375-455C-9EA6-DF929625EA0E}">
        <p15:presenceInfo xmlns:p15="http://schemas.microsoft.com/office/powerpoint/2012/main" userId="S-1-5-21-746137067-1767777339-682003330-191819" providerId="AD"/>
      </p:ext>
    </p:extLst>
  </p:cmAuthor>
  <p:cmAuthor id="6" name="Rodger Butler" initials="RB" lastIdx="1" clrIdx="5">
    <p:extLst>
      <p:ext uri="{19B8F6BF-5375-455C-9EA6-DF929625EA0E}">
        <p15:presenceInfo xmlns:p15="http://schemas.microsoft.com/office/powerpoint/2012/main" userId="07855d215bc7d0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44"/>
    <a:srgbClr val="003BA1"/>
    <a:srgbClr val="FF8400"/>
    <a:srgbClr val="339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57" autoAdjust="0"/>
    <p:restoredTop sz="92051" autoAdjust="0"/>
  </p:normalViewPr>
  <p:slideViewPr>
    <p:cSldViewPr snapToGrid="0">
      <p:cViewPr>
        <p:scale>
          <a:sx n="101" d="100"/>
          <a:sy n="101" d="100"/>
        </p:scale>
        <p:origin x="36" y="60"/>
      </p:cViewPr>
      <p:guideLst>
        <p:guide orient="horz" pos="1872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hil\AppData\Local\Microsoft\Windows\INetCache\Content.Outlook\EUTZ03WB\PED_STATE_GACH_DATA_202202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[PED_STATE_GACH_DATA_20220215.xlsx]Sheet1!PivotTable1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762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12700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12700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762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12700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12700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762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762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127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12700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12700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12700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12700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Sheet1!$B$3:$B$4</c:f>
              <c:strCache>
                <c:ptCount val="1"/>
                <c:pt idx="0">
                  <c:v>CA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strRef>
              <c:f>Sheet1!$A$5:$A$41</c:f>
              <c:strCache>
                <c:ptCount val="36"/>
                <c:pt idx="0">
                  <c:v>6/4/2021</c:v>
                </c:pt>
                <c:pt idx="1">
                  <c:v>6/11/2021</c:v>
                </c:pt>
                <c:pt idx="2">
                  <c:v>6/18/2021</c:v>
                </c:pt>
                <c:pt idx="3">
                  <c:v>6/25/2021</c:v>
                </c:pt>
                <c:pt idx="4">
                  <c:v>7/2/2021</c:v>
                </c:pt>
                <c:pt idx="5">
                  <c:v>7/9/2021</c:v>
                </c:pt>
                <c:pt idx="6">
                  <c:v>7/16/2021</c:v>
                </c:pt>
                <c:pt idx="7">
                  <c:v>7/23/2021</c:v>
                </c:pt>
                <c:pt idx="8">
                  <c:v>7/30/2021</c:v>
                </c:pt>
                <c:pt idx="9">
                  <c:v>8/6/2021</c:v>
                </c:pt>
                <c:pt idx="10">
                  <c:v>8/13/2021</c:v>
                </c:pt>
                <c:pt idx="11">
                  <c:v>8/20/2021</c:v>
                </c:pt>
                <c:pt idx="12">
                  <c:v>8/27/2021</c:v>
                </c:pt>
                <c:pt idx="13">
                  <c:v>9/3/2021</c:v>
                </c:pt>
                <c:pt idx="14">
                  <c:v>9/10/2021</c:v>
                </c:pt>
                <c:pt idx="15">
                  <c:v>9/17/2021</c:v>
                </c:pt>
                <c:pt idx="16">
                  <c:v>9/24/2021</c:v>
                </c:pt>
                <c:pt idx="17">
                  <c:v>10/1/2021</c:v>
                </c:pt>
                <c:pt idx="18">
                  <c:v>10/8/2021</c:v>
                </c:pt>
                <c:pt idx="19">
                  <c:v>10/15/2021</c:v>
                </c:pt>
                <c:pt idx="20">
                  <c:v>10/22/2021</c:v>
                </c:pt>
                <c:pt idx="21">
                  <c:v>10/29/2021</c:v>
                </c:pt>
                <c:pt idx="22">
                  <c:v>11/5/2021</c:v>
                </c:pt>
                <c:pt idx="23">
                  <c:v>11/12/2021</c:v>
                </c:pt>
                <c:pt idx="24">
                  <c:v>11/19/2021</c:v>
                </c:pt>
                <c:pt idx="25">
                  <c:v>11/26/2021</c:v>
                </c:pt>
                <c:pt idx="26">
                  <c:v>12/3/2021</c:v>
                </c:pt>
                <c:pt idx="27">
                  <c:v>12/10/2021</c:v>
                </c:pt>
                <c:pt idx="28">
                  <c:v>12/17/2021</c:v>
                </c:pt>
                <c:pt idx="29">
                  <c:v>12/24/2021</c:v>
                </c:pt>
                <c:pt idx="30">
                  <c:v>12/31/2021</c:v>
                </c:pt>
                <c:pt idx="31">
                  <c:v>1/7/2022</c:v>
                </c:pt>
                <c:pt idx="32">
                  <c:v>1/14/2022</c:v>
                </c:pt>
                <c:pt idx="33">
                  <c:v>1/21/2022</c:v>
                </c:pt>
                <c:pt idx="34">
                  <c:v>1/28/2022</c:v>
                </c:pt>
                <c:pt idx="35">
                  <c:v>2/4/2022</c:v>
                </c:pt>
              </c:strCache>
            </c:strRef>
          </c:cat>
          <c:val>
            <c:numRef>
              <c:f>Sheet1!$B$5:$B$41</c:f>
              <c:numCache>
                <c:formatCode>General</c:formatCode>
                <c:ptCount val="36"/>
                <c:pt idx="0">
                  <c:v>11.9778406535419</c:v>
                </c:pt>
                <c:pt idx="1">
                  <c:v>7.7349778199510997</c:v>
                </c:pt>
                <c:pt idx="2">
                  <c:v>7.4619786027763499</c:v>
                </c:pt>
                <c:pt idx="3">
                  <c:v>11.443217186574699</c:v>
                </c:pt>
                <c:pt idx="4">
                  <c:v>11.4887170561038</c:v>
                </c:pt>
                <c:pt idx="5">
                  <c:v>14.6395830209956</c:v>
                </c:pt>
                <c:pt idx="6">
                  <c:v>15.083206748904599</c:v>
                </c:pt>
                <c:pt idx="7">
                  <c:v>17.756324083740601</c:v>
                </c:pt>
                <c:pt idx="8">
                  <c:v>21.225689135336399</c:v>
                </c:pt>
                <c:pt idx="9">
                  <c:v>24.797428893372601</c:v>
                </c:pt>
                <c:pt idx="10">
                  <c:v>29.8820393132522</c:v>
                </c:pt>
                <c:pt idx="11">
                  <c:v>30.848911540746101</c:v>
                </c:pt>
                <c:pt idx="12">
                  <c:v>27.9141699561176</c:v>
                </c:pt>
                <c:pt idx="13">
                  <c:v>26.947297728623699</c:v>
                </c:pt>
                <c:pt idx="14">
                  <c:v>27.265796815327601</c:v>
                </c:pt>
                <c:pt idx="15">
                  <c:v>22.101561623772</c:v>
                </c:pt>
                <c:pt idx="16">
                  <c:v>22.749934764561999</c:v>
                </c:pt>
                <c:pt idx="17">
                  <c:v>21.464563450364299</c:v>
                </c:pt>
                <c:pt idx="18">
                  <c:v>18.0406982682977</c:v>
                </c:pt>
                <c:pt idx="19">
                  <c:v>16.402702965249201</c:v>
                </c:pt>
                <c:pt idx="20">
                  <c:v>18.1430729747382</c:v>
                </c:pt>
                <c:pt idx="21">
                  <c:v>17.2899504210671</c:v>
                </c:pt>
                <c:pt idx="22">
                  <c:v>16.766701921482198</c:v>
                </c:pt>
                <c:pt idx="23">
                  <c:v>16.4823277369252</c:v>
                </c:pt>
                <c:pt idx="24">
                  <c:v>16.903201530069602</c:v>
                </c:pt>
                <c:pt idx="25">
                  <c:v>14.412083673350001</c:v>
                </c:pt>
                <c:pt idx="26">
                  <c:v>14.070834651881601</c:v>
                </c:pt>
                <c:pt idx="27">
                  <c:v>16.129703748074501</c:v>
                </c:pt>
                <c:pt idx="28">
                  <c:v>15.6519551180186</c:v>
                </c:pt>
                <c:pt idx="29">
                  <c:v>33.897402799197401</c:v>
                </c:pt>
                <c:pt idx="30">
                  <c:v>45.9207433222685</c:v>
                </c:pt>
                <c:pt idx="31">
                  <c:v>65.974810817229894</c:v>
                </c:pt>
                <c:pt idx="32">
                  <c:v>70.627172476582899</c:v>
                </c:pt>
                <c:pt idx="33">
                  <c:v>73.072790463773302</c:v>
                </c:pt>
                <c:pt idx="34">
                  <c:v>65.815561273878004</c:v>
                </c:pt>
                <c:pt idx="35">
                  <c:v>61.060824908084498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1-495F-A443-D31C891825B9}"/>
            </c:ext>
          </c:extLst>
        </c:ser>
        <c:ser>
          <c:idx val="1"/>
          <c:order val="1"/>
          <c:tx>
            <c:strRef>
              <c:f>Sheet1!$C$3:$C$4</c:f>
              <c:strCache>
                <c:ptCount val="1"/>
                <c:pt idx="0">
                  <c:v>FL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chemeClr val="accent2"/>
                </a:solidFill>
              </a:ln>
              <a:effectLst/>
            </c:spPr>
          </c:marker>
          <c:cat>
            <c:strRef>
              <c:f>Sheet1!$A$5:$A$41</c:f>
              <c:strCache>
                <c:ptCount val="36"/>
                <c:pt idx="0">
                  <c:v>6/4/2021</c:v>
                </c:pt>
                <c:pt idx="1">
                  <c:v>6/11/2021</c:v>
                </c:pt>
                <c:pt idx="2">
                  <c:v>6/18/2021</c:v>
                </c:pt>
                <c:pt idx="3">
                  <c:v>6/25/2021</c:v>
                </c:pt>
                <c:pt idx="4">
                  <c:v>7/2/2021</c:v>
                </c:pt>
                <c:pt idx="5">
                  <c:v>7/9/2021</c:v>
                </c:pt>
                <c:pt idx="6">
                  <c:v>7/16/2021</c:v>
                </c:pt>
                <c:pt idx="7">
                  <c:v>7/23/2021</c:v>
                </c:pt>
                <c:pt idx="8">
                  <c:v>7/30/2021</c:v>
                </c:pt>
                <c:pt idx="9">
                  <c:v>8/6/2021</c:v>
                </c:pt>
                <c:pt idx="10">
                  <c:v>8/13/2021</c:v>
                </c:pt>
                <c:pt idx="11">
                  <c:v>8/20/2021</c:v>
                </c:pt>
                <c:pt idx="12">
                  <c:v>8/27/2021</c:v>
                </c:pt>
                <c:pt idx="13">
                  <c:v>9/3/2021</c:v>
                </c:pt>
                <c:pt idx="14">
                  <c:v>9/10/2021</c:v>
                </c:pt>
                <c:pt idx="15">
                  <c:v>9/17/2021</c:v>
                </c:pt>
                <c:pt idx="16">
                  <c:v>9/24/2021</c:v>
                </c:pt>
                <c:pt idx="17">
                  <c:v>10/1/2021</c:v>
                </c:pt>
                <c:pt idx="18">
                  <c:v>10/8/2021</c:v>
                </c:pt>
                <c:pt idx="19">
                  <c:v>10/15/2021</c:v>
                </c:pt>
                <c:pt idx="20">
                  <c:v>10/22/2021</c:v>
                </c:pt>
                <c:pt idx="21">
                  <c:v>10/29/2021</c:v>
                </c:pt>
                <c:pt idx="22">
                  <c:v>11/5/2021</c:v>
                </c:pt>
                <c:pt idx="23">
                  <c:v>11/12/2021</c:v>
                </c:pt>
                <c:pt idx="24">
                  <c:v>11/19/2021</c:v>
                </c:pt>
                <c:pt idx="25">
                  <c:v>11/26/2021</c:v>
                </c:pt>
                <c:pt idx="26">
                  <c:v>12/3/2021</c:v>
                </c:pt>
                <c:pt idx="27">
                  <c:v>12/10/2021</c:v>
                </c:pt>
                <c:pt idx="28">
                  <c:v>12/17/2021</c:v>
                </c:pt>
                <c:pt idx="29">
                  <c:v>12/24/2021</c:v>
                </c:pt>
                <c:pt idx="30">
                  <c:v>12/31/2021</c:v>
                </c:pt>
                <c:pt idx="31">
                  <c:v>1/7/2022</c:v>
                </c:pt>
                <c:pt idx="32">
                  <c:v>1/14/2022</c:v>
                </c:pt>
                <c:pt idx="33">
                  <c:v>1/21/2022</c:v>
                </c:pt>
                <c:pt idx="34">
                  <c:v>1/28/2022</c:v>
                </c:pt>
                <c:pt idx="35">
                  <c:v>2/4/2022</c:v>
                </c:pt>
              </c:strCache>
            </c:strRef>
          </c:cat>
          <c:val>
            <c:numRef>
              <c:f>Sheet1!$C$5:$C$41</c:f>
              <c:numCache>
                <c:formatCode>General</c:formatCode>
                <c:ptCount val="36"/>
                <c:pt idx="0">
                  <c:v>20.8669942024103</c:v>
                </c:pt>
                <c:pt idx="1">
                  <c:v>21.643331078035501</c:v>
                </c:pt>
                <c:pt idx="2">
                  <c:v>18.8908639735462</c:v>
                </c:pt>
                <c:pt idx="3">
                  <c:v>20.702316683338299</c:v>
                </c:pt>
                <c:pt idx="4">
                  <c:v>19.314320451159901</c:v>
                </c:pt>
                <c:pt idx="5">
                  <c:v>25.007457539077901</c:v>
                </c:pt>
                <c:pt idx="6">
                  <c:v>30.677069267128498</c:v>
                </c:pt>
                <c:pt idx="7">
                  <c:v>39.475553857547297</c:v>
                </c:pt>
                <c:pt idx="8">
                  <c:v>48.2505130880987</c:v>
                </c:pt>
                <c:pt idx="9">
                  <c:v>61.9893232506777</c:v>
                </c:pt>
                <c:pt idx="10">
                  <c:v>61.401189253992001</c:v>
                </c:pt>
                <c:pt idx="11">
                  <c:v>60.860105977041101</c:v>
                </c:pt>
                <c:pt idx="12">
                  <c:v>69.493913048387896</c:v>
                </c:pt>
                <c:pt idx="13">
                  <c:v>55.731577525941397</c:v>
                </c:pt>
                <c:pt idx="14">
                  <c:v>51.120606991925101</c:v>
                </c:pt>
                <c:pt idx="15">
                  <c:v>44.909911986923603</c:v>
                </c:pt>
                <c:pt idx="16">
                  <c:v>37.969930826031799</c:v>
                </c:pt>
                <c:pt idx="17">
                  <c:v>32.300319097981202</c:v>
                </c:pt>
                <c:pt idx="18">
                  <c:v>29.406699834287299</c:v>
                </c:pt>
                <c:pt idx="19">
                  <c:v>24.6545771410665</c:v>
                </c:pt>
                <c:pt idx="20">
                  <c:v>19.1496429320879</c:v>
                </c:pt>
                <c:pt idx="21">
                  <c:v>17.8792734992467</c:v>
                </c:pt>
                <c:pt idx="22">
                  <c:v>19.761302288641101</c:v>
                </c:pt>
                <c:pt idx="23">
                  <c:v>15.9972447098523</c:v>
                </c:pt>
                <c:pt idx="24">
                  <c:v>18.8908639735462</c:v>
                </c:pt>
                <c:pt idx="25">
                  <c:v>16.938259104549498</c:v>
                </c:pt>
                <c:pt idx="26">
                  <c:v>18.820287893943899</c:v>
                </c:pt>
                <c:pt idx="27">
                  <c:v>18.820287893943899</c:v>
                </c:pt>
                <c:pt idx="28">
                  <c:v>24.725153220668801</c:v>
                </c:pt>
                <c:pt idx="29">
                  <c:v>34.088246447905902</c:v>
                </c:pt>
                <c:pt idx="30">
                  <c:v>57.425403436396302</c:v>
                </c:pt>
                <c:pt idx="31">
                  <c:v>65.800431549201406</c:v>
                </c:pt>
                <c:pt idx="32">
                  <c:v>70.552554242422204</c:v>
                </c:pt>
                <c:pt idx="33">
                  <c:v>65.141721472913304</c:v>
                </c:pt>
                <c:pt idx="34">
                  <c:v>60.060243741548497</c:v>
                </c:pt>
                <c:pt idx="35">
                  <c:v>51.967519947152603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31-495F-A443-D31C891825B9}"/>
            </c:ext>
          </c:extLst>
        </c:ser>
        <c:ser>
          <c:idx val="2"/>
          <c:order val="2"/>
          <c:tx>
            <c:strRef>
              <c:f>Sheet1!$D$3:$D$4</c:f>
              <c:strCache>
                <c:ptCount val="1"/>
                <c:pt idx="0">
                  <c:v>IL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2700">
                <a:solidFill>
                  <a:schemeClr val="accent3"/>
                </a:solidFill>
              </a:ln>
              <a:effectLst/>
            </c:spPr>
          </c:marker>
          <c:cat>
            <c:strRef>
              <c:f>Sheet1!$A$5:$A$41</c:f>
              <c:strCache>
                <c:ptCount val="36"/>
                <c:pt idx="0">
                  <c:v>6/4/2021</c:v>
                </c:pt>
                <c:pt idx="1">
                  <c:v>6/11/2021</c:v>
                </c:pt>
                <c:pt idx="2">
                  <c:v>6/18/2021</c:v>
                </c:pt>
                <c:pt idx="3">
                  <c:v>6/25/2021</c:v>
                </c:pt>
                <c:pt idx="4">
                  <c:v>7/2/2021</c:v>
                </c:pt>
                <c:pt idx="5">
                  <c:v>7/9/2021</c:v>
                </c:pt>
                <c:pt idx="6">
                  <c:v>7/16/2021</c:v>
                </c:pt>
                <c:pt idx="7">
                  <c:v>7/23/2021</c:v>
                </c:pt>
                <c:pt idx="8">
                  <c:v>7/30/2021</c:v>
                </c:pt>
                <c:pt idx="9">
                  <c:v>8/6/2021</c:v>
                </c:pt>
                <c:pt idx="10">
                  <c:v>8/13/2021</c:v>
                </c:pt>
                <c:pt idx="11">
                  <c:v>8/20/2021</c:v>
                </c:pt>
                <c:pt idx="12">
                  <c:v>8/27/2021</c:v>
                </c:pt>
                <c:pt idx="13">
                  <c:v>9/3/2021</c:v>
                </c:pt>
                <c:pt idx="14">
                  <c:v>9/10/2021</c:v>
                </c:pt>
                <c:pt idx="15">
                  <c:v>9/17/2021</c:v>
                </c:pt>
                <c:pt idx="16">
                  <c:v>9/24/2021</c:v>
                </c:pt>
                <c:pt idx="17">
                  <c:v>10/1/2021</c:v>
                </c:pt>
                <c:pt idx="18">
                  <c:v>10/8/2021</c:v>
                </c:pt>
                <c:pt idx="19">
                  <c:v>10/15/2021</c:v>
                </c:pt>
                <c:pt idx="20">
                  <c:v>10/22/2021</c:v>
                </c:pt>
                <c:pt idx="21">
                  <c:v>10/29/2021</c:v>
                </c:pt>
                <c:pt idx="22">
                  <c:v>11/5/2021</c:v>
                </c:pt>
                <c:pt idx="23">
                  <c:v>11/12/2021</c:v>
                </c:pt>
                <c:pt idx="24">
                  <c:v>11/19/2021</c:v>
                </c:pt>
                <c:pt idx="25">
                  <c:v>11/26/2021</c:v>
                </c:pt>
                <c:pt idx="26">
                  <c:v>12/3/2021</c:v>
                </c:pt>
                <c:pt idx="27">
                  <c:v>12/10/2021</c:v>
                </c:pt>
                <c:pt idx="28">
                  <c:v>12/17/2021</c:v>
                </c:pt>
                <c:pt idx="29">
                  <c:v>12/24/2021</c:v>
                </c:pt>
                <c:pt idx="30">
                  <c:v>12/31/2021</c:v>
                </c:pt>
                <c:pt idx="31">
                  <c:v>1/7/2022</c:v>
                </c:pt>
                <c:pt idx="32">
                  <c:v>1/14/2022</c:v>
                </c:pt>
                <c:pt idx="33">
                  <c:v>1/21/2022</c:v>
                </c:pt>
                <c:pt idx="34">
                  <c:v>1/28/2022</c:v>
                </c:pt>
                <c:pt idx="35">
                  <c:v>2/4/2022</c:v>
                </c:pt>
              </c:strCache>
            </c:strRef>
          </c:cat>
          <c:val>
            <c:numRef>
              <c:f>Sheet1!$D$5:$D$41</c:f>
              <c:numCache>
                <c:formatCode>General</c:formatCode>
                <c:ptCount val="36"/>
                <c:pt idx="0">
                  <c:v>19.1866860957361</c:v>
                </c:pt>
                <c:pt idx="1">
                  <c:v>18.718718142181601</c:v>
                </c:pt>
                <c:pt idx="2">
                  <c:v>15.8389153510767</c:v>
                </c:pt>
                <c:pt idx="3">
                  <c:v>13.103102699527099</c:v>
                </c:pt>
                <c:pt idx="4">
                  <c:v>11.519211164419399</c:v>
                </c:pt>
                <c:pt idx="5">
                  <c:v>14.3990139555243</c:v>
                </c:pt>
                <c:pt idx="6">
                  <c:v>17.278816746629101</c:v>
                </c:pt>
                <c:pt idx="7">
                  <c:v>23.038422328838902</c:v>
                </c:pt>
                <c:pt idx="8">
                  <c:v>18.718718142181601</c:v>
                </c:pt>
                <c:pt idx="9">
                  <c:v>18.718718142181601</c:v>
                </c:pt>
                <c:pt idx="10">
                  <c:v>37.437436284363201</c:v>
                </c:pt>
                <c:pt idx="11">
                  <c:v>25.918225119943699</c:v>
                </c:pt>
                <c:pt idx="12">
                  <c:v>26.602178282831101</c:v>
                </c:pt>
                <c:pt idx="13">
                  <c:v>33.153729632594697</c:v>
                </c:pt>
                <c:pt idx="14">
                  <c:v>37.9414017728066</c:v>
                </c:pt>
                <c:pt idx="15">
                  <c:v>26.278200468831798</c:v>
                </c:pt>
                <c:pt idx="16">
                  <c:v>23.434395212615801</c:v>
                </c:pt>
                <c:pt idx="17">
                  <c:v>21.706513537952901</c:v>
                </c:pt>
                <c:pt idx="18">
                  <c:v>18.862708281736801</c:v>
                </c:pt>
                <c:pt idx="19">
                  <c:v>21.598520933286402</c:v>
                </c:pt>
                <c:pt idx="20">
                  <c:v>18.718718142181601</c:v>
                </c:pt>
                <c:pt idx="21">
                  <c:v>21.598520933286402</c:v>
                </c:pt>
                <c:pt idx="22">
                  <c:v>27.358126515496199</c:v>
                </c:pt>
                <c:pt idx="23">
                  <c:v>24.478323724391299</c:v>
                </c:pt>
                <c:pt idx="24">
                  <c:v>27.358126515496199</c:v>
                </c:pt>
                <c:pt idx="25">
                  <c:v>26.170207864165398</c:v>
                </c:pt>
                <c:pt idx="26">
                  <c:v>33.621697586149303</c:v>
                </c:pt>
                <c:pt idx="27">
                  <c:v>33.549702516371603</c:v>
                </c:pt>
                <c:pt idx="28">
                  <c:v>45.464886564567998</c:v>
                </c:pt>
                <c:pt idx="29">
                  <c:v>48.272694285895298</c:v>
                </c:pt>
                <c:pt idx="30">
                  <c:v>72.103062382288002</c:v>
                </c:pt>
                <c:pt idx="31">
                  <c:v>79.3025693600502</c:v>
                </c:pt>
                <c:pt idx="32">
                  <c:v>75.630820801391494</c:v>
                </c:pt>
                <c:pt idx="33">
                  <c:v>64.399589916082505</c:v>
                </c:pt>
                <c:pt idx="34">
                  <c:v>55.868174147434303</c:v>
                </c:pt>
                <c:pt idx="35">
                  <c:v>50.108568565224601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31-495F-A443-D31C891825B9}"/>
            </c:ext>
          </c:extLst>
        </c:ser>
        <c:ser>
          <c:idx val="3"/>
          <c:order val="3"/>
          <c:tx>
            <c:strRef>
              <c:f>Sheet1!$E$3:$E$4</c:f>
              <c:strCache>
                <c:ptCount val="1"/>
                <c:pt idx="0">
                  <c:v>NY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</a:ln>
              <a:effectLst/>
            </c:spPr>
          </c:marker>
          <c:cat>
            <c:strRef>
              <c:f>Sheet1!$A$5:$A$41</c:f>
              <c:strCache>
                <c:ptCount val="36"/>
                <c:pt idx="0">
                  <c:v>6/4/2021</c:v>
                </c:pt>
                <c:pt idx="1">
                  <c:v>6/11/2021</c:v>
                </c:pt>
                <c:pt idx="2">
                  <c:v>6/18/2021</c:v>
                </c:pt>
                <c:pt idx="3">
                  <c:v>6/25/2021</c:v>
                </c:pt>
                <c:pt idx="4">
                  <c:v>7/2/2021</c:v>
                </c:pt>
                <c:pt idx="5">
                  <c:v>7/9/2021</c:v>
                </c:pt>
                <c:pt idx="6">
                  <c:v>7/16/2021</c:v>
                </c:pt>
                <c:pt idx="7">
                  <c:v>7/23/2021</c:v>
                </c:pt>
                <c:pt idx="8">
                  <c:v>7/30/2021</c:v>
                </c:pt>
                <c:pt idx="9">
                  <c:v>8/6/2021</c:v>
                </c:pt>
                <c:pt idx="10">
                  <c:v>8/13/2021</c:v>
                </c:pt>
                <c:pt idx="11">
                  <c:v>8/20/2021</c:v>
                </c:pt>
                <c:pt idx="12">
                  <c:v>8/27/2021</c:v>
                </c:pt>
                <c:pt idx="13">
                  <c:v>9/3/2021</c:v>
                </c:pt>
                <c:pt idx="14">
                  <c:v>9/10/2021</c:v>
                </c:pt>
                <c:pt idx="15">
                  <c:v>9/17/2021</c:v>
                </c:pt>
                <c:pt idx="16">
                  <c:v>9/24/2021</c:v>
                </c:pt>
                <c:pt idx="17">
                  <c:v>10/1/2021</c:v>
                </c:pt>
                <c:pt idx="18">
                  <c:v>10/8/2021</c:v>
                </c:pt>
                <c:pt idx="19">
                  <c:v>10/15/2021</c:v>
                </c:pt>
                <c:pt idx="20">
                  <c:v>10/22/2021</c:v>
                </c:pt>
                <c:pt idx="21">
                  <c:v>10/29/2021</c:v>
                </c:pt>
                <c:pt idx="22">
                  <c:v>11/5/2021</c:v>
                </c:pt>
                <c:pt idx="23">
                  <c:v>11/12/2021</c:v>
                </c:pt>
                <c:pt idx="24">
                  <c:v>11/19/2021</c:v>
                </c:pt>
                <c:pt idx="25">
                  <c:v>11/26/2021</c:v>
                </c:pt>
                <c:pt idx="26">
                  <c:v>12/3/2021</c:v>
                </c:pt>
                <c:pt idx="27">
                  <c:v>12/10/2021</c:v>
                </c:pt>
                <c:pt idx="28">
                  <c:v>12/17/2021</c:v>
                </c:pt>
                <c:pt idx="29">
                  <c:v>12/24/2021</c:v>
                </c:pt>
                <c:pt idx="30">
                  <c:v>12/31/2021</c:v>
                </c:pt>
                <c:pt idx="31">
                  <c:v>1/7/2022</c:v>
                </c:pt>
                <c:pt idx="32">
                  <c:v>1/14/2022</c:v>
                </c:pt>
                <c:pt idx="33">
                  <c:v>1/21/2022</c:v>
                </c:pt>
                <c:pt idx="34">
                  <c:v>1/28/2022</c:v>
                </c:pt>
                <c:pt idx="35">
                  <c:v>2/4/2022</c:v>
                </c:pt>
              </c:strCache>
            </c:strRef>
          </c:cat>
          <c:val>
            <c:numRef>
              <c:f>Sheet1!$E$5:$E$41</c:f>
              <c:numCache>
                <c:formatCode>General</c:formatCode>
                <c:ptCount val="36"/>
                <c:pt idx="0">
                  <c:v>20.058400031692202</c:v>
                </c:pt>
                <c:pt idx="1">
                  <c:v>17.049640026938398</c:v>
                </c:pt>
                <c:pt idx="2">
                  <c:v>15.043800023769199</c:v>
                </c:pt>
                <c:pt idx="3">
                  <c:v>13.0379600205999</c:v>
                </c:pt>
                <c:pt idx="4">
                  <c:v>14.040880022184499</c:v>
                </c:pt>
                <c:pt idx="5">
                  <c:v>9.0262800142615198</c:v>
                </c:pt>
                <c:pt idx="6">
                  <c:v>10.029200015846101</c:v>
                </c:pt>
                <c:pt idx="7">
                  <c:v>17.049640026938398</c:v>
                </c:pt>
                <c:pt idx="8">
                  <c:v>24.070080038030699</c:v>
                </c:pt>
                <c:pt idx="9">
                  <c:v>25.073000039615302</c:v>
                </c:pt>
                <c:pt idx="10">
                  <c:v>31.090520049123</c:v>
                </c:pt>
                <c:pt idx="11">
                  <c:v>30.087600047538398</c:v>
                </c:pt>
                <c:pt idx="12">
                  <c:v>28.131906044448399</c:v>
                </c:pt>
                <c:pt idx="13">
                  <c:v>27.429862043339099</c:v>
                </c:pt>
                <c:pt idx="14">
                  <c:v>25.323730040011402</c:v>
                </c:pt>
                <c:pt idx="15">
                  <c:v>28.156979044488001</c:v>
                </c:pt>
                <c:pt idx="16">
                  <c:v>33.271871052569502</c:v>
                </c:pt>
                <c:pt idx="17">
                  <c:v>32.243878050945298</c:v>
                </c:pt>
                <c:pt idx="18">
                  <c:v>36.105120057046001</c:v>
                </c:pt>
                <c:pt idx="19">
                  <c:v>31.3412500495191</c:v>
                </c:pt>
                <c:pt idx="20">
                  <c:v>18.704458029552999</c:v>
                </c:pt>
                <c:pt idx="21">
                  <c:v>16.874129026661102</c:v>
                </c:pt>
                <c:pt idx="22">
                  <c:v>14.040880022184499</c:v>
                </c:pt>
                <c:pt idx="23">
                  <c:v>22.064240034861498</c:v>
                </c:pt>
                <c:pt idx="24">
                  <c:v>24.070080038030699</c:v>
                </c:pt>
                <c:pt idx="25">
                  <c:v>28.081760044369101</c:v>
                </c:pt>
                <c:pt idx="26">
                  <c:v>32.268951050984903</c:v>
                </c:pt>
                <c:pt idx="27">
                  <c:v>31.090520049123</c:v>
                </c:pt>
                <c:pt idx="28">
                  <c:v>50.822971080300299</c:v>
                </c:pt>
                <c:pt idx="29">
                  <c:v>72.310532114250606</c:v>
                </c:pt>
                <c:pt idx="30">
                  <c:v>96.781780152915204</c:v>
                </c:pt>
                <c:pt idx="31">
                  <c:v>100.44243815869901</c:v>
                </c:pt>
                <c:pt idx="32">
                  <c:v>89.460464141347501</c:v>
                </c:pt>
                <c:pt idx="33">
                  <c:v>74.542029117776394</c:v>
                </c:pt>
                <c:pt idx="34">
                  <c:v>63.133814099751397</c:v>
                </c:pt>
                <c:pt idx="35">
                  <c:v>49.017715077447903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31-495F-A443-D31C891825B9}"/>
            </c:ext>
          </c:extLst>
        </c:ser>
        <c:ser>
          <c:idx val="4"/>
          <c:order val="4"/>
          <c:tx>
            <c:strRef>
              <c:f>Sheet1!$F$3:$F$4</c:f>
              <c:strCache>
                <c:ptCount val="1"/>
                <c:pt idx="0">
                  <c:v>PA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2700">
                <a:solidFill>
                  <a:schemeClr val="accent5"/>
                </a:solidFill>
              </a:ln>
              <a:effectLst/>
            </c:spPr>
          </c:marker>
          <c:cat>
            <c:strRef>
              <c:f>Sheet1!$A$5:$A$41</c:f>
              <c:strCache>
                <c:ptCount val="36"/>
                <c:pt idx="0">
                  <c:v>6/4/2021</c:v>
                </c:pt>
                <c:pt idx="1">
                  <c:v>6/11/2021</c:v>
                </c:pt>
                <c:pt idx="2">
                  <c:v>6/18/2021</c:v>
                </c:pt>
                <c:pt idx="3">
                  <c:v>6/25/2021</c:v>
                </c:pt>
                <c:pt idx="4">
                  <c:v>7/2/2021</c:v>
                </c:pt>
                <c:pt idx="5">
                  <c:v>7/9/2021</c:v>
                </c:pt>
                <c:pt idx="6">
                  <c:v>7/16/2021</c:v>
                </c:pt>
                <c:pt idx="7">
                  <c:v>7/23/2021</c:v>
                </c:pt>
                <c:pt idx="8">
                  <c:v>7/30/2021</c:v>
                </c:pt>
                <c:pt idx="9">
                  <c:v>8/6/2021</c:v>
                </c:pt>
                <c:pt idx="10">
                  <c:v>8/13/2021</c:v>
                </c:pt>
                <c:pt idx="11">
                  <c:v>8/20/2021</c:v>
                </c:pt>
                <c:pt idx="12">
                  <c:v>8/27/2021</c:v>
                </c:pt>
                <c:pt idx="13">
                  <c:v>9/3/2021</c:v>
                </c:pt>
                <c:pt idx="14">
                  <c:v>9/10/2021</c:v>
                </c:pt>
                <c:pt idx="15">
                  <c:v>9/17/2021</c:v>
                </c:pt>
                <c:pt idx="16">
                  <c:v>9/24/2021</c:v>
                </c:pt>
                <c:pt idx="17">
                  <c:v>10/1/2021</c:v>
                </c:pt>
                <c:pt idx="18">
                  <c:v>10/8/2021</c:v>
                </c:pt>
                <c:pt idx="19">
                  <c:v>10/15/2021</c:v>
                </c:pt>
                <c:pt idx="20">
                  <c:v>10/22/2021</c:v>
                </c:pt>
                <c:pt idx="21">
                  <c:v>10/29/2021</c:v>
                </c:pt>
                <c:pt idx="22">
                  <c:v>11/5/2021</c:v>
                </c:pt>
                <c:pt idx="23">
                  <c:v>11/12/2021</c:v>
                </c:pt>
                <c:pt idx="24">
                  <c:v>11/19/2021</c:v>
                </c:pt>
                <c:pt idx="25">
                  <c:v>11/26/2021</c:v>
                </c:pt>
                <c:pt idx="26">
                  <c:v>12/3/2021</c:v>
                </c:pt>
                <c:pt idx="27">
                  <c:v>12/10/2021</c:v>
                </c:pt>
                <c:pt idx="28">
                  <c:v>12/17/2021</c:v>
                </c:pt>
                <c:pt idx="29">
                  <c:v>12/24/2021</c:v>
                </c:pt>
                <c:pt idx="30">
                  <c:v>12/31/2021</c:v>
                </c:pt>
                <c:pt idx="31">
                  <c:v>1/7/2022</c:v>
                </c:pt>
                <c:pt idx="32">
                  <c:v>1/14/2022</c:v>
                </c:pt>
                <c:pt idx="33">
                  <c:v>1/21/2022</c:v>
                </c:pt>
                <c:pt idx="34">
                  <c:v>1/28/2022</c:v>
                </c:pt>
                <c:pt idx="35">
                  <c:v>2/4/2022</c:v>
                </c:pt>
              </c:strCache>
            </c:strRef>
          </c:cat>
          <c:val>
            <c:numRef>
              <c:f>Sheet1!$F$5:$F$41</c:f>
              <c:numCache>
                <c:formatCode>General</c:formatCode>
                <c:ptCount val="36"/>
                <c:pt idx="0">
                  <c:v>15.2627656818239</c:v>
                </c:pt>
                <c:pt idx="1">
                  <c:v>13.7364891136415</c:v>
                </c:pt>
                <c:pt idx="2">
                  <c:v>10.6839359772767</c:v>
                </c:pt>
                <c:pt idx="3">
                  <c:v>7.6313828409119902</c:v>
                </c:pt>
                <c:pt idx="4">
                  <c:v>12.2102125454591</c:v>
                </c:pt>
                <c:pt idx="5">
                  <c:v>13.7364891136415</c:v>
                </c:pt>
                <c:pt idx="6">
                  <c:v>10.6839359772767</c:v>
                </c:pt>
                <c:pt idx="7">
                  <c:v>15.300922596028499</c:v>
                </c:pt>
                <c:pt idx="8">
                  <c:v>14.0799013414826</c:v>
                </c:pt>
                <c:pt idx="9">
                  <c:v>17.094297563642801</c:v>
                </c:pt>
                <c:pt idx="10">
                  <c:v>24.153326691486399</c:v>
                </c:pt>
                <c:pt idx="11">
                  <c:v>23.5428160642135</c:v>
                </c:pt>
                <c:pt idx="12">
                  <c:v>25.145406460804999</c:v>
                </c:pt>
                <c:pt idx="13">
                  <c:v>30.105805307397802</c:v>
                </c:pt>
                <c:pt idx="14">
                  <c:v>31.593924961375599</c:v>
                </c:pt>
                <c:pt idx="15">
                  <c:v>34.2267520414903</c:v>
                </c:pt>
                <c:pt idx="16">
                  <c:v>32.318906331262298</c:v>
                </c:pt>
                <c:pt idx="17">
                  <c:v>30.1821191358069</c:v>
                </c:pt>
                <c:pt idx="18">
                  <c:v>35.333302553422499</c:v>
                </c:pt>
                <c:pt idx="19">
                  <c:v>26.251956972737201</c:v>
                </c:pt>
                <c:pt idx="20">
                  <c:v>32.128121760239502</c:v>
                </c:pt>
                <c:pt idx="21">
                  <c:v>34.493850440922202</c:v>
                </c:pt>
                <c:pt idx="22">
                  <c:v>34.074124384671997</c:v>
                </c:pt>
                <c:pt idx="23">
                  <c:v>34.913576497172301</c:v>
                </c:pt>
                <c:pt idx="24">
                  <c:v>31.5557680471711</c:v>
                </c:pt>
                <c:pt idx="25">
                  <c:v>31.975494103421202</c:v>
                </c:pt>
                <c:pt idx="26">
                  <c:v>39.797661515355998</c:v>
                </c:pt>
                <c:pt idx="27">
                  <c:v>45.979081616494703</c:v>
                </c:pt>
                <c:pt idx="28">
                  <c:v>45.483041731835399</c:v>
                </c:pt>
                <c:pt idx="29">
                  <c:v>59.791884558545398</c:v>
                </c:pt>
                <c:pt idx="30">
                  <c:v>94.209421171058594</c:v>
                </c:pt>
                <c:pt idx="31">
                  <c:v>103.367080580153</c:v>
                </c:pt>
                <c:pt idx="32">
                  <c:v>92.187104718216901</c:v>
                </c:pt>
                <c:pt idx="33">
                  <c:v>89.401649981283995</c:v>
                </c:pt>
                <c:pt idx="34">
                  <c:v>69.788996080140194</c:v>
                </c:pt>
                <c:pt idx="35">
                  <c:v>56.548546851157802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31-495F-A443-D31C891825B9}"/>
            </c:ext>
          </c:extLst>
        </c:ser>
        <c:ser>
          <c:idx val="5"/>
          <c:order val="5"/>
          <c:tx>
            <c:strRef>
              <c:f>Sheet1!$G$3:$G$4</c:f>
              <c:strCache>
                <c:ptCount val="1"/>
                <c:pt idx="0">
                  <c:v>TX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12700">
                <a:solidFill>
                  <a:schemeClr val="accent6"/>
                </a:solidFill>
              </a:ln>
              <a:effectLst/>
            </c:spPr>
          </c:marker>
          <c:cat>
            <c:strRef>
              <c:f>Sheet1!$A$5:$A$41</c:f>
              <c:strCache>
                <c:ptCount val="36"/>
                <c:pt idx="0">
                  <c:v>6/4/2021</c:v>
                </c:pt>
                <c:pt idx="1">
                  <c:v>6/11/2021</c:v>
                </c:pt>
                <c:pt idx="2">
                  <c:v>6/18/2021</c:v>
                </c:pt>
                <c:pt idx="3">
                  <c:v>6/25/2021</c:v>
                </c:pt>
                <c:pt idx="4">
                  <c:v>7/2/2021</c:v>
                </c:pt>
                <c:pt idx="5">
                  <c:v>7/9/2021</c:v>
                </c:pt>
                <c:pt idx="6">
                  <c:v>7/16/2021</c:v>
                </c:pt>
                <c:pt idx="7">
                  <c:v>7/23/2021</c:v>
                </c:pt>
                <c:pt idx="8">
                  <c:v>7/30/2021</c:v>
                </c:pt>
                <c:pt idx="9">
                  <c:v>8/6/2021</c:v>
                </c:pt>
                <c:pt idx="10">
                  <c:v>8/13/2021</c:v>
                </c:pt>
                <c:pt idx="11">
                  <c:v>8/20/2021</c:v>
                </c:pt>
                <c:pt idx="12">
                  <c:v>8/27/2021</c:v>
                </c:pt>
                <c:pt idx="13">
                  <c:v>9/3/2021</c:v>
                </c:pt>
                <c:pt idx="14">
                  <c:v>9/10/2021</c:v>
                </c:pt>
                <c:pt idx="15">
                  <c:v>9/17/2021</c:v>
                </c:pt>
                <c:pt idx="16">
                  <c:v>9/24/2021</c:v>
                </c:pt>
                <c:pt idx="17">
                  <c:v>10/1/2021</c:v>
                </c:pt>
                <c:pt idx="18">
                  <c:v>10/8/2021</c:v>
                </c:pt>
                <c:pt idx="19">
                  <c:v>10/15/2021</c:v>
                </c:pt>
                <c:pt idx="20">
                  <c:v>10/22/2021</c:v>
                </c:pt>
                <c:pt idx="21">
                  <c:v>10/29/2021</c:v>
                </c:pt>
                <c:pt idx="22">
                  <c:v>11/5/2021</c:v>
                </c:pt>
                <c:pt idx="23">
                  <c:v>11/12/2021</c:v>
                </c:pt>
                <c:pt idx="24">
                  <c:v>11/19/2021</c:v>
                </c:pt>
                <c:pt idx="25">
                  <c:v>11/26/2021</c:v>
                </c:pt>
                <c:pt idx="26">
                  <c:v>12/3/2021</c:v>
                </c:pt>
                <c:pt idx="27">
                  <c:v>12/10/2021</c:v>
                </c:pt>
                <c:pt idx="28">
                  <c:v>12/17/2021</c:v>
                </c:pt>
                <c:pt idx="29">
                  <c:v>12/24/2021</c:v>
                </c:pt>
                <c:pt idx="30">
                  <c:v>12/31/2021</c:v>
                </c:pt>
                <c:pt idx="31">
                  <c:v>1/7/2022</c:v>
                </c:pt>
                <c:pt idx="32">
                  <c:v>1/14/2022</c:v>
                </c:pt>
                <c:pt idx="33">
                  <c:v>1/21/2022</c:v>
                </c:pt>
                <c:pt idx="34">
                  <c:v>1/28/2022</c:v>
                </c:pt>
                <c:pt idx="35">
                  <c:v>2/4/2022</c:v>
                </c:pt>
              </c:strCache>
            </c:strRef>
          </c:cat>
          <c:val>
            <c:numRef>
              <c:f>Sheet1!$G$5:$G$41</c:f>
              <c:numCache>
                <c:formatCode>General</c:formatCode>
                <c:ptCount val="36"/>
                <c:pt idx="0">
                  <c:v>11.6070568753856</c:v>
                </c:pt>
                <c:pt idx="1">
                  <c:v>11.8357011012043</c:v>
                </c:pt>
                <c:pt idx="2">
                  <c:v>13.611056266385001</c:v>
                </c:pt>
                <c:pt idx="3">
                  <c:v>11.7012044977816</c:v>
                </c:pt>
                <c:pt idx="4">
                  <c:v>16.112693090048701</c:v>
                </c:pt>
                <c:pt idx="5">
                  <c:v>15.561257016015301</c:v>
                </c:pt>
                <c:pt idx="6">
                  <c:v>15.910948184914499</c:v>
                </c:pt>
                <c:pt idx="7">
                  <c:v>27.356609136192802</c:v>
                </c:pt>
                <c:pt idx="8">
                  <c:v>37.269008808451503</c:v>
                </c:pt>
                <c:pt idx="9">
                  <c:v>44.424228110543297</c:v>
                </c:pt>
                <c:pt idx="10">
                  <c:v>47.719394894401297</c:v>
                </c:pt>
                <c:pt idx="11">
                  <c:v>45.500200937925499</c:v>
                </c:pt>
                <c:pt idx="12">
                  <c:v>53.9600372932181</c:v>
                </c:pt>
                <c:pt idx="13">
                  <c:v>55.869889061821603</c:v>
                </c:pt>
                <c:pt idx="14">
                  <c:v>49.521649380266503</c:v>
                </c:pt>
                <c:pt idx="15">
                  <c:v>45.809543125797902</c:v>
                </c:pt>
                <c:pt idx="16">
                  <c:v>39.972390537249296</c:v>
                </c:pt>
                <c:pt idx="17">
                  <c:v>34.632875381365103</c:v>
                </c:pt>
                <c:pt idx="18">
                  <c:v>31.095614711345998</c:v>
                </c:pt>
                <c:pt idx="19">
                  <c:v>26.8589717035285</c:v>
                </c:pt>
                <c:pt idx="20">
                  <c:v>23.0930668076908</c:v>
                </c:pt>
                <c:pt idx="21">
                  <c:v>22.743375638791601</c:v>
                </c:pt>
                <c:pt idx="22">
                  <c:v>19.3540612325376</c:v>
                </c:pt>
                <c:pt idx="23">
                  <c:v>19.286812930826201</c:v>
                </c:pt>
                <c:pt idx="24">
                  <c:v>25.742649895119499</c:v>
                </c:pt>
                <c:pt idx="25">
                  <c:v>17.632504708726</c:v>
                </c:pt>
                <c:pt idx="26">
                  <c:v>18.573980932685501</c:v>
                </c:pt>
                <c:pt idx="27">
                  <c:v>19.676853080752299</c:v>
                </c:pt>
                <c:pt idx="28">
                  <c:v>21.183215039087401</c:v>
                </c:pt>
                <c:pt idx="29">
                  <c:v>35.937492434566003</c:v>
                </c:pt>
                <c:pt idx="30">
                  <c:v>53.569997143292099</c:v>
                </c:pt>
                <c:pt idx="31">
                  <c:v>70.2475759677165</c:v>
                </c:pt>
                <c:pt idx="32">
                  <c:v>77.765936099049696</c:v>
                </c:pt>
                <c:pt idx="33">
                  <c:v>77.927332023157007</c:v>
                </c:pt>
                <c:pt idx="34">
                  <c:v>64.531470322248396</c:v>
                </c:pt>
                <c:pt idx="35">
                  <c:v>50.718669150729198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31-495F-A443-D31C8918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225696"/>
        <c:axId val="1624211968"/>
      </c:lineChart>
      <c:catAx>
        <c:axId val="16242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211968"/>
        <c:crosses val="autoZero"/>
        <c:auto val="1"/>
        <c:lblAlgn val="ctr"/>
        <c:lblOffset val="100"/>
        <c:noMultiLvlLbl val="0"/>
      </c:catAx>
      <c:valAx>
        <c:axId val="162421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42256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FB67-3446-462C-BEB1-E43414E9357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897FB-3C21-4BD7-9E19-8D8AC195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1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150CC-72C4-4017-90A1-58B1F9C1F94B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C3B5B-3D93-4217-8CA9-0F1720637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3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11F7-15A3-41EF-929A-F748B98F60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0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C3B5B-3D93-4217-8CA9-0F1720637F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3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4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4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7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3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7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4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4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A303-4707-43D0-9149-1BD5EF846BA5}" type="datetimeFigureOut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A3A3-2AE2-46F1-A42A-AF3DCA151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2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compare-tren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cience/science-briefs/masking-science-sars-cov2.html" TargetMode="External"/><Relationship Id="rId2" Type="http://schemas.openxmlformats.org/officeDocument/2006/relationships/hyperlink" Target="https://www.cdc.gov/coronavirus/2019-ncov/science/science-briefs/transmission_k_12_schoo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717A23F-E177-473B-A077-3CB6D275D7CD}"/>
              </a:ext>
            </a:extLst>
          </p:cNvPr>
          <p:cNvSpPr/>
          <p:nvPr/>
        </p:nvSpPr>
        <p:spPr>
          <a:xfrm>
            <a:off x="0" y="0"/>
            <a:ext cx="9210675" cy="685800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B354E88-E14D-4337-8B8E-661BB83D20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275" y="400049"/>
            <a:ext cx="5248275" cy="597535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F76D92-F323-4581-9303-DF13678DF55D}"/>
              </a:ext>
            </a:extLst>
          </p:cNvPr>
          <p:cNvSpPr/>
          <p:nvPr/>
        </p:nvSpPr>
        <p:spPr>
          <a:xfrm>
            <a:off x="-1" y="2581275"/>
            <a:ext cx="7639051" cy="169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6037B-FEDF-411B-A8ED-405E8C86EF4D}"/>
              </a:ext>
            </a:extLst>
          </p:cNvPr>
          <p:cNvSpPr txBox="1"/>
          <p:nvPr/>
        </p:nvSpPr>
        <p:spPr>
          <a:xfrm>
            <a:off x="234686" y="2834243"/>
            <a:ext cx="7358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449D"/>
                </a:solidFill>
                <a:cs typeface="Arial" panose="020B0604020202020204" pitchFamily="34" charset="0"/>
              </a:rPr>
              <a:t>SAFE &amp; SUCCESSFUL SCHOOLS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FE42D-E7FA-4D8B-ABB7-4441FB9605C4}"/>
              </a:ext>
            </a:extLst>
          </p:cNvPr>
          <p:cNvSpPr txBox="1"/>
          <p:nvPr/>
        </p:nvSpPr>
        <p:spPr>
          <a:xfrm>
            <a:off x="280985" y="3652160"/>
            <a:ext cx="73117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California Dept of Public Health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A95AB-DB7A-4CA0-BB01-E987C995F0B5}"/>
              </a:ext>
            </a:extLst>
          </p:cNvPr>
          <p:cNvSpPr/>
          <p:nvPr/>
        </p:nvSpPr>
        <p:spPr>
          <a:xfrm>
            <a:off x="314325" y="3547012"/>
            <a:ext cx="7010399" cy="45719"/>
          </a:xfrm>
          <a:prstGeom prst="rect">
            <a:avLst/>
          </a:prstGeom>
          <a:solidFill>
            <a:srgbClr val="F68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619F3-680E-4EC8-97BE-F9C70E890A5A}"/>
              </a:ext>
            </a:extLst>
          </p:cNvPr>
          <p:cNvSpPr/>
          <p:nvPr/>
        </p:nvSpPr>
        <p:spPr>
          <a:xfrm>
            <a:off x="6391275" y="5133966"/>
            <a:ext cx="5248275" cy="124143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F6DE6-346A-47C1-96CB-9372B661270E}"/>
              </a:ext>
            </a:extLst>
          </p:cNvPr>
          <p:cNvGrpSpPr/>
          <p:nvPr/>
        </p:nvGrpSpPr>
        <p:grpSpPr>
          <a:xfrm>
            <a:off x="6830499" y="5245636"/>
            <a:ext cx="4238803" cy="1058318"/>
            <a:chOff x="6830499" y="5242461"/>
            <a:chExt cx="4238803" cy="1058318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4312E7B9-2DC4-4D5C-A51D-73B31AE35CC6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627" y="5242461"/>
              <a:ext cx="1121675" cy="937612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id="{12055A10-90B9-4EF8-902F-5E0ABD4B6175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0499" y="5242462"/>
              <a:ext cx="988450" cy="1030711"/>
            </a:xfrm>
            <a:prstGeom prst="rect">
              <a:avLst/>
            </a:prstGeom>
          </p:spPr>
        </p:pic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A924EE53-87DF-47BB-BD54-2728F5D958A6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4131" y="5242461"/>
              <a:ext cx="1058313" cy="105831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43898A-A76A-47A8-B07C-79B71315EB6A}"/>
              </a:ext>
            </a:extLst>
          </p:cNvPr>
          <p:cNvSpPr txBox="1"/>
          <p:nvPr/>
        </p:nvSpPr>
        <p:spPr>
          <a:xfrm>
            <a:off x="314325" y="4419575"/>
            <a:ext cx="364807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Arial"/>
              </a:rPr>
              <a:t>February 24, 2021</a:t>
            </a:r>
          </a:p>
        </p:txBody>
      </p:sp>
    </p:spTree>
    <p:extLst>
      <p:ext uri="{BB962C8B-B14F-4D97-AF65-F5344CB8AC3E}">
        <p14:creationId xmlns:p14="http://schemas.microsoft.com/office/powerpoint/2010/main" val="369242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4B9F06-279C-462E-A49F-D7B14921B9EF}"/>
              </a:ext>
            </a:extLst>
          </p:cNvPr>
          <p:cNvCxnSpPr>
            <a:cxnSpLocks/>
          </p:cNvCxnSpPr>
          <p:nvPr/>
        </p:nvCxnSpPr>
        <p:spPr>
          <a:xfrm>
            <a:off x="4617878" y="1543486"/>
            <a:ext cx="0" cy="4114440"/>
          </a:xfrm>
          <a:prstGeom prst="line">
            <a:avLst/>
          </a:prstGeom>
          <a:ln w="28575">
            <a:solidFill>
              <a:srgbClr val="D9E1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BE74BFE-E70F-4BA6-865F-77DF2AE3690C}"/>
              </a:ext>
            </a:extLst>
          </p:cNvPr>
          <p:cNvSpPr txBox="1"/>
          <p:nvPr/>
        </p:nvSpPr>
        <p:spPr>
          <a:xfrm>
            <a:off x="667995" y="188837"/>
            <a:ext cx="9151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does masking look like after February 15?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C50FD4-5816-45F1-B7A0-72E31FA16FFA}"/>
              </a:ext>
            </a:extLst>
          </p:cNvPr>
          <p:cNvSpPr txBox="1"/>
          <p:nvPr/>
        </p:nvSpPr>
        <p:spPr>
          <a:xfrm>
            <a:off x="3058953" y="1103636"/>
            <a:ext cx="166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all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Required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793C25-68C0-40A4-B442-E348AF5FC751}"/>
              </a:ext>
            </a:extLst>
          </p:cNvPr>
          <p:cNvSpPr txBox="1"/>
          <p:nvPr/>
        </p:nvSpPr>
        <p:spPr>
          <a:xfrm>
            <a:off x="4606765" y="971143"/>
            <a:ext cx="2149475" cy="512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800" b="1" cap="all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Strongly</a:t>
            </a:r>
          </a:p>
          <a:p>
            <a:pPr algn="ctr">
              <a:lnSpc>
                <a:spcPts val="1600"/>
              </a:lnSpc>
            </a:pPr>
            <a:r>
              <a:rPr lang="en-US" sz="1800" b="1" cap="all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B5FEF2-4864-4913-928A-8F35E54FFF10}"/>
              </a:ext>
            </a:extLst>
          </p:cNvPr>
          <p:cNvSpPr txBox="1"/>
          <p:nvPr/>
        </p:nvSpPr>
        <p:spPr>
          <a:xfrm>
            <a:off x="6637178" y="1078449"/>
            <a:ext cx="2082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all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Recommended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BD21CC-8E19-4CF9-A717-EFBC3FFC7A8F}"/>
              </a:ext>
            </a:extLst>
          </p:cNvPr>
          <p:cNvSpPr txBox="1"/>
          <p:nvPr/>
        </p:nvSpPr>
        <p:spPr>
          <a:xfrm>
            <a:off x="8667590" y="1103636"/>
            <a:ext cx="1480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cap="all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Optional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C0977C-E827-429E-99AF-7203F82915ED}"/>
              </a:ext>
            </a:extLst>
          </p:cNvPr>
          <p:cNvSpPr txBox="1"/>
          <p:nvPr/>
        </p:nvSpPr>
        <p:spPr>
          <a:xfrm>
            <a:off x="756485" y="1749349"/>
            <a:ext cx="1815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Public Indoor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(Vaccinated)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97DA92-C770-493F-98CB-5F89ABACD360}"/>
              </a:ext>
            </a:extLst>
          </p:cNvPr>
          <p:cNvSpPr txBox="1"/>
          <p:nvPr/>
        </p:nvSpPr>
        <p:spPr>
          <a:xfrm>
            <a:off x="756483" y="2387426"/>
            <a:ext cx="1666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Public Indoor </a:t>
            </a:r>
          </a:p>
          <a:p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(Unvaccinated)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3A9629-45CF-4AC8-B3C7-759B3C123818}"/>
              </a:ext>
            </a:extLst>
          </p:cNvPr>
          <p:cNvSpPr txBox="1"/>
          <p:nvPr/>
        </p:nvSpPr>
        <p:spPr>
          <a:xfrm>
            <a:off x="753771" y="3664516"/>
            <a:ext cx="26647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Schools &amp; Childcare</a:t>
            </a:r>
          </a:p>
          <a:p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Vaccinated &amp; Unvaccinated</a:t>
            </a:r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en-US" sz="14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B28227-1CB8-4CE3-B7F9-8D088C3880A4}"/>
              </a:ext>
            </a:extLst>
          </p:cNvPr>
          <p:cNvSpPr txBox="1"/>
          <p:nvPr/>
        </p:nvSpPr>
        <p:spPr>
          <a:xfrm>
            <a:off x="756483" y="3012779"/>
            <a:ext cx="2633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 Care</a:t>
            </a:r>
          </a:p>
          <a:p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Vaccinated &amp; Unvaccinated</a:t>
            </a:r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5987F8-5924-477D-9ACC-EDFF2BA4EE3E}"/>
              </a:ext>
            </a:extLst>
          </p:cNvPr>
          <p:cNvSpPr txBox="1"/>
          <p:nvPr/>
        </p:nvSpPr>
        <p:spPr>
          <a:xfrm>
            <a:off x="786626" y="4254518"/>
            <a:ext cx="2515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Long-Term Care</a:t>
            </a:r>
          </a:p>
          <a:p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Vaccinated &amp; Unvaccinated</a:t>
            </a:r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37" name="Picture 2" descr="Tick Icon Orange Clipart Check Mark Computer Icons - Orange Check Mark Icon  - Png Download - Full Size Clipart (#161560) - PinClipart">
            <a:extLst>
              <a:ext uri="{FF2B5EF4-FFF2-40B4-BE49-F238E27FC236}">
                <a16:creationId xmlns:a16="http://schemas.microsoft.com/office/drawing/2014/main" id="{3047B219-995C-4E90-AAC2-C3D8DBA1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13" y="1679211"/>
            <a:ext cx="508881" cy="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Tick Icon Orange Clipart Check Mark Computer Icons - Orange Check Mark Icon  - Png Download - Full Size Clipart (#161560) - PinClipart">
            <a:extLst>
              <a:ext uri="{FF2B5EF4-FFF2-40B4-BE49-F238E27FC236}">
                <a16:creationId xmlns:a16="http://schemas.microsoft.com/office/drawing/2014/main" id="{F6708DF6-5031-432F-8EB5-71D2D234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77" y="2328820"/>
            <a:ext cx="508881" cy="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Tick Icon Orange Clipart Check Mark Computer Icons - Orange Check Mark Icon  - Png Download - Full Size Clipart (#161560) - PinClipart">
            <a:extLst>
              <a:ext uri="{FF2B5EF4-FFF2-40B4-BE49-F238E27FC236}">
                <a16:creationId xmlns:a16="http://schemas.microsoft.com/office/drawing/2014/main" id="{59CE80B1-441F-43E8-A985-776712AB1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83" y="2941894"/>
            <a:ext cx="508881" cy="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ick Icon Orange Clipart Check Mark Computer Icons - Orange Check Mark Icon  - Png Download - Full Size Clipart (#161560) - PinClipart">
            <a:extLst>
              <a:ext uri="{FF2B5EF4-FFF2-40B4-BE49-F238E27FC236}">
                <a16:creationId xmlns:a16="http://schemas.microsoft.com/office/drawing/2014/main" id="{D3EC2230-9FCE-4894-BA49-5A46B863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81" y="3615315"/>
            <a:ext cx="508881" cy="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Tick Icon Orange Clipart Check Mark Computer Icons - Orange Check Mark Icon  - Png Download - Full Size Clipart (#161560) - PinClipart">
            <a:extLst>
              <a:ext uri="{FF2B5EF4-FFF2-40B4-BE49-F238E27FC236}">
                <a16:creationId xmlns:a16="http://schemas.microsoft.com/office/drawing/2014/main" id="{30599072-5334-4265-B2D6-60E44FF8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11" y="4220074"/>
            <a:ext cx="508881" cy="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7544B80C-9BFE-4F30-AB8A-12C41DDDB2AC}"/>
              </a:ext>
            </a:extLst>
          </p:cNvPr>
          <p:cNvSpPr/>
          <p:nvPr/>
        </p:nvSpPr>
        <p:spPr>
          <a:xfrm>
            <a:off x="3710390" y="1760089"/>
            <a:ext cx="1669030" cy="42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F94825-B8C9-4CB9-A05F-DB654A08175E}"/>
              </a:ext>
            </a:extLst>
          </p:cNvPr>
          <p:cNvCxnSpPr>
            <a:cxnSpLocks/>
          </p:cNvCxnSpPr>
          <p:nvPr/>
        </p:nvCxnSpPr>
        <p:spPr>
          <a:xfrm>
            <a:off x="6700678" y="1519144"/>
            <a:ext cx="0" cy="4114440"/>
          </a:xfrm>
          <a:prstGeom prst="line">
            <a:avLst/>
          </a:prstGeom>
          <a:ln w="28575">
            <a:solidFill>
              <a:srgbClr val="D9E1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A66F85-54D1-42A0-91E9-A68025FD5A08}"/>
              </a:ext>
            </a:extLst>
          </p:cNvPr>
          <p:cNvCxnSpPr>
            <a:cxnSpLocks/>
          </p:cNvCxnSpPr>
          <p:nvPr/>
        </p:nvCxnSpPr>
        <p:spPr>
          <a:xfrm>
            <a:off x="8631078" y="1519144"/>
            <a:ext cx="0" cy="4114440"/>
          </a:xfrm>
          <a:prstGeom prst="line">
            <a:avLst/>
          </a:prstGeom>
          <a:ln w="28575">
            <a:solidFill>
              <a:srgbClr val="D9E1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E6A90C3-8799-40D3-B36C-E2C762364283}"/>
              </a:ext>
            </a:extLst>
          </p:cNvPr>
          <p:cNvCxnSpPr/>
          <p:nvPr/>
        </p:nvCxnSpPr>
        <p:spPr>
          <a:xfrm>
            <a:off x="3104177" y="1629994"/>
            <a:ext cx="6959600" cy="19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1400D53-AE31-4649-8B82-05589798B662}"/>
              </a:ext>
            </a:extLst>
          </p:cNvPr>
          <p:cNvSpPr txBox="1"/>
          <p:nvPr/>
        </p:nvSpPr>
        <p:spPr>
          <a:xfrm>
            <a:off x="9265436" y="4457597"/>
            <a:ext cx="2703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NOTE: Local requirements may be additive to state requirements.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86A8EB-6C79-4637-9ABC-E7C2003EC44C}"/>
              </a:ext>
            </a:extLst>
          </p:cNvPr>
          <p:cNvSpPr txBox="1"/>
          <p:nvPr/>
        </p:nvSpPr>
        <p:spPr>
          <a:xfrm>
            <a:off x="750552" y="4908733"/>
            <a:ext cx="2515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Jails &amp; Prisons</a:t>
            </a:r>
          </a:p>
          <a:p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Vaccinated &amp; Unvaccinated</a:t>
            </a:r>
            <a:r>
              <a:rPr lang="en-US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25" name="Picture 2" descr="Tick Icon Orange Clipart Check Mark Computer Icons - Orange Check Mark Icon  - Png Download - Full Size Clipart (#161560) - PinClipart">
            <a:extLst>
              <a:ext uri="{FF2B5EF4-FFF2-40B4-BE49-F238E27FC236}">
                <a16:creationId xmlns:a16="http://schemas.microsoft.com/office/drawing/2014/main" id="{BB59D4A9-950D-4235-AA9A-7FDF37E8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65" y="4782586"/>
            <a:ext cx="508881" cy="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0A778C3-56E9-4BD0-99AD-CCF6EC76CB09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FD78DE7E-D50E-4789-A111-11E3AA8F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833B10-1B7B-47EF-AC53-B247137BBF1F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9220DD0-760B-4B9E-9652-A0A349E9FEEF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9402BC-887A-4ADB-A09E-E86EC9E1DAC0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5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99026F-257F-4C06-BCD1-0E4CBD0820EE}"/>
              </a:ext>
            </a:extLst>
          </p:cNvPr>
          <p:cNvCxnSpPr>
            <a:cxnSpLocks/>
          </p:cNvCxnSpPr>
          <p:nvPr/>
        </p:nvCxnSpPr>
        <p:spPr>
          <a:xfrm>
            <a:off x="627961" y="6523291"/>
            <a:ext cx="10950880" cy="0"/>
          </a:xfrm>
          <a:prstGeom prst="line">
            <a:avLst/>
          </a:prstGeom>
          <a:ln w="28575">
            <a:solidFill>
              <a:srgbClr val="121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Road Street Highway - Free vector graphic on Pixabay">
            <a:extLst>
              <a:ext uri="{FF2B5EF4-FFF2-40B4-BE49-F238E27FC236}">
                <a16:creationId xmlns:a16="http://schemas.microsoft.com/office/drawing/2014/main" id="{2FA4B5BF-BF53-4B6A-B0CD-6D8DC51E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94" y="1869183"/>
            <a:ext cx="4965720" cy="49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16DD07-5FF0-495C-A4E9-B97CF9072320}"/>
              </a:ext>
            </a:extLst>
          </p:cNvPr>
          <p:cNvSpPr txBox="1"/>
          <p:nvPr/>
        </p:nvSpPr>
        <p:spPr>
          <a:xfrm>
            <a:off x="487659" y="297242"/>
            <a:ext cx="9674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Future of school masking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2C623-A7B3-46FB-B31D-07B08CB7001A}"/>
              </a:ext>
            </a:extLst>
          </p:cNvPr>
          <p:cNvSpPr txBox="1"/>
          <p:nvPr/>
        </p:nvSpPr>
        <p:spPr>
          <a:xfrm>
            <a:off x="2152115" y="5446506"/>
            <a:ext cx="2185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 15</a:t>
            </a:r>
          </a:p>
          <a:p>
            <a:pPr algn="r">
              <a:lnSpc>
                <a:spcPts val="1600"/>
              </a:lnSpc>
            </a:pPr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change to school masking requirement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F9945-F29A-4437-A230-674647FF32A3}"/>
              </a:ext>
            </a:extLst>
          </p:cNvPr>
          <p:cNvSpPr txBox="1"/>
          <p:nvPr/>
        </p:nvSpPr>
        <p:spPr>
          <a:xfrm>
            <a:off x="8733918" y="2548446"/>
            <a:ext cx="2702392" cy="186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FEBRUARY 28</a:t>
            </a:r>
          </a:p>
          <a:p>
            <a:pPr>
              <a:lnSpc>
                <a:spcPts val="1700"/>
              </a:lnSpc>
            </a:pPr>
            <a:r>
              <a:rPr lang="en-US" sz="1400" dirty="0">
                <a:solidFill>
                  <a:schemeClr val="accent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Reassess data/conditions (e.g., case rate, test positivity, hospitalizations, pediatric hospitalizations and vaccine rates) for future change to statewide school masking requirement.</a:t>
            </a:r>
          </a:p>
        </p:txBody>
      </p:sp>
      <p:pic>
        <p:nvPicPr>
          <p:cNvPr id="8" name="Picture 20" descr="Traffic Cone Vector SVG Icon - SVG Repo">
            <a:extLst>
              <a:ext uri="{FF2B5EF4-FFF2-40B4-BE49-F238E27FC236}">
                <a16:creationId xmlns:a16="http://schemas.microsoft.com/office/drawing/2014/main" id="{C5566107-37DD-49FD-BA2A-4D59DC53D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65" y="3171809"/>
            <a:ext cx="777901" cy="7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Traffic Cone Vector SVG Icon - SVG Repo">
            <a:extLst>
              <a:ext uri="{FF2B5EF4-FFF2-40B4-BE49-F238E27FC236}">
                <a16:creationId xmlns:a16="http://schemas.microsoft.com/office/drawing/2014/main" id="{BFF9FA56-A39F-49E9-A05E-3FB25405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3" y="5072065"/>
            <a:ext cx="1212377" cy="12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Traffic Signs &amp;amp; Safety - S3-5 36&amp;quot;x36&amp;quot; Slow School Zone">
            <a:extLst>
              <a:ext uri="{FF2B5EF4-FFF2-40B4-BE49-F238E27FC236}">
                <a16:creationId xmlns:a16="http://schemas.microsoft.com/office/drawing/2014/main" id="{29FCEB4D-1516-4247-A8E2-AD21397B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406" y="2495166"/>
            <a:ext cx="2048998" cy="204899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C6ABBA-B0BD-48B9-9955-A00E5F92FB47}"/>
              </a:ext>
            </a:extLst>
          </p:cNvPr>
          <p:cNvCxnSpPr>
            <a:cxnSpLocks/>
          </p:cNvCxnSpPr>
          <p:nvPr/>
        </p:nvCxnSpPr>
        <p:spPr>
          <a:xfrm>
            <a:off x="8728113" y="2844721"/>
            <a:ext cx="25514" cy="15188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26" descr="Sharifah Sara Al-Mahdaly (null_liza) - Profile | Pinterest">
            <a:extLst>
              <a:ext uri="{FF2B5EF4-FFF2-40B4-BE49-F238E27FC236}">
                <a16:creationId xmlns:a16="http://schemas.microsoft.com/office/drawing/2014/main" id="{C38CBE31-E671-409E-BF4D-BC94893C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03" y="573558"/>
            <a:ext cx="1398502" cy="15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E6902D-5B73-4DEB-81CB-C3680CD0C35B}"/>
              </a:ext>
            </a:extLst>
          </p:cNvPr>
          <p:cNvSpPr txBox="1"/>
          <p:nvPr/>
        </p:nvSpPr>
        <p:spPr>
          <a:xfrm>
            <a:off x="6549604" y="729712"/>
            <a:ext cx="201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FUTURE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F7C01-562D-4655-B453-E4889284EDAA}"/>
              </a:ext>
            </a:extLst>
          </p:cNvPr>
          <p:cNvSpPr txBox="1"/>
          <p:nvPr/>
        </p:nvSpPr>
        <p:spPr>
          <a:xfrm>
            <a:off x="6705600" y="1018622"/>
            <a:ext cx="770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NEXT EXIT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46FDDD-9B7F-4D34-94A3-569E12E9D82E}"/>
              </a:ext>
            </a:extLst>
          </p:cNvPr>
          <p:cNvSpPr txBox="1"/>
          <p:nvPr/>
        </p:nvSpPr>
        <p:spPr>
          <a:xfrm>
            <a:off x="908007" y="1044907"/>
            <a:ext cx="4837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Based on our data, it is reasonable that we’re getting close to a point where state masking requirements can be relaxed.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30FF9-D58B-423A-A027-A75FB9709704}"/>
              </a:ext>
            </a:extLst>
          </p:cNvPr>
          <p:cNvSpPr txBox="1"/>
          <p:nvPr/>
        </p:nvSpPr>
        <p:spPr>
          <a:xfrm>
            <a:off x="456104" y="2245433"/>
            <a:ext cx="430450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Remaining vigilant on surveillance, continue to track data and conditions.</a:t>
            </a:r>
          </a:p>
          <a:p>
            <a:pPr lvl="1"/>
            <a:endParaRPr lang="en-US" sz="16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ensure that any decision protects the health and well being of students and staff.</a:t>
            </a:r>
            <a:endParaRPr lang="en-US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remain humble to the unpredictability of this virus.</a:t>
            </a:r>
          </a:p>
          <a:p>
            <a:pPr lvl="1"/>
            <a:endParaRPr lang="en-US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F194BD7-3C17-49C6-8213-D608603727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25555" r="85165" b="60185"/>
          <a:stretch/>
        </p:blipFill>
        <p:spPr>
          <a:xfrm>
            <a:off x="9093889" y="452297"/>
            <a:ext cx="2078528" cy="209441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589ACA-1C81-4440-811E-22AB8AD46C4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4337715" y="5851745"/>
            <a:ext cx="0" cy="3344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4C6F53-FFF1-4F88-B8F5-27752B284375}"/>
              </a:ext>
            </a:extLst>
          </p:cNvPr>
          <p:cNvCxnSpPr>
            <a:cxnSpLocks/>
          </p:cNvCxnSpPr>
          <p:nvPr/>
        </p:nvCxnSpPr>
        <p:spPr>
          <a:xfrm>
            <a:off x="4996471" y="500422"/>
            <a:ext cx="6591895" cy="0"/>
          </a:xfrm>
          <a:prstGeom prst="line">
            <a:avLst/>
          </a:prstGeom>
          <a:ln w="28575">
            <a:solidFill>
              <a:srgbClr val="121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F30E29-F30C-42DA-8F34-6092EAAA00D5}"/>
              </a:ext>
            </a:extLst>
          </p:cNvPr>
          <p:cNvCxnSpPr>
            <a:cxnSpLocks/>
          </p:cNvCxnSpPr>
          <p:nvPr/>
        </p:nvCxnSpPr>
        <p:spPr>
          <a:xfrm flipH="1">
            <a:off x="11562966" y="500422"/>
            <a:ext cx="12700" cy="6022869"/>
          </a:xfrm>
          <a:prstGeom prst="line">
            <a:avLst/>
          </a:prstGeom>
          <a:ln w="28575">
            <a:solidFill>
              <a:srgbClr val="121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1FA58CA-1AB8-4885-B9B0-4499D32DD9D1}"/>
              </a:ext>
            </a:extLst>
          </p:cNvPr>
          <p:cNvCxnSpPr>
            <a:cxnSpLocks/>
          </p:cNvCxnSpPr>
          <p:nvPr/>
        </p:nvCxnSpPr>
        <p:spPr>
          <a:xfrm>
            <a:off x="617788" y="820462"/>
            <a:ext cx="0" cy="5715529"/>
          </a:xfrm>
          <a:prstGeom prst="line">
            <a:avLst/>
          </a:prstGeom>
          <a:ln w="28575">
            <a:solidFill>
              <a:srgbClr val="1212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C62D58-E5CC-4E08-998B-3FC93700CCF3}"/>
              </a:ext>
            </a:extLst>
          </p:cNvPr>
          <p:cNvSpPr txBox="1"/>
          <p:nvPr/>
        </p:nvSpPr>
        <p:spPr>
          <a:xfrm>
            <a:off x="1079699" y="566526"/>
            <a:ext cx="78667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 factors that inform our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F7963-2F8B-4DF7-90D1-7B07638DEE32}"/>
              </a:ext>
            </a:extLst>
          </p:cNvPr>
          <p:cNvSpPr txBox="1"/>
          <p:nvPr/>
        </p:nvSpPr>
        <p:spPr>
          <a:xfrm>
            <a:off x="1118834" y="1395837"/>
            <a:ext cx="88847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Prioritizing in-person instruction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no substitute, particularly for vulnerable populations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Prioritizing </a:t>
            </a:r>
            <a:r>
              <a:rPr lang="en-US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safe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 in-person instruction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We must ensure that there is low risk of catching COVID-19 in school </a:t>
            </a:r>
            <a:b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for students and staff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Masking requirements will expire as conditions improve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Masks are not intended to be in place in perpetuity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question is when, not if</a:t>
            </a:r>
          </a:p>
          <a:p>
            <a:pPr lvl="1"/>
            <a:endParaRPr lang="en-US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 prepared to adjust with conditions of the virus</a:t>
            </a:r>
          </a:p>
          <a:p>
            <a:pPr lvl="1"/>
            <a:endParaRPr lang="en-US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0BD77-32F3-4F6D-A824-060B31434066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E34BDB6-F51E-4FD9-9B23-E4559288E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77C275-2910-453C-9506-8EAED5D95800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05BBB7-C1C6-4E85-8685-58A944548D0E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6B40D-CBD6-4CB4-896F-79A411042EC1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2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88F57A-7130-43FA-A195-26044BD68BDB}"/>
              </a:ext>
            </a:extLst>
          </p:cNvPr>
          <p:cNvSpPr txBox="1"/>
          <p:nvPr/>
        </p:nvSpPr>
        <p:spPr>
          <a:xfrm>
            <a:off x="576558" y="337155"/>
            <a:ext cx="11945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 single indicator, composite look at conditions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22E4B-8DDE-4868-89AD-6401BAAA67F9}"/>
              </a:ext>
            </a:extLst>
          </p:cNvPr>
          <p:cNvSpPr txBox="1"/>
          <p:nvPr/>
        </p:nvSpPr>
        <p:spPr>
          <a:xfrm>
            <a:off x="565287" y="1223622"/>
            <a:ext cx="948184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The key is the direction and slope of the trajectory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Hospitalizations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insight into disease severity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Ultimately what drives impact on health care delivery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track closely pediatric hospitalizations and ICU admissions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Vaccination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Vaccines save lives and reduce transmission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We will continue to prioritize getting vaccine rates up for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National and Global Trends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Trends elsewhere may apply to California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Earliest impacted areas have continued to experience reductions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B69EA-0B39-4B92-A027-B368915BF222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2F79282-0146-4657-834B-20663624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D78DB-A708-4A4B-B188-D03F6C14B9CB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C2E2E3-8A2C-4070-9AAF-3A9E6530C1A6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FC9FBC-91FA-4496-B3AE-810B514F26CB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18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05927F-1B90-4349-80AB-F5B638618041}"/>
              </a:ext>
            </a:extLst>
          </p:cNvPr>
          <p:cNvSpPr txBox="1"/>
          <p:nvPr/>
        </p:nvSpPr>
        <p:spPr>
          <a:xfrm>
            <a:off x="735411" y="525509"/>
            <a:ext cx="11209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winning formula: supporting mitigation efforts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C4D2E-CC9B-4F85-8FB0-6A89A37B18D3}"/>
              </a:ext>
            </a:extLst>
          </p:cNvPr>
          <p:cNvSpPr txBox="1"/>
          <p:nvPr/>
        </p:nvSpPr>
        <p:spPr>
          <a:xfrm>
            <a:off x="810056" y="1325284"/>
            <a:ext cx="10825255" cy="36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focusing on </a:t>
            </a:r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layers of mitigation, </a:t>
            </a:r>
            <a:r>
              <a:rPr lang="en-US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has safely kept staff and kids in classrooms 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31.1 </a:t>
            </a: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 Californians have stepped up to get vaccinated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850 million</a:t>
            </a: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invested into school safety protocols 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23.5 million </a:t>
            </a: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high-quality masks 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 to</a:t>
            </a: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staff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5.9 million tests have been administered at schools to-date, and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15.1 million </a:t>
            </a:r>
            <a:r>
              <a:rPr lang="en-US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at-home tests have been distributed to school communities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9BAC9D-BB39-454D-92FE-E19250BBFC72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ED30A06-4D0A-4378-B914-69369B2E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DA3DE8-3CE4-4BC4-BDCF-9D95E689FA2B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D1EB37-3CC4-4936-B472-207FC730A231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5E0921-3FBA-4DB5-AFF4-738DFD10DB73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14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6330AEA-D954-4DAF-AD70-C2934DEA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3401A2B-2D8D-4CDA-8880-CE13F1E2C9A6}"/>
              </a:ext>
            </a:extLst>
          </p:cNvPr>
          <p:cNvSpPr/>
          <p:nvPr/>
        </p:nvSpPr>
        <p:spPr>
          <a:xfrm>
            <a:off x="3334396" y="2664078"/>
            <a:ext cx="5233012" cy="1389543"/>
          </a:xfrm>
          <a:prstGeom prst="rect">
            <a:avLst/>
          </a:prstGeom>
          <a:solidFill>
            <a:schemeClr val="bg1"/>
          </a:solidFill>
          <a:ln w="57150">
            <a:solidFill>
              <a:srgbClr val="121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6139" y="3079928"/>
            <a:ext cx="505834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000" b="1" cap="all" dirty="0">
                <a:solidFill>
                  <a:srgbClr val="002060"/>
                </a:solidFill>
                <a:latin typeface="Century Gothic" panose="020B0502020202020204" pitchFamily="34" charset="0"/>
              </a:rPr>
              <a:t>Our Actions Save Lives.</a:t>
            </a:r>
          </a:p>
        </p:txBody>
      </p:sp>
    </p:spTree>
    <p:extLst>
      <p:ext uri="{BB962C8B-B14F-4D97-AF65-F5344CB8AC3E}">
        <p14:creationId xmlns:p14="http://schemas.microsoft.com/office/powerpoint/2010/main" val="191676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3CADFB-5EB2-4A74-9666-5CA35D47E8FC}"/>
              </a:ext>
            </a:extLst>
          </p:cNvPr>
          <p:cNvSpPr txBox="1"/>
          <p:nvPr/>
        </p:nvSpPr>
        <p:spPr>
          <a:xfrm>
            <a:off x="1688513" y="2732896"/>
            <a:ext cx="870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Epidemiology Updates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328EF8-E0F1-40B4-9261-C9F081CEC79D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703A868-D614-412D-B937-0A019B6F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BFB3FA-0D03-4493-9E0F-387E7A090DEB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D66F6F-6893-467F-94C0-30633CF4BA74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A9D6D6-B16B-4373-8118-4540787BF38A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7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363831-9B13-435F-B6BF-2D2F82408FE7}"/>
              </a:ext>
            </a:extLst>
          </p:cNvPr>
          <p:cNvSpPr txBox="1"/>
          <p:nvPr/>
        </p:nvSpPr>
        <p:spPr>
          <a:xfrm>
            <a:off x="1212181" y="345892"/>
            <a:ext cx="872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Epidemiologic Trends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3EB1B8-5941-46B6-BF51-59BD28EF15B1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24FC468-882D-4BEC-BAFE-5D4856F4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EC03BC-5FA1-45A4-A4E4-B88B1018EF7A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B5914C-02CE-49D9-9D74-B527ED31C058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1203B-D78B-436F-9585-B5CD15C248AF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D699676-91CD-4758-BE2A-D13CF904140A}"/>
              </a:ext>
            </a:extLst>
          </p:cNvPr>
          <p:cNvSpPr txBox="1"/>
          <p:nvPr/>
        </p:nvSpPr>
        <p:spPr>
          <a:xfrm>
            <a:off x="6096000" y="6163766"/>
            <a:ext cx="18839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NYT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129A4-254D-49AE-B7ED-9C52121E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21" y="1009632"/>
            <a:ext cx="7886758" cy="48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2C3BCE-1119-4B69-B842-6A2F2F2AFDEE}"/>
              </a:ext>
            </a:extLst>
          </p:cNvPr>
          <p:cNvSpPr txBox="1"/>
          <p:nvPr/>
        </p:nvSpPr>
        <p:spPr>
          <a:xfrm>
            <a:off x="1311466" y="221693"/>
            <a:ext cx="100549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While the numbers are tragic, </a:t>
            </a: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</a:t>
            </a:r>
            <a:r>
              <a:rPr lang="en-US" sz="26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take consolation in knowing our collective efforts have averted more deaths</a:t>
            </a:r>
            <a:endParaRPr lang="en-US" sz="2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17DF978-C6A1-4AF9-A6D7-62EFD7840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7065" r="9018"/>
          <a:stretch/>
        </p:blipFill>
        <p:spPr>
          <a:xfrm>
            <a:off x="1311466" y="1256989"/>
            <a:ext cx="8739099" cy="4782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3D2215-0B23-45B6-B055-99C2B083EBD1}"/>
              </a:ext>
            </a:extLst>
          </p:cNvPr>
          <p:cNvSpPr txBox="1"/>
          <p:nvPr/>
        </p:nvSpPr>
        <p:spPr>
          <a:xfrm>
            <a:off x="6122238" y="6190025"/>
            <a:ext cx="2910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Source: </a:t>
            </a:r>
            <a:r>
              <a:rPr lang="en-US" sz="1200" dirty="0">
                <a:latin typeface="Century Gothic" panose="020B0502020202020204" pitchFamily="34" charset="0"/>
                <a:hlinkClick r:id="rId3"/>
              </a:rPr>
              <a:t>CDC COVID Data Tracker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AF290-8C1C-4BAD-A8C1-EE8630805655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388CB7-00BD-40C0-A9E5-54E19E2A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8C17F-F8EA-4ACE-9904-EFE644A13F5A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13B164-20F5-4750-A4B4-932C963CB961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9B1F81-ECF6-4542-BD18-E43AB4E84B5A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9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248913-3734-4675-ADE3-999BD9724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076926"/>
              </p:ext>
            </p:extLst>
          </p:nvPr>
        </p:nvGraphicFramePr>
        <p:xfrm>
          <a:off x="1281241" y="1056349"/>
          <a:ext cx="9817508" cy="494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3DCBD7-A3F7-40C4-A251-D0DBE1B5A6F3}"/>
              </a:ext>
            </a:extLst>
          </p:cNvPr>
          <p:cNvSpPr txBox="1"/>
          <p:nvPr/>
        </p:nvSpPr>
        <p:spPr>
          <a:xfrm>
            <a:off x="2178164" y="1224202"/>
            <a:ext cx="645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Hospital Beds utilized by COVID+ Pediatric Patients, per week per 1,000,000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D1DC9-6C4C-4D27-BD85-DEC00B7A436A}"/>
              </a:ext>
            </a:extLst>
          </p:cNvPr>
          <p:cNvSpPr txBox="1"/>
          <p:nvPr/>
        </p:nvSpPr>
        <p:spPr>
          <a:xfrm>
            <a:off x="147604" y="141425"/>
            <a:ext cx="1173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 had among the lowest COVID-19 per-capita pediatric hospitalizations during both the delta and omicron surges, compared to other populous states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C1623D-C2C4-4194-9AC6-6505A1C45EDB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E245C5B-9117-41AD-8BDF-BD71F45A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17E3BE-8475-4BC2-AFD8-1A120A472F87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452DA1-9224-4F17-AB64-9E992BAC0C34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DF8340-E8D5-40E7-AA83-29A117C0DDE5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5682DB-7F91-46E7-A46D-FA22FC7F6894}"/>
              </a:ext>
            </a:extLst>
          </p:cNvPr>
          <p:cNvSpPr txBox="1"/>
          <p:nvPr/>
        </p:nvSpPr>
        <p:spPr>
          <a:xfrm>
            <a:off x="6150641" y="6123503"/>
            <a:ext cx="2280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CDC, CDPH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0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7DED03-67C7-4EBE-AA85-4EA9F4802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7" t="17400" r="13863"/>
          <a:stretch/>
        </p:blipFill>
        <p:spPr>
          <a:xfrm>
            <a:off x="286101" y="2423441"/>
            <a:ext cx="3615766" cy="2563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9DF148-48E2-4F6C-A0AE-1A1C23EFA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60" t="17400" r="13178"/>
          <a:stretch/>
        </p:blipFill>
        <p:spPr>
          <a:xfrm>
            <a:off x="4016776" y="2381952"/>
            <a:ext cx="3674281" cy="260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A09C2-435F-4E69-8990-5699C92D5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76" t="16525" r="12691"/>
          <a:stretch/>
        </p:blipFill>
        <p:spPr>
          <a:xfrm>
            <a:off x="7691057" y="2293077"/>
            <a:ext cx="3899565" cy="26940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37FC63-F048-42CA-A43E-7D00343C0FB7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F5DBA98-7570-4E43-BDB1-EB85BC07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B91AD6-F612-426A-A56D-C901505FEB28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E73D14-6D34-4F5C-8BE5-DD6CF6015909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3490BE-723C-4087-9D07-9F03033C5D07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2B0E76F-4EE6-4FB7-98E8-0E97C5C497D5}"/>
              </a:ext>
            </a:extLst>
          </p:cNvPr>
          <p:cNvSpPr txBox="1"/>
          <p:nvPr/>
        </p:nvSpPr>
        <p:spPr>
          <a:xfrm>
            <a:off x="1412552" y="1681592"/>
            <a:ext cx="1362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58C08-4632-449E-842E-2FB543060C3D}"/>
              </a:ext>
            </a:extLst>
          </p:cNvPr>
          <p:cNvSpPr txBox="1"/>
          <p:nvPr/>
        </p:nvSpPr>
        <p:spPr>
          <a:xfrm>
            <a:off x="4500944" y="1681592"/>
            <a:ext cx="27059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Hospitalizations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CE676-99F2-4AC0-9CEA-4836C3A4275A}"/>
              </a:ext>
            </a:extLst>
          </p:cNvPr>
          <p:cNvSpPr txBox="1"/>
          <p:nvPr/>
        </p:nvSpPr>
        <p:spPr>
          <a:xfrm>
            <a:off x="9108877" y="1681592"/>
            <a:ext cx="1362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Deaths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0D33FC-A4A4-412A-9122-69F64CB682A7}"/>
              </a:ext>
            </a:extLst>
          </p:cNvPr>
          <p:cNvSpPr txBox="1"/>
          <p:nvPr/>
        </p:nvSpPr>
        <p:spPr>
          <a:xfrm>
            <a:off x="411387" y="525970"/>
            <a:ext cx="96862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Vaccines have saved lives and reduced transmission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C4F363-7876-4B60-BFFD-C419B613BF50}"/>
              </a:ext>
            </a:extLst>
          </p:cNvPr>
          <p:cNvSpPr txBox="1"/>
          <p:nvPr/>
        </p:nvSpPr>
        <p:spPr>
          <a:xfrm>
            <a:off x="6150641" y="6123503"/>
            <a:ext cx="1871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CDPH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47B444-1637-47A8-9E5A-10CD7ADE1064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619A1C-0D4A-4D9A-A5BA-B9F2894F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85BCAC-E824-4D6A-8A5D-1AA234E28CD6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D26A70-B4F1-4731-8698-010C8F51470C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10A0CA-5BCB-4B51-A2B9-E4CFBEE04583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2B02DA-7557-423F-8131-FE02A15AB1B3}"/>
              </a:ext>
            </a:extLst>
          </p:cNvPr>
          <p:cNvSpPr txBox="1"/>
          <p:nvPr/>
        </p:nvSpPr>
        <p:spPr>
          <a:xfrm>
            <a:off x="411387" y="525970"/>
            <a:ext cx="96862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Vaccination rates are rising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8C39B-81BE-4A70-99A8-3A29E45B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79" y="1177288"/>
            <a:ext cx="9136042" cy="45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4E272D-D3EE-415E-AD7C-E0E78DE2912C}"/>
              </a:ext>
            </a:extLst>
          </p:cNvPr>
          <p:cNvSpPr txBox="1"/>
          <p:nvPr/>
        </p:nvSpPr>
        <p:spPr>
          <a:xfrm>
            <a:off x="645987" y="870842"/>
            <a:ext cx="9338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Masks reduce your chances of getting COVID-19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940D6-463E-4977-A5ED-759688D1639C}"/>
              </a:ext>
            </a:extLst>
          </p:cNvPr>
          <p:cNvSpPr txBox="1"/>
          <p:nvPr/>
        </p:nvSpPr>
        <p:spPr>
          <a:xfrm>
            <a:off x="6096000" y="6033131"/>
            <a:ext cx="412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Source: CDC Science Briefs [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hlinkClick r:id="rId2"/>
              </a:rPr>
              <a:t>1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], [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2</a:t>
            </a:r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EEF4DBE-5644-4D2B-A0A5-65378BD1A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2" t="885" r="39075" b="-15"/>
          <a:stretch/>
        </p:blipFill>
        <p:spPr>
          <a:xfrm>
            <a:off x="5369586" y="2481150"/>
            <a:ext cx="803831" cy="1922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CEE56-390C-4798-A189-C9F611413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6" t="10251" r="6774" b="12698"/>
          <a:stretch/>
        </p:blipFill>
        <p:spPr>
          <a:xfrm>
            <a:off x="7446532" y="2223648"/>
            <a:ext cx="2537492" cy="227477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8A663F8-2ED6-4B20-8F5C-390B821647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5599" r="1857" b="9553"/>
          <a:stretch/>
        </p:blipFill>
        <p:spPr>
          <a:xfrm>
            <a:off x="2262121" y="2576211"/>
            <a:ext cx="1789472" cy="19222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26D96F-BA87-4D7B-9400-9086EFB5D8E3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84BBA64-9679-43FA-8291-4B2B506E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815DF0-D3A1-4520-866A-9D7406E66ABC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67F69C-79D2-453E-A48B-13CD63B650DD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374F83-BBC0-4B80-B418-074984C2C1FF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3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145019-0528-467A-9FBD-F56558FA42AC}"/>
              </a:ext>
            </a:extLst>
          </p:cNvPr>
          <p:cNvSpPr txBox="1"/>
          <p:nvPr/>
        </p:nvSpPr>
        <p:spPr>
          <a:xfrm>
            <a:off x="831025" y="497113"/>
            <a:ext cx="870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Models project ongoing decline in cases</a:t>
            </a:r>
            <a:endParaRPr lang="en-US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FA15A-CFFC-4D8E-AFC7-0C01D244AC22}"/>
              </a:ext>
            </a:extLst>
          </p:cNvPr>
          <p:cNvSpPr/>
          <p:nvPr/>
        </p:nvSpPr>
        <p:spPr>
          <a:xfrm flipV="1">
            <a:off x="0" y="6004560"/>
            <a:ext cx="6096000" cy="853440"/>
          </a:xfrm>
          <a:prstGeom prst="rect">
            <a:avLst/>
          </a:prstGeom>
          <a:solidFill>
            <a:srgbClr val="1A4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449D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2F67C8B-30A6-4967-B90D-5E549B32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737" y="6351587"/>
            <a:ext cx="866775" cy="365125"/>
          </a:xfrm>
        </p:spPr>
        <p:txBody>
          <a:bodyPr/>
          <a:lstStyle/>
          <a:p>
            <a:pPr algn="l"/>
            <a:fld id="{275BE5F0-6A66-4B1B-BDF3-4F8E6BC9D314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A17173-75A7-408A-829F-790B4E7A836D}"/>
              </a:ext>
            </a:extLst>
          </p:cNvPr>
          <p:cNvCxnSpPr>
            <a:cxnSpLocks/>
          </p:cNvCxnSpPr>
          <p:nvPr/>
        </p:nvCxnSpPr>
        <p:spPr>
          <a:xfrm>
            <a:off x="619125" y="6534150"/>
            <a:ext cx="90187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56C778-394A-4690-9933-885712A204CD}"/>
              </a:ext>
            </a:extLst>
          </p:cNvPr>
          <p:cNvSpPr txBox="1"/>
          <p:nvPr/>
        </p:nvSpPr>
        <p:spPr>
          <a:xfrm>
            <a:off x="9248775" y="6369118"/>
            <a:ext cx="260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rgbClr val="F6851F"/>
                </a:solidFill>
              </a:rPr>
              <a:t>SAFE SCHOOLS FOR ALL</a:t>
            </a:r>
            <a:endParaRPr lang="en-US" sz="1400" b="1" dirty="0">
              <a:solidFill>
                <a:srgbClr val="F6851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6CEF3A-8AC5-4766-A06E-F6E14FFDCD28}"/>
              </a:ext>
            </a:extLst>
          </p:cNvPr>
          <p:cNvCxnSpPr>
            <a:cxnSpLocks/>
          </p:cNvCxnSpPr>
          <p:nvPr/>
        </p:nvCxnSpPr>
        <p:spPr>
          <a:xfrm>
            <a:off x="6096000" y="6534150"/>
            <a:ext cx="3694309" cy="0"/>
          </a:xfrm>
          <a:prstGeom prst="line">
            <a:avLst/>
          </a:prstGeom>
          <a:ln w="28575">
            <a:solidFill>
              <a:srgbClr val="F685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47BA30-1A0C-4EF9-8ED5-00A0B2D7088E}"/>
              </a:ext>
            </a:extLst>
          </p:cNvPr>
          <p:cNvSpPr txBox="1"/>
          <p:nvPr/>
        </p:nvSpPr>
        <p:spPr>
          <a:xfrm>
            <a:off x="6150641" y="6123503"/>
            <a:ext cx="3388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4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CalCAT</a:t>
            </a:r>
            <a:r>
              <a:rPr lang="en-US" sz="1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CDPH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72981-3151-4B77-905C-15FFDB65B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5" t="-1" b="-2127"/>
          <a:stretch/>
        </p:blipFill>
        <p:spPr>
          <a:xfrm>
            <a:off x="1841241" y="1015228"/>
            <a:ext cx="8035638" cy="5089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5D6FBE-C632-4834-AB2F-A1D5BF561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32" r="70757" b="15907"/>
          <a:stretch/>
        </p:blipFill>
        <p:spPr>
          <a:xfrm>
            <a:off x="6444600" y="1652575"/>
            <a:ext cx="2997108" cy="16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16705</TotalTime>
  <Words>596</Words>
  <Application>Microsoft Office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Mijic, Marko@CHHS</dc:creator>
  <cp:lastModifiedBy>Sud, Sohil@CDPH</cp:lastModifiedBy>
  <cp:revision>797</cp:revision>
  <cp:lastPrinted>2020-11-19T20:51:26Z</cp:lastPrinted>
  <dcterms:created xsi:type="dcterms:W3CDTF">2020-07-20T21:08:53Z</dcterms:created>
  <dcterms:modified xsi:type="dcterms:W3CDTF">2022-02-24T23:11:34Z</dcterms:modified>
</cp:coreProperties>
</file>