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1"/>
      <p: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ay" pitchFamily="2" charset="77"/>
      <p:regular r:id="rId31"/>
      <p:bold r:id="rId32"/>
      <p:italic r:id="rId33"/>
      <p:boldItalic r:id="rId34"/>
    </p:embeddedFont>
    <p:embeddedFont>
      <p:font typeface="Helvetica Neue" panose="02000503000000020004" pitchFamily="2" charset="0"/>
      <p:regular r:id="rId35"/>
      <p:bold r:id="rId36"/>
      <p:italic r:id="rId37"/>
      <p:boldItalic r:id="rId38"/>
    </p:embeddedFont>
    <p:embeddedFont>
      <p:font typeface="Raleway" pitchFamily="2" charset="77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ZIHLOHtD+GHrW9ZfxRrwSrWsmc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cas Kong" initials="" lastIdx="2" clrIdx="0"/>
  <p:cmAuthor id="1" name="Roni Jone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9"/>
    <p:restoredTop sz="94793"/>
  </p:normalViewPr>
  <p:slideViewPr>
    <p:cSldViewPr snapToGrid="0">
      <p:cViewPr varScale="1">
        <p:scale>
          <a:sx n="165" d="100"/>
          <a:sy n="165" d="100"/>
        </p:scale>
        <p:origin x="9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24T17:07:23.408" idx="1">
    <p:pos x="1005" y="1138"/>
    <p:text>separate?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P5mW9Uc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24T21:32:12.227" idx="2">
    <p:pos x="324" y="544"/>
    <p:text>i had created these slides a couple weeks ago. might be helpful: https://docs.google.com/presentation/d/1ORzyBMII14-riNk52WM53QrEPfjzn_WP7AglvynwXWA/edit?usp=sharing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P5oldM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Mz4z-1iu5BwwG-KQDSyoY0s0_HIkZTA5m1ghjCXHrVk/edit?usp=shari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multiple_choice_polls/Kk5g1SK41jpnYmHoOvPGZ/respon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lleverywhere.com/multiple_choice_polls/HhG0Q8ArPtN9GarMFRO6Q?preview=true&amp;controls=non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dfc243dc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edfc243dc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dfc243dc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edfc243dc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dfc243d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edfc243d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dfc243dc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edfc243dc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dfc243dc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edfc243dc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Breakout Rooms in Zoom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https://jamboard.google.com/d/1Mz4z-1iu5BwwG-KQDSyoY0s0_HIkZTA5m1ghjCXHrVk/edit?usp=sharing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55" name="Google Shape;2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dfc2775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edfc2775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dfc243dc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edfc243dc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dfc243dc6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edfc243dc6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dfc243dc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dfc243dc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6b03835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f6b03835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6b03835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f6b03835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Inclusive of all partners even if you are the COE over to the right.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dfc243dc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edfc243dc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96913"/>
            <a:ext cx="6029325" cy="3392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914401" y="4322766"/>
            <a:ext cx="5029200" cy="416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Technical vs cultural change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Cuture will out do structure everytime.</a:t>
            </a:r>
            <a:endParaRPr/>
          </a:p>
        </p:txBody>
      </p:sp>
      <p:sp>
        <p:nvSpPr>
          <p:cNvPr id="157" name="Google Shape;157;p3:notes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Richard Smith, Presenter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2b9dc5a0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f2b9dc5a0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dfc243dc6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edfc243dc6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Responses: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https://PollEv.com/multiple_choice_polls/Kk5g1SK41jpnYmHoOvPGZ/respond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https://www.polleverywhere.com/multiple_choice_polls/HhG0Q8ArPtN9GarMFRO6Q?preview=true&amp;controls=none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dfc243dc6_0_113"/>
          <p:cNvSpPr txBox="1">
            <a:spLocks noGrp="1"/>
          </p:cNvSpPr>
          <p:nvPr>
            <p:ph type="ctrTitle"/>
          </p:nvPr>
        </p:nvSpPr>
        <p:spPr>
          <a:xfrm>
            <a:off x="1143000" y="12989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4500"/>
              <a:buFont typeface="Camb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gedfc243dc6_0_113"/>
          <p:cNvSpPr txBox="1">
            <a:spLocks noGrp="1"/>
          </p:cNvSpPr>
          <p:nvPr>
            <p:ph type="subTitle" idx="1"/>
          </p:nvPr>
        </p:nvSpPr>
        <p:spPr>
          <a:xfrm>
            <a:off x="1143000" y="321587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dfc243dc6_0_16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2400"/>
              <a:buFont typeface="Camb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edfc243dc6_0_16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gedfc243dc6_0_16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gedfc243dc6_0_1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edfc243dc6_0_1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edfc243dc6_0_167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dfc243dc6_0_174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edfc243dc6_0_17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edfc243dc6_0_1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edfc243dc6_0_1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edfc243dc6_0_174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dfc243dc6_0_18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edfc243dc6_0_18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edfc243dc6_0_18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edfc243dc6_0_18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edfc243dc6_0_180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dfc243dc6_0_186"/>
          <p:cNvSpPr txBox="1">
            <a:spLocks noGrp="1"/>
          </p:cNvSpPr>
          <p:nvPr>
            <p:ph type="title"/>
          </p:nvPr>
        </p:nvSpPr>
        <p:spPr>
          <a:xfrm>
            <a:off x="713725" y="3143200"/>
            <a:ext cx="2648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gedfc243dc6_0_186"/>
          <p:cNvSpPr txBox="1">
            <a:spLocks noGrp="1"/>
          </p:cNvSpPr>
          <p:nvPr>
            <p:ph type="subTitle" idx="1"/>
          </p:nvPr>
        </p:nvSpPr>
        <p:spPr>
          <a:xfrm>
            <a:off x="713225" y="3659845"/>
            <a:ext cx="2649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edfc243dc6_0_186"/>
          <p:cNvSpPr txBox="1">
            <a:spLocks noGrp="1"/>
          </p:cNvSpPr>
          <p:nvPr>
            <p:ph type="title" idx="2"/>
          </p:nvPr>
        </p:nvSpPr>
        <p:spPr>
          <a:xfrm>
            <a:off x="951575" y="1955199"/>
            <a:ext cx="2172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gedfc243dc6_0_186"/>
          <p:cNvSpPr/>
          <p:nvPr/>
        </p:nvSpPr>
        <p:spPr>
          <a:xfrm rot="10800000">
            <a:off x="-1025" y="-4925"/>
            <a:ext cx="176100" cy="19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edfc243dc6_0_186"/>
          <p:cNvSpPr/>
          <p:nvPr/>
        </p:nvSpPr>
        <p:spPr>
          <a:xfrm rot="5400000">
            <a:off x="4489575" y="477750"/>
            <a:ext cx="176100" cy="9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edfc243dc6_0_186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fc243dc6_0_192"/>
          <p:cNvSpPr txBox="1">
            <a:spLocks noGrp="1"/>
          </p:cNvSpPr>
          <p:nvPr>
            <p:ph type="title"/>
          </p:nvPr>
        </p:nvSpPr>
        <p:spPr>
          <a:xfrm>
            <a:off x="713725" y="3143200"/>
            <a:ext cx="2648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gedfc243dc6_0_192"/>
          <p:cNvSpPr txBox="1">
            <a:spLocks noGrp="1"/>
          </p:cNvSpPr>
          <p:nvPr>
            <p:ph type="subTitle" idx="1"/>
          </p:nvPr>
        </p:nvSpPr>
        <p:spPr>
          <a:xfrm>
            <a:off x="713225" y="3659845"/>
            <a:ext cx="2649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gedfc243dc6_0_192"/>
          <p:cNvSpPr txBox="1">
            <a:spLocks noGrp="1"/>
          </p:cNvSpPr>
          <p:nvPr>
            <p:ph type="title" idx="2"/>
          </p:nvPr>
        </p:nvSpPr>
        <p:spPr>
          <a:xfrm>
            <a:off x="951575" y="1955199"/>
            <a:ext cx="2172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gedfc243dc6_0_192"/>
          <p:cNvSpPr/>
          <p:nvPr/>
        </p:nvSpPr>
        <p:spPr>
          <a:xfrm rot="10800000">
            <a:off x="-1025" y="-4925"/>
            <a:ext cx="176100" cy="19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edfc243dc6_0_192"/>
          <p:cNvSpPr/>
          <p:nvPr/>
        </p:nvSpPr>
        <p:spPr>
          <a:xfrm rot="5400000">
            <a:off x="4489575" y="477750"/>
            <a:ext cx="176100" cy="9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edfc243dc6_0_192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3">
  <p:cSld name="SECTION_HEADER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fc243dc6_0_198"/>
          <p:cNvSpPr txBox="1">
            <a:spLocks noGrp="1"/>
          </p:cNvSpPr>
          <p:nvPr>
            <p:ph type="title"/>
          </p:nvPr>
        </p:nvSpPr>
        <p:spPr>
          <a:xfrm>
            <a:off x="713725" y="3143200"/>
            <a:ext cx="2648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gedfc243dc6_0_198"/>
          <p:cNvSpPr txBox="1">
            <a:spLocks noGrp="1"/>
          </p:cNvSpPr>
          <p:nvPr>
            <p:ph type="subTitle" idx="1"/>
          </p:nvPr>
        </p:nvSpPr>
        <p:spPr>
          <a:xfrm>
            <a:off x="713225" y="3659845"/>
            <a:ext cx="2649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gedfc243dc6_0_198"/>
          <p:cNvSpPr txBox="1">
            <a:spLocks noGrp="1"/>
          </p:cNvSpPr>
          <p:nvPr>
            <p:ph type="title" idx="2"/>
          </p:nvPr>
        </p:nvSpPr>
        <p:spPr>
          <a:xfrm>
            <a:off x="951575" y="1955199"/>
            <a:ext cx="2172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gedfc243dc6_0_198"/>
          <p:cNvSpPr/>
          <p:nvPr/>
        </p:nvSpPr>
        <p:spPr>
          <a:xfrm rot="10800000">
            <a:off x="-1025" y="-4925"/>
            <a:ext cx="176100" cy="19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edfc243dc6_0_198"/>
          <p:cNvSpPr/>
          <p:nvPr/>
        </p:nvSpPr>
        <p:spPr>
          <a:xfrm rot="5400000">
            <a:off x="4489575" y="477750"/>
            <a:ext cx="176100" cy="9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edfc243dc6_0_198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4">
  <p:cSld name="SECTION_HEADER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dfc243dc6_0_204"/>
          <p:cNvSpPr txBox="1">
            <a:spLocks noGrp="1"/>
          </p:cNvSpPr>
          <p:nvPr>
            <p:ph type="title"/>
          </p:nvPr>
        </p:nvSpPr>
        <p:spPr>
          <a:xfrm>
            <a:off x="713725" y="3143200"/>
            <a:ext cx="2648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gedfc243dc6_0_204"/>
          <p:cNvSpPr txBox="1">
            <a:spLocks noGrp="1"/>
          </p:cNvSpPr>
          <p:nvPr>
            <p:ph type="subTitle" idx="1"/>
          </p:nvPr>
        </p:nvSpPr>
        <p:spPr>
          <a:xfrm>
            <a:off x="713225" y="3659845"/>
            <a:ext cx="2649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gedfc243dc6_0_204"/>
          <p:cNvSpPr txBox="1">
            <a:spLocks noGrp="1"/>
          </p:cNvSpPr>
          <p:nvPr>
            <p:ph type="title" idx="2"/>
          </p:nvPr>
        </p:nvSpPr>
        <p:spPr>
          <a:xfrm>
            <a:off x="951575" y="1955199"/>
            <a:ext cx="2172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gedfc243dc6_0_204"/>
          <p:cNvSpPr/>
          <p:nvPr/>
        </p:nvSpPr>
        <p:spPr>
          <a:xfrm rot="10800000">
            <a:off x="-1025" y="-4925"/>
            <a:ext cx="176100" cy="19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edfc243dc6_0_204"/>
          <p:cNvSpPr/>
          <p:nvPr/>
        </p:nvSpPr>
        <p:spPr>
          <a:xfrm rot="5400000">
            <a:off x="4489575" y="477750"/>
            <a:ext cx="176100" cy="9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edfc243dc6_0_204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edfc243dc6_0_123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gedfc243dc6_0_123"/>
          <p:cNvSpPr txBox="1">
            <a:spLocks noGrp="1"/>
          </p:cNvSpPr>
          <p:nvPr>
            <p:ph type="body" idx="1"/>
          </p:nvPr>
        </p:nvSpPr>
        <p:spPr>
          <a:xfrm>
            <a:off x="514350" y="1426369"/>
            <a:ext cx="800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gedfc243dc6_0_1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edfc243dc6_0_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edfc243dc6_0_123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edfc243dc6_0_1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gedfc243dc6_0_1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edfc243dc6_0_156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dfc243dc6_0_151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edfc243dc6_0_1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edfc243dc6_0_1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edfc243dc6_0_151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dfc243dc6_0_16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2400"/>
              <a:buFont typeface="Camb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edfc243dc6_0_16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" name="Google Shape;30;gedfc243dc6_0_16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" name="Google Shape;31;gedfc243dc6_0_1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gedfc243dc6_0_1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edfc243dc6_0_160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edfc243dc6_0_116"/>
          <p:cNvSpPr txBox="1">
            <a:spLocks noGrp="1"/>
          </p:cNvSpPr>
          <p:nvPr>
            <p:ph type="title"/>
          </p:nvPr>
        </p:nvSpPr>
        <p:spPr>
          <a:xfrm>
            <a:off x="628650" y="795736"/>
            <a:ext cx="78867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gedfc243dc6_0_116"/>
          <p:cNvGrpSpPr/>
          <p:nvPr/>
        </p:nvGrpSpPr>
        <p:grpSpPr>
          <a:xfrm>
            <a:off x="0" y="1708648"/>
            <a:ext cx="9144024" cy="2466675"/>
            <a:chOff x="0" y="2382897"/>
            <a:chExt cx="12192032" cy="3288900"/>
          </a:xfrm>
        </p:grpSpPr>
        <p:sp>
          <p:nvSpPr>
            <p:cNvPr id="37" name="Google Shape;37;gedfc243dc6_0_116"/>
            <p:cNvSpPr/>
            <p:nvPr/>
          </p:nvSpPr>
          <p:spPr>
            <a:xfrm>
              <a:off x="314206" y="2382897"/>
              <a:ext cx="11514900" cy="3288900"/>
            </a:xfrm>
            <a:prstGeom prst="rect">
              <a:avLst/>
            </a:prstGeom>
            <a:solidFill>
              <a:srgbClr val="377C89"/>
            </a:solidFill>
            <a:ln>
              <a:noFill/>
            </a:ln>
          </p:spPr>
          <p:txBody>
            <a:bodyPr spcFirstLastPara="1" wrap="square" lIns="342900" tIns="342900" rIns="342900" bIns="342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" name="Google Shape;38;gedfc243dc6_0_116"/>
            <p:cNvSpPr/>
            <p:nvPr/>
          </p:nvSpPr>
          <p:spPr>
            <a:xfrm>
              <a:off x="0" y="2382897"/>
              <a:ext cx="314100" cy="3288900"/>
            </a:xfrm>
            <a:prstGeom prst="rect">
              <a:avLst/>
            </a:prstGeom>
            <a:solidFill>
              <a:srgbClr val="FEAD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edfc243dc6_0_116"/>
            <p:cNvSpPr/>
            <p:nvPr/>
          </p:nvSpPr>
          <p:spPr>
            <a:xfrm>
              <a:off x="11829032" y="2382897"/>
              <a:ext cx="363000" cy="3288900"/>
            </a:xfrm>
            <a:prstGeom prst="rect">
              <a:avLst/>
            </a:prstGeom>
            <a:solidFill>
              <a:srgbClr val="FEAD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gedfc243dc6_0_116"/>
          <p:cNvSpPr txBox="1">
            <a:spLocks noGrp="1"/>
          </p:cNvSpPr>
          <p:nvPr>
            <p:ph type="body" idx="1"/>
          </p:nvPr>
        </p:nvSpPr>
        <p:spPr>
          <a:xfrm>
            <a:off x="450056" y="1827769"/>
            <a:ext cx="7886700" cy="20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EF2F6"/>
              </a:buClr>
              <a:buSzPts val="2100"/>
              <a:buChar char="•"/>
              <a:defRPr>
                <a:solidFill>
                  <a:srgbClr val="EEF2F6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800"/>
              <a:buChar char="•"/>
              <a:defRPr>
                <a:solidFill>
                  <a:srgbClr val="EEF2F6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500"/>
              <a:buChar char="•"/>
              <a:defRPr>
                <a:solidFill>
                  <a:srgbClr val="EEF2F6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400"/>
              <a:buChar char="•"/>
              <a:defRPr>
                <a:solidFill>
                  <a:srgbClr val="EEF2F6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400"/>
              <a:buChar char="•"/>
              <a:defRPr>
                <a:solidFill>
                  <a:srgbClr val="EEF2F6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400"/>
              <a:buChar char="•"/>
              <a:defRPr>
                <a:solidFill>
                  <a:srgbClr val="EEF2F6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400"/>
              <a:buChar char="•"/>
              <a:defRPr>
                <a:solidFill>
                  <a:srgbClr val="EEF2F6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400"/>
              <a:buChar char="•"/>
              <a:defRPr>
                <a:solidFill>
                  <a:srgbClr val="EEF2F6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EEF2F6"/>
              </a:buClr>
              <a:buSzPts val="1400"/>
              <a:buChar char="•"/>
              <a:defRPr>
                <a:solidFill>
                  <a:srgbClr val="EEF2F6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edfc243dc6_0_116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EF2F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edfc243dc6_0_12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4500"/>
              <a:buFont typeface="Camb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edfc243dc6_0_12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edfc243dc6_0_1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edfc243dc6_0_1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gedfc243dc6_0_129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dfc243dc6_0_135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edfc243dc6_0_1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edfc243dc6_0_13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edfc243dc6_0_1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edfc243dc6_0_1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edfc243dc6_0_135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dfc243dc6_0_14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edfc243dc6_0_14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gedfc243dc6_0_14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edfc243dc6_0_14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0" name="Google Shape;60;gedfc243dc6_0_14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edfc243dc6_0_1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gedfc243dc6_0_1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edfc243dc6_0_142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dfc243dc6_0_110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148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edfc243dc6_0_110"/>
          <p:cNvSpPr txBox="1">
            <a:spLocks noGrp="1"/>
          </p:cNvSpPr>
          <p:nvPr>
            <p:ph type="body" idx="1"/>
          </p:nvPr>
        </p:nvSpPr>
        <p:spPr>
          <a:xfrm>
            <a:off x="628650" y="1426369"/>
            <a:ext cx="800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94148"/>
              </a:buClr>
              <a:buSzPts val="2100"/>
              <a:buFont typeface="Avenir"/>
              <a:buChar char="•"/>
              <a:defRPr sz="21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800"/>
              <a:buFont typeface="Avenir"/>
              <a:buChar char="•"/>
              <a:defRPr sz="18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500"/>
              <a:buFont typeface="Avenir"/>
              <a:buChar char="•"/>
              <a:defRPr sz="15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400"/>
              <a:buFont typeface="Avenir"/>
              <a:buChar char="•"/>
              <a:defRPr sz="14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400"/>
              <a:buFont typeface="Avenir"/>
              <a:buChar char="•"/>
              <a:defRPr sz="14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400"/>
              <a:buFont typeface="Avenir"/>
              <a:buChar char="•"/>
              <a:defRPr sz="14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400"/>
              <a:buFont typeface="Avenir"/>
              <a:buChar char="•"/>
              <a:defRPr sz="14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400"/>
              <a:buFont typeface="Avenir"/>
              <a:buChar char="•"/>
              <a:defRPr sz="14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94148"/>
              </a:buClr>
              <a:buSzPts val="1400"/>
              <a:buFont typeface="Avenir"/>
              <a:buChar char="•"/>
              <a:defRPr sz="14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gedfc243dc6_0_110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Mz4z-1iu5BwwG-KQDSyoY0s0_HIkZTA5m1ghjCXHrVk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3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cee-ca.org/wp-content/uploads/2021/09/Staff-Locations_2021-22.pdf" TargetMode="External"/><Relationship Id="rId4" Type="http://schemas.openxmlformats.org/officeDocument/2006/relationships/hyperlink" Target="https://www.google.com/url?q=https://docs.google.com/presentation/d/1iCkitfSCEcMntZ6Lop_QBy5iVH9Slx5QZhXtZRIqFsc/edit?usp%3Dsharing&amp;sa=D&amp;source=editors&amp;ust=1632767168318000&amp;usg=AOvVaw2jWy6EUZegFtI35zdXvQu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navo@ccee-c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nguyen@ccee-c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dfc243dc6_0_105"/>
          <p:cNvSpPr txBox="1">
            <a:spLocks noGrp="1"/>
          </p:cNvSpPr>
          <p:nvPr>
            <p:ph type="ctrTitle"/>
          </p:nvPr>
        </p:nvSpPr>
        <p:spPr>
          <a:xfrm>
            <a:off x="652638" y="1276131"/>
            <a:ext cx="7838700" cy="2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4000" b="1"/>
              <a:t>California Collaborative for Educational Excellence:</a:t>
            </a:r>
            <a:endParaRPr sz="4000" b="1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500"/>
              <a:buNone/>
            </a:pPr>
            <a:r>
              <a:rPr lang="en-US" sz="4000" b="1"/>
              <a:t>Vision for the future of CCEE</a:t>
            </a:r>
            <a:endParaRPr sz="4000" b="1"/>
          </a:p>
        </p:txBody>
      </p:sp>
      <p:sp>
        <p:nvSpPr>
          <p:cNvPr id="116" name="Google Shape;116;gedfc243dc6_0_105"/>
          <p:cNvSpPr txBox="1">
            <a:spLocks noGrp="1"/>
          </p:cNvSpPr>
          <p:nvPr>
            <p:ph type="subTitle" idx="1"/>
          </p:nvPr>
        </p:nvSpPr>
        <p:spPr>
          <a:xfrm>
            <a:off x="1143000" y="3827525"/>
            <a:ext cx="6858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  <a:buSzPts val="1800"/>
              <a:buNone/>
            </a:pPr>
            <a:r>
              <a:rPr lang="en-US" sz="2400"/>
              <a:t>CCSESA General Membership Meeting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dfc243dc6_1_6"/>
          <p:cNvSpPr txBox="1">
            <a:spLocks noGrp="1"/>
          </p:cNvSpPr>
          <p:nvPr>
            <p:ph type="title"/>
          </p:nvPr>
        </p:nvSpPr>
        <p:spPr>
          <a:xfrm>
            <a:off x="514350" y="657210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Statements from our partners - Challenges</a:t>
            </a:r>
            <a:endParaRPr/>
          </a:p>
        </p:txBody>
      </p:sp>
      <p:sp>
        <p:nvSpPr>
          <p:cNvPr id="220" name="Google Shape;220;gedfc243dc6_1_6"/>
          <p:cNvSpPr txBox="1">
            <a:spLocks noGrp="1"/>
          </p:cNvSpPr>
          <p:nvPr>
            <p:ph type="body" idx="1"/>
          </p:nvPr>
        </p:nvSpPr>
        <p:spPr>
          <a:xfrm>
            <a:off x="412188" y="1477444"/>
            <a:ext cx="8205324" cy="311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We still don’t know who you are and why you are here?</a:t>
            </a:r>
            <a:endParaRPr sz="1800"/>
          </a:p>
          <a:p>
            <a:pPr marL="285750" lvl="0" indent="-28575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Are you a state agency or not- why compliance if not? Are we in competition or not?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Nothing I do requires help from your organization. I feel like you are in the way at times.</a:t>
            </a:r>
            <a:endParaRPr sz="1800"/>
          </a:p>
          <a:p>
            <a:pPr marL="285750" lvl="0" indent="-28575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Char char="•"/>
            </a:pPr>
            <a:r>
              <a:rPr lang="en-US" sz="1800"/>
              <a:t>We don’t really need you.</a:t>
            </a:r>
            <a:endParaRPr/>
          </a:p>
          <a:p>
            <a:pPr marL="285750" lvl="0" indent="-196850" algn="l" rtl="0">
              <a:lnSpc>
                <a:spcPct val="115000"/>
              </a:lnSpc>
              <a:spcBef>
                <a:spcPts val="6000"/>
              </a:spcBef>
              <a:spcAft>
                <a:spcPts val="3000"/>
              </a:spcAft>
              <a:buSzPts val="1400"/>
              <a:buNone/>
            </a:pPr>
            <a:endParaRPr sz="1800"/>
          </a:p>
        </p:txBody>
      </p:sp>
      <p:sp>
        <p:nvSpPr>
          <p:cNvPr id="221" name="Google Shape;221;gedfc243dc6_1_6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dfc243dc6_1_0"/>
          <p:cNvSpPr txBox="1">
            <a:spLocks noGrp="1"/>
          </p:cNvSpPr>
          <p:nvPr>
            <p:ph type="title"/>
          </p:nvPr>
        </p:nvSpPr>
        <p:spPr>
          <a:xfrm>
            <a:off x="514350" y="8639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Statements from our partners - Strengths</a:t>
            </a:r>
            <a:endParaRPr/>
          </a:p>
        </p:txBody>
      </p:sp>
      <p:sp>
        <p:nvSpPr>
          <p:cNvPr id="227" name="Google Shape;227;gedfc243dc6_1_0"/>
          <p:cNvSpPr txBox="1">
            <a:spLocks noGrp="1"/>
          </p:cNvSpPr>
          <p:nvPr>
            <p:ph type="body" idx="1"/>
          </p:nvPr>
        </p:nvSpPr>
        <p:spPr>
          <a:xfrm>
            <a:off x="588080" y="1696560"/>
            <a:ext cx="72525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50"/>
              <a:t>You really helped over the pandemic</a:t>
            </a:r>
            <a:endParaRPr sz="2050"/>
          </a:p>
          <a:p>
            <a:pPr marL="342900" lvl="0" indent="-34290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Char char="•"/>
            </a:pPr>
            <a:r>
              <a:rPr lang="en-US" sz="2050"/>
              <a:t>Trust has been rebuilt</a:t>
            </a:r>
            <a:endParaRPr sz="2050"/>
          </a:p>
          <a:p>
            <a:pPr marL="342900" lvl="0" indent="-34290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Char char="•"/>
            </a:pPr>
            <a:r>
              <a:rPr lang="en-US" sz="2050"/>
              <a:t>Your resources have really helped us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ts val="1400"/>
              <a:buChar char="•"/>
            </a:pPr>
            <a:r>
              <a:rPr lang="en-US" sz="2050"/>
              <a:t>CCEE has a great and quality trainings </a:t>
            </a:r>
            <a:endParaRPr sz="2050"/>
          </a:p>
        </p:txBody>
      </p:sp>
      <p:sp>
        <p:nvSpPr>
          <p:cNvPr id="228" name="Google Shape;228;gedfc243dc6_1_0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dfc243dc6_1_12"/>
          <p:cNvSpPr txBox="1">
            <a:spLocks noGrp="1"/>
          </p:cNvSpPr>
          <p:nvPr>
            <p:ph type="title"/>
          </p:nvPr>
        </p:nvSpPr>
        <p:spPr>
          <a:xfrm>
            <a:off x="514350" y="8639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Opportunities</a:t>
            </a:r>
            <a:endParaRPr/>
          </a:p>
        </p:txBody>
      </p:sp>
      <p:sp>
        <p:nvSpPr>
          <p:cNvPr id="234" name="Google Shape;234;gedfc243dc6_1_12"/>
          <p:cNvSpPr txBox="1">
            <a:spLocks noGrp="1"/>
          </p:cNvSpPr>
          <p:nvPr>
            <p:ph type="body" idx="1"/>
          </p:nvPr>
        </p:nvSpPr>
        <p:spPr>
          <a:xfrm>
            <a:off x="1596925" y="1807375"/>
            <a:ext cx="69183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72072"/>
              <a:buNone/>
            </a:pPr>
            <a:r>
              <a:rPr lang="en-US"/>
              <a:t>Actively solicit stakeholder needs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SzPct val="72072"/>
              <a:buNone/>
            </a:pPr>
            <a:r>
              <a:rPr lang="en-US"/>
              <a:t>Identify models of continuous improvement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000"/>
              </a:spcBef>
              <a:spcAft>
                <a:spcPts val="4000"/>
              </a:spcAft>
              <a:buSzPct val="72072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Collaborate and define CCEE’s role within Statewide System of Support</a:t>
            </a:r>
            <a:endParaRPr/>
          </a:p>
        </p:txBody>
      </p:sp>
      <p:sp>
        <p:nvSpPr>
          <p:cNvPr id="235" name="Google Shape;235;gedfc243dc6_1_12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36" name="Google Shape;236;gedfc243dc6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13" y="1743338"/>
            <a:ext cx="701874" cy="6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edfc243dc6_1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465" y="2622725"/>
            <a:ext cx="747951" cy="7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edfc243dc6_1_12"/>
          <p:cNvPicPr preferRelativeResize="0"/>
          <p:nvPr/>
        </p:nvPicPr>
        <p:blipFill rotWithShape="1">
          <a:blip r:embed="rId5">
            <a:alphaModFix/>
          </a:blip>
          <a:srcRect t="8936" b="8928"/>
          <a:stretch/>
        </p:blipFill>
        <p:spPr>
          <a:xfrm>
            <a:off x="465888" y="3560375"/>
            <a:ext cx="955124" cy="78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dfc243dc6_1_18"/>
          <p:cNvSpPr txBox="1">
            <a:spLocks noGrp="1"/>
          </p:cNvSpPr>
          <p:nvPr>
            <p:ph type="title"/>
          </p:nvPr>
        </p:nvSpPr>
        <p:spPr>
          <a:xfrm>
            <a:off x="514350" y="8639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Threats</a:t>
            </a:r>
            <a:endParaRPr/>
          </a:p>
        </p:txBody>
      </p:sp>
      <p:sp>
        <p:nvSpPr>
          <p:cNvPr id="244" name="Google Shape;244;gedfc243dc6_1_18"/>
          <p:cNvSpPr txBox="1">
            <a:spLocks noGrp="1"/>
          </p:cNvSpPr>
          <p:nvPr>
            <p:ph type="body" idx="1"/>
          </p:nvPr>
        </p:nvSpPr>
        <p:spPr>
          <a:xfrm>
            <a:off x="1319600" y="1731175"/>
            <a:ext cx="7521900" cy="3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72"/>
              <a:buNone/>
            </a:pPr>
            <a:r>
              <a:rPr lang="en-US"/>
              <a:t>SSOS responsibility no authority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ct val="72072"/>
              <a:buNone/>
            </a:pPr>
            <a:r>
              <a:rPr lang="en-US"/>
              <a:t>Perception varies across stakeholders on value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SzPct val="72072"/>
              <a:buNone/>
            </a:pPr>
            <a:r>
              <a:rPr lang="en-US"/>
              <a:t>Perception of being spread too thin with state-level initiatives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SzPct val="72072"/>
              <a:buNone/>
            </a:pPr>
            <a:r>
              <a:rPr lang="en-US"/>
              <a:t>Confusion of statewide agency, but not a statewide agency, Competitor or not Competitor</a:t>
            </a:r>
            <a:endParaRPr/>
          </a:p>
        </p:txBody>
      </p:sp>
      <p:sp>
        <p:nvSpPr>
          <p:cNvPr id="245" name="Google Shape;245;gedfc243dc6_1_18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246" name="Google Shape;246;gedfc243dc6_1_18"/>
          <p:cNvGrpSpPr/>
          <p:nvPr/>
        </p:nvGrpSpPr>
        <p:grpSpPr>
          <a:xfrm>
            <a:off x="514347" y="3951156"/>
            <a:ext cx="613497" cy="707207"/>
            <a:chOff x="514349" y="3874967"/>
            <a:chExt cx="727323" cy="838420"/>
          </a:xfrm>
        </p:grpSpPr>
        <p:sp>
          <p:nvSpPr>
            <p:cNvPr id="247" name="Google Shape;247;gedfc243dc6_1_18"/>
            <p:cNvSpPr/>
            <p:nvPr/>
          </p:nvSpPr>
          <p:spPr>
            <a:xfrm>
              <a:off x="514349" y="3874967"/>
              <a:ext cx="727323" cy="727323"/>
            </a:xfrm>
            <a:prstGeom prst="ellipse">
              <a:avLst/>
            </a:prstGeom>
            <a:solidFill>
              <a:srgbClr val="EEF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8" name="Google Shape;248;gedfc243dc6_1_18"/>
            <p:cNvPicPr preferRelativeResize="0"/>
            <p:nvPr/>
          </p:nvPicPr>
          <p:blipFill rotWithShape="1">
            <a:blip r:embed="rId3">
              <a:alphaModFix amt="89000"/>
            </a:blip>
            <a:srcRect/>
            <a:stretch/>
          </p:blipFill>
          <p:spPr>
            <a:xfrm>
              <a:off x="665564" y="4003926"/>
              <a:ext cx="424894" cy="469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gedfc243dc6_1_18"/>
            <p:cNvSpPr txBox="1"/>
            <p:nvPr/>
          </p:nvSpPr>
          <p:spPr>
            <a:xfrm>
              <a:off x="651350" y="3892287"/>
              <a:ext cx="453300" cy="8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1" i="0" u="none" strike="noStrike" cap="none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33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gedfc243dc6_1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50" y="249037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edfc243dc6_1_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0" y="3163150"/>
            <a:ext cx="613500" cy="6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edfc243dc6_1_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121" y="1651713"/>
            <a:ext cx="693953" cy="6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</a:pPr>
            <a:r>
              <a:rPr lang="en-US"/>
              <a:t>Debrief and Pause</a:t>
            </a:r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body" idx="1"/>
          </p:nvPr>
        </p:nvSpPr>
        <p:spPr>
          <a:xfrm>
            <a:off x="514350" y="1426369"/>
            <a:ext cx="800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Share at your table or in your breakout what you heard from Matt.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Add any statements to our strengths/challenges that might be helpful or might have been missed.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Jamboard</a:t>
            </a:r>
            <a:r>
              <a:rPr lang="en-US" u="sng" dirty="0">
                <a:solidFill>
                  <a:schemeClr val="hlink"/>
                </a:solidFill>
              </a:rPr>
              <a:t>- Virtual</a:t>
            </a:r>
            <a:endParaRPr dirty="0"/>
          </a:p>
        </p:txBody>
      </p:sp>
      <p:sp>
        <p:nvSpPr>
          <p:cNvPr id="259" name="Google Shape;259;p5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60" name="Google Shape;26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250" y="2699050"/>
            <a:ext cx="323850" cy="2240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5"/>
          <p:cNvCxnSpPr/>
          <p:nvPr/>
        </p:nvCxnSpPr>
        <p:spPr>
          <a:xfrm rot="10800000">
            <a:off x="5677250" y="3695200"/>
            <a:ext cx="757500" cy="6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5"/>
          <p:cNvSpPr txBox="1"/>
          <p:nvPr/>
        </p:nvSpPr>
        <p:spPr>
          <a:xfrm>
            <a:off x="6370175" y="3543797"/>
            <a:ext cx="167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Add a sticky note</a:t>
            </a:r>
            <a:endParaRPr b="1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>
            <a:spLocks noGrp="1"/>
          </p:cNvSpPr>
          <p:nvPr>
            <p:ph type="title"/>
          </p:nvPr>
        </p:nvSpPr>
        <p:spPr>
          <a:xfrm>
            <a:off x="514350" y="7115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</a:pPr>
            <a:r>
              <a:rPr lang="en-US" dirty="0"/>
              <a:t>Chris Hartley- New Deputy over SSOS</a:t>
            </a:r>
            <a:endParaRPr dirty="0"/>
          </a:p>
        </p:txBody>
      </p:sp>
      <p:sp>
        <p:nvSpPr>
          <p:cNvPr id="282" name="Google Shape;282;p7"/>
          <p:cNvSpPr txBox="1">
            <a:spLocks noGrp="1"/>
          </p:cNvSpPr>
          <p:nvPr>
            <p:ph type="body" idx="1"/>
          </p:nvPr>
        </p:nvSpPr>
        <p:spPr>
          <a:xfrm>
            <a:off x="514350" y="2039870"/>
            <a:ext cx="5313013" cy="104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Essential questions </a:t>
            </a:r>
            <a:r>
              <a:rPr lang="en-US" dirty="0"/>
              <a:t>for the SSOS.</a:t>
            </a:r>
            <a:endParaRPr dirty="0"/>
          </a:p>
        </p:txBody>
      </p:sp>
      <p:sp>
        <p:nvSpPr>
          <p:cNvPr id="283" name="Google Shape;283;p7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dfc27756b_0_0"/>
          <p:cNvSpPr txBox="1">
            <a:spLocks noGrp="1"/>
          </p:cNvSpPr>
          <p:nvPr>
            <p:ph type="title"/>
          </p:nvPr>
        </p:nvSpPr>
        <p:spPr>
          <a:xfrm>
            <a:off x="514350" y="8639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Trailer Bills and CCEE</a:t>
            </a:r>
            <a:endParaRPr/>
          </a:p>
        </p:txBody>
      </p:sp>
      <p:sp>
        <p:nvSpPr>
          <p:cNvPr id="289" name="Google Shape;289;gedfc27756b_0_0"/>
          <p:cNvSpPr txBox="1">
            <a:spLocks noGrp="1"/>
          </p:cNvSpPr>
          <p:nvPr>
            <p:ph type="body" idx="1"/>
          </p:nvPr>
        </p:nvSpPr>
        <p:spPr>
          <a:xfrm>
            <a:off x="514350" y="1654969"/>
            <a:ext cx="800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AB 130</a:t>
            </a:r>
            <a:r>
              <a:rPr lang="en-US"/>
              <a:t>: Education Omnibus Budget Trailer Bill (2021-22)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Sec. 127: Evaluation of technical assistance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Sec. 144: High-quality instructional materials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Sec. 145: Literacy professional learning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-US" sz="2000"/>
              <a:t>Sec. 152: Evidence-based professional learning to support learning acceleration</a:t>
            </a:r>
            <a:endParaRPr sz="2000"/>
          </a:p>
        </p:txBody>
      </p:sp>
      <p:sp>
        <p:nvSpPr>
          <p:cNvPr id="290" name="Google Shape;290;gedfc27756b_0_0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dfc243dc6_1_36"/>
          <p:cNvSpPr txBox="1">
            <a:spLocks noGrp="1"/>
          </p:cNvSpPr>
          <p:nvPr>
            <p:ph type="title"/>
          </p:nvPr>
        </p:nvSpPr>
        <p:spPr>
          <a:xfrm>
            <a:off x="553650" y="800100"/>
            <a:ext cx="38925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/>
              <a:t>CCEE Organizational Structure &amp; Locations</a:t>
            </a:r>
            <a:endParaRPr sz="3000"/>
          </a:p>
        </p:txBody>
      </p:sp>
      <p:sp>
        <p:nvSpPr>
          <p:cNvPr id="296" name="Google Shape;296;gedfc243dc6_1_36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pSp>
        <p:nvGrpSpPr>
          <p:cNvPr id="297" name="Google Shape;297;gedfc243dc6_1_36"/>
          <p:cNvGrpSpPr/>
          <p:nvPr/>
        </p:nvGrpSpPr>
        <p:grpSpPr>
          <a:xfrm>
            <a:off x="4892865" y="813539"/>
            <a:ext cx="3967985" cy="3805216"/>
            <a:chOff x="4751575" y="827300"/>
            <a:chExt cx="4033325" cy="3867875"/>
          </a:xfrm>
        </p:grpSpPr>
        <p:cxnSp>
          <p:nvCxnSpPr>
            <p:cNvPr id="298" name="Google Shape;298;gedfc243dc6_1_36"/>
            <p:cNvCxnSpPr>
              <a:endCxn id="299" idx="0"/>
            </p:cNvCxnSpPr>
            <p:nvPr/>
          </p:nvCxnSpPr>
          <p:spPr>
            <a:xfrm flipH="1">
              <a:off x="5606225" y="2505175"/>
              <a:ext cx="411300" cy="328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300" name="Google Shape;300;gedfc243dc6_1_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00200" y="827300"/>
              <a:ext cx="3176126" cy="37383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1" name="Google Shape;301;gedfc243dc6_1_36"/>
            <p:cNvCxnSpPr>
              <a:endCxn id="302" idx="3"/>
            </p:cNvCxnSpPr>
            <p:nvPr/>
          </p:nvCxnSpPr>
          <p:spPr>
            <a:xfrm rot="10800000" flipH="1">
              <a:off x="6745500" y="2839075"/>
              <a:ext cx="1249200" cy="2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gedfc243dc6_1_36"/>
            <p:cNvCxnSpPr>
              <a:endCxn id="304" idx="3"/>
            </p:cNvCxnSpPr>
            <p:nvPr/>
          </p:nvCxnSpPr>
          <p:spPr>
            <a:xfrm rot="10800000" flipH="1">
              <a:off x="6338552" y="1763948"/>
              <a:ext cx="551700" cy="24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5" name="Google Shape;305;gedfc243dc6_1_36"/>
            <p:cNvSpPr/>
            <p:nvPr/>
          </p:nvSpPr>
          <p:spPr>
            <a:xfrm>
              <a:off x="6701675" y="2772075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edfc243dc6_1_36"/>
            <p:cNvSpPr/>
            <p:nvPr/>
          </p:nvSpPr>
          <p:spPr>
            <a:xfrm>
              <a:off x="5950100" y="2419350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edfc243dc6_1_36"/>
            <p:cNvSpPr/>
            <p:nvPr/>
          </p:nvSpPr>
          <p:spPr>
            <a:xfrm>
              <a:off x="6170100" y="2088400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edfc243dc6_1_36"/>
            <p:cNvSpPr/>
            <p:nvPr/>
          </p:nvSpPr>
          <p:spPr>
            <a:xfrm>
              <a:off x="6330600" y="1936000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" name="Google Shape;309;gedfc243dc6_1_36"/>
            <p:cNvCxnSpPr>
              <a:endCxn id="310" idx="0"/>
            </p:cNvCxnSpPr>
            <p:nvPr/>
          </p:nvCxnSpPr>
          <p:spPr>
            <a:xfrm flipH="1">
              <a:off x="5146675" y="1349250"/>
              <a:ext cx="316200" cy="35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1" name="Google Shape;311;gedfc243dc6_1_36"/>
            <p:cNvCxnSpPr/>
            <p:nvPr/>
          </p:nvCxnSpPr>
          <p:spPr>
            <a:xfrm rot="10800000" flipH="1">
              <a:off x="6287275" y="2133800"/>
              <a:ext cx="867900" cy="4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" name="Google Shape;312;gedfc243dc6_1_36"/>
            <p:cNvCxnSpPr/>
            <p:nvPr/>
          </p:nvCxnSpPr>
          <p:spPr>
            <a:xfrm flipH="1">
              <a:off x="7177350" y="3942100"/>
              <a:ext cx="462300" cy="45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4" name="Google Shape;304;gedfc243dc6_1_36"/>
            <p:cNvSpPr txBox="1"/>
            <p:nvPr/>
          </p:nvSpPr>
          <p:spPr>
            <a:xfrm flipH="1">
              <a:off x="6890252" y="1591898"/>
              <a:ext cx="9597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Auburn (1)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gedfc243dc6_1_36"/>
            <p:cNvSpPr txBox="1"/>
            <p:nvPr/>
          </p:nvSpPr>
          <p:spPr>
            <a:xfrm flipH="1">
              <a:off x="5152775" y="2833975"/>
              <a:ext cx="906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Oakland (1)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gedfc243dc6_1_36"/>
            <p:cNvSpPr txBox="1"/>
            <p:nvPr/>
          </p:nvSpPr>
          <p:spPr>
            <a:xfrm flipH="1">
              <a:off x="7994700" y="2667025"/>
              <a:ext cx="7902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Clovis (1)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gedfc243dc6_1_36"/>
            <p:cNvSpPr txBox="1"/>
            <p:nvPr/>
          </p:nvSpPr>
          <p:spPr>
            <a:xfrm flipH="1">
              <a:off x="5933600" y="3978675"/>
              <a:ext cx="10791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Los Angeles (3)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gedfc243dc6_1_36"/>
            <p:cNvSpPr txBox="1"/>
            <p:nvPr/>
          </p:nvSpPr>
          <p:spPr>
            <a:xfrm flipH="1">
              <a:off x="6153350" y="4351075"/>
              <a:ext cx="1263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San Bernardino (3)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gedfc243dc6_1_36"/>
            <p:cNvSpPr txBox="1"/>
            <p:nvPr/>
          </p:nvSpPr>
          <p:spPr>
            <a:xfrm flipH="1">
              <a:off x="7078975" y="1964450"/>
              <a:ext cx="12639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Sacramento (15)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gedfc243dc6_1_36"/>
            <p:cNvSpPr txBox="1"/>
            <p:nvPr/>
          </p:nvSpPr>
          <p:spPr>
            <a:xfrm flipH="1">
              <a:off x="4751575" y="1699650"/>
              <a:ext cx="7902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Eureka (1)</a:t>
              </a:r>
              <a:endParaRPr sz="1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316" name="Google Shape;316;gedfc243dc6_1_36"/>
            <p:cNvCxnSpPr>
              <a:stCxn id="313" idx="1"/>
            </p:cNvCxnSpPr>
            <p:nvPr/>
          </p:nvCxnSpPr>
          <p:spPr>
            <a:xfrm rot="10800000" flipH="1">
              <a:off x="7012700" y="4028925"/>
              <a:ext cx="274200" cy="12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7" name="Google Shape;317;gedfc243dc6_1_36"/>
            <p:cNvSpPr/>
            <p:nvPr/>
          </p:nvSpPr>
          <p:spPr>
            <a:xfrm>
              <a:off x="5400200" y="1251175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edfc243dc6_1_36"/>
            <p:cNvSpPr/>
            <p:nvPr/>
          </p:nvSpPr>
          <p:spPr>
            <a:xfrm>
              <a:off x="7232250" y="3933025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edfc243dc6_1_36"/>
            <p:cNvSpPr/>
            <p:nvPr/>
          </p:nvSpPr>
          <p:spPr>
            <a:xfrm>
              <a:off x="7552775" y="3841675"/>
              <a:ext cx="1605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gedfc243dc6_1_36"/>
          <p:cNvSpPr txBox="1">
            <a:spLocks noGrp="1"/>
          </p:cNvSpPr>
          <p:nvPr>
            <p:ph type="body" idx="2"/>
          </p:nvPr>
        </p:nvSpPr>
        <p:spPr>
          <a:xfrm>
            <a:off x="477450" y="2472025"/>
            <a:ext cx="4211700" cy="2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4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2021-22 Organizational Chart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CCEE Staff Locations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dfc243dc6_1_42"/>
          <p:cNvSpPr txBox="1">
            <a:spLocks noGrp="1"/>
          </p:cNvSpPr>
          <p:nvPr>
            <p:ph type="title"/>
          </p:nvPr>
        </p:nvSpPr>
        <p:spPr>
          <a:xfrm>
            <a:off x="628650" y="871936"/>
            <a:ext cx="78867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326" name="Google Shape;326;gedfc243dc6_1_42"/>
          <p:cNvSpPr txBox="1">
            <a:spLocks noGrp="1"/>
          </p:cNvSpPr>
          <p:nvPr>
            <p:ph type="body" idx="1"/>
          </p:nvPr>
        </p:nvSpPr>
        <p:spPr>
          <a:xfrm>
            <a:off x="831050" y="2208775"/>
            <a:ext cx="37425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300" b="1"/>
              <a:t>Matt Navo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600" b="1"/>
              <a:t>Executive Director, CCEE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Email: </a:t>
            </a:r>
            <a:r>
              <a:rPr lang="en-US" sz="16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mnavo@ccee-ca.org</a:t>
            </a:r>
            <a:r>
              <a:rPr lang="en-US" sz="1600" u="sng">
                <a:solidFill>
                  <a:schemeClr val="lt1"/>
                </a:solidFill>
              </a:rPr>
              <a:t> </a:t>
            </a:r>
            <a:endParaRPr sz="1600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2100"/>
              <a:buNone/>
            </a:pPr>
            <a:r>
              <a:rPr lang="en-US" sz="1600"/>
              <a:t>Phone: (559) 575-4706</a:t>
            </a:r>
            <a:endParaRPr sz="1600"/>
          </a:p>
        </p:txBody>
      </p:sp>
      <p:sp>
        <p:nvSpPr>
          <p:cNvPr id="327" name="Google Shape;327;gedfc243dc6_1_42"/>
          <p:cNvSpPr txBox="1">
            <a:spLocks noGrp="1"/>
          </p:cNvSpPr>
          <p:nvPr>
            <p:ph type="body" idx="1"/>
          </p:nvPr>
        </p:nvSpPr>
        <p:spPr>
          <a:xfrm>
            <a:off x="4605425" y="2208775"/>
            <a:ext cx="37425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300" b="1"/>
              <a:t>Leighann Nguyen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600" b="1"/>
              <a:t>Executive Assistant to Matt Navo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1600"/>
              <a:t>Email: </a:t>
            </a:r>
            <a:r>
              <a:rPr lang="en-US" sz="16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lnguyen@ccee-ca.org</a:t>
            </a:r>
            <a:r>
              <a:rPr lang="en-US" sz="1600">
                <a:solidFill>
                  <a:schemeClr val="lt1"/>
                </a:solidFill>
              </a:rPr>
              <a:t> </a:t>
            </a:r>
            <a:endParaRPr sz="1600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2100"/>
              <a:buNone/>
            </a:pPr>
            <a:r>
              <a:rPr lang="en-US" sz="1600"/>
              <a:t>Phone: (916) 619-7488</a:t>
            </a:r>
            <a:endParaRPr sz="1600"/>
          </a:p>
        </p:txBody>
      </p:sp>
      <p:sp>
        <p:nvSpPr>
          <p:cNvPr id="328" name="Google Shape;328;gedfc243dc6_1_42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dfc243dc6_0_210"/>
          <p:cNvSpPr txBox="1">
            <a:spLocks noGrp="1"/>
          </p:cNvSpPr>
          <p:nvPr>
            <p:ph type="title"/>
          </p:nvPr>
        </p:nvSpPr>
        <p:spPr>
          <a:xfrm>
            <a:off x="514350" y="8639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22" name="Google Shape;122;gedfc243dc6_0_210"/>
          <p:cNvSpPr txBox="1">
            <a:spLocks noGrp="1"/>
          </p:cNvSpPr>
          <p:nvPr>
            <p:ph type="body" idx="1"/>
          </p:nvPr>
        </p:nvSpPr>
        <p:spPr>
          <a:xfrm>
            <a:off x="514350" y="1477444"/>
            <a:ext cx="800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-US" sz="2200"/>
              <a:t>90-Day Engagement Strategy</a:t>
            </a:r>
            <a:endParaRPr sz="22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2200"/>
              <a:t>Stakeholder Engagement Activities (&gt;130 stakeholders)</a:t>
            </a:r>
            <a:endParaRPr sz="22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2200"/>
              <a:t>Feedback/Themes Findings </a:t>
            </a:r>
            <a:endParaRPr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2200"/>
              <a:t>Innovation Ahead- Questions for the group</a:t>
            </a:r>
            <a:endParaRPr sz="22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•"/>
            </a:pPr>
            <a:r>
              <a:rPr lang="en-US" sz="2200"/>
              <a:t>Next Steps</a:t>
            </a:r>
            <a:endParaRPr sz="2200"/>
          </a:p>
        </p:txBody>
      </p:sp>
      <p:sp>
        <p:nvSpPr>
          <p:cNvPr id="123" name="Google Shape;123;gedfc243dc6_0_210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6b0383574_0_0"/>
          <p:cNvSpPr txBox="1">
            <a:spLocks noGrp="1"/>
          </p:cNvSpPr>
          <p:nvPr>
            <p:ph type="ctrTitle"/>
          </p:nvPr>
        </p:nvSpPr>
        <p:spPr>
          <a:xfrm>
            <a:off x="5598460" y="1337969"/>
            <a:ext cx="3065400" cy="21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4050"/>
              <a:t>Our story…</a:t>
            </a:r>
            <a:endParaRPr/>
          </a:p>
        </p:txBody>
      </p:sp>
      <p:pic>
        <p:nvPicPr>
          <p:cNvPr id="129" name="Google Shape;129;gf6b0383574_0_0" descr="A picture containing person, outdoor, stan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422" b="42985"/>
          <a:stretch/>
        </p:blipFill>
        <p:spPr>
          <a:xfrm>
            <a:off x="1" y="7"/>
            <a:ext cx="5271371" cy="514350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6b0383574_0_5"/>
          <p:cNvSpPr txBox="1">
            <a:spLocks noGrp="1"/>
          </p:cNvSpPr>
          <p:nvPr>
            <p:ph type="title"/>
          </p:nvPr>
        </p:nvSpPr>
        <p:spPr>
          <a:xfrm>
            <a:off x="480060" y="244027"/>
            <a:ext cx="32766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7C89"/>
              </a:buClr>
              <a:buSzPts val="1400"/>
              <a:buNone/>
            </a:pPr>
            <a:r>
              <a:rPr lang="en-US" sz="4050"/>
              <a:t>Seeing the whole story..</a:t>
            </a:r>
            <a:endParaRPr/>
          </a:p>
        </p:txBody>
      </p:sp>
      <p:sp>
        <p:nvSpPr>
          <p:cNvPr id="135" name="Google Shape;135;gf6b0383574_0_5"/>
          <p:cNvSpPr txBox="1">
            <a:spLocks noGrp="1"/>
          </p:cNvSpPr>
          <p:nvPr>
            <p:ph type="body" idx="1"/>
          </p:nvPr>
        </p:nvSpPr>
        <p:spPr>
          <a:xfrm>
            <a:off x="480060" y="2154674"/>
            <a:ext cx="31827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457200" lvl="0" indent="-31749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727"/>
              <a:buChar char="•"/>
            </a:pPr>
            <a:r>
              <a:rPr lang="en-US" sz="1650"/>
              <a:t>If you can see the big picture. It is about getting off the </a:t>
            </a:r>
            <a:r>
              <a:rPr lang="en-US" sz="1650" b="1"/>
              <a:t>“edge of the inside.”</a:t>
            </a:r>
            <a:endParaRPr/>
          </a:p>
        </p:txBody>
      </p:sp>
      <p:pic>
        <p:nvPicPr>
          <p:cNvPr id="136" name="Google Shape;136;gf6b0383574_0_5" descr="A group of boys posing for a pictur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b="16254"/>
          <a:stretch/>
        </p:blipFill>
        <p:spPr>
          <a:xfrm>
            <a:off x="3983777" y="7"/>
            <a:ext cx="5159081" cy="51435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dfc243dc6_0_216"/>
          <p:cNvSpPr txBox="1">
            <a:spLocks noGrp="1"/>
          </p:cNvSpPr>
          <p:nvPr>
            <p:ph type="title"/>
          </p:nvPr>
        </p:nvSpPr>
        <p:spPr>
          <a:xfrm>
            <a:off x="514350" y="7877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Purpose of 90-Day Engagement</a:t>
            </a:r>
            <a:endParaRPr/>
          </a:p>
        </p:txBody>
      </p:sp>
      <p:pic>
        <p:nvPicPr>
          <p:cNvPr id="142" name="Google Shape;142;gedfc243dc6_0_216" descr="A close up of a 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665" t="64632" r="17645" b="1907"/>
          <a:stretch/>
        </p:blipFill>
        <p:spPr>
          <a:xfrm>
            <a:off x="1732005" y="3928000"/>
            <a:ext cx="5679991" cy="939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gedfc243dc6_0_216"/>
          <p:cNvGrpSpPr/>
          <p:nvPr/>
        </p:nvGrpSpPr>
        <p:grpSpPr>
          <a:xfrm>
            <a:off x="482723" y="1595439"/>
            <a:ext cx="8123371" cy="2130934"/>
            <a:chOff x="171023" y="301476"/>
            <a:chExt cx="8123371" cy="2130934"/>
          </a:xfrm>
        </p:grpSpPr>
        <p:sp>
          <p:nvSpPr>
            <p:cNvPr id="144" name="Google Shape;144;gedfc243dc6_0_216"/>
            <p:cNvSpPr/>
            <p:nvPr/>
          </p:nvSpPr>
          <p:spPr>
            <a:xfrm>
              <a:off x="837866" y="301476"/>
              <a:ext cx="1091100" cy="1091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edfc243dc6_0_216"/>
            <p:cNvSpPr/>
            <p:nvPr/>
          </p:nvSpPr>
          <p:spPr>
            <a:xfrm>
              <a:off x="171023" y="1712410"/>
              <a:ext cx="24249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edfc243dc6_0_216"/>
            <p:cNvSpPr txBox="1"/>
            <p:nvPr/>
          </p:nvSpPr>
          <p:spPr>
            <a:xfrm>
              <a:off x="171023" y="1712410"/>
              <a:ext cx="24249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Identify current </a:t>
              </a:r>
              <a:b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strengths of CCEE</a:t>
              </a: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gedfc243dc6_0_216"/>
            <p:cNvSpPr/>
            <p:nvPr/>
          </p:nvSpPr>
          <p:spPr>
            <a:xfrm>
              <a:off x="3687101" y="301476"/>
              <a:ext cx="1091100" cy="1091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edfc243dc6_0_216"/>
            <p:cNvSpPr/>
            <p:nvPr/>
          </p:nvSpPr>
          <p:spPr>
            <a:xfrm>
              <a:off x="3020259" y="1712410"/>
              <a:ext cx="24249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edfc243dc6_0_216"/>
            <p:cNvSpPr txBox="1"/>
            <p:nvPr/>
          </p:nvSpPr>
          <p:spPr>
            <a:xfrm>
              <a:off x="3020259" y="1712410"/>
              <a:ext cx="24249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Identify current perspective challenges</a:t>
              </a:r>
              <a:b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of CCEE</a:t>
              </a: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gedfc243dc6_0_216"/>
            <p:cNvSpPr/>
            <p:nvPr/>
          </p:nvSpPr>
          <p:spPr>
            <a:xfrm>
              <a:off x="6536337" y="301476"/>
              <a:ext cx="1091100" cy="1091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edfc243dc6_0_216"/>
            <p:cNvSpPr/>
            <p:nvPr/>
          </p:nvSpPr>
          <p:spPr>
            <a:xfrm>
              <a:off x="5869494" y="1712410"/>
              <a:ext cx="24249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edfc243dc6_0_216"/>
            <p:cNvSpPr txBox="1"/>
            <p:nvPr/>
          </p:nvSpPr>
          <p:spPr>
            <a:xfrm>
              <a:off x="5869494" y="1712410"/>
              <a:ext cx="24249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Identify future opportunities/direction</a:t>
              </a:r>
              <a:b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</a:br>
              <a:r>
                <a:rPr lang="en-US" sz="16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of CCEE</a:t>
              </a: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53" name="Google Shape;153;gedfc243dc6_0_216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/>
          <p:nvPr/>
        </p:nvSpPr>
        <p:spPr>
          <a:xfrm>
            <a:off x="1386782" y="845970"/>
            <a:ext cx="6182574" cy="3946922"/>
          </a:xfrm>
          <a:prstGeom prst="roundRect">
            <a:avLst>
              <a:gd name="adj" fmla="val 12477"/>
            </a:avLst>
          </a:prstGeom>
          <a:gradFill>
            <a:gsLst>
              <a:gs pos="0">
                <a:srgbClr val="FFFF99"/>
              </a:gs>
              <a:gs pos="50000">
                <a:srgbClr val="FFCC99"/>
              </a:gs>
              <a:gs pos="100000">
                <a:srgbClr val="FFFF99"/>
              </a:gs>
            </a:gsLst>
            <a:lin ang="5400000" scaled="0"/>
          </a:gradFill>
          <a:ln w="38100" cap="flat" cmpd="sng">
            <a:solidFill>
              <a:srgbClr val="081D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2817019" y="2533650"/>
            <a:ext cx="650081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2128838" y="2533650"/>
            <a:ext cx="650081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3505201" y="2533650"/>
            <a:ext cx="650081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4195763" y="2533650"/>
            <a:ext cx="647700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883944" y="2533650"/>
            <a:ext cx="650081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5572126" y="2533650"/>
            <a:ext cx="650081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6260307" y="2533650"/>
            <a:ext cx="650081" cy="420291"/>
          </a:xfrm>
          <a:prstGeom prst="upArrow">
            <a:avLst>
              <a:gd name="adj1" fmla="val 75009"/>
              <a:gd name="adj2" fmla="val 49977"/>
            </a:avLst>
          </a:prstGeom>
          <a:solidFill>
            <a:srgbClr val="00FF00"/>
          </a:solidFill>
          <a:ln w="5080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3"/>
          <p:cNvGrpSpPr/>
          <p:nvPr/>
        </p:nvGrpSpPr>
        <p:grpSpPr>
          <a:xfrm>
            <a:off x="2374457" y="992562"/>
            <a:ext cx="4151709" cy="1416844"/>
            <a:chOff x="1624013" y="1162050"/>
            <a:chExt cx="5535612" cy="1889125"/>
          </a:xfrm>
        </p:grpSpPr>
        <p:sp>
          <p:nvSpPr>
            <p:cNvPr id="168" name="Google Shape;168;p3"/>
            <p:cNvSpPr/>
            <p:nvPr/>
          </p:nvSpPr>
          <p:spPr>
            <a:xfrm>
              <a:off x="2851150" y="1162050"/>
              <a:ext cx="3082925" cy="1341438"/>
            </a:xfrm>
            <a:prstGeom prst="ellipse">
              <a:avLst/>
            </a:prstGeom>
            <a:noFill/>
            <a:ln w="508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703638" y="1281113"/>
              <a:ext cx="1485449" cy="462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50" tIns="34525" rIns="69050" bIns="34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333399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Structure</a:t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076700" y="1706563"/>
              <a:ext cx="3082925" cy="1344612"/>
            </a:xfrm>
            <a:prstGeom prst="ellipse">
              <a:avLst/>
            </a:prstGeom>
            <a:noFill/>
            <a:ln w="508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111750" y="2352675"/>
              <a:ext cx="1759028" cy="462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50" tIns="34525" rIns="69050" bIns="34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333399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Operations</a:t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624013" y="1706563"/>
              <a:ext cx="3082925" cy="1344612"/>
            </a:xfrm>
            <a:prstGeom prst="ellipse">
              <a:avLst/>
            </a:prstGeom>
            <a:noFill/>
            <a:ln w="50800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074864" y="2324100"/>
              <a:ext cx="1348659" cy="462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50" tIns="34525" rIns="69050" bIns="345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333399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Strategy</a:t>
              </a:r>
              <a:endParaRPr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3274225" y="3083724"/>
            <a:ext cx="2315700" cy="896400"/>
          </a:xfrm>
          <a:prstGeom prst="ellipse">
            <a:avLst/>
          </a:prstGeom>
          <a:noFill/>
          <a:ln w="508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3767138" y="3138487"/>
            <a:ext cx="1421863" cy="34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99"/>
                </a:solidFill>
                <a:latin typeface="Book Antiqua"/>
                <a:ea typeface="Book Antiqua"/>
                <a:cs typeface="Book Antiqua"/>
                <a:sym typeface="Book Antiqua"/>
              </a:rPr>
              <a:t>Information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4380957" y="3584435"/>
            <a:ext cx="2313385" cy="1007269"/>
          </a:xfrm>
          <a:prstGeom prst="ellipse">
            <a:avLst/>
          </a:prstGeom>
          <a:noFill/>
          <a:ln w="508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2128851" y="3584425"/>
            <a:ext cx="2467200" cy="1007400"/>
          </a:xfrm>
          <a:prstGeom prst="ellipse">
            <a:avLst/>
          </a:prstGeom>
          <a:noFill/>
          <a:ln w="508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5181592" y="3980260"/>
            <a:ext cx="985846" cy="34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99"/>
                </a:solidFill>
                <a:latin typeface="Book Antiqua"/>
                <a:ea typeface="Book Antiqua"/>
                <a:cs typeface="Book Antiqua"/>
                <a:sym typeface="Book Antiqua"/>
              </a:rPr>
              <a:t>Identity</a:t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2857501" y="4088071"/>
            <a:ext cx="1396215" cy="34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3399"/>
                </a:solidFill>
                <a:latin typeface="Book Antiqua"/>
                <a:ea typeface="Book Antiqua"/>
                <a:cs typeface="Book Antiqua"/>
                <a:sym typeface="Book Antiqua"/>
              </a:rPr>
              <a:t>connections</a:t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2117525" y="3825200"/>
            <a:ext cx="2414400" cy="50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Relations</a:t>
            </a:r>
            <a:r>
              <a:rPr lang="en-US" sz="1800" b="1">
                <a:latin typeface="Book Antiqua"/>
                <a:ea typeface="Book Antiqua"/>
                <a:cs typeface="Book Antiqua"/>
                <a:sym typeface="Book Antiqua"/>
              </a:rPr>
              <a:t>h</a:t>
            </a:r>
            <a:r>
              <a:rPr lang="en-US" sz="1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ips</a:t>
            </a:r>
            <a:endParaRPr/>
          </a:p>
        </p:txBody>
      </p:sp>
      <p:sp>
        <p:nvSpPr>
          <p:cNvPr id="181" name="Google Shape;181;p3"/>
          <p:cNvSpPr txBox="1"/>
          <p:nvPr/>
        </p:nvSpPr>
        <p:spPr>
          <a:xfrm>
            <a:off x="1928813" y="264319"/>
            <a:ext cx="5343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Systems View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2117527" y="430472"/>
            <a:ext cx="46291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 Systems View of School Reform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Adapted from the work of Margret Wheatley</a:t>
            </a:r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f2b9dc5a01_0_31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6009225" y="1422500"/>
            <a:ext cx="2940576" cy="32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f2b9dc5a01_0_31"/>
          <p:cNvSpPr txBox="1">
            <a:spLocks noGrp="1"/>
          </p:cNvSpPr>
          <p:nvPr>
            <p:ph type="title"/>
          </p:nvPr>
        </p:nvSpPr>
        <p:spPr>
          <a:xfrm>
            <a:off x="514350" y="863944"/>
            <a:ext cx="80010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90-Day Stakeholder Engagement</a:t>
            </a:r>
            <a:endParaRPr/>
          </a:p>
        </p:txBody>
      </p:sp>
      <p:sp>
        <p:nvSpPr>
          <p:cNvPr id="189" name="Google Shape;189;gf2b9dc5a01_0_31"/>
          <p:cNvSpPr txBox="1"/>
          <p:nvPr/>
        </p:nvSpPr>
        <p:spPr>
          <a:xfrm>
            <a:off x="514350" y="1651850"/>
            <a:ext cx="49149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State agencies (State Board of Education, CDE)</a:t>
            </a:r>
            <a:endParaRPr sz="15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System of Support partners (county offices, Geo Lead representatives, SELPA lead representatives)</a:t>
            </a:r>
            <a:endParaRPr sz="15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State Legislature</a:t>
            </a:r>
            <a:endParaRPr sz="15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Statewide associations (CCSESA, ACSA, CTA, CSBA, CISC, BASC, others)</a:t>
            </a:r>
            <a:endParaRPr sz="15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Local educational agencies (districts, charters)</a:t>
            </a:r>
            <a:endParaRPr sz="15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venir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Other stakeholder groups (Advisory Council, others) </a:t>
            </a:r>
            <a:endParaRPr sz="15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gf2b9dc5a01_0_31"/>
          <p:cNvSpPr/>
          <p:nvPr/>
        </p:nvSpPr>
        <p:spPr>
          <a:xfrm flipH="1">
            <a:off x="5386250" y="1672475"/>
            <a:ext cx="350400" cy="3015000"/>
          </a:xfrm>
          <a:prstGeom prst="leftBrace">
            <a:avLst>
              <a:gd name="adj1" fmla="val 50000"/>
              <a:gd name="adj2" fmla="val 44897"/>
            </a:avLst>
          </a:prstGeom>
          <a:noFill/>
          <a:ln w="9525" cap="flat" cmpd="sng">
            <a:solidFill>
              <a:srgbClr val="2149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149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f2b9dc5a01_0_31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2" name="Google Shape;192;gf2b9dc5a01_0_31"/>
          <p:cNvSpPr txBox="1"/>
          <p:nvPr/>
        </p:nvSpPr>
        <p:spPr>
          <a:xfrm>
            <a:off x="6178613" y="2409025"/>
            <a:ext cx="248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94148"/>
                </a:solidFill>
                <a:latin typeface="Arial"/>
                <a:ea typeface="Arial"/>
                <a:cs typeface="Arial"/>
                <a:sym typeface="Arial"/>
              </a:rPr>
              <a:t>&gt; 19 </a:t>
            </a:r>
            <a:r>
              <a:rPr lang="en-US" sz="1400" b="1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rPr>
              <a:t>Organizations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f2b9dc5a01_0_31"/>
          <p:cNvSpPr txBox="1"/>
          <p:nvPr/>
        </p:nvSpPr>
        <p:spPr>
          <a:xfrm>
            <a:off x="6152100" y="2981175"/>
            <a:ext cx="272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94148"/>
                </a:solidFill>
                <a:latin typeface="Arial"/>
                <a:ea typeface="Arial"/>
                <a:cs typeface="Arial"/>
                <a:sym typeface="Arial"/>
              </a:rPr>
              <a:t>&gt; 130</a:t>
            </a:r>
            <a:r>
              <a:rPr lang="en-US" sz="2400" b="1" i="0" u="none" strike="noStrike" cap="none">
                <a:solidFill>
                  <a:srgbClr val="3941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394148"/>
                </a:solidFill>
                <a:latin typeface="Avenir"/>
                <a:ea typeface="Avenir"/>
                <a:cs typeface="Avenir"/>
                <a:sym typeface="Avenir"/>
              </a:rPr>
              <a:t>Individual Participants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dfc243dc6_0_244"/>
          <p:cNvSpPr/>
          <p:nvPr/>
        </p:nvSpPr>
        <p:spPr>
          <a:xfrm>
            <a:off x="422375" y="2646425"/>
            <a:ext cx="8109600" cy="800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CD9E8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edfc243dc6_0_244"/>
          <p:cNvSpPr txBox="1">
            <a:spLocks noGrp="1"/>
          </p:cNvSpPr>
          <p:nvPr>
            <p:ph type="body" idx="4294967295"/>
          </p:nvPr>
        </p:nvSpPr>
        <p:spPr>
          <a:xfrm>
            <a:off x="613873" y="1339800"/>
            <a:ext cx="3958200" cy="16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E87"/>
              </a:buClr>
              <a:buSzPts val="3800"/>
              <a:buNone/>
            </a:pPr>
            <a:r>
              <a:rPr lang="en-US" sz="1500" b="1">
                <a:solidFill>
                  <a:srgbClr val="3B5E87"/>
                </a:solidFill>
                <a:latin typeface="Cambay"/>
                <a:ea typeface="Cambay"/>
                <a:cs typeface="Cambay"/>
                <a:sym typeface="Cambay"/>
              </a:rPr>
              <a:t>Phase 1: August - September 2021</a:t>
            </a:r>
            <a:r>
              <a:rPr lang="en-US" sz="1500" b="1">
                <a:latin typeface="Cambay"/>
                <a:ea typeface="Cambay"/>
                <a:cs typeface="Cambay"/>
                <a:sym typeface="Cambay"/>
              </a:rPr>
              <a:t>	</a:t>
            </a:r>
            <a:endParaRPr sz="1500" b="1">
              <a:latin typeface="Cambay"/>
              <a:ea typeface="Cambay"/>
              <a:cs typeface="Cambay"/>
              <a:sym typeface="Cambay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Noto Sans Symbols"/>
              <a:buChar char="✔"/>
            </a:pPr>
            <a:r>
              <a:rPr lang="en-US" sz="1200" b="0">
                <a:solidFill>
                  <a:srgbClr val="091933"/>
                </a:solidFill>
              </a:rPr>
              <a:t>Review and identify system SWOT</a:t>
            </a:r>
            <a:endParaRPr sz="1200"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Noto Sans Symbols"/>
              <a:buChar char="✔"/>
            </a:pPr>
            <a:r>
              <a:rPr lang="en-US" sz="1200" b="0">
                <a:solidFill>
                  <a:srgbClr val="091933"/>
                </a:solidFill>
              </a:rPr>
              <a:t>Engage stakeholders (empathy interviews)</a:t>
            </a:r>
            <a:endParaRPr sz="1200"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Noto Sans Symbols"/>
              <a:buChar char="✔"/>
            </a:pPr>
            <a:r>
              <a:rPr lang="en-US" sz="1200" b="0">
                <a:solidFill>
                  <a:srgbClr val="091933"/>
                </a:solidFill>
              </a:rPr>
              <a:t>Identify changes for system efficiency</a:t>
            </a:r>
            <a:endParaRPr sz="1200"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91933"/>
              </a:buClr>
              <a:buSzPts val="1200"/>
              <a:buFont typeface="Noto Sans Symbols"/>
              <a:buChar char="✔"/>
            </a:pPr>
            <a:r>
              <a:rPr lang="en-US" sz="1200" b="0">
                <a:solidFill>
                  <a:srgbClr val="091933"/>
                </a:solidFill>
              </a:rPr>
              <a:t>VMVG - design thinking</a:t>
            </a:r>
            <a:endParaRPr sz="1200"/>
          </a:p>
        </p:txBody>
      </p:sp>
      <p:sp>
        <p:nvSpPr>
          <p:cNvPr id="200" name="Google Shape;200;gedfc243dc6_0_244"/>
          <p:cNvSpPr txBox="1">
            <a:spLocks noGrp="1"/>
          </p:cNvSpPr>
          <p:nvPr>
            <p:ph type="title" idx="4294967295"/>
          </p:nvPr>
        </p:nvSpPr>
        <p:spPr>
          <a:xfrm>
            <a:off x="517200" y="791300"/>
            <a:ext cx="81096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elvetica Neue"/>
              <a:buNone/>
            </a:pPr>
            <a:r>
              <a:rPr lang="en-US" sz="2200"/>
              <a:t>Systemic 3-Phase Approach to Engagement &amp; Transformation</a:t>
            </a:r>
            <a:endParaRPr sz="2200"/>
          </a:p>
        </p:txBody>
      </p:sp>
      <p:sp>
        <p:nvSpPr>
          <p:cNvPr id="201" name="Google Shape;201;gedfc243dc6_0_244"/>
          <p:cNvSpPr txBox="1"/>
          <p:nvPr/>
        </p:nvSpPr>
        <p:spPr>
          <a:xfrm>
            <a:off x="2624950" y="3393375"/>
            <a:ext cx="40098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EAD00"/>
                </a:solidFill>
                <a:latin typeface="Cambay"/>
                <a:ea typeface="Cambay"/>
                <a:cs typeface="Cambay"/>
                <a:sym typeface="Cambay"/>
              </a:rPr>
              <a:t>Phase 2: September - October 2021</a:t>
            </a:r>
            <a:endParaRPr sz="1600" b="0" i="0" u="none" strike="noStrike" cap="none">
              <a:solidFill>
                <a:srgbClr val="0919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In response to Phase 1 – develop improvement plan</a:t>
            </a:r>
            <a:endParaRPr sz="1200" b="0" i="0" u="none" strike="noStrike" cap="none">
              <a:solidFill>
                <a:srgbClr val="09193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Synthesis of stakeholder feedback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Develop high-level recommendations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Finalize VMVG recommendations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gedfc243dc6_0_244"/>
          <p:cNvSpPr/>
          <p:nvPr/>
        </p:nvSpPr>
        <p:spPr>
          <a:xfrm>
            <a:off x="1590894" y="2900375"/>
            <a:ext cx="292500" cy="292500"/>
          </a:xfrm>
          <a:prstGeom prst="ellipse">
            <a:avLst/>
          </a:prstGeom>
          <a:solidFill>
            <a:srgbClr val="21495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edfc243dc6_0_244"/>
          <p:cNvSpPr/>
          <p:nvPr/>
        </p:nvSpPr>
        <p:spPr>
          <a:xfrm>
            <a:off x="4152212" y="2900375"/>
            <a:ext cx="292500" cy="292500"/>
          </a:xfrm>
          <a:prstGeom prst="ellipse">
            <a:avLst/>
          </a:prstGeom>
          <a:solidFill>
            <a:srgbClr val="FEAD0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FEA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edfc243dc6_0_244"/>
          <p:cNvSpPr/>
          <p:nvPr/>
        </p:nvSpPr>
        <p:spPr>
          <a:xfrm>
            <a:off x="6713530" y="2900375"/>
            <a:ext cx="292500" cy="292500"/>
          </a:xfrm>
          <a:prstGeom prst="ellipse">
            <a:avLst/>
          </a:prstGeom>
          <a:solidFill>
            <a:srgbClr val="377C89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edfc243dc6_0_244"/>
          <p:cNvSpPr/>
          <p:nvPr/>
        </p:nvSpPr>
        <p:spPr>
          <a:xfrm>
            <a:off x="864050" y="3819600"/>
            <a:ext cx="1351200" cy="59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5"/>
              <a:buFont typeface="Arial"/>
              <a:buNone/>
            </a:pPr>
            <a:r>
              <a:rPr lang="en-US" sz="102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here!</a:t>
            </a:r>
            <a:endParaRPr sz="1025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edfc243dc6_0_244"/>
          <p:cNvSpPr txBox="1"/>
          <p:nvPr/>
        </p:nvSpPr>
        <p:spPr>
          <a:xfrm>
            <a:off x="4907625" y="1339800"/>
            <a:ext cx="38499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77C89"/>
                </a:solidFill>
                <a:latin typeface="Cambay"/>
                <a:ea typeface="Cambay"/>
                <a:cs typeface="Cambay"/>
                <a:sym typeface="Cambay"/>
              </a:rPr>
              <a:t>Phase 3: October - November 2021</a:t>
            </a:r>
            <a:endParaRPr sz="1500" b="0" i="0" u="none" strike="noStrike" cap="none">
              <a:solidFill>
                <a:srgbClr val="0919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Finalize Improvement Plan (quarterly monitoring)</a:t>
            </a:r>
            <a:endParaRPr sz="1200" b="0" i="0" u="none" strike="noStrike" cap="none">
              <a:solidFill>
                <a:srgbClr val="091933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Finalize stakeholder feedback recommendations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91933"/>
              </a:buClr>
              <a:buSzPts val="1200"/>
              <a:buFont typeface="Avenir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Finalize VMVG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91933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>
                <a:solidFill>
                  <a:srgbClr val="091933"/>
                </a:solidFill>
                <a:latin typeface="Avenir"/>
                <a:ea typeface="Avenir"/>
                <a:cs typeface="Avenir"/>
                <a:sym typeface="Avenir"/>
              </a:rPr>
              <a:t>Determine innovation recommendation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gedfc243dc6_0_244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"/>
          <p:cNvSpPr txBox="1">
            <a:spLocks noGrp="1"/>
          </p:cNvSpPr>
          <p:nvPr>
            <p:ph type="sldNum" idx="12"/>
          </p:nvPr>
        </p:nvSpPr>
        <p:spPr>
          <a:xfrm>
            <a:off x="8476734" y="46897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13" name="Google Shape;21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275" y="57376"/>
            <a:ext cx="645459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375" y="101625"/>
            <a:ext cx="859600" cy="8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716</Words>
  <Application>Microsoft Macintosh PowerPoint</Application>
  <PresentationFormat>On-screen Show (16:9)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Book Antiqua</vt:lpstr>
      <vt:lpstr>Calibri</vt:lpstr>
      <vt:lpstr>Arial</vt:lpstr>
      <vt:lpstr>Raleway</vt:lpstr>
      <vt:lpstr>Cambay</vt:lpstr>
      <vt:lpstr>Noto Sans Symbols</vt:lpstr>
      <vt:lpstr>Avenir</vt:lpstr>
      <vt:lpstr>Helvetica Neue</vt:lpstr>
      <vt:lpstr>Office Theme</vt:lpstr>
      <vt:lpstr>California Collaborative for Educational Excellence: Vision for the future of CCEE</vt:lpstr>
      <vt:lpstr>Overview</vt:lpstr>
      <vt:lpstr>Our story…</vt:lpstr>
      <vt:lpstr>Seeing the whole story..</vt:lpstr>
      <vt:lpstr>Purpose of 90-Day Engagement</vt:lpstr>
      <vt:lpstr>PowerPoint Presentation</vt:lpstr>
      <vt:lpstr>90-Day Stakeholder Engagement</vt:lpstr>
      <vt:lpstr>Systemic 3-Phase Approach to Engagement &amp; Transformation</vt:lpstr>
      <vt:lpstr>PowerPoint Presentation</vt:lpstr>
      <vt:lpstr>Statements from our partners - Challenges</vt:lpstr>
      <vt:lpstr>Statements from our partners - Strengths</vt:lpstr>
      <vt:lpstr>Opportunities</vt:lpstr>
      <vt:lpstr>Threats</vt:lpstr>
      <vt:lpstr>Debrief and Pause</vt:lpstr>
      <vt:lpstr>Chris Hartley- New Deputy over SSOS</vt:lpstr>
      <vt:lpstr>Trailer Bills and CCEE</vt:lpstr>
      <vt:lpstr>CCEE Organizational Structure &amp; Locations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Collaborative for Educational Excellence: Vision for the future of CCEE</dc:title>
  <cp:lastModifiedBy>Matt Navo</cp:lastModifiedBy>
  <cp:revision>3</cp:revision>
  <dcterms:modified xsi:type="dcterms:W3CDTF">2021-10-18T22:13:10Z</dcterms:modified>
</cp:coreProperties>
</file>