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4122" r:id="rId3"/>
    <p:sldId id="3358" r:id="rId4"/>
    <p:sldId id="4089" r:id="rId5"/>
    <p:sldId id="4124" r:id="rId6"/>
    <p:sldId id="4125" r:id="rId7"/>
    <p:sldId id="412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ickey" initials="AD" lastIdx="2" clrIdx="0">
    <p:extLst>
      <p:ext uri="{19B8F6BF-5375-455C-9EA6-DF929625EA0E}">
        <p15:presenceInfo xmlns:p15="http://schemas.microsoft.com/office/powerpoint/2012/main" userId="S-1-5-21-26699465-3654386481-1719999679-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69D44"/>
    <a:srgbClr val="2F55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88691" autoAdjust="0"/>
  </p:normalViewPr>
  <p:slideViewPr>
    <p:cSldViewPr snapToGrid="0">
      <p:cViewPr varScale="1">
        <p:scale>
          <a:sx n="75" d="100"/>
          <a:sy n="75" d="100"/>
        </p:scale>
        <p:origin x="97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881633-04F5-4CCC-A580-B9244C2DF04B}" type="datetimeFigureOut">
              <a:rPr lang="en-US" smtClean="0"/>
              <a:t>1/23/2022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0C35C-304C-4881-9B4E-5A41EA3E149A}" type="slidenum">
              <a:rPr lang="en-US" smtClean="0"/>
              <a:t>‹#›</a:t>
            </a:fld>
            <a:endParaRPr lang="en-US"/>
          </a:p>
        </p:txBody>
      </p:sp>
    </p:spTree>
    <p:extLst>
      <p:ext uri="{BB962C8B-B14F-4D97-AF65-F5344CB8AC3E}">
        <p14:creationId xmlns:p14="http://schemas.microsoft.com/office/powerpoint/2010/main" val="58575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DHCS isn’t claiming that the services weren’t provided or that they were duplicative or unnecessary. Their main reason for denying claims is that the documentation is insufficient to substantiate the claim. They’ve been asked to train LEAs on how to provide sufficient documentation and have generally resisted. </a:t>
            </a:r>
          </a:p>
        </p:txBody>
      </p:sp>
      <p:sp>
        <p:nvSpPr>
          <p:cNvPr id="4" name="Slide Number Placeholder 3"/>
          <p:cNvSpPr>
            <a:spLocks noGrp="1"/>
          </p:cNvSpPr>
          <p:nvPr>
            <p:ph type="sldNum" sz="quarter" idx="5"/>
          </p:nvPr>
        </p:nvSpPr>
        <p:spPr/>
        <p:txBody>
          <a:bodyPr/>
          <a:lstStyle/>
          <a:p>
            <a:fld id="{F270C35C-304C-4881-9B4E-5A41EA3E149A}" type="slidenum">
              <a:rPr lang="en-US" smtClean="0"/>
              <a:t>1</a:t>
            </a:fld>
            <a:endParaRPr lang="en-US"/>
          </a:p>
        </p:txBody>
      </p:sp>
    </p:spTree>
    <p:extLst>
      <p:ext uri="{BB962C8B-B14F-4D97-AF65-F5344CB8AC3E}">
        <p14:creationId xmlns:p14="http://schemas.microsoft.com/office/powerpoint/2010/main" val="164700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row = summary of all years since the audit process was created</a:t>
            </a:r>
          </a:p>
        </p:txBody>
      </p:sp>
      <p:sp>
        <p:nvSpPr>
          <p:cNvPr id="4" name="Slide Number Placeholder 3"/>
          <p:cNvSpPr>
            <a:spLocks noGrp="1"/>
          </p:cNvSpPr>
          <p:nvPr>
            <p:ph type="sldNum" sz="quarter" idx="5"/>
          </p:nvPr>
        </p:nvSpPr>
        <p:spPr/>
        <p:txBody>
          <a:bodyPr/>
          <a:lstStyle/>
          <a:p>
            <a:fld id="{EBB86561-62BC-4017-88A0-77152687E587}" type="slidenum">
              <a:rPr lang="en-US" altLang="en-US" smtClean="0"/>
              <a:pPr/>
              <a:t>2</a:t>
            </a:fld>
            <a:endParaRPr lang="en-US" altLang="en-US"/>
          </a:p>
        </p:txBody>
      </p:sp>
    </p:spTree>
    <p:extLst>
      <p:ext uri="{BB962C8B-B14F-4D97-AF65-F5344CB8AC3E}">
        <p14:creationId xmlns:p14="http://schemas.microsoft.com/office/powerpoint/2010/main" val="3580852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these include multiple years of disallowances, others are just one year. The reason for the large differences are size of district, special ed services, and whether multiple years of claims are included.</a:t>
            </a:r>
          </a:p>
        </p:txBody>
      </p:sp>
      <p:sp>
        <p:nvSpPr>
          <p:cNvPr id="4" name="Slide Number Placeholder 3"/>
          <p:cNvSpPr>
            <a:spLocks noGrp="1"/>
          </p:cNvSpPr>
          <p:nvPr>
            <p:ph type="sldNum" sz="quarter" idx="5"/>
          </p:nvPr>
        </p:nvSpPr>
        <p:spPr/>
        <p:txBody>
          <a:bodyPr/>
          <a:lstStyle/>
          <a:p>
            <a:fld id="{EBB86561-62BC-4017-88A0-77152687E587}" type="slidenum">
              <a:rPr lang="en-US" altLang="en-US" smtClean="0"/>
              <a:pPr/>
              <a:t>3</a:t>
            </a:fld>
            <a:endParaRPr lang="en-US" altLang="en-US"/>
          </a:p>
        </p:txBody>
      </p:sp>
    </p:spTree>
    <p:extLst>
      <p:ext uri="{BB962C8B-B14F-4D97-AF65-F5344CB8AC3E}">
        <p14:creationId xmlns:p14="http://schemas.microsoft.com/office/powerpoint/2010/main" val="212002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63E2A-7572-4F48-88EA-3F708A10E6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F7D55C-9A16-4878-8B09-3D171CB9E3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EA9274-6042-4C3E-BF3B-73A2D152B52F}"/>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5" name="Footer Placeholder 4">
            <a:extLst>
              <a:ext uri="{FF2B5EF4-FFF2-40B4-BE49-F238E27FC236}">
                <a16:creationId xmlns:a16="http://schemas.microsoft.com/office/drawing/2014/main" id="{3816EB7C-3CBC-441E-BDF8-DFD0B83048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0816E-C461-45CC-B9DD-FD95B548994D}"/>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4245447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7ADB1-50A3-4F6E-90C3-44803A15D3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8D9CC2-5475-4485-A783-5FD719F7C7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C6E94E-91B4-4FF2-BC9E-F8F786B0D3CD}"/>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5" name="Footer Placeholder 4">
            <a:extLst>
              <a:ext uri="{FF2B5EF4-FFF2-40B4-BE49-F238E27FC236}">
                <a16:creationId xmlns:a16="http://schemas.microsoft.com/office/drawing/2014/main" id="{F3F9D5E8-B4C6-4828-8B11-7DCF02CF7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C65CE-C423-4D28-AB3A-0BD6EC51ED43}"/>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23394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470753-80EA-47FF-89D8-7B7362E30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229B0C-D6CA-411B-A1BB-55F5372626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07EBA-CA18-4C2A-92CE-ACE5A8DB28DB}"/>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5" name="Footer Placeholder 4">
            <a:extLst>
              <a:ext uri="{FF2B5EF4-FFF2-40B4-BE49-F238E27FC236}">
                <a16:creationId xmlns:a16="http://schemas.microsoft.com/office/drawing/2014/main" id="{27A14229-1338-4223-959B-315749C560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2B3C7-1E0E-4754-9006-43EA95B382CB}"/>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1905717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231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3085B-8A06-45B8-8297-E12F650E0D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5BF969-5CDE-447B-AF11-903D369D26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E0BD06-1B79-4809-B8DF-2EA2095C44A2}"/>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5" name="Footer Placeholder 4">
            <a:extLst>
              <a:ext uri="{FF2B5EF4-FFF2-40B4-BE49-F238E27FC236}">
                <a16:creationId xmlns:a16="http://schemas.microsoft.com/office/drawing/2014/main" id="{0059EC22-8F96-404F-B7F4-6CAA331EA3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8D0BC7-B0A3-492C-9B50-15BFF67464B1}"/>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3023403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622A0-AE34-4AAA-BAFE-9B10382190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0643AC-947B-49F3-9B6E-FA1A05F941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781592-796B-4961-84D7-9E907DEAEBBB}"/>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5" name="Footer Placeholder 4">
            <a:extLst>
              <a:ext uri="{FF2B5EF4-FFF2-40B4-BE49-F238E27FC236}">
                <a16:creationId xmlns:a16="http://schemas.microsoft.com/office/drawing/2014/main" id="{1266CC96-36D7-4A1F-9865-380EA5261B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A15EA1-92D9-4AE7-9E1F-873645CE9256}"/>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263316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AB0A-5328-4F09-B747-8F207A3EEA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9728CB-8BC4-4DCF-B060-C3A15B87B7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A0B40A-73FE-4CDD-863F-CB58C6C84B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AA89BE-8DE6-4EC4-B77A-B1086FB0FB0B}"/>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6" name="Footer Placeholder 5">
            <a:extLst>
              <a:ext uri="{FF2B5EF4-FFF2-40B4-BE49-F238E27FC236}">
                <a16:creationId xmlns:a16="http://schemas.microsoft.com/office/drawing/2014/main" id="{FEB9D26C-D915-46A1-8E0D-7A0F34D70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CEF69A-7136-4819-B4C3-4B72EA024F7F}"/>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2734423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586E1-AC52-4EDD-9F92-E12F3CAE9C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6488F5-510D-4576-9834-7DD06FF036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FE570C-4619-4FCB-B572-B70A937C4F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B626B5-6F54-49BD-840E-58298C6751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DC96FC-C37D-4731-AB32-431067D933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D7D51A-43C4-4F14-860B-855E5A25C96D}"/>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8" name="Footer Placeholder 7">
            <a:extLst>
              <a:ext uri="{FF2B5EF4-FFF2-40B4-BE49-F238E27FC236}">
                <a16:creationId xmlns:a16="http://schemas.microsoft.com/office/drawing/2014/main" id="{99EBF1BD-FE4B-422E-91AE-2FB4A1A5B1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A79388-E765-4E10-8652-A5BC45DFBD8B}"/>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3124396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17D96-CF02-475D-8714-D7DF78BC56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12687D-DA95-4276-8ED9-E807223940D0}"/>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4" name="Footer Placeholder 3">
            <a:extLst>
              <a:ext uri="{FF2B5EF4-FFF2-40B4-BE49-F238E27FC236}">
                <a16:creationId xmlns:a16="http://schemas.microsoft.com/office/drawing/2014/main" id="{DF679548-521C-44F7-9EBC-2D55BCF44A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B172E1-7BBF-4A0F-A005-4702CEBF46C2}"/>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359723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2ED1B6-70D5-4882-B15A-3AA2FD0A276D}"/>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3" name="Footer Placeholder 2">
            <a:extLst>
              <a:ext uri="{FF2B5EF4-FFF2-40B4-BE49-F238E27FC236}">
                <a16:creationId xmlns:a16="http://schemas.microsoft.com/office/drawing/2014/main" id="{CBD1C16E-761F-4786-886E-1F6DAA69A2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B49781-6816-432D-A2D0-7F55A62A5E32}"/>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3407547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7CD6F-9C32-46FF-8B5C-C84F93535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4CB9B1-A435-4965-84C0-F17E648C0A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132667-261B-4F94-AA1F-C0A119863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7E0D9F-466E-4069-A47D-3D25C5A3C1EF}"/>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6" name="Footer Placeholder 5">
            <a:extLst>
              <a:ext uri="{FF2B5EF4-FFF2-40B4-BE49-F238E27FC236}">
                <a16:creationId xmlns:a16="http://schemas.microsoft.com/office/drawing/2014/main" id="{267B6F46-D3A2-4E85-A292-1C6A3D668A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EF2D27-2869-4C15-ABBE-59F13675DFA5}"/>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3764881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CB8BC-EAE4-436F-815E-80499927E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794F3E-59E4-4365-8086-02362C23D2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105E0D-1692-4498-96BF-4EA115E81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656FC-5526-48AE-871B-213FFE62B70E}"/>
              </a:ext>
            </a:extLst>
          </p:cNvPr>
          <p:cNvSpPr>
            <a:spLocks noGrp="1"/>
          </p:cNvSpPr>
          <p:nvPr>
            <p:ph type="dt" sz="half" idx="10"/>
          </p:nvPr>
        </p:nvSpPr>
        <p:spPr/>
        <p:txBody>
          <a:bodyPr/>
          <a:lstStyle/>
          <a:p>
            <a:fld id="{A08B2312-9E7F-427B-89ED-73B563BB3104}" type="datetimeFigureOut">
              <a:rPr lang="en-US" smtClean="0"/>
              <a:t>1/23/2022</a:t>
            </a:fld>
            <a:endParaRPr lang="en-US"/>
          </a:p>
        </p:txBody>
      </p:sp>
      <p:sp>
        <p:nvSpPr>
          <p:cNvPr id="6" name="Footer Placeholder 5">
            <a:extLst>
              <a:ext uri="{FF2B5EF4-FFF2-40B4-BE49-F238E27FC236}">
                <a16:creationId xmlns:a16="http://schemas.microsoft.com/office/drawing/2014/main" id="{F0CB4A70-3364-40D4-A2EE-5F28380761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01F73D-9E18-4EC1-B0D9-D31F718303AD}"/>
              </a:ext>
            </a:extLst>
          </p:cNvPr>
          <p:cNvSpPr>
            <a:spLocks noGrp="1"/>
          </p:cNvSpPr>
          <p:nvPr>
            <p:ph type="sldNum" sz="quarter" idx="12"/>
          </p:nvPr>
        </p:nvSpPr>
        <p:spPr/>
        <p:txBody>
          <a:bodyPr/>
          <a:lstStyle/>
          <a:p>
            <a:fld id="{15EB9883-3326-4E00-BE20-609CF7EAA01A}" type="slidenum">
              <a:rPr lang="en-US" smtClean="0"/>
              <a:t>‹#›</a:t>
            </a:fld>
            <a:endParaRPr lang="en-US"/>
          </a:p>
        </p:txBody>
      </p:sp>
    </p:spTree>
    <p:extLst>
      <p:ext uri="{BB962C8B-B14F-4D97-AF65-F5344CB8AC3E}">
        <p14:creationId xmlns:p14="http://schemas.microsoft.com/office/powerpoint/2010/main" val="74684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BCAA03-95CD-46D5-92A9-9712A5BE1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8C02F3-6DEC-46D1-8A9E-CCD2D956FD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7C1B4-00C6-4328-8419-AA1C0CDB7C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B2312-9E7F-427B-89ED-73B563BB3104}" type="datetimeFigureOut">
              <a:rPr lang="en-US" smtClean="0"/>
              <a:t>1/23/2022</a:t>
            </a:fld>
            <a:endParaRPr lang="en-US"/>
          </a:p>
        </p:txBody>
      </p:sp>
      <p:sp>
        <p:nvSpPr>
          <p:cNvPr id="5" name="Footer Placeholder 4">
            <a:extLst>
              <a:ext uri="{FF2B5EF4-FFF2-40B4-BE49-F238E27FC236}">
                <a16:creationId xmlns:a16="http://schemas.microsoft.com/office/drawing/2014/main" id="{5E19E1B8-B262-4FA2-B611-FF17E6BB6D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677086-A4E6-44E9-87B5-85DC752A57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EB9883-3326-4E00-BE20-609CF7EAA01A}" type="slidenum">
              <a:rPr lang="en-US" smtClean="0"/>
              <a:t>‹#›</a:t>
            </a:fld>
            <a:endParaRPr lang="en-US"/>
          </a:p>
        </p:txBody>
      </p:sp>
    </p:spTree>
    <p:extLst>
      <p:ext uri="{BB962C8B-B14F-4D97-AF65-F5344CB8AC3E}">
        <p14:creationId xmlns:p14="http://schemas.microsoft.com/office/powerpoint/2010/main" val="627444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12192000" cy="345758"/>
            <a:chOff x="0" y="4572000"/>
            <a:chExt cx="9152173" cy="345758"/>
          </a:xfrm>
        </p:grpSpPr>
        <p:sp>
          <p:nvSpPr>
            <p:cNvPr id="10" name="Rectangle 9"/>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p:cNvSpPr/>
          <p:nvPr/>
        </p:nvSpPr>
        <p:spPr>
          <a:xfrm>
            <a:off x="0" y="6680882"/>
            <a:ext cx="12192000" cy="17908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 y="594587"/>
            <a:ext cx="12192000" cy="954107"/>
          </a:xfrm>
          <a:prstGeom prst="rect">
            <a:avLst/>
          </a:prstGeom>
          <a:noFill/>
        </p:spPr>
        <p:txBody>
          <a:bodyPr wrap="square" rtlCol="0">
            <a:spAutoFit/>
          </a:bodyPr>
          <a:lstStyle/>
          <a:p>
            <a:pPr algn="ctr"/>
            <a:r>
              <a:rPr lang="en-US" sz="2800" dirty="0">
                <a:solidFill>
                  <a:schemeClr val="accent1">
                    <a:lumMod val="50000"/>
                  </a:schemeClr>
                </a:solidFill>
                <a:latin typeface="Arial Black" panose="020B0A04020102020204" pitchFamily="34" charset="0"/>
              </a:rPr>
              <a:t>LEA BILLING OPTION PROGRAM (BOP) – </a:t>
            </a:r>
          </a:p>
          <a:p>
            <a:pPr algn="ctr"/>
            <a:r>
              <a:rPr lang="en-US" sz="2800" dirty="0">
                <a:solidFill>
                  <a:schemeClr val="accent1">
                    <a:lumMod val="50000"/>
                  </a:schemeClr>
                </a:solidFill>
                <a:latin typeface="Arial Black" panose="020B0A04020102020204" pitchFamily="34" charset="0"/>
              </a:rPr>
              <a:t>AUDITS &amp; APPEALS LEGISLATION</a:t>
            </a:r>
          </a:p>
        </p:txBody>
      </p:sp>
      <p:sp>
        <p:nvSpPr>
          <p:cNvPr id="8" name="Rectangle 7"/>
          <p:cNvSpPr/>
          <p:nvPr/>
        </p:nvSpPr>
        <p:spPr>
          <a:xfrm>
            <a:off x="1323191" y="1797524"/>
            <a:ext cx="9875519" cy="4154984"/>
          </a:xfrm>
          <a:prstGeom prst="rect">
            <a:avLst/>
          </a:prstGeom>
        </p:spPr>
        <p:txBody>
          <a:bodyPr wrap="square">
            <a:spAutoFit/>
          </a:bodyPr>
          <a:lstStyle/>
          <a:p>
            <a:pPr marL="0" marR="0" algn="l">
              <a:spcBef>
                <a:spcPts val="0"/>
              </a:spcBef>
              <a:spcAft>
                <a:spcPts val="0"/>
              </a:spcAft>
              <a:buFont typeface="Arial" panose="020B0604020202020204" pitchFamily="34" charset="0"/>
              <a:buChar char="•"/>
            </a:pPr>
            <a:r>
              <a:rPr lang="en-US" sz="2400" b="1" dirty="0">
                <a:solidFill>
                  <a:srgbClr val="000000"/>
                </a:solidFill>
                <a:latin typeface="Poppins" panose="00000500000000000000" pitchFamily="2" charset="0"/>
                <a:cs typeface="Poppins" panose="00000500000000000000" pitchFamily="2" charset="0"/>
              </a:rPr>
              <a:t>Background: </a:t>
            </a:r>
            <a:r>
              <a:rPr lang="en-US" sz="2400" dirty="0">
                <a:solidFill>
                  <a:srgbClr val="000000"/>
                </a:solidFill>
                <a:latin typeface="Poppins" panose="00000500000000000000" pitchFamily="2" charset="0"/>
                <a:cs typeface="Poppins" panose="00000500000000000000" pitchFamily="2" charset="0"/>
              </a:rPr>
              <a:t>LEAs can receive 50% reimbursement for Medi-Cal eligible services through the LEA BOP program.  </a:t>
            </a:r>
          </a:p>
          <a:p>
            <a:pPr lvl="1">
              <a:buFont typeface="Arial" panose="020B0604020202020204" pitchFamily="34" charset="0"/>
              <a:buChar char="•"/>
            </a:pPr>
            <a:r>
              <a:rPr lang="en-US" sz="2400" b="0" i="0" dirty="0">
                <a:solidFill>
                  <a:srgbClr val="000000"/>
                </a:solidFill>
                <a:effectLst/>
                <a:latin typeface="Poppins" panose="00000500000000000000" pitchFamily="2" charset="0"/>
                <a:cs typeface="Poppins" panose="00000500000000000000" pitchFamily="2" charset="0"/>
              </a:rPr>
              <a:t>E.g. speech language therapy, psychological assessments, trained health care aides</a:t>
            </a:r>
          </a:p>
          <a:p>
            <a:pPr lvl="1"/>
            <a:endParaRPr lang="en-US" sz="2400" b="0" i="0" dirty="0">
              <a:solidFill>
                <a:srgbClr val="000000"/>
              </a:solidFill>
              <a:effectLst/>
              <a:latin typeface="Poppins" panose="00000500000000000000" pitchFamily="2" charset="0"/>
              <a:cs typeface="Poppins" panose="00000500000000000000" pitchFamily="2" charset="0"/>
            </a:endParaRPr>
          </a:p>
          <a:p>
            <a:pPr marL="0" marR="0" algn="l">
              <a:spcBef>
                <a:spcPts val="0"/>
              </a:spcBef>
              <a:spcAft>
                <a:spcPts val="0"/>
              </a:spcAft>
              <a:buFont typeface="Arial" panose="020B0604020202020204" pitchFamily="34" charset="0"/>
              <a:buChar char="•"/>
            </a:pPr>
            <a:r>
              <a:rPr lang="en-US" sz="2400" b="1" i="0" dirty="0">
                <a:solidFill>
                  <a:srgbClr val="000000"/>
                </a:solidFill>
                <a:effectLst/>
                <a:latin typeface="Poppins" panose="00000500000000000000" pitchFamily="2" charset="0"/>
                <a:cs typeface="Poppins" panose="00000500000000000000" pitchFamily="2" charset="0"/>
              </a:rPr>
              <a:t>Problem: </a:t>
            </a:r>
            <a:r>
              <a:rPr lang="en-US" sz="2400" b="0" i="0" dirty="0">
                <a:solidFill>
                  <a:srgbClr val="000000"/>
                </a:solidFill>
                <a:effectLst/>
                <a:latin typeface="Poppins" panose="00000500000000000000" pitchFamily="2" charset="0"/>
                <a:cs typeface="Poppins" panose="00000500000000000000" pitchFamily="2" charset="0"/>
              </a:rPr>
              <a:t>Since 2015, DHCS has engaged in punitive audits of LEA BOP claims and has disallowed million of dollars in claims. COEs have been particularly impacted by these unreasonable disallowances.</a:t>
            </a:r>
          </a:p>
          <a:p>
            <a:pPr marL="0" marR="0" algn="l">
              <a:spcBef>
                <a:spcPts val="0"/>
              </a:spcBef>
              <a:spcAft>
                <a:spcPts val="0"/>
              </a:spcAft>
              <a:buFont typeface="Arial" panose="020B0604020202020204" pitchFamily="34" charset="0"/>
              <a:buChar char="•"/>
            </a:pPr>
            <a:endParaRPr lang="en-US" sz="2400" b="0" i="0" dirty="0">
              <a:solidFill>
                <a:srgbClr val="000000"/>
              </a:solidFill>
              <a:effectLst/>
              <a:latin typeface="Poppins" panose="00000500000000000000" pitchFamily="2" charset="0"/>
              <a:cs typeface="Poppins" panose="00000500000000000000" pitchFamily="2" charset="0"/>
            </a:endParaRPr>
          </a:p>
          <a:p>
            <a:pPr marL="0" marR="0" algn="l">
              <a:spcBef>
                <a:spcPts val="0"/>
              </a:spcBef>
              <a:spcAft>
                <a:spcPts val="0"/>
              </a:spcAft>
            </a:pPr>
            <a:endParaRPr lang="en-US" sz="2400" b="0" i="0" dirty="0">
              <a:solidFill>
                <a:srgbClr val="000000"/>
              </a:solidFill>
              <a:effectLst/>
              <a:latin typeface="Poppins" panose="00000500000000000000" pitchFamily="2" charset="0"/>
              <a:cs typeface="Poppins" panose="00000500000000000000" pitchFamily="2" charset="0"/>
            </a:endParaRPr>
          </a:p>
        </p:txBody>
      </p:sp>
      <p:sp>
        <p:nvSpPr>
          <p:cNvPr id="3" name="Slide Number Placeholder 2"/>
          <p:cNvSpPr>
            <a:spLocks noGrp="1"/>
          </p:cNvSpPr>
          <p:nvPr>
            <p:ph type="sldNum" sz="quarter" idx="12"/>
          </p:nvPr>
        </p:nvSpPr>
        <p:spPr/>
        <p:txBody>
          <a:bodyPr/>
          <a:lstStyle/>
          <a:p>
            <a:fld id="{B0E1037F-D1B9-4E12-B9EE-DAE39CC5F62D}" type="slidenum">
              <a:rPr lang="en-US" smtClean="0"/>
              <a:t>1</a:t>
            </a:fld>
            <a:endParaRPr lang="en-US"/>
          </a:p>
        </p:txBody>
      </p:sp>
    </p:spTree>
    <p:extLst>
      <p:ext uri="{BB962C8B-B14F-4D97-AF65-F5344CB8AC3E}">
        <p14:creationId xmlns:p14="http://schemas.microsoft.com/office/powerpoint/2010/main" val="110129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5">
            <a:extLst>
              <a:ext uri="{FF2B5EF4-FFF2-40B4-BE49-F238E27FC236}">
                <a16:creationId xmlns:a16="http://schemas.microsoft.com/office/drawing/2014/main" id="{459B22D7-4B64-4D60-8BF7-16E7FC571021}"/>
              </a:ext>
            </a:extLst>
          </p:cNvPr>
          <p:cNvSpPr>
            <a:spLocks noChangeArrowheads="1"/>
          </p:cNvSpPr>
          <p:nvPr/>
        </p:nvSpPr>
        <p:spPr bwMode="auto">
          <a:xfrm>
            <a:off x="3420778" y="923277"/>
            <a:ext cx="6782326" cy="1134883"/>
          </a:xfrm>
          <a:custGeom>
            <a:avLst/>
            <a:gdLst>
              <a:gd name="T0" fmla="*/ 251 w 6926"/>
              <a:gd name="T1" fmla="*/ 0 h 2023"/>
              <a:gd name="T2" fmla="*/ 251 w 6926"/>
              <a:gd name="T3" fmla="*/ 0 h 2023"/>
              <a:gd name="T4" fmla="*/ 0 w 6926"/>
              <a:gd name="T5" fmla="*/ 251 h 2023"/>
              <a:gd name="T6" fmla="*/ 0 w 6926"/>
              <a:gd name="T7" fmla="*/ 1773 h 2023"/>
              <a:gd name="T8" fmla="*/ 0 w 6926"/>
              <a:gd name="T9" fmla="*/ 1773 h 2023"/>
              <a:gd name="T10" fmla="*/ 251 w 6926"/>
              <a:gd name="T11" fmla="*/ 2022 h 2023"/>
              <a:gd name="T12" fmla="*/ 6925 w 6926"/>
              <a:gd name="T13" fmla="*/ 2022 h 2023"/>
              <a:gd name="T14" fmla="*/ 6925 w 6926"/>
              <a:gd name="T15" fmla="*/ 0 h 2023"/>
              <a:gd name="T16" fmla="*/ 251 w 6926"/>
              <a:gd name="T17" fmla="*/ 0 h 2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6" h="2023">
                <a:moveTo>
                  <a:pt x="251" y="0"/>
                </a:moveTo>
                <a:lnTo>
                  <a:pt x="251" y="0"/>
                </a:lnTo>
                <a:cubicBezTo>
                  <a:pt x="114" y="0"/>
                  <a:pt x="0" y="112"/>
                  <a:pt x="0" y="251"/>
                </a:cubicBezTo>
                <a:lnTo>
                  <a:pt x="0" y="1773"/>
                </a:lnTo>
                <a:lnTo>
                  <a:pt x="0" y="1773"/>
                </a:lnTo>
                <a:cubicBezTo>
                  <a:pt x="0" y="1910"/>
                  <a:pt x="114" y="2022"/>
                  <a:pt x="251" y="2022"/>
                </a:cubicBezTo>
                <a:lnTo>
                  <a:pt x="6925" y="2022"/>
                </a:lnTo>
                <a:lnTo>
                  <a:pt x="6925" y="0"/>
                </a:lnTo>
                <a:lnTo>
                  <a:pt x="251" y="0"/>
                </a:lnTo>
              </a:path>
            </a:pathLst>
          </a:custGeom>
          <a:solidFill>
            <a:schemeClr val="accent6">
              <a:alpha val="20000"/>
            </a:schemeClr>
          </a:solidFill>
          <a:ln>
            <a:noFill/>
          </a:ln>
          <a:effectLst/>
        </p:spPr>
        <p:txBody>
          <a:bodyPr wrap="none" anchor="ctr"/>
          <a:lstStyle/>
          <a:p>
            <a:endParaRPr lang="en-US" sz="1620" dirty="0">
              <a:latin typeface="Poppins" pitchFamily="2" charset="77"/>
            </a:endParaRPr>
          </a:p>
        </p:txBody>
      </p:sp>
      <p:sp>
        <p:nvSpPr>
          <p:cNvPr id="9" name="Freeform: Shape 8">
            <a:extLst>
              <a:ext uri="{FF2B5EF4-FFF2-40B4-BE49-F238E27FC236}">
                <a16:creationId xmlns:a16="http://schemas.microsoft.com/office/drawing/2014/main" id="{C9D5B259-CE8C-4F89-9FE0-B6035F2C420A}"/>
              </a:ext>
            </a:extLst>
          </p:cNvPr>
          <p:cNvSpPr/>
          <p:nvPr/>
        </p:nvSpPr>
        <p:spPr>
          <a:xfrm>
            <a:off x="1205536" y="-49539"/>
            <a:ext cx="2554015" cy="6763406"/>
          </a:xfrm>
          <a:custGeom>
            <a:avLst/>
            <a:gdLst/>
            <a:ahLst/>
            <a:cxnLst>
              <a:cxn ang="3cd4">
                <a:pos x="hc" y="t"/>
              </a:cxn>
              <a:cxn ang="cd2">
                <a:pos x="l" y="vc"/>
              </a:cxn>
              <a:cxn ang="cd4">
                <a:pos x="hc" y="b"/>
              </a:cxn>
              <a:cxn ang="0">
                <a:pos x="r" y="vc"/>
              </a:cxn>
            </a:cxnLst>
            <a:rect l="l" t="t" r="r" b="b"/>
            <a:pathLst>
              <a:path w="5179" h="11007">
                <a:moveTo>
                  <a:pt x="0" y="11007"/>
                </a:moveTo>
                <a:lnTo>
                  <a:pt x="5179" y="11007"/>
                </a:lnTo>
                <a:lnTo>
                  <a:pt x="5179" y="0"/>
                </a:lnTo>
                <a:lnTo>
                  <a:pt x="0" y="0"/>
                </a:lnTo>
                <a:close/>
              </a:path>
            </a:pathLst>
          </a:custGeom>
          <a:solidFill>
            <a:schemeClr val="accent4">
              <a:lumMod val="40000"/>
              <a:lumOff val="60000"/>
            </a:schemeClr>
          </a:solidFill>
          <a:ln cap="flat">
            <a:noFill/>
            <a:prstDash val="solid"/>
          </a:ln>
        </p:spPr>
        <p:txBody>
          <a:bodyPr vert="horz" wrap="none" lIns="40511" tIns="20255" rIns="40511" bIns="20255" anchor="ctr" anchorCtr="1" compatLnSpc="0"/>
          <a:lstStyle/>
          <a:p>
            <a:pPr hangingPunct="0"/>
            <a:endParaRPr lang="en-US" sz="810" dirty="0">
              <a:latin typeface="Poppins" panose="00000500000000000000" pitchFamily="2" charset="0"/>
              <a:ea typeface="Microsoft YaHei" pitchFamily="2"/>
              <a:cs typeface="Lucida Sans" pitchFamily="2"/>
            </a:endParaRPr>
          </a:p>
        </p:txBody>
      </p:sp>
      <p:sp>
        <p:nvSpPr>
          <p:cNvPr id="3" name="TextBox 2">
            <a:extLst>
              <a:ext uri="{FF2B5EF4-FFF2-40B4-BE49-F238E27FC236}">
                <a16:creationId xmlns:a16="http://schemas.microsoft.com/office/drawing/2014/main" id="{258BA950-FFBB-4FF8-8725-F9AC560C9971}"/>
              </a:ext>
            </a:extLst>
          </p:cNvPr>
          <p:cNvSpPr txBox="1"/>
          <p:nvPr/>
        </p:nvSpPr>
        <p:spPr>
          <a:xfrm>
            <a:off x="3948907" y="945953"/>
            <a:ext cx="2025886" cy="1089529"/>
          </a:xfrm>
          <a:prstGeom prst="rect">
            <a:avLst/>
          </a:prstGeom>
          <a:noFill/>
        </p:spPr>
        <p:txBody>
          <a:bodyPr wrap="square" rtlCol="0" anchor="b">
            <a:spAutoFit/>
          </a:bodyPr>
          <a:lstStyle/>
          <a:p>
            <a:r>
              <a:rPr lang="en-US" sz="6480" b="1" spc="-600" dirty="0">
                <a:solidFill>
                  <a:srgbClr val="072C62"/>
                </a:solidFill>
                <a:latin typeface="Poppins" pitchFamily="2" charset="77"/>
                <a:cs typeface="Poppins" pitchFamily="2" charset="77"/>
              </a:rPr>
              <a:t>75%</a:t>
            </a:r>
          </a:p>
        </p:txBody>
      </p:sp>
      <p:sp>
        <p:nvSpPr>
          <p:cNvPr id="7" name="TextBox 6">
            <a:extLst>
              <a:ext uri="{FF2B5EF4-FFF2-40B4-BE49-F238E27FC236}">
                <a16:creationId xmlns:a16="http://schemas.microsoft.com/office/drawing/2014/main" id="{E48BD5BF-7A0A-4C1E-BBA0-C33D2F0D1B64}"/>
              </a:ext>
            </a:extLst>
          </p:cNvPr>
          <p:cNvSpPr txBox="1"/>
          <p:nvPr/>
        </p:nvSpPr>
        <p:spPr>
          <a:xfrm>
            <a:off x="5785547" y="1019399"/>
            <a:ext cx="4373321" cy="978729"/>
          </a:xfrm>
          <a:prstGeom prst="rect">
            <a:avLst/>
          </a:prstGeom>
          <a:noFill/>
        </p:spPr>
        <p:txBody>
          <a:bodyPr wrap="square" rtlCol="0">
            <a:spAutoFit/>
          </a:bodyPr>
          <a:lstStyle/>
          <a:p>
            <a:r>
              <a:rPr lang="en-US" sz="1920" b="1" dirty="0">
                <a:solidFill>
                  <a:srgbClr val="072C62"/>
                </a:solidFill>
                <a:latin typeface="Calibri" panose="020F0502020204030204" pitchFamily="34" charset="0"/>
              </a:rPr>
              <a:t>of LEAs have had some amount of their claims disallowed every year since audits began.</a:t>
            </a:r>
            <a:endParaRPr lang="en-US" sz="1920" b="1" dirty="0">
              <a:solidFill>
                <a:srgbClr val="072C62"/>
              </a:solidFill>
            </a:endParaRPr>
          </a:p>
        </p:txBody>
      </p:sp>
      <p:sp>
        <p:nvSpPr>
          <p:cNvPr id="10" name="Freeform: Shape 9">
            <a:extLst>
              <a:ext uri="{FF2B5EF4-FFF2-40B4-BE49-F238E27FC236}">
                <a16:creationId xmlns:a16="http://schemas.microsoft.com/office/drawing/2014/main" id="{2904FEDB-828A-4789-A422-C07012A7CB99}"/>
              </a:ext>
            </a:extLst>
          </p:cNvPr>
          <p:cNvSpPr/>
          <p:nvPr/>
        </p:nvSpPr>
        <p:spPr>
          <a:xfrm>
            <a:off x="956842" y="2178417"/>
            <a:ext cx="497387" cy="2185252"/>
          </a:xfrm>
          <a:custGeom>
            <a:avLst/>
            <a:gdLst/>
            <a:ahLst/>
            <a:cxnLst>
              <a:cxn ang="3cd4">
                <a:pos x="hc" y="t"/>
              </a:cxn>
              <a:cxn ang="cd2">
                <a:pos x="l" y="vc"/>
              </a:cxn>
              <a:cxn ang="cd4">
                <a:pos x="hc" y="b"/>
              </a:cxn>
              <a:cxn ang="0">
                <a:pos x="r" y="vc"/>
              </a:cxn>
            </a:cxnLst>
            <a:rect l="l" t="t" r="r" b="b"/>
            <a:pathLst>
              <a:path w="888" h="3898">
                <a:moveTo>
                  <a:pt x="0" y="3898"/>
                </a:moveTo>
                <a:lnTo>
                  <a:pt x="888" y="3898"/>
                </a:lnTo>
                <a:lnTo>
                  <a:pt x="888" y="0"/>
                </a:lnTo>
                <a:lnTo>
                  <a:pt x="0" y="0"/>
                </a:lnTo>
                <a:close/>
              </a:path>
            </a:pathLst>
          </a:custGeom>
          <a:solidFill>
            <a:srgbClr val="769D44"/>
          </a:solidFill>
          <a:ln cap="flat">
            <a:noFill/>
            <a:prstDash val="solid"/>
          </a:ln>
        </p:spPr>
        <p:txBody>
          <a:bodyPr vert="horz" wrap="none" lIns="40511" tIns="20255" rIns="40511" bIns="20255" anchor="ctr" anchorCtr="1" compatLnSpc="0"/>
          <a:lstStyle/>
          <a:p>
            <a:pPr hangingPunct="0"/>
            <a:endParaRPr lang="en-US" sz="810" dirty="0">
              <a:latin typeface="Poppins" panose="00000500000000000000" pitchFamily="2" charset="0"/>
              <a:ea typeface="Microsoft YaHei" pitchFamily="2"/>
              <a:cs typeface="Lucida Sans" pitchFamily="2"/>
            </a:endParaRPr>
          </a:p>
        </p:txBody>
      </p:sp>
      <p:sp>
        <p:nvSpPr>
          <p:cNvPr id="11" name="TextBox 10">
            <a:extLst>
              <a:ext uri="{FF2B5EF4-FFF2-40B4-BE49-F238E27FC236}">
                <a16:creationId xmlns:a16="http://schemas.microsoft.com/office/drawing/2014/main" id="{9C922181-192E-4933-9FD4-B77DEA37CDF5}"/>
              </a:ext>
            </a:extLst>
          </p:cNvPr>
          <p:cNvSpPr txBox="1"/>
          <p:nvPr/>
        </p:nvSpPr>
        <p:spPr>
          <a:xfrm>
            <a:off x="5191126" y="6363002"/>
            <a:ext cx="7330231" cy="350865"/>
          </a:xfrm>
          <a:prstGeom prst="rect">
            <a:avLst/>
          </a:prstGeom>
          <a:noFill/>
        </p:spPr>
        <p:txBody>
          <a:bodyPr wrap="square" rtlCol="0">
            <a:spAutoFit/>
          </a:bodyPr>
          <a:lstStyle/>
          <a:p>
            <a:r>
              <a:rPr lang="en-US" sz="1680" b="1" dirty="0">
                <a:solidFill>
                  <a:schemeClr val="bg1"/>
                </a:solidFill>
              </a:rPr>
              <a:t>Data provided by DHCS to education stakeholders on 7/27/2020</a:t>
            </a:r>
          </a:p>
        </p:txBody>
      </p:sp>
      <p:sp>
        <p:nvSpPr>
          <p:cNvPr id="13" name="Freeform 70">
            <a:extLst>
              <a:ext uri="{FF2B5EF4-FFF2-40B4-BE49-F238E27FC236}">
                <a16:creationId xmlns:a16="http://schemas.microsoft.com/office/drawing/2014/main" id="{75BBA03E-8681-4F61-A35E-06CEE7226CD7}"/>
              </a:ext>
            </a:extLst>
          </p:cNvPr>
          <p:cNvSpPr>
            <a:spLocks noChangeArrowheads="1"/>
          </p:cNvSpPr>
          <p:nvPr/>
        </p:nvSpPr>
        <p:spPr bwMode="auto">
          <a:xfrm>
            <a:off x="10203104" y="923277"/>
            <a:ext cx="316482" cy="1134886"/>
          </a:xfrm>
          <a:custGeom>
            <a:avLst/>
            <a:gdLst>
              <a:gd name="T0" fmla="*/ 562 w 563"/>
              <a:gd name="T1" fmla="*/ 1773 h 2025"/>
              <a:gd name="T2" fmla="*/ 562 w 563"/>
              <a:gd name="T3" fmla="*/ 251 h 2025"/>
              <a:gd name="T4" fmla="*/ 562 w 563"/>
              <a:gd name="T5" fmla="*/ 251 h 2025"/>
              <a:gd name="T6" fmla="*/ 311 w 563"/>
              <a:gd name="T7" fmla="*/ 0 h 2025"/>
              <a:gd name="T8" fmla="*/ 0 w 563"/>
              <a:gd name="T9" fmla="*/ 0 h 2025"/>
              <a:gd name="T10" fmla="*/ 0 w 563"/>
              <a:gd name="T11" fmla="*/ 2024 h 2025"/>
              <a:gd name="T12" fmla="*/ 311 w 563"/>
              <a:gd name="T13" fmla="*/ 2024 h 2025"/>
              <a:gd name="T14" fmla="*/ 311 w 563"/>
              <a:gd name="T15" fmla="*/ 2024 h 2025"/>
              <a:gd name="T16" fmla="*/ 562 w 563"/>
              <a:gd name="T17" fmla="*/ 1773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5">
                <a:moveTo>
                  <a:pt x="562" y="1773"/>
                </a:moveTo>
                <a:lnTo>
                  <a:pt x="562" y="251"/>
                </a:lnTo>
                <a:lnTo>
                  <a:pt x="562" y="251"/>
                </a:lnTo>
                <a:cubicBezTo>
                  <a:pt x="562" y="113"/>
                  <a:pt x="449" y="0"/>
                  <a:pt x="311" y="0"/>
                </a:cubicBezTo>
                <a:lnTo>
                  <a:pt x="0" y="0"/>
                </a:lnTo>
                <a:lnTo>
                  <a:pt x="0" y="2024"/>
                </a:lnTo>
                <a:lnTo>
                  <a:pt x="311" y="2024"/>
                </a:lnTo>
                <a:lnTo>
                  <a:pt x="311" y="2024"/>
                </a:lnTo>
                <a:cubicBezTo>
                  <a:pt x="449" y="2024"/>
                  <a:pt x="562" y="1911"/>
                  <a:pt x="562" y="1773"/>
                </a:cubicBezTo>
              </a:path>
            </a:pathLst>
          </a:custGeom>
          <a:solidFill>
            <a:srgbClr val="2F5597"/>
          </a:solidFill>
          <a:ln>
            <a:noFill/>
          </a:ln>
          <a:effectLst/>
        </p:spPr>
        <p:txBody>
          <a:bodyPr wrap="none" anchor="ctr"/>
          <a:lstStyle/>
          <a:p>
            <a:endParaRPr lang="en-US" sz="1620" dirty="0">
              <a:latin typeface="Poppins" pitchFamily="2" charset="77"/>
            </a:endParaRPr>
          </a:p>
        </p:txBody>
      </p:sp>
      <p:graphicFrame>
        <p:nvGraphicFramePr>
          <p:cNvPr id="2" name="Table 3">
            <a:extLst>
              <a:ext uri="{FF2B5EF4-FFF2-40B4-BE49-F238E27FC236}">
                <a16:creationId xmlns:a16="http://schemas.microsoft.com/office/drawing/2014/main" id="{953321CA-6A32-48E5-9755-8AA559E01FFF}"/>
              </a:ext>
            </a:extLst>
          </p:cNvPr>
          <p:cNvGraphicFramePr>
            <a:graphicFrameLocks noGrp="1"/>
          </p:cNvGraphicFramePr>
          <p:nvPr>
            <p:extLst>
              <p:ext uri="{D42A27DB-BD31-4B8C-83A1-F6EECF244321}">
                <p14:modId xmlns:p14="http://schemas.microsoft.com/office/powerpoint/2010/main" val="1369461677"/>
              </p:ext>
            </p:extLst>
          </p:nvPr>
        </p:nvGraphicFramePr>
        <p:xfrm>
          <a:off x="1776676" y="3662906"/>
          <a:ext cx="9411725" cy="1815057"/>
        </p:xfrm>
        <a:graphic>
          <a:graphicData uri="http://schemas.openxmlformats.org/drawingml/2006/table">
            <a:tbl>
              <a:tblPr firstRow="1" bandRow="1">
                <a:tableStyleId>{00A15C55-8517-42AA-B614-E9B94910E393}</a:tableStyleId>
              </a:tblPr>
              <a:tblGrid>
                <a:gridCol w="1568621">
                  <a:extLst>
                    <a:ext uri="{9D8B030D-6E8A-4147-A177-3AD203B41FA5}">
                      <a16:colId xmlns:a16="http://schemas.microsoft.com/office/drawing/2014/main" val="1775166540"/>
                    </a:ext>
                  </a:extLst>
                </a:gridCol>
                <a:gridCol w="1457164">
                  <a:extLst>
                    <a:ext uri="{9D8B030D-6E8A-4147-A177-3AD203B41FA5}">
                      <a16:colId xmlns:a16="http://schemas.microsoft.com/office/drawing/2014/main" val="3565690843"/>
                    </a:ext>
                  </a:extLst>
                </a:gridCol>
                <a:gridCol w="1425332">
                  <a:extLst>
                    <a:ext uri="{9D8B030D-6E8A-4147-A177-3AD203B41FA5}">
                      <a16:colId xmlns:a16="http://schemas.microsoft.com/office/drawing/2014/main" val="1211662491"/>
                    </a:ext>
                  </a:extLst>
                </a:gridCol>
                <a:gridCol w="1436645">
                  <a:extLst>
                    <a:ext uri="{9D8B030D-6E8A-4147-A177-3AD203B41FA5}">
                      <a16:colId xmlns:a16="http://schemas.microsoft.com/office/drawing/2014/main" val="72102780"/>
                    </a:ext>
                  </a:extLst>
                </a:gridCol>
                <a:gridCol w="1447957">
                  <a:extLst>
                    <a:ext uri="{9D8B030D-6E8A-4147-A177-3AD203B41FA5}">
                      <a16:colId xmlns:a16="http://schemas.microsoft.com/office/drawing/2014/main" val="3036811753"/>
                    </a:ext>
                  </a:extLst>
                </a:gridCol>
                <a:gridCol w="2076006">
                  <a:extLst>
                    <a:ext uri="{9D8B030D-6E8A-4147-A177-3AD203B41FA5}">
                      <a16:colId xmlns:a16="http://schemas.microsoft.com/office/drawing/2014/main" val="1002318525"/>
                    </a:ext>
                  </a:extLst>
                </a:gridCol>
              </a:tblGrid>
              <a:tr h="1101455">
                <a:tc>
                  <a:txBody>
                    <a:bodyPr/>
                    <a:lstStyle/>
                    <a:p>
                      <a:pPr algn="ctr"/>
                      <a:endParaRPr lang="en-US" sz="1400" dirty="0">
                        <a:latin typeface="Poppins" panose="00000500000000000000" pitchFamily="2" charset="0"/>
                        <a:cs typeface="Poppins" panose="00000500000000000000" pitchFamily="2" charset="0"/>
                      </a:endParaRPr>
                    </a:p>
                  </a:txBody>
                  <a:tcPr marL="109728" marR="109728" marT="54864" marB="54864"/>
                </a:tc>
                <a:tc>
                  <a:txBody>
                    <a:bodyPr/>
                    <a:lstStyle/>
                    <a:p>
                      <a:pPr algn="ctr"/>
                      <a:r>
                        <a:rPr lang="en-US" sz="1400" dirty="0">
                          <a:latin typeface="Poppins" panose="00000500000000000000" pitchFamily="2" charset="0"/>
                          <a:cs typeface="Poppins" panose="00000500000000000000" pitchFamily="2" charset="0"/>
                        </a:rPr>
                        <a:t>1% TO 10% DISALLOWED</a:t>
                      </a:r>
                    </a:p>
                  </a:txBody>
                  <a:tcPr marL="109728" marR="109728" marT="54864" marB="54864"/>
                </a:tc>
                <a:tc>
                  <a:txBody>
                    <a:bodyPr/>
                    <a:lstStyle/>
                    <a:p>
                      <a:pPr algn="ctr"/>
                      <a:r>
                        <a:rPr lang="en-US" sz="1400" dirty="0">
                          <a:latin typeface="Poppins" panose="00000500000000000000" pitchFamily="2" charset="0"/>
                          <a:cs typeface="Poppins" panose="00000500000000000000" pitchFamily="2" charset="0"/>
                        </a:rPr>
                        <a:t>11% TO 25% DISALLOWED</a:t>
                      </a:r>
                    </a:p>
                  </a:txBody>
                  <a:tcPr marL="109728" marR="109728" marT="54864" marB="54864"/>
                </a:tc>
                <a:tc>
                  <a:txBody>
                    <a:bodyPr/>
                    <a:lstStyle/>
                    <a:p>
                      <a:pPr algn="ctr"/>
                      <a:r>
                        <a:rPr lang="en-US" sz="1400" dirty="0">
                          <a:latin typeface="Poppins" panose="00000500000000000000" pitchFamily="2" charset="0"/>
                          <a:cs typeface="Poppins" panose="00000500000000000000" pitchFamily="2" charset="0"/>
                        </a:rPr>
                        <a:t>26% TO 50% DISALLOWED</a:t>
                      </a:r>
                    </a:p>
                  </a:txBody>
                  <a:tcPr marL="109728" marR="109728" marT="54864" marB="54864"/>
                </a:tc>
                <a:tc>
                  <a:txBody>
                    <a:bodyPr/>
                    <a:lstStyle/>
                    <a:p>
                      <a:pPr algn="ctr"/>
                      <a:r>
                        <a:rPr lang="en-US" sz="1400" dirty="0">
                          <a:latin typeface="Poppins" panose="00000500000000000000" pitchFamily="2" charset="0"/>
                          <a:cs typeface="Poppins" panose="00000500000000000000" pitchFamily="2" charset="0"/>
                        </a:rPr>
                        <a:t>51% TO 100% DISALLOWED</a:t>
                      </a:r>
                    </a:p>
                  </a:txBody>
                  <a:tcPr marL="109728" marR="109728" marT="54864" marB="54864"/>
                </a:tc>
                <a:tc>
                  <a:txBody>
                    <a:bodyPr/>
                    <a:lstStyle/>
                    <a:p>
                      <a:pPr algn="ctr"/>
                      <a:r>
                        <a:rPr lang="en-US" sz="1400" dirty="0">
                          <a:latin typeface="Poppins" panose="00000500000000000000" pitchFamily="2" charset="0"/>
                          <a:cs typeface="Poppins" panose="00000500000000000000" pitchFamily="2" charset="0"/>
                        </a:rPr>
                        <a:t>AVERAGE TOTAL DISALLOWANCE RATE</a:t>
                      </a:r>
                    </a:p>
                  </a:txBody>
                  <a:tcPr marL="109728" marR="109728" marT="54864" marB="54864"/>
                </a:tc>
                <a:extLst>
                  <a:ext uri="{0D108BD9-81ED-4DB2-BD59-A6C34878D82A}">
                    <a16:rowId xmlns:a16="http://schemas.microsoft.com/office/drawing/2014/main" val="3790553130"/>
                  </a:ext>
                </a:extLst>
              </a:tr>
              <a:tr h="713602">
                <a:tc>
                  <a:txBody>
                    <a:bodyPr/>
                    <a:lstStyle/>
                    <a:p>
                      <a:pPr algn="ctr"/>
                      <a:r>
                        <a:rPr lang="en-US" sz="1400" b="1" dirty="0">
                          <a:latin typeface="Poppins" panose="00000500000000000000" pitchFamily="2" charset="0"/>
                          <a:cs typeface="Poppins" panose="00000500000000000000" pitchFamily="2" charset="0"/>
                        </a:rPr>
                        <a:t>AVERAGE (2009 – 2017)</a:t>
                      </a:r>
                    </a:p>
                  </a:txBody>
                  <a:tcPr marL="109728" marR="109728" marT="54864" marB="54864"/>
                </a:tc>
                <a:tc>
                  <a:txBody>
                    <a:bodyPr/>
                    <a:lstStyle/>
                    <a:p>
                      <a:pPr algn="ctr"/>
                      <a:r>
                        <a:rPr lang="en-US" sz="1900" b="1" dirty="0">
                          <a:latin typeface="Poppins" panose="00000500000000000000" pitchFamily="2" charset="0"/>
                          <a:cs typeface="Poppins" panose="00000500000000000000" pitchFamily="2" charset="0"/>
                        </a:rPr>
                        <a:t>131</a:t>
                      </a:r>
                    </a:p>
                  </a:txBody>
                  <a:tcPr marL="109728" marR="109728" marT="54864" marB="54864"/>
                </a:tc>
                <a:tc>
                  <a:txBody>
                    <a:bodyPr/>
                    <a:lstStyle/>
                    <a:p>
                      <a:pPr algn="ctr"/>
                      <a:r>
                        <a:rPr lang="en-US" sz="1900" b="1" dirty="0">
                          <a:latin typeface="Poppins" panose="00000500000000000000" pitchFamily="2" charset="0"/>
                          <a:cs typeface="Poppins" panose="00000500000000000000" pitchFamily="2" charset="0"/>
                        </a:rPr>
                        <a:t>133</a:t>
                      </a:r>
                    </a:p>
                  </a:txBody>
                  <a:tcPr marL="109728" marR="109728" marT="54864" marB="54864"/>
                </a:tc>
                <a:tc>
                  <a:txBody>
                    <a:bodyPr/>
                    <a:lstStyle/>
                    <a:p>
                      <a:pPr algn="ctr"/>
                      <a:r>
                        <a:rPr lang="en-US" sz="1900" b="1" dirty="0">
                          <a:latin typeface="Poppins" panose="00000500000000000000" pitchFamily="2" charset="0"/>
                          <a:cs typeface="Poppins" panose="00000500000000000000" pitchFamily="2" charset="0"/>
                        </a:rPr>
                        <a:t>69</a:t>
                      </a:r>
                    </a:p>
                  </a:txBody>
                  <a:tcPr marL="109728" marR="109728" marT="54864" marB="54864"/>
                </a:tc>
                <a:tc>
                  <a:txBody>
                    <a:bodyPr/>
                    <a:lstStyle/>
                    <a:p>
                      <a:pPr algn="ctr"/>
                      <a:r>
                        <a:rPr lang="en-US" sz="1900" b="1" dirty="0">
                          <a:latin typeface="Poppins" panose="00000500000000000000" pitchFamily="2" charset="0"/>
                          <a:cs typeface="Poppins" panose="00000500000000000000" pitchFamily="2" charset="0"/>
                        </a:rPr>
                        <a:t>38 </a:t>
                      </a:r>
                    </a:p>
                  </a:txBody>
                  <a:tcPr marL="109728" marR="109728" marT="54864" marB="54864"/>
                </a:tc>
                <a:tc>
                  <a:txBody>
                    <a:bodyPr/>
                    <a:lstStyle/>
                    <a:p>
                      <a:pPr algn="ctr"/>
                      <a:r>
                        <a:rPr lang="en-US" sz="1900" b="1" dirty="0">
                          <a:latin typeface="Poppins" panose="00000500000000000000" pitchFamily="2" charset="0"/>
                          <a:cs typeface="Poppins" panose="00000500000000000000" pitchFamily="2" charset="0"/>
                        </a:rPr>
                        <a:t>74.85%</a:t>
                      </a:r>
                    </a:p>
                  </a:txBody>
                  <a:tcPr marL="109728" marR="109728" marT="54864" marB="54864"/>
                </a:tc>
                <a:extLst>
                  <a:ext uri="{0D108BD9-81ED-4DB2-BD59-A6C34878D82A}">
                    <a16:rowId xmlns:a16="http://schemas.microsoft.com/office/drawing/2014/main" val="46912568"/>
                  </a:ext>
                </a:extLst>
              </a:tr>
            </a:tbl>
          </a:graphicData>
        </a:graphic>
      </p:graphicFrame>
      <p:sp>
        <p:nvSpPr>
          <p:cNvPr id="4" name="Rectangle 3">
            <a:extLst>
              <a:ext uri="{FF2B5EF4-FFF2-40B4-BE49-F238E27FC236}">
                <a16:creationId xmlns:a16="http://schemas.microsoft.com/office/drawing/2014/main" id="{8DEDF4C9-2147-47DF-BFD2-1B576027030C}"/>
              </a:ext>
            </a:extLst>
          </p:cNvPr>
          <p:cNvSpPr/>
          <p:nvPr/>
        </p:nvSpPr>
        <p:spPr>
          <a:xfrm>
            <a:off x="1776675" y="2930012"/>
            <a:ext cx="9411725" cy="682063"/>
          </a:xfrm>
          <a:prstGeom prst="rect">
            <a:avLst/>
          </a:prstGeom>
          <a:solidFill>
            <a:srgbClr val="2F559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60" dirty="0">
                <a:latin typeface="Poppins" panose="00000500000000000000" pitchFamily="2" charset="0"/>
                <a:cs typeface="Poppins" panose="00000500000000000000" pitchFamily="2" charset="0"/>
              </a:rPr>
              <a:t>AVERAGE LEA BOP DISALLOWANCES</a:t>
            </a:r>
          </a:p>
        </p:txBody>
      </p:sp>
      <p:grpSp>
        <p:nvGrpSpPr>
          <p:cNvPr id="14" name="Group 13">
            <a:extLst>
              <a:ext uri="{FF2B5EF4-FFF2-40B4-BE49-F238E27FC236}">
                <a16:creationId xmlns:a16="http://schemas.microsoft.com/office/drawing/2014/main" id="{C1735851-1FF6-42E0-A4DC-37C28116BBFA}"/>
              </a:ext>
            </a:extLst>
          </p:cNvPr>
          <p:cNvGrpSpPr/>
          <p:nvPr/>
        </p:nvGrpSpPr>
        <p:grpSpPr>
          <a:xfrm>
            <a:off x="0" y="0"/>
            <a:ext cx="12192000" cy="345758"/>
            <a:chOff x="0" y="4572000"/>
            <a:chExt cx="9152173" cy="345758"/>
          </a:xfrm>
        </p:grpSpPr>
        <p:sp>
          <p:nvSpPr>
            <p:cNvPr id="15" name="Rectangle 14">
              <a:extLst>
                <a:ext uri="{FF2B5EF4-FFF2-40B4-BE49-F238E27FC236}">
                  <a16:creationId xmlns:a16="http://schemas.microsoft.com/office/drawing/2014/main" id="{FC30C4D9-EA4C-47A9-95B0-69BA1D0CD4A2}"/>
                </a:ext>
              </a:extLst>
            </p:cNvPr>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0F849AF-7282-4400-8C28-5897D7375F60}"/>
                </a:ext>
              </a:extLst>
            </p:cNvPr>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3621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1B968E13-200C-0F43-9A1C-A4398A0BA3E0}"/>
              </a:ext>
            </a:extLst>
          </p:cNvPr>
          <p:cNvSpPr txBox="1"/>
          <p:nvPr/>
        </p:nvSpPr>
        <p:spPr>
          <a:xfrm>
            <a:off x="1907175" y="464543"/>
            <a:ext cx="8471037" cy="683264"/>
          </a:xfrm>
          <a:prstGeom prst="rect">
            <a:avLst/>
          </a:prstGeom>
          <a:noFill/>
        </p:spPr>
        <p:txBody>
          <a:bodyPr wrap="none" rtlCol="0">
            <a:spAutoFit/>
          </a:bodyPr>
          <a:lstStyle/>
          <a:p>
            <a:pPr algn="ctr"/>
            <a:r>
              <a:rPr lang="en-US" sz="1920" spc="136" dirty="0">
                <a:solidFill>
                  <a:schemeClr val="bg1">
                    <a:lumMod val="65000"/>
                  </a:schemeClr>
                </a:solidFill>
                <a:latin typeface="Poppins Light" pitchFamily="2" charset="77"/>
                <a:cs typeface="Poppins Light" pitchFamily="2" charset="77"/>
              </a:rPr>
              <a:t>SCHOOLS LOOSE MILLIONS OF DOLLARS TO AUDITS EVERY YEAR. </a:t>
            </a:r>
          </a:p>
          <a:p>
            <a:pPr algn="ctr"/>
            <a:r>
              <a:rPr lang="en-US" sz="1920" spc="136" dirty="0">
                <a:solidFill>
                  <a:schemeClr val="bg1">
                    <a:lumMod val="65000"/>
                  </a:schemeClr>
                </a:solidFill>
                <a:latin typeface="Poppins Light" pitchFamily="2" charset="77"/>
                <a:cs typeface="Poppins Light" pitchFamily="2" charset="77"/>
              </a:rPr>
              <a:t>THESE FUNDS MUST BE PAID BACK TO DHCS.</a:t>
            </a:r>
          </a:p>
        </p:txBody>
      </p:sp>
      <p:sp>
        <p:nvSpPr>
          <p:cNvPr id="57" name="TextBox 56">
            <a:extLst>
              <a:ext uri="{FF2B5EF4-FFF2-40B4-BE49-F238E27FC236}">
                <a16:creationId xmlns:a16="http://schemas.microsoft.com/office/drawing/2014/main" id="{49A1C3AB-4AF9-8541-9A83-8ADFC515F139}"/>
              </a:ext>
            </a:extLst>
          </p:cNvPr>
          <p:cNvSpPr txBox="1"/>
          <p:nvPr/>
        </p:nvSpPr>
        <p:spPr>
          <a:xfrm>
            <a:off x="3556678" y="1545120"/>
            <a:ext cx="2624436" cy="313932"/>
          </a:xfrm>
          <a:prstGeom prst="rect">
            <a:avLst/>
          </a:prstGeom>
          <a:noFill/>
        </p:spPr>
        <p:txBody>
          <a:bodyPr wrap="none" rtlCol="0" anchor="b" anchorCtr="0">
            <a:spAutoFit/>
          </a:bodyPr>
          <a:lstStyle/>
          <a:p>
            <a:pPr algn="ctr"/>
            <a:r>
              <a:rPr lang="en-US" sz="1440" b="1" dirty="0">
                <a:solidFill>
                  <a:schemeClr val="tx2"/>
                </a:solidFill>
                <a:latin typeface="Poppins" pitchFamily="2" charset="77"/>
                <a:ea typeface="League Spartan" charset="0"/>
                <a:cs typeface="Poppins" pitchFamily="2" charset="77"/>
              </a:rPr>
              <a:t>APPROX. DISALLOWANCES</a:t>
            </a:r>
          </a:p>
        </p:txBody>
      </p:sp>
      <p:sp>
        <p:nvSpPr>
          <p:cNvPr id="10" name="Freeform 9">
            <a:extLst>
              <a:ext uri="{FF2B5EF4-FFF2-40B4-BE49-F238E27FC236}">
                <a16:creationId xmlns:a16="http://schemas.microsoft.com/office/drawing/2014/main" id="{B18914AE-A9CA-554D-97EC-B8D9F6342DCC}"/>
              </a:ext>
            </a:extLst>
          </p:cNvPr>
          <p:cNvSpPr/>
          <p:nvPr/>
        </p:nvSpPr>
        <p:spPr>
          <a:xfrm>
            <a:off x="1420993" y="2000330"/>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4" name="TextBox 23">
            <a:extLst>
              <a:ext uri="{FF2B5EF4-FFF2-40B4-BE49-F238E27FC236}">
                <a16:creationId xmlns:a16="http://schemas.microsoft.com/office/drawing/2014/main" id="{5B9C56CF-6155-A142-A58E-140439F4A14B}"/>
              </a:ext>
            </a:extLst>
          </p:cNvPr>
          <p:cNvSpPr txBox="1"/>
          <p:nvPr/>
        </p:nvSpPr>
        <p:spPr>
          <a:xfrm>
            <a:off x="1772127" y="2130101"/>
            <a:ext cx="1805301"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LOS ANGELES USD</a:t>
            </a:r>
          </a:p>
        </p:txBody>
      </p:sp>
      <p:sp>
        <p:nvSpPr>
          <p:cNvPr id="30" name="Rectangle 29">
            <a:extLst>
              <a:ext uri="{FF2B5EF4-FFF2-40B4-BE49-F238E27FC236}">
                <a16:creationId xmlns:a16="http://schemas.microsoft.com/office/drawing/2014/main" id="{69B4D4C7-E9A9-A940-A6D5-AF2091B851C5}"/>
              </a:ext>
            </a:extLst>
          </p:cNvPr>
          <p:cNvSpPr/>
          <p:nvPr/>
        </p:nvSpPr>
        <p:spPr>
          <a:xfrm>
            <a:off x="3688468" y="2000330"/>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dirty="0">
              <a:solidFill>
                <a:schemeClr val="tx2"/>
              </a:solidFill>
            </a:endParaRPr>
          </a:p>
        </p:txBody>
      </p:sp>
      <p:sp>
        <p:nvSpPr>
          <p:cNvPr id="34" name="Rectangle 33">
            <a:extLst>
              <a:ext uri="{FF2B5EF4-FFF2-40B4-BE49-F238E27FC236}">
                <a16:creationId xmlns:a16="http://schemas.microsoft.com/office/drawing/2014/main" id="{6184B26F-B8E4-6446-AF0B-2AAC99F9EF43}"/>
              </a:ext>
            </a:extLst>
          </p:cNvPr>
          <p:cNvSpPr/>
          <p:nvPr/>
        </p:nvSpPr>
        <p:spPr>
          <a:xfrm>
            <a:off x="8410162" y="2000330"/>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60" name="Subtitle 2">
            <a:extLst>
              <a:ext uri="{FF2B5EF4-FFF2-40B4-BE49-F238E27FC236}">
                <a16:creationId xmlns:a16="http://schemas.microsoft.com/office/drawing/2014/main" id="{C20B81B0-D017-9441-9C2C-4C3DB178E836}"/>
              </a:ext>
            </a:extLst>
          </p:cNvPr>
          <p:cNvSpPr txBox="1">
            <a:spLocks/>
          </p:cNvSpPr>
          <p:nvPr/>
        </p:nvSpPr>
        <p:spPr>
          <a:xfrm>
            <a:off x="3878740" y="2196310"/>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$8,122,000</a:t>
            </a:r>
          </a:p>
        </p:txBody>
      </p:sp>
      <p:sp>
        <p:nvSpPr>
          <p:cNvPr id="72" name="Subtitle 2">
            <a:extLst>
              <a:ext uri="{FF2B5EF4-FFF2-40B4-BE49-F238E27FC236}">
                <a16:creationId xmlns:a16="http://schemas.microsoft.com/office/drawing/2014/main" id="{7C7D86C9-BAD2-3F40-BA0A-7720A0B803E7}"/>
              </a:ext>
            </a:extLst>
          </p:cNvPr>
          <p:cNvSpPr txBox="1">
            <a:spLocks/>
          </p:cNvSpPr>
          <p:nvPr/>
        </p:nvSpPr>
        <p:spPr>
          <a:xfrm>
            <a:off x="8605456" y="2196310"/>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$784,000</a:t>
            </a:r>
          </a:p>
        </p:txBody>
      </p:sp>
      <p:sp>
        <p:nvSpPr>
          <p:cNvPr id="12" name="Freeform 11">
            <a:extLst>
              <a:ext uri="{FF2B5EF4-FFF2-40B4-BE49-F238E27FC236}">
                <a16:creationId xmlns:a16="http://schemas.microsoft.com/office/drawing/2014/main" id="{34E9E2E6-A754-F44A-ACDF-8725247DC0A0}"/>
              </a:ext>
            </a:extLst>
          </p:cNvPr>
          <p:cNvSpPr/>
          <p:nvPr/>
        </p:nvSpPr>
        <p:spPr>
          <a:xfrm>
            <a:off x="1420993" y="2715226"/>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5" name="TextBox 24">
            <a:extLst>
              <a:ext uri="{FF2B5EF4-FFF2-40B4-BE49-F238E27FC236}">
                <a16:creationId xmlns:a16="http://schemas.microsoft.com/office/drawing/2014/main" id="{96B84E9B-2FE7-AF45-A90C-EA772BB4BE95}"/>
              </a:ext>
            </a:extLst>
          </p:cNvPr>
          <p:cNvSpPr txBox="1"/>
          <p:nvPr/>
        </p:nvSpPr>
        <p:spPr>
          <a:xfrm>
            <a:off x="1904377" y="2844997"/>
            <a:ext cx="1540806"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RIVERSIDE COE</a:t>
            </a:r>
          </a:p>
        </p:txBody>
      </p:sp>
      <p:sp>
        <p:nvSpPr>
          <p:cNvPr id="37" name="Rectangle 36">
            <a:extLst>
              <a:ext uri="{FF2B5EF4-FFF2-40B4-BE49-F238E27FC236}">
                <a16:creationId xmlns:a16="http://schemas.microsoft.com/office/drawing/2014/main" id="{82182A38-ACB4-2B4F-8FC1-847766B83131}"/>
              </a:ext>
            </a:extLst>
          </p:cNvPr>
          <p:cNvSpPr/>
          <p:nvPr/>
        </p:nvSpPr>
        <p:spPr>
          <a:xfrm>
            <a:off x="3688468" y="2715081"/>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39" name="Rectangle 38">
            <a:extLst>
              <a:ext uri="{FF2B5EF4-FFF2-40B4-BE49-F238E27FC236}">
                <a16:creationId xmlns:a16="http://schemas.microsoft.com/office/drawing/2014/main" id="{6A313FD9-B692-C34B-86AA-CFB91A75855A}"/>
              </a:ext>
            </a:extLst>
          </p:cNvPr>
          <p:cNvSpPr/>
          <p:nvPr/>
        </p:nvSpPr>
        <p:spPr>
          <a:xfrm>
            <a:off x="8410162" y="2715081"/>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61" name="Subtitle 2">
            <a:extLst>
              <a:ext uri="{FF2B5EF4-FFF2-40B4-BE49-F238E27FC236}">
                <a16:creationId xmlns:a16="http://schemas.microsoft.com/office/drawing/2014/main" id="{98D149A4-0AF7-344E-B68D-6DA737F704F3}"/>
              </a:ext>
            </a:extLst>
          </p:cNvPr>
          <p:cNvSpPr txBox="1">
            <a:spLocks/>
          </p:cNvSpPr>
          <p:nvPr/>
        </p:nvSpPr>
        <p:spPr>
          <a:xfrm>
            <a:off x="3883762" y="2910718"/>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$1,349,000</a:t>
            </a:r>
          </a:p>
        </p:txBody>
      </p:sp>
      <p:sp>
        <p:nvSpPr>
          <p:cNvPr id="73" name="Subtitle 2">
            <a:extLst>
              <a:ext uri="{FF2B5EF4-FFF2-40B4-BE49-F238E27FC236}">
                <a16:creationId xmlns:a16="http://schemas.microsoft.com/office/drawing/2014/main" id="{47C9F935-0B3B-ED4E-AC4D-77EDF56C0E1E}"/>
              </a:ext>
            </a:extLst>
          </p:cNvPr>
          <p:cNvSpPr txBox="1">
            <a:spLocks/>
          </p:cNvSpPr>
          <p:nvPr/>
        </p:nvSpPr>
        <p:spPr>
          <a:xfrm>
            <a:off x="8605455" y="2915633"/>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$3,667,000</a:t>
            </a:r>
          </a:p>
        </p:txBody>
      </p:sp>
      <p:sp>
        <p:nvSpPr>
          <p:cNvPr id="16" name="Freeform 15">
            <a:extLst>
              <a:ext uri="{FF2B5EF4-FFF2-40B4-BE49-F238E27FC236}">
                <a16:creationId xmlns:a16="http://schemas.microsoft.com/office/drawing/2014/main" id="{72450167-84D1-4242-A638-012EB10B513A}"/>
              </a:ext>
            </a:extLst>
          </p:cNvPr>
          <p:cNvSpPr/>
          <p:nvPr/>
        </p:nvSpPr>
        <p:spPr>
          <a:xfrm>
            <a:off x="1420993" y="3429979"/>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1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1" y="1219448"/>
                </a:lnTo>
                <a:lnTo>
                  <a:pt x="633547" y="609725"/>
                </a:lnTo>
                <a:lnTo>
                  <a:pt x="0" y="1"/>
                </a:lnTo>
                <a:close/>
              </a:path>
            </a:pathLst>
          </a:cu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6" name="TextBox 25">
            <a:extLst>
              <a:ext uri="{FF2B5EF4-FFF2-40B4-BE49-F238E27FC236}">
                <a16:creationId xmlns:a16="http://schemas.microsoft.com/office/drawing/2014/main" id="{5308DA51-C5C0-0B48-B0CF-21D80479E607}"/>
              </a:ext>
            </a:extLst>
          </p:cNvPr>
          <p:cNvSpPr txBox="1"/>
          <p:nvPr/>
        </p:nvSpPr>
        <p:spPr>
          <a:xfrm>
            <a:off x="1894759" y="3559750"/>
            <a:ext cx="1560042"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ROWLAND USD</a:t>
            </a:r>
          </a:p>
        </p:txBody>
      </p:sp>
      <p:sp>
        <p:nvSpPr>
          <p:cNvPr id="41" name="Rectangle 40">
            <a:extLst>
              <a:ext uri="{FF2B5EF4-FFF2-40B4-BE49-F238E27FC236}">
                <a16:creationId xmlns:a16="http://schemas.microsoft.com/office/drawing/2014/main" id="{345721E0-C9FD-6144-9600-82EDB39E4896}"/>
              </a:ext>
            </a:extLst>
          </p:cNvPr>
          <p:cNvSpPr/>
          <p:nvPr/>
        </p:nvSpPr>
        <p:spPr>
          <a:xfrm>
            <a:off x="3688468" y="3429977"/>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43" name="Rectangle 42">
            <a:extLst>
              <a:ext uri="{FF2B5EF4-FFF2-40B4-BE49-F238E27FC236}">
                <a16:creationId xmlns:a16="http://schemas.microsoft.com/office/drawing/2014/main" id="{39417A46-1B27-5B41-9BA1-540B736D556E}"/>
              </a:ext>
            </a:extLst>
          </p:cNvPr>
          <p:cNvSpPr/>
          <p:nvPr/>
        </p:nvSpPr>
        <p:spPr>
          <a:xfrm>
            <a:off x="8410162" y="3429977"/>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62" name="Subtitle 2">
            <a:extLst>
              <a:ext uri="{FF2B5EF4-FFF2-40B4-BE49-F238E27FC236}">
                <a16:creationId xmlns:a16="http://schemas.microsoft.com/office/drawing/2014/main" id="{40327AFF-DDB4-0641-A308-C97CCBDA5A54}"/>
              </a:ext>
            </a:extLst>
          </p:cNvPr>
          <p:cNvSpPr txBox="1">
            <a:spLocks/>
          </p:cNvSpPr>
          <p:nvPr/>
        </p:nvSpPr>
        <p:spPr>
          <a:xfrm>
            <a:off x="3883762" y="3622586"/>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$1,044,000</a:t>
            </a:r>
          </a:p>
        </p:txBody>
      </p:sp>
      <p:sp>
        <p:nvSpPr>
          <p:cNvPr id="74" name="Subtitle 2">
            <a:extLst>
              <a:ext uri="{FF2B5EF4-FFF2-40B4-BE49-F238E27FC236}">
                <a16:creationId xmlns:a16="http://schemas.microsoft.com/office/drawing/2014/main" id="{E14C7559-B63F-3A4F-A156-8B3178572316}"/>
              </a:ext>
            </a:extLst>
          </p:cNvPr>
          <p:cNvSpPr txBox="1">
            <a:spLocks/>
          </p:cNvSpPr>
          <p:nvPr/>
        </p:nvSpPr>
        <p:spPr>
          <a:xfrm>
            <a:off x="8605454" y="3638397"/>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$215,416</a:t>
            </a:r>
          </a:p>
        </p:txBody>
      </p:sp>
      <p:sp>
        <p:nvSpPr>
          <p:cNvPr id="17" name="Freeform 16">
            <a:extLst>
              <a:ext uri="{FF2B5EF4-FFF2-40B4-BE49-F238E27FC236}">
                <a16:creationId xmlns:a16="http://schemas.microsoft.com/office/drawing/2014/main" id="{B6234A9E-54CC-9546-AA6A-03A66A274E7F}"/>
              </a:ext>
            </a:extLst>
          </p:cNvPr>
          <p:cNvSpPr/>
          <p:nvPr/>
        </p:nvSpPr>
        <p:spPr>
          <a:xfrm>
            <a:off x="1420993" y="4144802"/>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1 w 4821609"/>
              <a:gd name="connsiteY3" fmla="*/ 1219448 h 1219448"/>
              <a:gd name="connsiteX4" fmla="*/ 633547 w 4821609"/>
              <a:gd name="connsiteY4" fmla="*/ 609725 h 1219448"/>
              <a:gd name="connsiteX5" fmla="*/ 0 w 4821609"/>
              <a:gd name="connsiteY5" fmla="*/ 2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1" y="1219448"/>
                </a:lnTo>
                <a:lnTo>
                  <a:pt x="633547" y="609725"/>
                </a:lnTo>
                <a:lnTo>
                  <a:pt x="0" y="2"/>
                </a:lnTo>
                <a:close/>
              </a:path>
            </a:pathLst>
          </a:cu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7" name="TextBox 26">
            <a:extLst>
              <a:ext uri="{FF2B5EF4-FFF2-40B4-BE49-F238E27FC236}">
                <a16:creationId xmlns:a16="http://schemas.microsoft.com/office/drawing/2014/main" id="{AD55BA1D-6D64-244A-9B77-6D7B2C77ED81}"/>
              </a:ext>
            </a:extLst>
          </p:cNvPr>
          <p:cNvSpPr txBox="1"/>
          <p:nvPr/>
        </p:nvSpPr>
        <p:spPr>
          <a:xfrm>
            <a:off x="1866703" y="4274573"/>
            <a:ext cx="1616148"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MONTEREY COE</a:t>
            </a:r>
          </a:p>
        </p:txBody>
      </p:sp>
      <p:sp>
        <p:nvSpPr>
          <p:cNvPr id="45" name="Rectangle 44">
            <a:extLst>
              <a:ext uri="{FF2B5EF4-FFF2-40B4-BE49-F238E27FC236}">
                <a16:creationId xmlns:a16="http://schemas.microsoft.com/office/drawing/2014/main" id="{D67E21B1-73DA-7C4D-8B53-C7B4CB240E54}"/>
              </a:ext>
            </a:extLst>
          </p:cNvPr>
          <p:cNvSpPr/>
          <p:nvPr/>
        </p:nvSpPr>
        <p:spPr>
          <a:xfrm>
            <a:off x="3688468" y="4144730"/>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47" name="Rectangle 46">
            <a:extLst>
              <a:ext uri="{FF2B5EF4-FFF2-40B4-BE49-F238E27FC236}">
                <a16:creationId xmlns:a16="http://schemas.microsoft.com/office/drawing/2014/main" id="{5E85109B-5939-D743-ABA0-78F96FF66C64}"/>
              </a:ext>
            </a:extLst>
          </p:cNvPr>
          <p:cNvSpPr/>
          <p:nvPr/>
        </p:nvSpPr>
        <p:spPr>
          <a:xfrm>
            <a:off x="8410162" y="4144730"/>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63" name="Subtitle 2">
            <a:extLst>
              <a:ext uri="{FF2B5EF4-FFF2-40B4-BE49-F238E27FC236}">
                <a16:creationId xmlns:a16="http://schemas.microsoft.com/office/drawing/2014/main" id="{C49C96E1-EB70-3444-8A88-7AA45E919797}"/>
              </a:ext>
            </a:extLst>
          </p:cNvPr>
          <p:cNvSpPr txBox="1">
            <a:spLocks/>
          </p:cNvSpPr>
          <p:nvPr/>
        </p:nvSpPr>
        <p:spPr>
          <a:xfrm>
            <a:off x="3883762" y="4345209"/>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$3,900,000</a:t>
            </a:r>
          </a:p>
        </p:txBody>
      </p:sp>
      <p:sp>
        <p:nvSpPr>
          <p:cNvPr id="75" name="Subtitle 2">
            <a:extLst>
              <a:ext uri="{FF2B5EF4-FFF2-40B4-BE49-F238E27FC236}">
                <a16:creationId xmlns:a16="http://schemas.microsoft.com/office/drawing/2014/main" id="{E3839A01-DF8F-464B-A019-101E9A13EAA5}"/>
              </a:ext>
            </a:extLst>
          </p:cNvPr>
          <p:cNvSpPr txBox="1">
            <a:spLocks/>
          </p:cNvSpPr>
          <p:nvPr/>
        </p:nvSpPr>
        <p:spPr>
          <a:xfrm>
            <a:off x="8605456" y="4345209"/>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$513,000</a:t>
            </a:r>
          </a:p>
        </p:txBody>
      </p:sp>
      <p:sp>
        <p:nvSpPr>
          <p:cNvPr id="18" name="Freeform 17">
            <a:extLst>
              <a:ext uri="{FF2B5EF4-FFF2-40B4-BE49-F238E27FC236}">
                <a16:creationId xmlns:a16="http://schemas.microsoft.com/office/drawing/2014/main" id="{71AB2FC1-49A9-1D42-9BE2-EC9AF1ED7066}"/>
              </a:ext>
            </a:extLst>
          </p:cNvPr>
          <p:cNvSpPr/>
          <p:nvPr/>
        </p:nvSpPr>
        <p:spPr>
          <a:xfrm>
            <a:off x="1420993" y="4859554"/>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1 w 4821609"/>
              <a:gd name="connsiteY3" fmla="*/ 1219448 h 1219448"/>
              <a:gd name="connsiteX4" fmla="*/ 633547 w 4821609"/>
              <a:gd name="connsiteY4" fmla="*/ 609725 h 1219448"/>
              <a:gd name="connsiteX5" fmla="*/ 0 w 4821609"/>
              <a:gd name="connsiteY5" fmla="*/ 2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1" y="1219448"/>
                </a:lnTo>
                <a:lnTo>
                  <a:pt x="633547" y="609725"/>
                </a:lnTo>
                <a:lnTo>
                  <a:pt x="0" y="2"/>
                </a:lnTo>
                <a:close/>
              </a:path>
            </a:pathLst>
          </a:cu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8" name="TextBox 27">
            <a:extLst>
              <a:ext uri="{FF2B5EF4-FFF2-40B4-BE49-F238E27FC236}">
                <a16:creationId xmlns:a16="http://schemas.microsoft.com/office/drawing/2014/main" id="{7C469E4E-0481-5043-BBCF-E184DEA01706}"/>
              </a:ext>
            </a:extLst>
          </p:cNvPr>
          <p:cNvSpPr txBox="1"/>
          <p:nvPr/>
        </p:nvSpPr>
        <p:spPr>
          <a:xfrm>
            <a:off x="1825827" y="4989325"/>
            <a:ext cx="1697901"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SAN MATEO COE</a:t>
            </a:r>
          </a:p>
        </p:txBody>
      </p:sp>
      <p:sp>
        <p:nvSpPr>
          <p:cNvPr id="49" name="Rectangle 48">
            <a:extLst>
              <a:ext uri="{FF2B5EF4-FFF2-40B4-BE49-F238E27FC236}">
                <a16:creationId xmlns:a16="http://schemas.microsoft.com/office/drawing/2014/main" id="{EF9C1575-5027-234B-80E6-E4C26FC5B956}"/>
              </a:ext>
            </a:extLst>
          </p:cNvPr>
          <p:cNvSpPr/>
          <p:nvPr/>
        </p:nvSpPr>
        <p:spPr>
          <a:xfrm>
            <a:off x="3688468" y="4859553"/>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51" name="Rectangle 50">
            <a:extLst>
              <a:ext uri="{FF2B5EF4-FFF2-40B4-BE49-F238E27FC236}">
                <a16:creationId xmlns:a16="http://schemas.microsoft.com/office/drawing/2014/main" id="{DADFFF27-3EC0-8240-A9B2-28B28A330979}"/>
              </a:ext>
            </a:extLst>
          </p:cNvPr>
          <p:cNvSpPr/>
          <p:nvPr/>
        </p:nvSpPr>
        <p:spPr>
          <a:xfrm>
            <a:off x="8410162" y="4859553"/>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64" name="Subtitle 2">
            <a:extLst>
              <a:ext uri="{FF2B5EF4-FFF2-40B4-BE49-F238E27FC236}">
                <a16:creationId xmlns:a16="http://schemas.microsoft.com/office/drawing/2014/main" id="{DCC82BA5-6497-C544-8F60-0EC6466A36FA}"/>
              </a:ext>
            </a:extLst>
          </p:cNvPr>
          <p:cNvSpPr txBox="1">
            <a:spLocks/>
          </p:cNvSpPr>
          <p:nvPr/>
        </p:nvSpPr>
        <p:spPr>
          <a:xfrm>
            <a:off x="3865819" y="5067444"/>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$4,000,000</a:t>
            </a:r>
          </a:p>
        </p:txBody>
      </p:sp>
      <p:sp>
        <p:nvSpPr>
          <p:cNvPr id="76" name="Subtitle 2">
            <a:extLst>
              <a:ext uri="{FF2B5EF4-FFF2-40B4-BE49-F238E27FC236}">
                <a16:creationId xmlns:a16="http://schemas.microsoft.com/office/drawing/2014/main" id="{924F9EF7-F838-1641-9A0E-56F2FCE12408}"/>
              </a:ext>
            </a:extLst>
          </p:cNvPr>
          <p:cNvSpPr txBox="1">
            <a:spLocks/>
          </p:cNvSpPr>
          <p:nvPr/>
        </p:nvSpPr>
        <p:spPr>
          <a:xfrm>
            <a:off x="8605456" y="5063405"/>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$200,000</a:t>
            </a:r>
          </a:p>
        </p:txBody>
      </p:sp>
      <p:sp>
        <p:nvSpPr>
          <p:cNvPr id="20" name="Freeform 19">
            <a:extLst>
              <a:ext uri="{FF2B5EF4-FFF2-40B4-BE49-F238E27FC236}">
                <a16:creationId xmlns:a16="http://schemas.microsoft.com/office/drawing/2014/main" id="{AFBC5A8F-85C8-0C40-8D45-B529E14798DF}"/>
              </a:ext>
            </a:extLst>
          </p:cNvPr>
          <p:cNvSpPr/>
          <p:nvPr/>
        </p:nvSpPr>
        <p:spPr>
          <a:xfrm>
            <a:off x="1420993" y="5574305"/>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1 w 4821609"/>
              <a:gd name="connsiteY3" fmla="*/ 1219448 h 1219448"/>
              <a:gd name="connsiteX4" fmla="*/ 633547 w 4821609"/>
              <a:gd name="connsiteY4" fmla="*/ 609725 h 1219448"/>
              <a:gd name="connsiteX5" fmla="*/ 0 w 4821609"/>
              <a:gd name="connsiteY5" fmla="*/ 2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1" y="1219448"/>
                </a:lnTo>
                <a:lnTo>
                  <a:pt x="633547" y="609725"/>
                </a:lnTo>
                <a:lnTo>
                  <a:pt x="0" y="2"/>
                </a:lnTo>
                <a:close/>
              </a:path>
            </a:pathLst>
          </a:cu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9" name="TextBox 28">
            <a:extLst>
              <a:ext uri="{FF2B5EF4-FFF2-40B4-BE49-F238E27FC236}">
                <a16:creationId xmlns:a16="http://schemas.microsoft.com/office/drawing/2014/main" id="{D9F59509-47CB-EE4B-B549-6A5CB9127C92}"/>
              </a:ext>
            </a:extLst>
          </p:cNvPr>
          <p:cNvSpPr txBox="1"/>
          <p:nvPr/>
        </p:nvSpPr>
        <p:spPr>
          <a:xfrm>
            <a:off x="1991738" y="5704076"/>
            <a:ext cx="1366080"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SAUGUS USD</a:t>
            </a:r>
          </a:p>
        </p:txBody>
      </p:sp>
      <p:sp>
        <p:nvSpPr>
          <p:cNvPr id="53" name="Rectangle 52">
            <a:extLst>
              <a:ext uri="{FF2B5EF4-FFF2-40B4-BE49-F238E27FC236}">
                <a16:creationId xmlns:a16="http://schemas.microsoft.com/office/drawing/2014/main" id="{9402B2F9-7B3B-164B-A10B-D904C63E7AE1}"/>
              </a:ext>
            </a:extLst>
          </p:cNvPr>
          <p:cNvSpPr/>
          <p:nvPr/>
        </p:nvSpPr>
        <p:spPr>
          <a:xfrm>
            <a:off x="3688468" y="5574305"/>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55" name="Rectangle 54">
            <a:extLst>
              <a:ext uri="{FF2B5EF4-FFF2-40B4-BE49-F238E27FC236}">
                <a16:creationId xmlns:a16="http://schemas.microsoft.com/office/drawing/2014/main" id="{29920943-72E3-9A4B-B97B-3705E668FFEF}"/>
              </a:ext>
            </a:extLst>
          </p:cNvPr>
          <p:cNvSpPr/>
          <p:nvPr/>
        </p:nvSpPr>
        <p:spPr>
          <a:xfrm>
            <a:off x="8410162" y="5574305"/>
            <a:ext cx="2360846" cy="57347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2"/>
              </a:solidFill>
            </a:endParaRPr>
          </a:p>
        </p:txBody>
      </p:sp>
      <p:sp>
        <p:nvSpPr>
          <p:cNvPr id="65" name="Subtitle 2">
            <a:extLst>
              <a:ext uri="{FF2B5EF4-FFF2-40B4-BE49-F238E27FC236}">
                <a16:creationId xmlns:a16="http://schemas.microsoft.com/office/drawing/2014/main" id="{97C3DEBA-E4CB-6F4A-BF50-8123BF6EDEBF}"/>
              </a:ext>
            </a:extLst>
          </p:cNvPr>
          <p:cNvSpPr txBox="1">
            <a:spLocks/>
          </p:cNvSpPr>
          <p:nvPr/>
        </p:nvSpPr>
        <p:spPr>
          <a:xfrm>
            <a:off x="3883762" y="5774712"/>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$48,117</a:t>
            </a:r>
          </a:p>
        </p:txBody>
      </p:sp>
      <p:sp>
        <p:nvSpPr>
          <p:cNvPr id="77" name="Subtitle 2">
            <a:extLst>
              <a:ext uri="{FF2B5EF4-FFF2-40B4-BE49-F238E27FC236}">
                <a16:creationId xmlns:a16="http://schemas.microsoft.com/office/drawing/2014/main" id="{9239D5CC-5B4D-B64A-89CE-2F582E00F6AC}"/>
              </a:ext>
            </a:extLst>
          </p:cNvPr>
          <p:cNvSpPr txBox="1">
            <a:spLocks/>
          </p:cNvSpPr>
          <p:nvPr/>
        </p:nvSpPr>
        <p:spPr>
          <a:xfrm>
            <a:off x="8605456" y="5784449"/>
            <a:ext cx="1970257" cy="254439"/>
          </a:xfrm>
          <a:prstGeom prst="rect">
            <a:avLst/>
          </a:prstGeom>
        </p:spPr>
        <p:txBody>
          <a:bodyPr vert="horz" wrap="square" lIns="41159" tIns="20579" rIns="41159" bIns="2057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76"/>
              </a:lnSpc>
            </a:pPr>
            <a:r>
              <a:rPr lang="en-US" sz="2160" dirty="0">
                <a:latin typeface="Lato Light" panose="020F0502020204030203" pitchFamily="34" charset="0"/>
                <a:ea typeface="Lato Light" panose="020F0502020204030203" pitchFamily="34" charset="0"/>
                <a:cs typeface="Mukta ExtraLight" panose="020B0000000000000000" pitchFamily="34" charset="77"/>
              </a:rPr>
              <a:t>$476,000</a:t>
            </a:r>
          </a:p>
        </p:txBody>
      </p:sp>
      <p:sp>
        <p:nvSpPr>
          <p:cNvPr id="56" name="Freeform 9">
            <a:extLst>
              <a:ext uri="{FF2B5EF4-FFF2-40B4-BE49-F238E27FC236}">
                <a16:creationId xmlns:a16="http://schemas.microsoft.com/office/drawing/2014/main" id="{C27447C7-73B9-4542-B54D-449DCB98CF77}"/>
              </a:ext>
            </a:extLst>
          </p:cNvPr>
          <p:cNvSpPr/>
          <p:nvPr/>
        </p:nvSpPr>
        <p:spPr>
          <a:xfrm>
            <a:off x="6142689" y="2003635"/>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accent3">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dirty="0"/>
          </a:p>
        </p:txBody>
      </p:sp>
      <p:sp>
        <p:nvSpPr>
          <p:cNvPr id="78" name="Freeform 9">
            <a:extLst>
              <a:ext uri="{FF2B5EF4-FFF2-40B4-BE49-F238E27FC236}">
                <a16:creationId xmlns:a16="http://schemas.microsoft.com/office/drawing/2014/main" id="{6FB7DB29-1BDA-444F-948A-F3C132BF3ED2}"/>
              </a:ext>
            </a:extLst>
          </p:cNvPr>
          <p:cNvSpPr/>
          <p:nvPr/>
        </p:nvSpPr>
        <p:spPr>
          <a:xfrm>
            <a:off x="6146395" y="2715226"/>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tx2">
              <a:lumMod val="40000"/>
              <a:lumOff val="6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79" name="Freeform 9">
            <a:extLst>
              <a:ext uri="{FF2B5EF4-FFF2-40B4-BE49-F238E27FC236}">
                <a16:creationId xmlns:a16="http://schemas.microsoft.com/office/drawing/2014/main" id="{ABA16E75-AB26-4794-BBE5-3E642C1D3E30}"/>
              </a:ext>
            </a:extLst>
          </p:cNvPr>
          <p:cNvSpPr/>
          <p:nvPr/>
        </p:nvSpPr>
        <p:spPr>
          <a:xfrm>
            <a:off x="6146395" y="3428086"/>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accent4">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80" name="Freeform 9">
            <a:extLst>
              <a:ext uri="{FF2B5EF4-FFF2-40B4-BE49-F238E27FC236}">
                <a16:creationId xmlns:a16="http://schemas.microsoft.com/office/drawing/2014/main" id="{89570798-1383-42A3-8FF8-1B5F1049AF05}"/>
              </a:ext>
            </a:extLst>
          </p:cNvPr>
          <p:cNvSpPr/>
          <p:nvPr/>
        </p:nvSpPr>
        <p:spPr>
          <a:xfrm>
            <a:off x="6142686" y="4140946"/>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accent2">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82" name="TextBox 81">
            <a:extLst>
              <a:ext uri="{FF2B5EF4-FFF2-40B4-BE49-F238E27FC236}">
                <a16:creationId xmlns:a16="http://schemas.microsoft.com/office/drawing/2014/main" id="{0D5D38A8-3EE5-4D8E-9209-E8C0BE41C7D2}"/>
              </a:ext>
            </a:extLst>
          </p:cNvPr>
          <p:cNvSpPr txBox="1"/>
          <p:nvPr/>
        </p:nvSpPr>
        <p:spPr>
          <a:xfrm>
            <a:off x="6640376" y="2130101"/>
            <a:ext cx="1604927"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SAN DIEGO USD</a:t>
            </a:r>
          </a:p>
        </p:txBody>
      </p:sp>
      <p:sp>
        <p:nvSpPr>
          <p:cNvPr id="83" name="TextBox 82">
            <a:extLst>
              <a:ext uri="{FF2B5EF4-FFF2-40B4-BE49-F238E27FC236}">
                <a16:creationId xmlns:a16="http://schemas.microsoft.com/office/drawing/2014/main" id="{5C35A90B-D8BF-4AFA-AB2D-CCD511414BBF}"/>
              </a:ext>
            </a:extLst>
          </p:cNvPr>
          <p:cNvSpPr txBox="1"/>
          <p:nvPr/>
        </p:nvSpPr>
        <p:spPr>
          <a:xfrm>
            <a:off x="6660234" y="2844851"/>
            <a:ext cx="1478289"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VENTURA COE</a:t>
            </a:r>
          </a:p>
        </p:txBody>
      </p:sp>
      <p:sp>
        <p:nvSpPr>
          <p:cNvPr id="84" name="TextBox 83">
            <a:extLst>
              <a:ext uri="{FF2B5EF4-FFF2-40B4-BE49-F238E27FC236}">
                <a16:creationId xmlns:a16="http://schemas.microsoft.com/office/drawing/2014/main" id="{E36765A8-5FAD-4801-AACA-131DCC44FE47}"/>
              </a:ext>
            </a:extLst>
          </p:cNvPr>
          <p:cNvSpPr txBox="1"/>
          <p:nvPr/>
        </p:nvSpPr>
        <p:spPr>
          <a:xfrm>
            <a:off x="6472685" y="3557856"/>
            <a:ext cx="1853392"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SULPHUR SPRINGS</a:t>
            </a:r>
          </a:p>
        </p:txBody>
      </p:sp>
      <p:sp>
        <p:nvSpPr>
          <p:cNvPr id="85" name="TextBox 84">
            <a:extLst>
              <a:ext uri="{FF2B5EF4-FFF2-40B4-BE49-F238E27FC236}">
                <a16:creationId xmlns:a16="http://schemas.microsoft.com/office/drawing/2014/main" id="{2DFFDCF8-0FC6-439B-A09D-5A7EDEC5BC14}"/>
              </a:ext>
            </a:extLst>
          </p:cNvPr>
          <p:cNvSpPr txBox="1"/>
          <p:nvPr/>
        </p:nvSpPr>
        <p:spPr>
          <a:xfrm>
            <a:off x="6660554" y="4274573"/>
            <a:ext cx="1519968"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WESTSIDE USD</a:t>
            </a:r>
          </a:p>
        </p:txBody>
      </p:sp>
      <p:sp>
        <p:nvSpPr>
          <p:cNvPr id="86" name="Freeform 9">
            <a:extLst>
              <a:ext uri="{FF2B5EF4-FFF2-40B4-BE49-F238E27FC236}">
                <a16:creationId xmlns:a16="http://schemas.microsoft.com/office/drawing/2014/main" id="{2DB8D84F-B033-429C-B7C0-E99F20C69839}"/>
              </a:ext>
            </a:extLst>
          </p:cNvPr>
          <p:cNvSpPr/>
          <p:nvPr/>
        </p:nvSpPr>
        <p:spPr>
          <a:xfrm>
            <a:off x="6178576" y="4864421"/>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bg1">
              <a:lumMod val="6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dirty="0"/>
          </a:p>
        </p:txBody>
      </p:sp>
      <p:sp>
        <p:nvSpPr>
          <p:cNvPr id="87" name="TextBox 86">
            <a:extLst>
              <a:ext uri="{FF2B5EF4-FFF2-40B4-BE49-F238E27FC236}">
                <a16:creationId xmlns:a16="http://schemas.microsoft.com/office/drawing/2014/main" id="{4F48BB98-3BDF-4CD1-9B93-A89999B6FC00}"/>
              </a:ext>
            </a:extLst>
          </p:cNvPr>
          <p:cNvSpPr txBox="1"/>
          <p:nvPr/>
        </p:nvSpPr>
        <p:spPr>
          <a:xfrm>
            <a:off x="6490498" y="5000160"/>
            <a:ext cx="1904688"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SANTA CLARA COE</a:t>
            </a:r>
          </a:p>
        </p:txBody>
      </p:sp>
      <p:sp>
        <p:nvSpPr>
          <p:cNvPr id="88" name="Freeform 9">
            <a:extLst>
              <a:ext uri="{FF2B5EF4-FFF2-40B4-BE49-F238E27FC236}">
                <a16:creationId xmlns:a16="http://schemas.microsoft.com/office/drawing/2014/main" id="{1C86C9C2-D2DD-480D-8305-0CE5C22B2E38}"/>
              </a:ext>
            </a:extLst>
          </p:cNvPr>
          <p:cNvSpPr/>
          <p:nvPr/>
        </p:nvSpPr>
        <p:spPr>
          <a:xfrm>
            <a:off x="6146019" y="5584043"/>
            <a:ext cx="2267474" cy="573474"/>
          </a:xfrm>
          <a:custGeom>
            <a:avLst/>
            <a:gdLst>
              <a:gd name="connsiteX0" fmla="*/ 0 w 4821609"/>
              <a:gd name="connsiteY0" fmla="*/ 0 h 1219448"/>
              <a:gd name="connsiteX1" fmla="*/ 4821609 w 4821609"/>
              <a:gd name="connsiteY1" fmla="*/ 0 h 1219448"/>
              <a:gd name="connsiteX2" fmla="*/ 4821609 w 4821609"/>
              <a:gd name="connsiteY2" fmla="*/ 1219448 h 1219448"/>
              <a:gd name="connsiteX3" fmla="*/ 0 w 4821609"/>
              <a:gd name="connsiteY3" fmla="*/ 1219448 h 1219448"/>
              <a:gd name="connsiteX4" fmla="*/ 633547 w 4821609"/>
              <a:gd name="connsiteY4" fmla="*/ 609725 h 1219448"/>
              <a:gd name="connsiteX5" fmla="*/ 0 w 4821609"/>
              <a:gd name="connsiteY5" fmla="*/ 1 h 12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1609" h="1219448">
                <a:moveTo>
                  <a:pt x="0" y="0"/>
                </a:moveTo>
                <a:lnTo>
                  <a:pt x="4821609" y="0"/>
                </a:lnTo>
                <a:lnTo>
                  <a:pt x="4821609" y="1219448"/>
                </a:lnTo>
                <a:lnTo>
                  <a:pt x="0" y="1219448"/>
                </a:lnTo>
                <a:lnTo>
                  <a:pt x="633547" y="609725"/>
                </a:lnTo>
                <a:lnTo>
                  <a:pt x="0" y="1"/>
                </a:lnTo>
                <a:close/>
              </a:path>
            </a:pathLst>
          </a:custGeom>
          <a:solidFill>
            <a:schemeClr val="accent5">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89" name="TextBox 88">
            <a:extLst>
              <a:ext uri="{FF2B5EF4-FFF2-40B4-BE49-F238E27FC236}">
                <a16:creationId xmlns:a16="http://schemas.microsoft.com/office/drawing/2014/main" id="{D71B6FD3-2C73-4EA5-AB8B-C737B1CDBD70}"/>
              </a:ext>
            </a:extLst>
          </p:cNvPr>
          <p:cNvSpPr txBox="1"/>
          <p:nvPr/>
        </p:nvSpPr>
        <p:spPr>
          <a:xfrm>
            <a:off x="6446682" y="5713813"/>
            <a:ext cx="1784463" cy="313932"/>
          </a:xfrm>
          <a:prstGeom prst="rect">
            <a:avLst/>
          </a:prstGeom>
          <a:noFill/>
        </p:spPr>
        <p:txBody>
          <a:bodyPr wrap="none" rtlCol="0" anchor="ctr" anchorCtr="0">
            <a:spAutoFit/>
          </a:bodyPr>
          <a:lstStyle/>
          <a:p>
            <a:pPr algn="ctr"/>
            <a:r>
              <a:rPr lang="en-US" sz="1440" b="1" dirty="0">
                <a:solidFill>
                  <a:schemeClr val="bg1"/>
                </a:solidFill>
                <a:latin typeface="Poppins" pitchFamily="2" charset="77"/>
                <a:ea typeface="League Spartan" charset="0"/>
                <a:cs typeface="Poppins" pitchFamily="2" charset="77"/>
              </a:rPr>
              <a:t>SANTA CRUZ COE</a:t>
            </a:r>
          </a:p>
        </p:txBody>
      </p:sp>
      <p:sp>
        <p:nvSpPr>
          <p:cNvPr id="90" name="TextBox 89">
            <a:extLst>
              <a:ext uri="{FF2B5EF4-FFF2-40B4-BE49-F238E27FC236}">
                <a16:creationId xmlns:a16="http://schemas.microsoft.com/office/drawing/2014/main" id="{8AE03D5B-8F5C-4899-B125-DD33FE75EB4E}"/>
              </a:ext>
            </a:extLst>
          </p:cNvPr>
          <p:cNvSpPr txBox="1"/>
          <p:nvPr/>
        </p:nvSpPr>
        <p:spPr>
          <a:xfrm>
            <a:off x="8306680" y="1539701"/>
            <a:ext cx="2624436" cy="313932"/>
          </a:xfrm>
          <a:prstGeom prst="rect">
            <a:avLst/>
          </a:prstGeom>
          <a:noFill/>
        </p:spPr>
        <p:txBody>
          <a:bodyPr wrap="none" rtlCol="0" anchor="b" anchorCtr="0">
            <a:spAutoFit/>
          </a:bodyPr>
          <a:lstStyle/>
          <a:p>
            <a:pPr algn="ctr"/>
            <a:r>
              <a:rPr lang="en-US" sz="1440" b="1" dirty="0">
                <a:solidFill>
                  <a:schemeClr val="tx2"/>
                </a:solidFill>
                <a:latin typeface="Poppins" pitchFamily="2" charset="77"/>
                <a:ea typeface="League Spartan" charset="0"/>
                <a:cs typeface="Poppins" pitchFamily="2" charset="77"/>
              </a:rPr>
              <a:t>APPROX. DISALLOWANCES</a:t>
            </a:r>
          </a:p>
        </p:txBody>
      </p:sp>
      <p:grpSp>
        <p:nvGrpSpPr>
          <p:cNvPr id="54" name="Group 53">
            <a:extLst>
              <a:ext uri="{FF2B5EF4-FFF2-40B4-BE49-F238E27FC236}">
                <a16:creationId xmlns:a16="http://schemas.microsoft.com/office/drawing/2014/main" id="{B5D9A3B2-DB9B-42E9-8071-9CD6BD4F8A2F}"/>
              </a:ext>
            </a:extLst>
          </p:cNvPr>
          <p:cNvGrpSpPr/>
          <p:nvPr/>
        </p:nvGrpSpPr>
        <p:grpSpPr>
          <a:xfrm>
            <a:off x="0" y="0"/>
            <a:ext cx="12192000" cy="345758"/>
            <a:chOff x="0" y="4572000"/>
            <a:chExt cx="9152173" cy="345758"/>
          </a:xfrm>
        </p:grpSpPr>
        <p:sp>
          <p:nvSpPr>
            <p:cNvPr id="58" name="Rectangle 57">
              <a:extLst>
                <a:ext uri="{FF2B5EF4-FFF2-40B4-BE49-F238E27FC236}">
                  <a16:creationId xmlns:a16="http://schemas.microsoft.com/office/drawing/2014/main" id="{D4FAC34E-3528-4453-9612-CA3B7B7E06A1}"/>
                </a:ext>
              </a:extLst>
            </p:cNvPr>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6C072C4-72F5-4C0E-888E-AE8094B174BD}"/>
                </a:ext>
              </a:extLst>
            </p:cNvPr>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a:extLst>
              <a:ext uri="{FF2B5EF4-FFF2-40B4-BE49-F238E27FC236}">
                <a16:creationId xmlns:a16="http://schemas.microsoft.com/office/drawing/2014/main" id="{9CB9CC7A-305B-4F30-8DE3-4308434D6FCB}"/>
              </a:ext>
            </a:extLst>
          </p:cNvPr>
          <p:cNvSpPr/>
          <p:nvPr/>
        </p:nvSpPr>
        <p:spPr>
          <a:xfrm>
            <a:off x="0" y="6680882"/>
            <a:ext cx="12192000" cy="17908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2165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517">
            <a:extLst>
              <a:ext uri="{FF2B5EF4-FFF2-40B4-BE49-F238E27FC236}">
                <a16:creationId xmlns:a16="http://schemas.microsoft.com/office/drawing/2014/main" id="{E52CE161-69A0-0945-81A2-E71C630328AD}"/>
              </a:ext>
            </a:extLst>
          </p:cNvPr>
          <p:cNvSpPr>
            <a:spLocks noChangeArrowheads="1"/>
          </p:cNvSpPr>
          <p:nvPr/>
        </p:nvSpPr>
        <p:spPr bwMode="auto">
          <a:xfrm>
            <a:off x="0" y="2452359"/>
            <a:ext cx="5594080" cy="3093114"/>
          </a:xfrm>
          <a:custGeom>
            <a:avLst/>
            <a:gdLst>
              <a:gd name="T0" fmla="*/ 0 w 7680"/>
              <a:gd name="T1" fmla="*/ 0 h 5518"/>
              <a:gd name="T2" fmla="*/ 4793 w 7680"/>
              <a:gd name="T3" fmla="*/ 0 h 5518"/>
              <a:gd name="T4" fmla="*/ 4793 w 7680"/>
              <a:gd name="T5" fmla="*/ 0 h 5518"/>
              <a:gd name="T6" fmla="*/ 7679 w 7680"/>
              <a:gd name="T7" fmla="*/ 2758 h 5518"/>
              <a:gd name="T8" fmla="*/ 7679 w 7680"/>
              <a:gd name="T9" fmla="*/ 2758 h 5518"/>
              <a:gd name="T10" fmla="*/ 7679 w 7680"/>
              <a:gd name="T11" fmla="*/ 2758 h 5518"/>
              <a:gd name="T12" fmla="*/ 4793 w 7680"/>
              <a:gd name="T13" fmla="*/ 5517 h 5518"/>
              <a:gd name="T14" fmla="*/ 17 w 7680"/>
              <a:gd name="T15" fmla="*/ 5517 h 5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0" h="5518">
                <a:moveTo>
                  <a:pt x="0" y="0"/>
                </a:moveTo>
                <a:lnTo>
                  <a:pt x="4793" y="0"/>
                </a:lnTo>
                <a:lnTo>
                  <a:pt x="4793" y="0"/>
                </a:lnTo>
                <a:cubicBezTo>
                  <a:pt x="6387" y="0"/>
                  <a:pt x="7679" y="1235"/>
                  <a:pt x="7679" y="2758"/>
                </a:cubicBezTo>
                <a:lnTo>
                  <a:pt x="7679" y="2758"/>
                </a:lnTo>
                <a:lnTo>
                  <a:pt x="7679" y="2758"/>
                </a:lnTo>
                <a:cubicBezTo>
                  <a:pt x="7679" y="4282"/>
                  <a:pt x="6387" y="5517"/>
                  <a:pt x="4793" y="5517"/>
                </a:cubicBezTo>
                <a:lnTo>
                  <a:pt x="17" y="5517"/>
                </a:lnTo>
              </a:path>
            </a:pathLst>
          </a:custGeom>
          <a:solidFill>
            <a:schemeClr val="accent2">
              <a:lumMod val="20000"/>
              <a:lumOff val="80000"/>
            </a:schemeClr>
          </a:solidFill>
          <a:ln w="12700" cap="flat">
            <a:solidFill>
              <a:schemeClr val="tx2"/>
            </a:solidFill>
            <a:round/>
            <a:headEnd/>
            <a:tailEnd/>
          </a:ln>
          <a:effectLst/>
        </p:spPr>
        <p:txBody>
          <a:bodyPr/>
          <a:lstStyle/>
          <a:p>
            <a:endParaRPr lang="en-US" sz="1620" dirty="0">
              <a:latin typeface="Poppins" pitchFamily="2" charset="77"/>
            </a:endParaRPr>
          </a:p>
        </p:txBody>
      </p:sp>
      <p:sp>
        <p:nvSpPr>
          <p:cNvPr id="18" name="Freeform 528">
            <a:extLst>
              <a:ext uri="{FF2B5EF4-FFF2-40B4-BE49-F238E27FC236}">
                <a16:creationId xmlns:a16="http://schemas.microsoft.com/office/drawing/2014/main" id="{AE1DB3EA-2134-734F-83B8-5628C6E00244}"/>
              </a:ext>
            </a:extLst>
          </p:cNvPr>
          <p:cNvSpPr>
            <a:spLocks noChangeArrowheads="1"/>
          </p:cNvSpPr>
          <p:nvPr/>
        </p:nvSpPr>
        <p:spPr bwMode="auto">
          <a:xfrm>
            <a:off x="5445727" y="2329799"/>
            <a:ext cx="657689" cy="657689"/>
          </a:xfrm>
          <a:custGeom>
            <a:avLst/>
            <a:gdLst>
              <a:gd name="T0" fmla="*/ 1173 w 1174"/>
              <a:gd name="T1" fmla="*/ 587 h 1175"/>
              <a:gd name="T2" fmla="*/ 1173 w 1174"/>
              <a:gd name="T3" fmla="*/ 587 h 1175"/>
              <a:gd name="T4" fmla="*/ 587 w 1174"/>
              <a:gd name="T5" fmla="*/ 1174 h 1175"/>
              <a:gd name="T6" fmla="*/ 587 w 1174"/>
              <a:gd name="T7" fmla="*/ 1174 h 1175"/>
              <a:gd name="T8" fmla="*/ 0 w 1174"/>
              <a:gd name="T9" fmla="*/ 587 h 1175"/>
              <a:gd name="T10" fmla="*/ 0 w 1174"/>
              <a:gd name="T11" fmla="*/ 587 h 1175"/>
              <a:gd name="T12" fmla="*/ 587 w 1174"/>
              <a:gd name="T13" fmla="*/ 0 h 1175"/>
              <a:gd name="T14" fmla="*/ 587 w 1174"/>
              <a:gd name="T15" fmla="*/ 0 h 1175"/>
              <a:gd name="T16" fmla="*/ 1173 w 1174"/>
              <a:gd name="T17" fmla="*/ 587 h 1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4" h="1175">
                <a:moveTo>
                  <a:pt x="1173" y="587"/>
                </a:moveTo>
                <a:lnTo>
                  <a:pt x="1173" y="587"/>
                </a:lnTo>
                <a:cubicBezTo>
                  <a:pt x="1173" y="912"/>
                  <a:pt x="910" y="1174"/>
                  <a:pt x="587" y="1174"/>
                </a:cubicBezTo>
                <a:lnTo>
                  <a:pt x="587" y="1174"/>
                </a:lnTo>
                <a:cubicBezTo>
                  <a:pt x="262" y="1174"/>
                  <a:pt x="0" y="912"/>
                  <a:pt x="0" y="587"/>
                </a:cubicBezTo>
                <a:lnTo>
                  <a:pt x="0" y="587"/>
                </a:lnTo>
                <a:cubicBezTo>
                  <a:pt x="0" y="263"/>
                  <a:pt x="262" y="0"/>
                  <a:pt x="587" y="0"/>
                </a:cubicBezTo>
                <a:lnTo>
                  <a:pt x="587" y="0"/>
                </a:lnTo>
                <a:cubicBezTo>
                  <a:pt x="910" y="0"/>
                  <a:pt x="1173" y="263"/>
                  <a:pt x="1173" y="587"/>
                </a:cubicBezTo>
              </a:path>
            </a:pathLst>
          </a:custGeom>
          <a:solidFill>
            <a:schemeClr val="accent2"/>
          </a:solidFill>
          <a:ln>
            <a:noFill/>
          </a:ln>
          <a:effectLst/>
        </p:spPr>
        <p:txBody>
          <a:bodyPr wrap="none" anchor="ctr"/>
          <a:lstStyle/>
          <a:p>
            <a:endParaRPr lang="en-US" sz="1620" dirty="0">
              <a:latin typeface="Poppins" pitchFamily="2" charset="77"/>
            </a:endParaRPr>
          </a:p>
        </p:txBody>
      </p:sp>
      <p:sp>
        <p:nvSpPr>
          <p:cNvPr id="19" name="Freeform 529">
            <a:extLst>
              <a:ext uri="{FF2B5EF4-FFF2-40B4-BE49-F238E27FC236}">
                <a16:creationId xmlns:a16="http://schemas.microsoft.com/office/drawing/2014/main" id="{EB555F2B-DC7F-9C47-AB6D-D0DEDAA57DE7}"/>
              </a:ext>
            </a:extLst>
          </p:cNvPr>
          <p:cNvSpPr>
            <a:spLocks noChangeArrowheads="1"/>
          </p:cNvSpPr>
          <p:nvPr/>
        </p:nvSpPr>
        <p:spPr bwMode="auto">
          <a:xfrm>
            <a:off x="5855104" y="3576585"/>
            <a:ext cx="657689" cy="660163"/>
          </a:xfrm>
          <a:custGeom>
            <a:avLst/>
            <a:gdLst>
              <a:gd name="T0" fmla="*/ 1173 w 1174"/>
              <a:gd name="T1" fmla="*/ 588 h 1176"/>
              <a:gd name="T2" fmla="*/ 1173 w 1174"/>
              <a:gd name="T3" fmla="*/ 588 h 1176"/>
              <a:gd name="T4" fmla="*/ 586 w 1174"/>
              <a:gd name="T5" fmla="*/ 1175 h 1176"/>
              <a:gd name="T6" fmla="*/ 586 w 1174"/>
              <a:gd name="T7" fmla="*/ 1175 h 1176"/>
              <a:gd name="T8" fmla="*/ 0 w 1174"/>
              <a:gd name="T9" fmla="*/ 588 h 1176"/>
              <a:gd name="T10" fmla="*/ 0 w 1174"/>
              <a:gd name="T11" fmla="*/ 588 h 1176"/>
              <a:gd name="T12" fmla="*/ 586 w 1174"/>
              <a:gd name="T13" fmla="*/ 0 h 1176"/>
              <a:gd name="T14" fmla="*/ 586 w 1174"/>
              <a:gd name="T15" fmla="*/ 0 h 1176"/>
              <a:gd name="T16" fmla="*/ 1173 w 1174"/>
              <a:gd name="T17" fmla="*/ 588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4" h="1176">
                <a:moveTo>
                  <a:pt x="1173" y="588"/>
                </a:moveTo>
                <a:lnTo>
                  <a:pt x="1173" y="588"/>
                </a:lnTo>
                <a:cubicBezTo>
                  <a:pt x="1173" y="912"/>
                  <a:pt x="910" y="1175"/>
                  <a:pt x="586" y="1175"/>
                </a:cubicBezTo>
                <a:lnTo>
                  <a:pt x="586" y="1175"/>
                </a:lnTo>
                <a:cubicBezTo>
                  <a:pt x="263" y="1175"/>
                  <a:pt x="0" y="912"/>
                  <a:pt x="0" y="588"/>
                </a:cubicBezTo>
                <a:lnTo>
                  <a:pt x="0" y="588"/>
                </a:lnTo>
                <a:cubicBezTo>
                  <a:pt x="0" y="263"/>
                  <a:pt x="263" y="0"/>
                  <a:pt x="586" y="0"/>
                </a:cubicBezTo>
                <a:lnTo>
                  <a:pt x="586" y="0"/>
                </a:lnTo>
                <a:cubicBezTo>
                  <a:pt x="910" y="0"/>
                  <a:pt x="1173" y="263"/>
                  <a:pt x="1173" y="588"/>
                </a:cubicBezTo>
              </a:path>
            </a:pathLst>
          </a:custGeom>
          <a:solidFill>
            <a:schemeClr val="accent3"/>
          </a:solidFill>
          <a:ln>
            <a:noFill/>
          </a:ln>
          <a:effectLst/>
        </p:spPr>
        <p:txBody>
          <a:bodyPr wrap="none" anchor="ctr"/>
          <a:lstStyle/>
          <a:p>
            <a:endParaRPr lang="en-US" sz="1620" dirty="0">
              <a:latin typeface="Poppins" pitchFamily="2" charset="77"/>
            </a:endParaRPr>
          </a:p>
        </p:txBody>
      </p:sp>
      <p:sp>
        <p:nvSpPr>
          <p:cNvPr id="20" name="Freeform 530">
            <a:extLst>
              <a:ext uri="{FF2B5EF4-FFF2-40B4-BE49-F238E27FC236}">
                <a16:creationId xmlns:a16="http://schemas.microsoft.com/office/drawing/2014/main" id="{07A87A9B-1F00-6E46-A61D-19D816A8EE42}"/>
              </a:ext>
            </a:extLst>
          </p:cNvPr>
          <p:cNvSpPr>
            <a:spLocks noChangeArrowheads="1"/>
          </p:cNvSpPr>
          <p:nvPr/>
        </p:nvSpPr>
        <p:spPr bwMode="auto">
          <a:xfrm>
            <a:off x="5519904" y="4795417"/>
            <a:ext cx="657689" cy="657689"/>
          </a:xfrm>
          <a:custGeom>
            <a:avLst/>
            <a:gdLst>
              <a:gd name="T0" fmla="*/ 1173 w 1174"/>
              <a:gd name="T1" fmla="*/ 587 h 1175"/>
              <a:gd name="T2" fmla="*/ 1173 w 1174"/>
              <a:gd name="T3" fmla="*/ 587 h 1175"/>
              <a:gd name="T4" fmla="*/ 587 w 1174"/>
              <a:gd name="T5" fmla="*/ 1174 h 1175"/>
              <a:gd name="T6" fmla="*/ 587 w 1174"/>
              <a:gd name="T7" fmla="*/ 1174 h 1175"/>
              <a:gd name="T8" fmla="*/ 0 w 1174"/>
              <a:gd name="T9" fmla="*/ 587 h 1175"/>
              <a:gd name="T10" fmla="*/ 0 w 1174"/>
              <a:gd name="T11" fmla="*/ 587 h 1175"/>
              <a:gd name="T12" fmla="*/ 587 w 1174"/>
              <a:gd name="T13" fmla="*/ 0 h 1175"/>
              <a:gd name="T14" fmla="*/ 587 w 1174"/>
              <a:gd name="T15" fmla="*/ 0 h 1175"/>
              <a:gd name="T16" fmla="*/ 1173 w 1174"/>
              <a:gd name="T17" fmla="*/ 587 h 1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4" h="1175">
                <a:moveTo>
                  <a:pt x="1173" y="587"/>
                </a:moveTo>
                <a:lnTo>
                  <a:pt x="1173" y="587"/>
                </a:lnTo>
                <a:cubicBezTo>
                  <a:pt x="1173" y="912"/>
                  <a:pt x="910" y="1174"/>
                  <a:pt x="587" y="1174"/>
                </a:cubicBezTo>
                <a:lnTo>
                  <a:pt x="587" y="1174"/>
                </a:lnTo>
                <a:cubicBezTo>
                  <a:pt x="262" y="1174"/>
                  <a:pt x="0" y="912"/>
                  <a:pt x="0" y="587"/>
                </a:cubicBezTo>
                <a:lnTo>
                  <a:pt x="0" y="587"/>
                </a:lnTo>
                <a:cubicBezTo>
                  <a:pt x="0" y="263"/>
                  <a:pt x="262" y="0"/>
                  <a:pt x="587" y="0"/>
                </a:cubicBezTo>
                <a:lnTo>
                  <a:pt x="587" y="0"/>
                </a:lnTo>
                <a:cubicBezTo>
                  <a:pt x="910" y="0"/>
                  <a:pt x="1173" y="263"/>
                  <a:pt x="1173" y="587"/>
                </a:cubicBezTo>
              </a:path>
            </a:pathLst>
          </a:custGeom>
          <a:solidFill>
            <a:schemeClr val="accent4"/>
          </a:solidFill>
          <a:ln>
            <a:noFill/>
          </a:ln>
          <a:effectLst/>
        </p:spPr>
        <p:txBody>
          <a:bodyPr wrap="none" anchor="ctr"/>
          <a:lstStyle/>
          <a:p>
            <a:endParaRPr lang="en-US" sz="1620" dirty="0">
              <a:latin typeface="Poppins" pitchFamily="2" charset="77"/>
            </a:endParaRPr>
          </a:p>
        </p:txBody>
      </p:sp>
      <p:sp>
        <p:nvSpPr>
          <p:cNvPr id="24" name="Freeform 23">
            <a:extLst>
              <a:ext uri="{FF2B5EF4-FFF2-40B4-BE49-F238E27FC236}">
                <a16:creationId xmlns:a16="http://schemas.microsoft.com/office/drawing/2014/main" id="{79DCE8F4-E231-D14F-BEFF-B041F0BFA3A9}"/>
              </a:ext>
            </a:extLst>
          </p:cNvPr>
          <p:cNvSpPr>
            <a:spLocks noChangeArrowheads="1"/>
          </p:cNvSpPr>
          <p:nvPr/>
        </p:nvSpPr>
        <p:spPr bwMode="auto">
          <a:xfrm>
            <a:off x="5035290" y="2111152"/>
            <a:ext cx="412348" cy="343117"/>
          </a:xfrm>
          <a:custGeom>
            <a:avLst/>
            <a:gdLst>
              <a:gd name="connsiteX0" fmla="*/ 774881 w 916090"/>
              <a:gd name="connsiteY0" fmla="*/ 455921 h 762284"/>
              <a:gd name="connsiteX1" fmla="*/ 826569 w 916090"/>
              <a:gd name="connsiteY1" fmla="*/ 455921 h 762284"/>
              <a:gd name="connsiteX2" fmla="*/ 839176 w 916090"/>
              <a:gd name="connsiteY2" fmla="*/ 469000 h 762284"/>
              <a:gd name="connsiteX3" fmla="*/ 826569 w 916090"/>
              <a:gd name="connsiteY3" fmla="*/ 482079 h 762284"/>
              <a:gd name="connsiteX4" fmla="*/ 774881 w 916090"/>
              <a:gd name="connsiteY4" fmla="*/ 482079 h 762284"/>
              <a:gd name="connsiteX5" fmla="*/ 763535 w 916090"/>
              <a:gd name="connsiteY5" fmla="*/ 469000 h 762284"/>
              <a:gd name="connsiteX6" fmla="*/ 774881 w 916090"/>
              <a:gd name="connsiteY6" fmla="*/ 455921 h 762284"/>
              <a:gd name="connsiteX7" fmla="*/ 125560 w 916090"/>
              <a:gd name="connsiteY7" fmla="*/ 76904 h 762284"/>
              <a:gd name="connsiteX8" fmla="*/ 789284 w 916090"/>
              <a:gd name="connsiteY8" fmla="*/ 76904 h 762284"/>
              <a:gd name="connsiteX9" fmla="*/ 839188 w 916090"/>
              <a:gd name="connsiteY9" fmla="*/ 126627 h 762284"/>
              <a:gd name="connsiteX10" fmla="*/ 839188 w 916090"/>
              <a:gd name="connsiteY10" fmla="*/ 371512 h 762284"/>
              <a:gd name="connsiteX11" fmla="*/ 826712 w 916090"/>
              <a:gd name="connsiteY11" fmla="*/ 383943 h 762284"/>
              <a:gd name="connsiteX12" fmla="*/ 814236 w 916090"/>
              <a:gd name="connsiteY12" fmla="*/ 371512 h 762284"/>
              <a:gd name="connsiteX13" fmla="*/ 814236 w 916090"/>
              <a:gd name="connsiteY13" fmla="*/ 126627 h 762284"/>
              <a:gd name="connsiteX14" fmla="*/ 789284 w 916090"/>
              <a:gd name="connsiteY14" fmla="*/ 100522 h 762284"/>
              <a:gd name="connsiteX15" fmla="*/ 125560 w 916090"/>
              <a:gd name="connsiteY15" fmla="*/ 100522 h 762284"/>
              <a:gd name="connsiteX16" fmla="*/ 100608 w 916090"/>
              <a:gd name="connsiteY16" fmla="*/ 126627 h 762284"/>
              <a:gd name="connsiteX17" fmla="*/ 100608 w 916090"/>
              <a:gd name="connsiteY17" fmla="*/ 432423 h 762284"/>
              <a:gd name="connsiteX18" fmla="*/ 125560 w 916090"/>
              <a:gd name="connsiteY18" fmla="*/ 457285 h 762284"/>
              <a:gd name="connsiteX19" fmla="*/ 674505 w 916090"/>
              <a:gd name="connsiteY19" fmla="*/ 457285 h 762284"/>
              <a:gd name="connsiteX20" fmla="*/ 685733 w 916090"/>
              <a:gd name="connsiteY20" fmla="*/ 469715 h 762284"/>
              <a:gd name="connsiteX21" fmla="*/ 674505 w 916090"/>
              <a:gd name="connsiteY21" fmla="*/ 482146 h 762284"/>
              <a:gd name="connsiteX22" fmla="*/ 125560 w 916090"/>
              <a:gd name="connsiteY22" fmla="*/ 482146 h 762284"/>
              <a:gd name="connsiteX23" fmla="*/ 76904 w 916090"/>
              <a:gd name="connsiteY23" fmla="*/ 432423 h 762284"/>
              <a:gd name="connsiteX24" fmla="*/ 76904 w 916090"/>
              <a:gd name="connsiteY24" fmla="*/ 126627 h 762284"/>
              <a:gd name="connsiteX25" fmla="*/ 125560 w 916090"/>
              <a:gd name="connsiteY25" fmla="*/ 76904 h 762284"/>
              <a:gd name="connsiteX26" fmla="*/ 61156 w 916090"/>
              <a:gd name="connsiteY26" fmla="*/ 23704 h 762284"/>
              <a:gd name="connsiteX27" fmla="*/ 24962 w 916090"/>
              <a:gd name="connsiteY27" fmla="*/ 61132 h 762284"/>
              <a:gd name="connsiteX28" fmla="*/ 24962 w 916090"/>
              <a:gd name="connsiteY28" fmla="*/ 499040 h 762284"/>
              <a:gd name="connsiteX29" fmla="*/ 61156 w 916090"/>
              <a:gd name="connsiteY29" fmla="*/ 535220 h 762284"/>
              <a:gd name="connsiteX30" fmla="*/ 856182 w 916090"/>
              <a:gd name="connsiteY30" fmla="*/ 535220 h 762284"/>
              <a:gd name="connsiteX31" fmla="*/ 892376 w 916090"/>
              <a:gd name="connsiteY31" fmla="*/ 499040 h 762284"/>
              <a:gd name="connsiteX32" fmla="*/ 892376 w 916090"/>
              <a:gd name="connsiteY32" fmla="*/ 61132 h 762284"/>
              <a:gd name="connsiteX33" fmla="*/ 856182 w 916090"/>
              <a:gd name="connsiteY33" fmla="*/ 23704 h 762284"/>
              <a:gd name="connsiteX34" fmla="*/ 61156 w 916090"/>
              <a:gd name="connsiteY34" fmla="*/ 0 h 762284"/>
              <a:gd name="connsiteX35" fmla="*/ 856182 w 916090"/>
              <a:gd name="connsiteY35" fmla="*/ 0 h 762284"/>
              <a:gd name="connsiteX36" fmla="*/ 916090 w 916090"/>
              <a:gd name="connsiteY36" fmla="*/ 61132 h 762284"/>
              <a:gd name="connsiteX37" fmla="*/ 916090 w 916090"/>
              <a:gd name="connsiteY37" fmla="*/ 499040 h 762284"/>
              <a:gd name="connsiteX38" fmla="*/ 856182 w 916090"/>
              <a:gd name="connsiteY38" fmla="*/ 558925 h 762284"/>
              <a:gd name="connsiteX39" fmla="*/ 470526 w 916090"/>
              <a:gd name="connsiteY39" fmla="*/ 558925 h 762284"/>
              <a:gd name="connsiteX40" fmla="*/ 470526 w 916090"/>
              <a:gd name="connsiteY40" fmla="*/ 737332 h 762284"/>
              <a:gd name="connsiteX41" fmla="*/ 571620 w 916090"/>
              <a:gd name="connsiteY41" fmla="*/ 737332 h 762284"/>
              <a:gd name="connsiteX42" fmla="*/ 584101 w 916090"/>
              <a:gd name="connsiteY42" fmla="*/ 749808 h 762284"/>
              <a:gd name="connsiteX43" fmla="*/ 571620 w 916090"/>
              <a:gd name="connsiteY43" fmla="*/ 762284 h 762284"/>
              <a:gd name="connsiteX44" fmla="*/ 343222 w 916090"/>
              <a:gd name="connsiteY44" fmla="*/ 762284 h 762284"/>
              <a:gd name="connsiteX45" fmla="*/ 331989 w 916090"/>
              <a:gd name="connsiteY45" fmla="*/ 749808 h 762284"/>
              <a:gd name="connsiteX46" fmla="*/ 343222 w 916090"/>
              <a:gd name="connsiteY46" fmla="*/ 737332 h 762284"/>
              <a:gd name="connsiteX47" fmla="*/ 446812 w 916090"/>
              <a:gd name="connsiteY47" fmla="*/ 737332 h 762284"/>
              <a:gd name="connsiteX48" fmla="*/ 446812 w 916090"/>
              <a:gd name="connsiteY48" fmla="*/ 558925 h 762284"/>
              <a:gd name="connsiteX49" fmla="*/ 61156 w 916090"/>
              <a:gd name="connsiteY49" fmla="*/ 558925 h 762284"/>
              <a:gd name="connsiteX50" fmla="*/ 0 w 916090"/>
              <a:gd name="connsiteY50" fmla="*/ 499040 h 762284"/>
              <a:gd name="connsiteX51" fmla="*/ 0 w 916090"/>
              <a:gd name="connsiteY51" fmla="*/ 61132 h 762284"/>
              <a:gd name="connsiteX52" fmla="*/ 61156 w 916090"/>
              <a:gd name="connsiteY52" fmla="*/ 0 h 762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916090" h="762284">
                <a:moveTo>
                  <a:pt x="774881" y="455921"/>
                </a:moveTo>
                <a:lnTo>
                  <a:pt x="826569" y="455921"/>
                </a:lnTo>
                <a:cubicBezTo>
                  <a:pt x="832873" y="455921"/>
                  <a:pt x="839176" y="461153"/>
                  <a:pt x="839176" y="469000"/>
                </a:cubicBezTo>
                <a:cubicBezTo>
                  <a:pt x="839176" y="476848"/>
                  <a:pt x="832873" y="482079"/>
                  <a:pt x="826569" y="482079"/>
                </a:cubicBezTo>
                <a:lnTo>
                  <a:pt x="774881" y="482079"/>
                </a:lnTo>
                <a:cubicBezTo>
                  <a:pt x="768578" y="482079"/>
                  <a:pt x="763535" y="476848"/>
                  <a:pt x="763535" y="469000"/>
                </a:cubicBezTo>
                <a:cubicBezTo>
                  <a:pt x="763535" y="461153"/>
                  <a:pt x="768578" y="455921"/>
                  <a:pt x="774881" y="455921"/>
                </a:cubicBezTo>
                <a:close/>
                <a:moveTo>
                  <a:pt x="125560" y="76904"/>
                </a:moveTo>
                <a:lnTo>
                  <a:pt x="789284" y="76904"/>
                </a:lnTo>
                <a:cubicBezTo>
                  <a:pt x="816732" y="76904"/>
                  <a:pt x="839188" y="99279"/>
                  <a:pt x="839188" y="126627"/>
                </a:cubicBezTo>
                <a:lnTo>
                  <a:pt x="839188" y="371512"/>
                </a:lnTo>
                <a:cubicBezTo>
                  <a:pt x="839188" y="377728"/>
                  <a:pt x="832950" y="383943"/>
                  <a:pt x="826712" y="383943"/>
                </a:cubicBezTo>
                <a:cubicBezTo>
                  <a:pt x="820474" y="383943"/>
                  <a:pt x="814236" y="377728"/>
                  <a:pt x="814236" y="371512"/>
                </a:cubicBezTo>
                <a:lnTo>
                  <a:pt x="814236" y="126627"/>
                </a:lnTo>
                <a:cubicBezTo>
                  <a:pt x="814236" y="112953"/>
                  <a:pt x="804256" y="100522"/>
                  <a:pt x="789284" y="100522"/>
                </a:cubicBezTo>
                <a:lnTo>
                  <a:pt x="125560" y="100522"/>
                </a:lnTo>
                <a:cubicBezTo>
                  <a:pt x="111837" y="100522"/>
                  <a:pt x="100608" y="112953"/>
                  <a:pt x="100608" y="126627"/>
                </a:cubicBezTo>
                <a:lnTo>
                  <a:pt x="100608" y="432423"/>
                </a:lnTo>
                <a:cubicBezTo>
                  <a:pt x="100608" y="447340"/>
                  <a:pt x="111837" y="457285"/>
                  <a:pt x="125560" y="457285"/>
                </a:cubicBezTo>
                <a:lnTo>
                  <a:pt x="674505" y="457285"/>
                </a:lnTo>
                <a:cubicBezTo>
                  <a:pt x="680743" y="457285"/>
                  <a:pt x="685733" y="462257"/>
                  <a:pt x="685733" y="469715"/>
                </a:cubicBezTo>
                <a:cubicBezTo>
                  <a:pt x="685733" y="477174"/>
                  <a:pt x="680743" y="482146"/>
                  <a:pt x="674505" y="482146"/>
                </a:cubicBezTo>
                <a:lnTo>
                  <a:pt x="125560" y="482146"/>
                </a:lnTo>
                <a:cubicBezTo>
                  <a:pt x="98113" y="482146"/>
                  <a:pt x="76904" y="459771"/>
                  <a:pt x="76904" y="432423"/>
                </a:cubicBezTo>
                <a:lnTo>
                  <a:pt x="76904" y="126627"/>
                </a:lnTo>
                <a:cubicBezTo>
                  <a:pt x="76904" y="99279"/>
                  <a:pt x="98113" y="76904"/>
                  <a:pt x="125560" y="76904"/>
                </a:cubicBezTo>
                <a:close/>
                <a:moveTo>
                  <a:pt x="61156" y="23704"/>
                </a:moveTo>
                <a:cubicBezTo>
                  <a:pt x="41187" y="23704"/>
                  <a:pt x="24962" y="41171"/>
                  <a:pt x="24962" y="61132"/>
                </a:cubicBezTo>
                <a:lnTo>
                  <a:pt x="24962" y="499040"/>
                </a:lnTo>
                <a:cubicBezTo>
                  <a:pt x="24962" y="517754"/>
                  <a:pt x="41187" y="535220"/>
                  <a:pt x="61156" y="535220"/>
                </a:cubicBezTo>
                <a:lnTo>
                  <a:pt x="856182" y="535220"/>
                </a:lnTo>
                <a:cubicBezTo>
                  <a:pt x="874903" y="535220"/>
                  <a:pt x="892376" y="517754"/>
                  <a:pt x="892376" y="499040"/>
                </a:cubicBezTo>
                <a:lnTo>
                  <a:pt x="892376" y="61132"/>
                </a:lnTo>
                <a:cubicBezTo>
                  <a:pt x="892376" y="41171"/>
                  <a:pt x="874903" y="23704"/>
                  <a:pt x="856182" y="23704"/>
                </a:cubicBezTo>
                <a:close/>
                <a:moveTo>
                  <a:pt x="61156" y="0"/>
                </a:moveTo>
                <a:lnTo>
                  <a:pt x="856182" y="0"/>
                </a:lnTo>
                <a:cubicBezTo>
                  <a:pt x="888632" y="0"/>
                  <a:pt x="916090" y="27447"/>
                  <a:pt x="916090" y="61132"/>
                </a:cubicBezTo>
                <a:lnTo>
                  <a:pt x="916090" y="499040"/>
                </a:lnTo>
                <a:cubicBezTo>
                  <a:pt x="916090" y="531478"/>
                  <a:pt x="888632" y="558925"/>
                  <a:pt x="856182" y="558925"/>
                </a:cubicBezTo>
                <a:lnTo>
                  <a:pt x="470526" y="558925"/>
                </a:lnTo>
                <a:lnTo>
                  <a:pt x="470526" y="737332"/>
                </a:lnTo>
                <a:lnTo>
                  <a:pt x="571620" y="737332"/>
                </a:lnTo>
                <a:cubicBezTo>
                  <a:pt x="579109" y="737332"/>
                  <a:pt x="584101" y="743570"/>
                  <a:pt x="584101" y="749808"/>
                </a:cubicBezTo>
                <a:cubicBezTo>
                  <a:pt x="584101" y="757293"/>
                  <a:pt x="579109" y="762284"/>
                  <a:pt x="571620" y="762284"/>
                </a:cubicBezTo>
                <a:lnTo>
                  <a:pt x="343222" y="762284"/>
                </a:lnTo>
                <a:cubicBezTo>
                  <a:pt x="336981" y="762284"/>
                  <a:pt x="331989" y="757293"/>
                  <a:pt x="331989" y="749808"/>
                </a:cubicBezTo>
                <a:cubicBezTo>
                  <a:pt x="331989" y="743570"/>
                  <a:pt x="336981" y="737332"/>
                  <a:pt x="343222" y="737332"/>
                </a:cubicBezTo>
                <a:lnTo>
                  <a:pt x="446812" y="737332"/>
                </a:lnTo>
                <a:lnTo>
                  <a:pt x="446812" y="558925"/>
                </a:lnTo>
                <a:lnTo>
                  <a:pt x="61156" y="558925"/>
                </a:lnTo>
                <a:cubicBezTo>
                  <a:pt x="27458" y="558925"/>
                  <a:pt x="0" y="531478"/>
                  <a:pt x="0" y="499040"/>
                </a:cubicBezTo>
                <a:lnTo>
                  <a:pt x="0" y="61132"/>
                </a:lnTo>
                <a:cubicBezTo>
                  <a:pt x="0" y="27447"/>
                  <a:pt x="27458" y="0"/>
                  <a:pt x="61156" y="0"/>
                </a:cubicBezTo>
                <a:close/>
              </a:path>
            </a:pathLst>
          </a:custGeom>
          <a:solidFill>
            <a:schemeClr val="bg1"/>
          </a:solidFill>
          <a:ln>
            <a:noFill/>
          </a:ln>
          <a:effectLst/>
        </p:spPr>
        <p:txBody>
          <a:bodyPr wrap="square" anchor="ctr">
            <a:noAutofit/>
          </a:bodyPr>
          <a:lstStyle/>
          <a:p>
            <a:endParaRPr lang="en-US" sz="1620" dirty="0">
              <a:latin typeface="Poppins" pitchFamily="2" charset="77"/>
            </a:endParaRPr>
          </a:p>
        </p:txBody>
      </p:sp>
      <p:sp>
        <p:nvSpPr>
          <p:cNvPr id="26" name="Freeform 25">
            <a:extLst>
              <a:ext uri="{FF2B5EF4-FFF2-40B4-BE49-F238E27FC236}">
                <a16:creationId xmlns:a16="http://schemas.microsoft.com/office/drawing/2014/main" id="{BE5DCE73-28F7-7B42-A8A4-7EEA266132F0}"/>
              </a:ext>
            </a:extLst>
          </p:cNvPr>
          <p:cNvSpPr>
            <a:spLocks noChangeArrowheads="1"/>
          </p:cNvSpPr>
          <p:nvPr/>
        </p:nvSpPr>
        <p:spPr bwMode="auto">
          <a:xfrm>
            <a:off x="5047653" y="5529292"/>
            <a:ext cx="387625" cy="334574"/>
          </a:xfrm>
          <a:custGeom>
            <a:avLst/>
            <a:gdLst>
              <a:gd name="connsiteX0" fmla="*/ 297425 w 861165"/>
              <a:gd name="connsiteY0" fmla="*/ 425995 h 743306"/>
              <a:gd name="connsiteX1" fmla="*/ 39823 w 861165"/>
              <a:gd name="connsiteY1" fmla="*/ 719570 h 743306"/>
              <a:gd name="connsiteX2" fmla="*/ 817609 w 861165"/>
              <a:gd name="connsiteY2" fmla="*/ 719570 h 743306"/>
              <a:gd name="connsiteX3" fmla="*/ 561250 w 861165"/>
              <a:gd name="connsiteY3" fmla="*/ 427244 h 743306"/>
              <a:gd name="connsiteX4" fmla="*/ 464183 w 861165"/>
              <a:gd name="connsiteY4" fmla="*/ 483461 h 743306"/>
              <a:gd name="connsiteX5" fmla="*/ 430582 w 861165"/>
              <a:gd name="connsiteY5" fmla="*/ 492206 h 743306"/>
              <a:gd name="connsiteX6" fmla="*/ 398226 w 861165"/>
              <a:gd name="connsiteY6" fmla="*/ 483461 h 743306"/>
              <a:gd name="connsiteX7" fmla="*/ 342052 w 861165"/>
              <a:gd name="connsiteY7" fmla="*/ 387504 h 743306"/>
              <a:gd name="connsiteX8" fmla="*/ 520358 w 861165"/>
              <a:gd name="connsiteY8" fmla="*/ 387504 h 743306"/>
              <a:gd name="connsiteX9" fmla="*/ 531580 w 861165"/>
              <a:gd name="connsiteY9" fmla="*/ 400583 h 743306"/>
              <a:gd name="connsiteX10" fmla="*/ 520358 w 861165"/>
              <a:gd name="connsiteY10" fmla="*/ 413662 h 743306"/>
              <a:gd name="connsiteX11" fmla="*/ 342052 w 861165"/>
              <a:gd name="connsiteY11" fmla="*/ 413662 h 743306"/>
              <a:gd name="connsiteX12" fmla="*/ 329583 w 861165"/>
              <a:gd name="connsiteY12" fmla="*/ 400583 h 743306"/>
              <a:gd name="connsiteX13" fmla="*/ 342052 w 861165"/>
              <a:gd name="connsiteY13" fmla="*/ 387504 h 743306"/>
              <a:gd name="connsiteX14" fmla="*/ 287208 w 861165"/>
              <a:gd name="connsiteY14" fmla="*/ 338070 h 743306"/>
              <a:gd name="connsiteX15" fmla="*/ 568452 w 861165"/>
              <a:gd name="connsiteY15" fmla="*/ 338070 h 743306"/>
              <a:gd name="connsiteX16" fmla="*/ 581007 w 861165"/>
              <a:gd name="connsiteY16" fmla="*/ 350429 h 743306"/>
              <a:gd name="connsiteX17" fmla="*/ 568452 w 861165"/>
              <a:gd name="connsiteY17" fmla="*/ 364161 h 743306"/>
              <a:gd name="connsiteX18" fmla="*/ 287208 w 861165"/>
              <a:gd name="connsiteY18" fmla="*/ 364161 h 743306"/>
              <a:gd name="connsiteX19" fmla="*/ 274652 w 861165"/>
              <a:gd name="connsiteY19" fmla="*/ 350429 h 743306"/>
              <a:gd name="connsiteX20" fmla="*/ 287208 w 861165"/>
              <a:gd name="connsiteY20" fmla="*/ 338070 h 743306"/>
              <a:gd name="connsiteX21" fmla="*/ 187038 w 861165"/>
              <a:gd name="connsiteY21" fmla="*/ 288630 h 743306"/>
              <a:gd name="connsiteX22" fmla="*/ 289613 w 861165"/>
              <a:gd name="connsiteY22" fmla="*/ 288630 h 743306"/>
              <a:gd name="connsiteX23" fmla="*/ 300871 w 861165"/>
              <a:gd name="connsiteY23" fmla="*/ 302363 h 743306"/>
              <a:gd name="connsiteX24" fmla="*/ 289613 w 861165"/>
              <a:gd name="connsiteY24" fmla="*/ 314723 h 743306"/>
              <a:gd name="connsiteX25" fmla="*/ 187038 w 861165"/>
              <a:gd name="connsiteY25" fmla="*/ 314723 h 743306"/>
              <a:gd name="connsiteX26" fmla="*/ 175780 w 861165"/>
              <a:gd name="connsiteY26" fmla="*/ 302363 h 743306"/>
              <a:gd name="connsiteX27" fmla="*/ 187038 w 861165"/>
              <a:gd name="connsiteY27" fmla="*/ 288630 h 743306"/>
              <a:gd name="connsiteX28" fmla="*/ 837520 w 861165"/>
              <a:gd name="connsiteY28" fmla="*/ 267340 h 743306"/>
              <a:gd name="connsiteX29" fmla="*/ 582406 w 861165"/>
              <a:gd name="connsiteY29" fmla="*/ 414752 h 743306"/>
              <a:gd name="connsiteX30" fmla="*/ 837520 w 861165"/>
              <a:gd name="connsiteY30" fmla="*/ 705828 h 743306"/>
              <a:gd name="connsiteX31" fmla="*/ 837520 w 861165"/>
              <a:gd name="connsiteY31" fmla="*/ 702080 h 743306"/>
              <a:gd name="connsiteX32" fmla="*/ 23645 w 861165"/>
              <a:gd name="connsiteY32" fmla="*/ 267340 h 743306"/>
              <a:gd name="connsiteX33" fmla="*/ 23645 w 861165"/>
              <a:gd name="connsiteY33" fmla="*/ 700831 h 743306"/>
              <a:gd name="connsiteX34" fmla="*/ 276270 w 861165"/>
              <a:gd name="connsiteY34" fmla="*/ 413503 h 743306"/>
              <a:gd name="connsiteX35" fmla="*/ 148090 w 861165"/>
              <a:gd name="connsiteY35" fmla="*/ 258595 h 743306"/>
              <a:gd name="connsiteX36" fmla="*/ 125690 w 861165"/>
              <a:gd name="connsiteY36" fmla="*/ 282331 h 743306"/>
              <a:gd name="connsiteX37" fmla="*/ 125690 w 861165"/>
              <a:gd name="connsiteY37" fmla="*/ 298571 h 743306"/>
              <a:gd name="connsiteX38" fmla="*/ 299914 w 861165"/>
              <a:gd name="connsiteY38" fmla="*/ 399761 h 743306"/>
              <a:gd name="connsiteX39" fmla="*/ 409427 w 861165"/>
              <a:gd name="connsiteY39" fmla="*/ 463473 h 743306"/>
              <a:gd name="connsiteX40" fmla="*/ 451738 w 861165"/>
              <a:gd name="connsiteY40" fmla="*/ 463473 h 743306"/>
              <a:gd name="connsiteX41" fmla="*/ 736719 w 861165"/>
              <a:gd name="connsiteY41" fmla="*/ 298571 h 743306"/>
              <a:gd name="connsiteX42" fmla="*/ 736719 w 861165"/>
              <a:gd name="connsiteY42" fmla="*/ 282331 h 743306"/>
              <a:gd name="connsiteX43" fmla="*/ 713074 w 861165"/>
              <a:gd name="connsiteY43" fmla="*/ 258595 h 743306"/>
              <a:gd name="connsiteX44" fmla="*/ 430582 w 861165"/>
              <a:gd name="connsiteY44" fmla="*/ 23735 h 743306"/>
              <a:gd name="connsiteX45" fmla="*/ 414404 w 861165"/>
              <a:gd name="connsiteY45" fmla="*/ 27483 h 743306"/>
              <a:gd name="connsiteX46" fmla="*/ 34845 w 861165"/>
              <a:gd name="connsiteY46" fmla="*/ 247352 h 743306"/>
              <a:gd name="connsiteX47" fmla="*/ 102046 w 861165"/>
              <a:gd name="connsiteY47" fmla="*/ 284829 h 743306"/>
              <a:gd name="connsiteX48" fmla="*/ 102046 w 861165"/>
              <a:gd name="connsiteY48" fmla="*/ 282331 h 743306"/>
              <a:gd name="connsiteX49" fmla="*/ 148090 w 861165"/>
              <a:gd name="connsiteY49" fmla="*/ 234859 h 743306"/>
              <a:gd name="connsiteX50" fmla="*/ 713074 w 861165"/>
              <a:gd name="connsiteY50" fmla="*/ 234859 h 743306"/>
              <a:gd name="connsiteX51" fmla="*/ 760363 w 861165"/>
              <a:gd name="connsiteY51" fmla="*/ 282331 h 743306"/>
              <a:gd name="connsiteX52" fmla="*/ 760363 w 861165"/>
              <a:gd name="connsiteY52" fmla="*/ 284829 h 743306"/>
              <a:gd name="connsiteX53" fmla="*/ 826320 w 861165"/>
              <a:gd name="connsiteY53" fmla="*/ 247352 h 743306"/>
              <a:gd name="connsiteX54" fmla="*/ 446760 w 861165"/>
              <a:gd name="connsiteY54" fmla="*/ 27483 h 743306"/>
              <a:gd name="connsiteX55" fmla="*/ 430582 w 861165"/>
              <a:gd name="connsiteY55" fmla="*/ 23735 h 743306"/>
              <a:gd name="connsiteX56" fmla="*/ 430582 w 861165"/>
              <a:gd name="connsiteY56" fmla="*/ 0 h 743306"/>
              <a:gd name="connsiteX57" fmla="*/ 459205 w 861165"/>
              <a:gd name="connsiteY57" fmla="*/ 7495 h 743306"/>
              <a:gd name="connsiteX58" fmla="*/ 843742 w 861165"/>
              <a:gd name="connsiteY58" fmla="*/ 229862 h 743306"/>
              <a:gd name="connsiteX59" fmla="*/ 856187 w 861165"/>
              <a:gd name="connsiteY59" fmla="*/ 242355 h 743306"/>
              <a:gd name="connsiteX60" fmla="*/ 857431 w 861165"/>
              <a:gd name="connsiteY60" fmla="*/ 242355 h 743306"/>
              <a:gd name="connsiteX61" fmla="*/ 857431 w 861165"/>
              <a:gd name="connsiteY61" fmla="*/ 243604 h 743306"/>
              <a:gd name="connsiteX62" fmla="*/ 861165 w 861165"/>
              <a:gd name="connsiteY62" fmla="*/ 259844 h 743306"/>
              <a:gd name="connsiteX63" fmla="*/ 861165 w 861165"/>
              <a:gd name="connsiteY63" fmla="*/ 702080 h 743306"/>
              <a:gd name="connsiteX64" fmla="*/ 821342 w 861165"/>
              <a:gd name="connsiteY64" fmla="*/ 743306 h 743306"/>
              <a:gd name="connsiteX65" fmla="*/ 39823 w 861165"/>
              <a:gd name="connsiteY65" fmla="*/ 743306 h 743306"/>
              <a:gd name="connsiteX66" fmla="*/ 12445 w 861165"/>
              <a:gd name="connsiteY66" fmla="*/ 732062 h 743306"/>
              <a:gd name="connsiteX67" fmla="*/ 11200 w 861165"/>
              <a:gd name="connsiteY67" fmla="*/ 730813 h 743306"/>
              <a:gd name="connsiteX68" fmla="*/ 9956 w 861165"/>
              <a:gd name="connsiteY68" fmla="*/ 729564 h 743306"/>
              <a:gd name="connsiteX69" fmla="*/ 0 w 861165"/>
              <a:gd name="connsiteY69" fmla="*/ 702080 h 743306"/>
              <a:gd name="connsiteX70" fmla="*/ 0 w 861165"/>
              <a:gd name="connsiteY70" fmla="*/ 259844 h 743306"/>
              <a:gd name="connsiteX71" fmla="*/ 3733 w 861165"/>
              <a:gd name="connsiteY71" fmla="*/ 243604 h 743306"/>
              <a:gd name="connsiteX72" fmla="*/ 3733 w 861165"/>
              <a:gd name="connsiteY72" fmla="*/ 242355 h 743306"/>
              <a:gd name="connsiteX73" fmla="*/ 16178 w 861165"/>
              <a:gd name="connsiteY73" fmla="*/ 229862 h 743306"/>
              <a:gd name="connsiteX74" fmla="*/ 401960 w 861165"/>
              <a:gd name="connsiteY74" fmla="*/ 7495 h 743306"/>
              <a:gd name="connsiteX75" fmla="*/ 430582 w 861165"/>
              <a:gd name="connsiteY75" fmla="*/ 0 h 743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861165" h="743306">
                <a:moveTo>
                  <a:pt x="297425" y="425995"/>
                </a:moveTo>
                <a:lnTo>
                  <a:pt x="39823" y="719570"/>
                </a:lnTo>
                <a:lnTo>
                  <a:pt x="817609" y="719570"/>
                </a:lnTo>
                <a:lnTo>
                  <a:pt x="561250" y="427244"/>
                </a:lnTo>
                <a:lnTo>
                  <a:pt x="464183" y="483461"/>
                </a:lnTo>
                <a:cubicBezTo>
                  <a:pt x="454227" y="489707"/>
                  <a:pt x="441782" y="492206"/>
                  <a:pt x="430582" y="492206"/>
                </a:cubicBezTo>
                <a:cubicBezTo>
                  <a:pt x="419382" y="492206"/>
                  <a:pt x="406938" y="489707"/>
                  <a:pt x="398226" y="483461"/>
                </a:cubicBezTo>
                <a:close/>
                <a:moveTo>
                  <a:pt x="342052" y="387504"/>
                </a:moveTo>
                <a:lnTo>
                  <a:pt x="520358" y="387504"/>
                </a:lnTo>
                <a:cubicBezTo>
                  <a:pt x="526593" y="387504"/>
                  <a:pt x="531580" y="394044"/>
                  <a:pt x="531580" y="400583"/>
                </a:cubicBezTo>
                <a:cubicBezTo>
                  <a:pt x="531580" y="408430"/>
                  <a:pt x="526593" y="413662"/>
                  <a:pt x="520358" y="413662"/>
                </a:cubicBezTo>
                <a:lnTo>
                  <a:pt x="342052" y="413662"/>
                </a:lnTo>
                <a:cubicBezTo>
                  <a:pt x="334571" y="413662"/>
                  <a:pt x="329583" y="408430"/>
                  <a:pt x="329583" y="400583"/>
                </a:cubicBezTo>
                <a:cubicBezTo>
                  <a:pt x="329583" y="394044"/>
                  <a:pt x="334571" y="387504"/>
                  <a:pt x="342052" y="387504"/>
                </a:cubicBezTo>
                <a:close/>
                <a:moveTo>
                  <a:pt x="287208" y="338070"/>
                </a:moveTo>
                <a:lnTo>
                  <a:pt x="568452" y="338070"/>
                </a:lnTo>
                <a:cubicBezTo>
                  <a:pt x="574730" y="338070"/>
                  <a:pt x="581007" y="343563"/>
                  <a:pt x="581007" y="350429"/>
                </a:cubicBezTo>
                <a:cubicBezTo>
                  <a:pt x="581007" y="358668"/>
                  <a:pt x="574730" y="364161"/>
                  <a:pt x="568452" y="364161"/>
                </a:cubicBezTo>
                <a:lnTo>
                  <a:pt x="287208" y="364161"/>
                </a:lnTo>
                <a:cubicBezTo>
                  <a:pt x="280930" y="364161"/>
                  <a:pt x="274652" y="358668"/>
                  <a:pt x="274652" y="350429"/>
                </a:cubicBezTo>
                <a:cubicBezTo>
                  <a:pt x="274652" y="343563"/>
                  <a:pt x="280930" y="338070"/>
                  <a:pt x="287208" y="338070"/>
                </a:cubicBezTo>
                <a:close/>
                <a:moveTo>
                  <a:pt x="187038" y="288630"/>
                </a:moveTo>
                <a:lnTo>
                  <a:pt x="289613" y="288630"/>
                </a:lnTo>
                <a:cubicBezTo>
                  <a:pt x="295867" y="288630"/>
                  <a:pt x="300871" y="294123"/>
                  <a:pt x="300871" y="302363"/>
                </a:cubicBezTo>
                <a:cubicBezTo>
                  <a:pt x="300871" y="309229"/>
                  <a:pt x="295867" y="314723"/>
                  <a:pt x="289613" y="314723"/>
                </a:cubicBezTo>
                <a:lnTo>
                  <a:pt x="187038" y="314723"/>
                </a:lnTo>
                <a:cubicBezTo>
                  <a:pt x="180784" y="314723"/>
                  <a:pt x="175780" y="309229"/>
                  <a:pt x="175780" y="302363"/>
                </a:cubicBezTo>
                <a:cubicBezTo>
                  <a:pt x="175780" y="294123"/>
                  <a:pt x="180784" y="288630"/>
                  <a:pt x="187038" y="288630"/>
                </a:cubicBezTo>
                <a:close/>
                <a:moveTo>
                  <a:pt x="837520" y="267340"/>
                </a:moveTo>
                <a:lnTo>
                  <a:pt x="582406" y="414752"/>
                </a:lnTo>
                <a:lnTo>
                  <a:pt x="837520" y="705828"/>
                </a:lnTo>
                <a:cubicBezTo>
                  <a:pt x="837520" y="704579"/>
                  <a:pt x="837520" y="704579"/>
                  <a:pt x="837520" y="702080"/>
                </a:cubicBezTo>
                <a:close/>
                <a:moveTo>
                  <a:pt x="23645" y="267340"/>
                </a:moveTo>
                <a:lnTo>
                  <a:pt x="23645" y="700831"/>
                </a:lnTo>
                <a:lnTo>
                  <a:pt x="276270" y="413503"/>
                </a:lnTo>
                <a:close/>
                <a:moveTo>
                  <a:pt x="148090" y="258595"/>
                </a:moveTo>
                <a:cubicBezTo>
                  <a:pt x="135646" y="258595"/>
                  <a:pt x="125690" y="268589"/>
                  <a:pt x="125690" y="282331"/>
                </a:cubicBezTo>
                <a:lnTo>
                  <a:pt x="125690" y="298571"/>
                </a:lnTo>
                <a:lnTo>
                  <a:pt x="299914" y="399761"/>
                </a:lnTo>
                <a:lnTo>
                  <a:pt x="409427" y="463473"/>
                </a:lnTo>
                <a:cubicBezTo>
                  <a:pt x="423116" y="470968"/>
                  <a:pt x="439293" y="470968"/>
                  <a:pt x="451738" y="463473"/>
                </a:cubicBezTo>
                <a:lnTo>
                  <a:pt x="736719" y="298571"/>
                </a:lnTo>
                <a:lnTo>
                  <a:pt x="736719" y="282331"/>
                </a:lnTo>
                <a:cubicBezTo>
                  <a:pt x="736719" y="268589"/>
                  <a:pt x="725519" y="258595"/>
                  <a:pt x="713074" y="258595"/>
                </a:cubicBezTo>
                <a:close/>
                <a:moveTo>
                  <a:pt x="430582" y="23735"/>
                </a:moveTo>
                <a:cubicBezTo>
                  <a:pt x="425604" y="23735"/>
                  <a:pt x="419382" y="24985"/>
                  <a:pt x="414404" y="27483"/>
                </a:cubicBezTo>
                <a:lnTo>
                  <a:pt x="34845" y="247352"/>
                </a:lnTo>
                <a:lnTo>
                  <a:pt x="102046" y="284829"/>
                </a:lnTo>
                <a:lnTo>
                  <a:pt x="102046" y="282331"/>
                </a:lnTo>
                <a:cubicBezTo>
                  <a:pt x="102046" y="256097"/>
                  <a:pt x="121957" y="234859"/>
                  <a:pt x="148090" y="234859"/>
                </a:cubicBezTo>
                <a:lnTo>
                  <a:pt x="713074" y="234859"/>
                </a:lnTo>
                <a:cubicBezTo>
                  <a:pt x="737963" y="234859"/>
                  <a:pt x="760363" y="256097"/>
                  <a:pt x="760363" y="282331"/>
                </a:cubicBezTo>
                <a:lnTo>
                  <a:pt x="760363" y="284829"/>
                </a:lnTo>
                <a:lnTo>
                  <a:pt x="826320" y="247352"/>
                </a:lnTo>
                <a:lnTo>
                  <a:pt x="446760" y="27483"/>
                </a:lnTo>
                <a:cubicBezTo>
                  <a:pt x="441782" y="24985"/>
                  <a:pt x="436805" y="23735"/>
                  <a:pt x="430582" y="23735"/>
                </a:cubicBezTo>
                <a:close/>
                <a:moveTo>
                  <a:pt x="430582" y="0"/>
                </a:moveTo>
                <a:cubicBezTo>
                  <a:pt x="440538" y="0"/>
                  <a:pt x="450493" y="2498"/>
                  <a:pt x="459205" y="7495"/>
                </a:cubicBezTo>
                <a:lnTo>
                  <a:pt x="843742" y="229862"/>
                </a:lnTo>
                <a:cubicBezTo>
                  <a:pt x="849964" y="233610"/>
                  <a:pt x="854942" y="237358"/>
                  <a:pt x="856187" y="242355"/>
                </a:cubicBezTo>
                <a:cubicBezTo>
                  <a:pt x="856187" y="242355"/>
                  <a:pt x="856187" y="242355"/>
                  <a:pt x="857431" y="242355"/>
                </a:cubicBezTo>
                <a:cubicBezTo>
                  <a:pt x="857431" y="242355"/>
                  <a:pt x="857431" y="242355"/>
                  <a:pt x="857431" y="243604"/>
                </a:cubicBezTo>
                <a:cubicBezTo>
                  <a:pt x="859920" y="247352"/>
                  <a:pt x="861165" y="253598"/>
                  <a:pt x="861165" y="259844"/>
                </a:cubicBezTo>
                <a:lnTo>
                  <a:pt x="861165" y="702080"/>
                </a:lnTo>
                <a:cubicBezTo>
                  <a:pt x="861165" y="725816"/>
                  <a:pt x="843742" y="743306"/>
                  <a:pt x="821342" y="743306"/>
                </a:cubicBezTo>
                <a:lnTo>
                  <a:pt x="39823" y="743306"/>
                </a:lnTo>
                <a:cubicBezTo>
                  <a:pt x="28623" y="743306"/>
                  <a:pt x="19911" y="739558"/>
                  <a:pt x="12445" y="732062"/>
                </a:cubicBezTo>
                <a:lnTo>
                  <a:pt x="11200" y="730813"/>
                </a:lnTo>
                <a:cubicBezTo>
                  <a:pt x="11200" y="730813"/>
                  <a:pt x="11200" y="729564"/>
                  <a:pt x="9956" y="729564"/>
                </a:cubicBezTo>
                <a:cubicBezTo>
                  <a:pt x="3733" y="723318"/>
                  <a:pt x="0" y="713324"/>
                  <a:pt x="0" y="702080"/>
                </a:cubicBezTo>
                <a:lnTo>
                  <a:pt x="0" y="259844"/>
                </a:lnTo>
                <a:cubicBezTo>
                  <a:pt x="0" y="253598"/>
                  <a:pt x="1244" y="247352"/>
                  <a:pt x="3733" y="243604"/>
                </a:cubicBezTo>
                <a:lnTo>
                  <a:pt x="3733" y="242355"/>
                </a:lnTo>
                <a:cubicBezTo>
                  <a:pt x="7467" y="237358"/>
                  <a:pt x="12445" y="233610"/>
                  <a:pt x="16178" y="229862"/>
                </a:cubicBezTo>
                <a:lnTo>
                  <a:pt x="401960" y="7495"/>
                </a:lnTo>
                <a:cubicBezTo>
                  <a:pt x="410671" y="2498"/>
                  <a:pt x="420627" y="0"/>
                  <a:pt x="430582" y="0"/>
                </a:cubicBezTo>
                <a:close/>
              </a:path>
            </a:pathLst>
          </a:custGeom>
          <a:solidFill>
            <a:schemeClr val="bg1"/>
          </a:solidFill>
          <a:ln>
            <a:noFill/>
          </a:ln>
          <a:effectLst/>
        </p:spPr>
        <p:txBody>
          <a:bodyPr wrap="square" anchor="ctr">
            <a:noAutofit/>
          </a:bodyPr>
          <a:lstStyle/>
          <a:p>
            <a:endParaRPr lang="en-US" sz="1620" dirty="0">
              <a:latin typeface="Poppins" pitchFamily="2" charset="77"/>
            </a:endParaRPr>
          </a:p>
        </p:txBody>
      </p:sp>
      <p:sp>
        <p:nvSpPr>
          <p:cNvPr id="8" name="TextBox 7">
            <a:extLst>
              <a:ext uri="{FF2B5EF4-FFF2-40B4-BE49-F238E27FC236}">
                <a16:creationId xmlns:a16="http://schemas.microsoft.com/office/drawing/2014/main" id="{A144C774-079A-3A49-B067-AF4D1F9C5A69}"/>
              </a:ext>
            </a:extLst>
          </p:cNvPr>
          <p:cNvSpPr txBox="1"/>
          <p:nvPr/>
        </p:nvSpPr>
        <p:spPr>
          <a:xfrm>
            <a:off x="6800955" y="3412694"/>
            <a:ext cx="3720406" cy="327782"/>
          </a:xfrm>
          <a:prstGeom prst="rect">
            <a:avLst/>
          </a:prstGeom>
          <a:noFill/>
        </p:spPr>
        <p:txBody>
          <a:bodyPr wrap="square" rtlCol="0" anchor="b">
            <a:spAutoFit/>
          </a:bodyPr>
          <a:lstStyle/>
          <a:p>
            <a:r>
              <a:rPr lang="en-US" sz="1530" b="1" spc="-13" dirty="0">
                <a:solidFill>
                  <a:schemeClr val="accent3"/>
                </a:solidFill>
                <a:latin typeface="Poppins" panose="00000500000000000000" pitchFamily="2" charset="0"/>
                <a:cs typeface="Poppins" panose="00000500000000000000" pitchFamily="2" charset="0"/>
              </a:rPr>
              <a:t>REQUIRE TIMELY AUDITS</a:t>
            </a:r>
          </a:p>
        </p:txBody>
      </p:sp>
      <p:sp>
        <p:nvSpPr>
          <p:cNvPr id="9" name="TextBox 8">
            <a:extLst>
              <a:ext uri="{FF2B5EF4-FFF2-40B4-BE49-F238E27FC236}">
                <a16:creationId xmlns:a16="http://schemas.microsoft.com/office/drawing/2014/main" id="{CD09E58C-92BD-EB4E-AE32-3E939FC9921E}"/>
              </a:ext>
            </a:extLst>
          </p:cNvPr>
          <p:cNvSpPr txBox="1"/>
          <p:nvPr/>
        </p:nvSpPr>
        <p:spPr>
          <a:xfrm>
            <a:off x="6800955" y="3676868"/>
            <a:ext cx="4313029" cy="703975"/>
          </a:xfrm>
          <a:prstGeom prst="rect">
            <a:avLst/>
          </a:prstGeom>
          <a:noFill/>
        </p:spPr>
        <p:txBody>
          <a:bodyPr wrap="square" rtlCol="0">
            <a:spAutoFit/>
          </a:bodyPr>
          <a:lstStyle/>
          <a:p>
            <a:pPr>
              <a:lnSpc>
                <a:spcPts val="1620"/>
              </a:lnSpc>
            </a:pPr>
            <a:r>
              <a:rPr lang="en-US" sz="1320" spc="-10" dirty="0">
                <a:latin typeface="Poppins" panose="00000500000000000000" pitchFamily="2" charset="0"/>
                <a:cs typeface="Poppins" panose="00000500000000000000" pitchFamily="2" charset="0"/>
              </a:rPr>
              <a:t>The report recommended that DHCS should be required to complete all audits within 3 years, as prescribed in federal law. </a:t>
            </a:r>
          </a:p>
        </p:txBody>
      </p:sp>
      <p:sp>
        <p:nvSpPr>
          <p:cNvPr id="10" name="TextBox 9">
            <a:extLst>
              <a:ext uri="{FF2B5EF4-FFF2-40B4-BE49-F238E27FC236}">
                <a16:creationId xmlns:a16="http://schemas.microsoft.com/office/drawing/2014/main" id="{08651C9A-767A-0843-9FF2-78FD053E3ABD}"/>
              </a:ext>
            </a:extLst>
          </p:cNvPr>
          <p:cNvSpPr txBox="1"/>
          <p:nvPr/>
        </p:nvSpPr>
        <p:spPr>
          <a:xfrm>
            <a:off x="6616189" y="2154514"/>
            <a:ext cx="3720406" cy="327782"/>
          </a:xfrm>
          <a:prstGeom prst="rect">
            <a:avLst/>
          </a:prstGeom>
          <a:noFill/>
        </p:spPr>
        <p:txBody>
          <a:bodyPr wrap="square" rtlCol="0" anchor="b">
            <a:spAutoFit/>
          </a:bodyPr>
          <a:lstStyle/>
          <a:p>
            <a:r>
              <a:rPr lang="en-US" sz="1530" b="1" spc="-13" dirty="0">
                <a:solidFill>
                  <a:schemeClr val="accent2"/>
                </a:solidFill>
                <a:latin typeface="Poppins" panose="00000500000000000000" pitchFamily="2" charset="0"/>
                <a:cs typeface="Poppins" panose="00000500000000000000" pitchFamily="2" charset="0"/>
              </a:rPr>
              <a:t>UNREASONABLE AUDITS</a:t>
            </a:r>
          </a:p>
        </p:txBody>
      </p:sp>
      <p:sp>
        <p:nvSpPr>
          <p:cNvPr id="11" name="TextBox 10">
            <a:extLst>
              <a:ext uri="{FF2B5EF4-FFF2-40B4-BE49-F238E27FC236}">
                <a16:creationId xmlns:a16="http://schemas.microsoft.com/office/drawing/2014/main" id="{F0385954-AF38-F846-892A-8EA56D62E086}"/>
              </a:ext>
            </a:extLst>
          </p:cNvPr>
          <p:cNvSpPr txBox="1"/>
          <p:nvPr/>
        </p:nvSpPr>
        <p:spPr>
          <a:xfrm>
            <a:off x="6616189" y="2437387"/>
            <a:ext cx="4277176" cy="703975"/>
          </a:xfrm>
          <a:prstGeom prst="rect">
            <a:avLst/>
          </a:prstGeom>
          <a:noFill/>
        </p:spPr>
        <p:txBody>
          <a:bodyPr wrap="square" rtlCol="0">
            <a:spAutoFit/>
          </a:bodyPr>
          <a:lstStyle/>
          <a:p>
            <a:pPr>
              <a:lnSpc>
                <a:spcPts val="1620"/>
              </a:lnSpc>
            </a:pPr>
            <a:r>
              <a:rPr lang="en-US" sz="1320" spc="-10" dirty="0">
                <a:latin typeface="Poppins" panose="00000500000000000000" pitchFamily="2" charset="0"/>
                <a:cs typeface="Poppins" panose="00000500000000000000" pitchFamily="2" charset="0"/>
              </a:rPr>
              <a:t>Unreasonable audits are the top two reasons why LEAs reported that they do not submit LEA BOP claims.</a:t>
            </a:r>
          </a:p>
        </p:txBody>
      </p:sp>
      <p:sp>
        <p:nvSpPr>
          <p:cNvPr id="12" name="TextBox 11">
            <a:extLst>
              <a:ext uri="{FF2B5EF4-FFF2-40B4-BE49-F238E27FC236}">
                <a16:creationId xmlns:a16="http://schemas.microsoft.com/office/drawing/2014/main" id="{FDA852B1-4817-064E-88A6-7E8818432638}"/>
              </a:ext>
            </a:extLst>
          </p:cNvPr>
          <p:cNvSpPr txBox="1"/>
          <p:nvPr/>
        </p:nvSpPr>
        <p:spPr>
          <a:xfrm>
            <a:off x="6616189" y="4601328"/>
            <a:ext cx="3720406" cy="327782"/>
          </a:xfrm>
          <a:prstGeom prst="rect">
            <a:avLst/>
          </a:prstGeom>
          <a:noFill/>
        </p:spPr>
        <p:txBody>
          <a:bodyPr wrap="square" rtlCol="0" anchor="b">
            <a:spAutoFit/>
          </a:bodyPr>
          <a:lstStyle/>
          <a:p>
            <a:r>
              <a:rPr lang="en-US" sz="1530" b="1" spc="-13" dirty="0">
                <a:solidFill>
                  <a:schemeClr val="accent4"/>
                </a:solidFill>
                <a:latin typeface="Poppins" panose="00000500000000000000" pitchFamily="2" charset="0"/>
                <a:cs typeface="Poppins" panose="00000500000000000000" pitchFamily="2" charset="0"/>
              </a:rPr>
              <a:t>ESTABLISH FAIR APPEALS</a:t>
            </a:r>
          </a:p>
        </p:txBody>
      </p:sp>
      <p:sp>
        <p:nvSpPr>
          <p:cNvPr id="13" name="TextBox 12">
            <a:extLst>
              <a:ext uri="{FF2B5EF4-FFF2-40B4-BE49-F238E27FC236}">
                <a16:creationId xmlns:a16="http://schemas.microsoft.com/office/drawing/2014/main" id="{44F1B6BD-A1F7-D54F-9F8A-466A0F3A699E}"/>
              </a:ext>
            </a:extLst>
          </p:cNvPr>
          <p:cNvSpPr txBox="1"/>
          <p:nvPr/>
        </p:nvSpPr>
        <p:spPr>
          <a:xfrm>
            <a:off x="6616189" y="4854948"/>
            <a:ext cx="4497795" cy="909160"/>
          </a:xfrm>
          <a:prstGeom prst="rect">
            <a:avLst/>
          </a:prstGeom>
          <a:noFill/>
        </p:spPr>
        <p:txBody>
          <a:bodyPr wrap="square" rtlCol="0">
            <a:spAutoFit/>
          </a:bodyPr>
          <a:lstStyle/>
          <a:p>
            <a:pPr>
              <a:lnSpc>
                <a:spcPts val="1620"/>
              </a:lnSpc>
            </a:pPr>
            <a:r>
              <a:rPr lang="en-US" sz="1320" spc="-10" dirty="0">
                <a:latin typeface="Poppins" panose="00000500000000000000" pitchFamily="2" charset="0"/>
                <a:cs typeface="Poppins" panose="00000500000000000000" pitchFamily="2" charset="0"/>
              </a:rPr>
              <a:t>The report acknowledge that the current LEA BOP audit appeals process is not impartial and recommended that the state institute a neutral arbiter of </a:t>
            </a:r>
            <a:r>
              <a:rPr lang="en-US" sz="1320" spc="-10">
                <a:latin typeface="Poppins" panose="00000500000000000000" pitchFamily="2" charset="0"/>
                <a:cs typeface="Poppins" panose="00000500000000000000" pitchFamily="2" charset="0"/>
              </a:rPr>
              <a:t>the process.</a:t>
            </a:r>
            <a:endParaRPr lang="en-US" sz="1320" spc="-10" dirty="0">
              <a:latin typeface="Poppins" panose="00000500000000000000" pitchFamily="2" charset="0"/>
              <a:cs typeface="Poppins" panose="00000500000000000000" pitchFamily="2" charset="0"/>
            </a:endParaRPr>
          </a:p>
        </p:txBody>
      </p:sp>
      <p:sp>
        <p:nvSpPr>
          <p:cNvPr id="2" name="TextBox 1">
            <a:extLst>
              <a:ext uri="{FF2B5EF4-FFF2-40B4-BE49-F238E27FC236}">
                <a16:creationId xmlns:a16="http://schemas.microsoft.com/office/drawing/2014/main" id="{FDE020DB-F140-442B-A721-E4F129B388B8}"/>
              </a:ext>
            </a:extLst>
          </p:cNvPr>
          <p:cNvSpPr txBox="1"/>
          <p:nvPr/>
        </p:nvSpPr>
        <p:spPr>
          <a:xfrm>
            <a:off x="142596" y="2911062"/>
            <a:ext cx="4281022" cy="2308324"/>
          </a:xfrm>
          <a:prstGeom prst="rect">
            <a:avLst/>
          </a:prstGeom>
          <a:noFill/>
        </p:spPr>
        <p:txBody>
          <a:bodyPr wrap="square" rtlCol="0">
            <a:spAutoFit/>
          </a:bodyPr>
          <a:lstStyle/>
          <a:p>
            <a:pPr algn="ctr"/>
            <a:r>
              <a:rPr lang="en-US" sz="3600" b="1" dirty="0">
                <a:solidFill>
                  <a:schemeClr val="tx2"/>
                </a:solidFill>
                <a:latin typeface="Poppins" panose="00000500000000000000" pitchFamily="2" charset="0"/>
                <a:cs typeface="Poppins" panose="00000500000000000000" pitchFamily="2" charset="0"/>
              </a:rPr>
              <a:t>2021 MEDI-CAL FOR STUDENTS REPORT : FINDINGS</a:t>
            </a:r>
          </a:p>
        </p:txBody>
      </p:sp>
      <p:grpSp>
        <p:nvGrpSpPr>
          <p:cNvPr id="21" name="Group 20">
            <a:extLst>
              <a:ext uri="{FF2B5EF4-FFF2-40B4-BE49-F238E27FC236}">
                <a16:creationId xmlns:a16="http://schemas.microsoft.com/office/drawing/2014/main" id="{6567CA0C-FA04-4F85-823C-2EFDB6E6FADB}"/>
              </a:ext>
            </a:extLst>
          </p:cNvPr>
          <p:cNvGrpSpPr/>
          <p:nvPr/>
        </p:nvGrpSpPr>
        <p:grpSpPr>
          <a:xfrm>
            <a:off x="0" y="0"/>
            <a:ext cx="12192000" cy="345758"/>
            <a:chOff x="0" y="4572000"/>
            <a:chExt cx="9152173" cy="345758"/>
          </a:xfrm>
        </p:grpSpPr>
        <p:sp>
          <p:nvSpPr>
            <p:cNvPr id="22" name="Rectangle 21">
              <a:extLst>
                <a:ext uri="{FF2B5EF4-FFF2-40B4-BE49-F238E27FC236}">
                  <a16:creationId xmlns:a16="http://schemas.microsoft.com/office/drawing/2014/main" id="{1DCA5476-DF6E-4118-9C16-1B211ABA7977}"/>
                </a:ext>
              </a:extLst>
            </p:cNvPr>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D86D73E-E94A-44EE-8466-4D0542B88195}"/>
                </a:ext>
              </a:extLst>
            </p:cNvPr>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Rectangle 24">
            <a:extLst>
              <a:ext uri="{FF2B5EF4-FFF2-40B4-BE49-F238E27FC236}">
                <a16:creationId xmlns:a16="http://schemas.microsoft.com/office/drawing/2014/main" id="{6B145152-7A9E-46E0-9970-9C46FD3FB49D}"/>
              </a:ext>
            </a:extLst>
          </p:cNvPr>
          <p:cNvSpPr/>
          <p:nvPr/>
        </p:nvSpPr>
        <p:spPr>
          <a:xfrm>
            <a:off x="0" y="6683562"/>
            <a:ext cx="12192000" cy="17908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934E7F50-BDF1-4DFA-A679-96ABB9851339}"/>
              </a:ext>
            </a:extLst>
          </p:cNvPr>
          <p:cNvSpPr txBox="1"/>
          <p:nvPr/>
        </p:nvSpPr>
        <p:spPr>
          <a:xfrm>
            <a:off x="1" y="594587"/>
            <a:ext cx="12192000" cy="954107"/>
          </a:xfrm>
          <a:prstGeom prst="rect">
            <a:avLst/>
          </a:prstGeom>
          <a:noFill/>
        </p:spPr>
        <p:txBody>
          <a:bodyPr wrap="square" rtlCol="0">
            <a:spAutoFit/>
          </a:bodyPr>
          <a:lstStyle/>
          <a:p>
            <a:pPr algn="ctr"/>
            <a:r>
              <a:rPr lang="en-US" sz="2800" dirty="0">
                <a:solidFill>
                  <a:schemeClr val="accent1">
                    <a:lumMod val="50000"/>
                  </a:schemeClr>
                </a:solidFill>
                <a:latin typeface="Arial Black" panose="020B0A04020102020204" pitchFamily="34" charset="0"/>
              </a:rPr>
              <a:t>LEA BILLING OPTION PROGRAM (BOP) – </a:t>
            </a:r>
          </a:p>
          <a:p>
            <a:pPr algn="ctr"/>
            <a:r>
              <a:rPr lang="en-US" sz="2800" dirty="0">
                <a:solidFill>
                  <a:schemeClr val="accent1">
                    <a:lumMod val="50000"/>
                  </a:schemeClr>
                </a:solidFill>
                <a:latin typeface="Arial Black" panose="020B0A04020102020204" pitchFamily="34" charset="0"/>
              </a:rPr>
              <a:t>AUDITS &amp; APPEALS LEGISLATION</a:t>
            </a:r>
          </a:p>
        </p:txBody>
      </p:sp>
    </p:spTree>
    <p:extLst>
      <p:ext uri="{BB962C8B-B14F-4D97-AF65-F5344CB8AC3E}">
        <p14:creationId xmlns:p14="http://schemas.microsoft.com/office/powerpoint/2010/main" val="130746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12192000" cy="345758"/>
            <a:chOff x="0" y="4572000"/>
            <a:chExt cx="9152173" cy="345758"/>
          </a:xfrm>
        </p:grpSpPr>
        <p:sp>
          <p:nvSpPr>
            <p:cNvPr id="10" name="Rectangle 9"/>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p:cNvSpPr/>
          <p:nvPr/>
        </p:nvSpPr>
        <p:spPr>
          <a:xfrm>
            <a:off x="0" y="6683562"/>
            <a:ext cx="12192000" cy="17908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 y="594587"/>
            <a:ext cx="12192000" cy="954107"/>
          </a:xfrm>
          <a:prstGeom prst="rect">
            <a:avLst/>
          </a:prstGeom>
          <a:noFill/>
        </p:spPr>
        <p:txBody>
          <a:bodyPr wrap="square" rtlCol="0">
            <a:spAutoFit/>
          </a:bodyPr>
          <a:lstStyle/>
          <a:p>
            <a:pPr algn="ctr"/>
            <a:r>
              <a:rPr lang="en-US" sz="2800" dirty="0">
                <a:solidFill>
                  <a:schemeClr val="accent1">
                    <a:lumMod val="50000"/>
                  </a:schemeClr>
                </a:solidFill>
                <a:latin typeface="Arial Black" panose="020B0A04020102020204" pitchFamily="34" charset="0"/>
              </a:rPr>
              <a:t>LEA BILLING OPTION PROGRAM (BOP) – </a:t>
            </a:r>
          </a:p>
          <a:p>
            <a:pPr algn="ctr"/>
            <a:r>
              <a:rPr lang="en-US" sz="2800" dirty="0">
                <a:solidFill>
                  <a:schemeClr val="accent1">
                    <a:lumMod val="50000"/>
                  </a:schemeClr>
                </a:solidFill>
                <a:latin typeface="Arial Black" panose="020B0A04020102020204" pitchFamily="34" charset="0"/>
              </a:rPr>
              <a:t>AUDITS &amp; APPEALS LEGISLATION</a:t>
            </a:r>
          </a:p>
        </p:txBody>
      </p:sp>
      <p:sp>
        <p:nvSpPr>
          <p:cNvPr id="8" name="Rectangle 7"/>
          <p:cNvSpPr/>
          <p:nvPr/>
        </p:nvSpPr>
        <p:spPr>
          <a:xfrm>
            <a:off x="1323191" y="1797524"/>
            <a:ext cx="9875519" cy="4893647"/>
          </a:xfrm>
          <a:prstGeom prst="rect">
            <a:avLst/>
          </a:prstGeom>
        </p:spPr>
        <p:txBody>
          <a:bodyPr wrap="square">
            <a:spAutoFit/>
          </a:bodyPr>
          <a:lstStyle/>
          <a:p>
            <a:pPr marL="0" marR="0" algn="l">
              <a:spcBef>
                <a:spcPts val="0"/>
              </a:spcBef>
              <a:spcAft>
                <a:spcPts val="0"/>
              </a:spcAft>
              <a:buFont typeface="Arial" panose="020B0604020202020204" pitchFamily="34" charset="0"/>
              <a:buChar char="•"/>
            </a:pPr>
            <a:r>
              <a:rPr lang="en-US" sz="2400" b="1" dirty="0">
                <a:solidFill>
                  <a:srgbClr val="000000"/>
                </a:solidFill>
                <a:latin typeface="Poppins" panose="00000500000000000000" pitchFamily="2" charset="0"/>
                <a:cs typeface="Poppins" panose="00000500000000000000" pitchFamily="2" charset="0"/>
              </a:rPr>
              <a:t>Previous Legislation: </a:t>
            </a:r>
            <a:r>
              <a:rPr lang="en-US" sz="2400" dirty="0">
                <a:solidFill>
                  <a:srgbClr val="000000"/>
                </a:solidFill>
                <a:latin typeface="Poppins" panose="00000500000000000000" pitchFamily="2" charset="0"/>
                <a:cs typeface="Poppins" panose="00000500000000000000" pitchFamily="2" charset="0"/>
              </a:rPr>
              <a:t>CCSESA and CSBA sponsored legislation (AB 3192) in 2018 to require DHCS to create a program guide, clarify claiming requirements, and update trainings. The guide was not implemented with fidelity and has not improved auditor practices.</a:t>
            </a:r>
            <a:endParaRPr lang="en-US" sz="2400" b="0" i="0" dirty="0">
              <a:solidFill>
                <a:srgbClr val="000000"/>
              </a:solidFill>
              <a:effectLst/>
              <a:latin typeface="Poppins" panose="00000500000000000000" pitchFamily="2" charset="0"/>
              <a:cs typeface="Poppins" panose="00000500000000000000" pitchFamily="2" charset="0"/>
            </a:endParaRPr>
          </a:p>
          <a:p>
            <a:pPr lvl="1"/>
            <a:endParaRPr lang="en-US" sz="2400" b="0" i="0" dirty="0">
              <a:solidFill>
                <a:srgbClr val="000000"/>
              </a:solidFill>
              <a:effectLst/>
              <a:latin typeface="Poppins" panose="00000500000000000000" pitchFamily="2" charset="0"/>
              <a:cs typeface="Poppins" panose="00000500000000000000" pitchFamily="2" charset="0"/>
            </a:endParaRPr>
          </a:p>
          <a:p>
            <a:pPr marL="0" marR="0" algn="l">
              <a:spcBef>
                <a:spcPts val="0"/>
              </a:spcBef>
              <a:spcAft>
                <a:spcPts val="0"/>
              </a:spcAft>
              <a:buFont typeface="Arial" panose="020B0604020202020204" pitchFamily="34" charset="0"/>
              <a:buChar char="•"/>
            </a:pPr>
            <a:r>
              <a:rPr lang="en-US" sz="2400" b="1" i="0" dirty="0">
                <a:solidFill>
                  <a:srgbClr val="000000"/>
                </a:solidFill>
                <a:effectLst/>
                <a:latin typeface="Poppins" panose="00000500000000000000" pitchFamily="2" charset="0"/>
                <a:cs typeface="Poppins" panose="00000500000000000000" pitchFamily="2" charset="0"/>
              </a:rPr>
              <a:t>Why it Matters: </a:t>
            </a:r>
            <a:r>
              <a:rPr lang="en-US" sz="2400" b="0" i="0" dirty="0">
                <a:solidFill>
                  <a:srgbClr val="000000"/>
                </a:solidFill>
                <a:effectLst/>
                <a:latin typeface="Poppins" panose="00000500000000000000" pitchFamily="2" charset="0"/>
                <a:cs typeface="Poppins" panose="00000500000000000000" pitchFamily="2" charset="0"/>
              </a:rPr>
              <a:t>The LEA BOP program is currently the only source of sustainable funding that schools can directly access to help pay for important health and mental health services provided to students. LEA BOP brings in federal match dollars and costs the state nothing.</a:t>
            </a:r>
          </a:p>
          <a:p>
            <a:pPr marL="0" marR="0" algn="l">
              <a:spcBef>
                <a:spcPts val="0"/>
              </a:spcBef>
              <a:spcAft>
                <a:spcPts val="0"/>
              </a:spcAft>
            </a:pPr>
            <a:endParaRPr lang="en-US" sz="2400" b="0" i="0" dirty="0">
              <a:solidFill>
                <a:srgbClr val="000000"/>
              </a:solidFill>
              <a:effectLst/>
              <a:latin typeface="Poppins" panose="00000500000000000000" pitchFamily="2" charset="0"/>
              <a:cs typeface="Poppins" panose="00000500000000000000" pitchFamily="2" charset="0"/>
            </a:endParaRPr>
          </a:p>
          <a:p>
            <a:pPr marL="0" marR="0" algn="l">
              <a:spcBef>
                <a:spcPts val="0"/>
              </a:spcBef>
              <a:spcAft>
                <a:spcPts val="0"/>
              </a:spcAft>
            </a:pPr>
            <a:endParaRPr lang="en-US" sz="2400" b="0" i="0" dirty="0">
              <a:solidFill>
                <a:srgbClr val="000000"/>
              </a:solidFill>
              <a:effectLst/>
              <a:latin typeface="Poppins" panose="00000500000000000000" pitchFamily="2" charset="0"/>
              <a:cs typeface="Poppins" panose="00000500000000000000" pitchFamily="2" charset="0"/>
            </a:endParaRPr>
          </a:p>
        </p:txBody>
      </p:sp>
      <p:sp>
        <p:nvSpPr>
          <p:cNvPr id="3" name="Slide Number Placeholder 2"/>
          <p:cNvSpPr>
            <a:spLocks noGrp="1"/>
          </p:cNvSpPr>
          <p:nvPr>
            <p:ph type="sldNum" sz="quarter" idx="12"/>
          </p:nvPr>
        </p:nvSpPr>
        <p:spPr/>
        <p:txBody>
          <a:bodyPr/>
          <a:lstStyle/>
          <a:p>
            <a:fld id="{B0E1037F-D1B9-4E12-B9EE-DAE39CC5F62D}" type="slidenum">
              <a:rPr lang="en-US" smtClean="0"/>
              <a:t>5</a:t>
            </a:fld>
            <a:endParaRPr lang="en-US"/>
          </a:p>
        </p:txBody>
      </p:sp>
    </p:spTree>
    <p:extLst>
      <p:ext uri="{BB962C8B-B14F-4D97-AF65-F5344CB8AC3E}">
        <p14:creationId xmlns:p14="http://schemas.microsoft.com/office/powerpoint/2010/main" val="48738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12192000" cy="345758"/>
            <a:chOff x="0" y="4572000"/>
            <a:chExt cx="9152173" cy="345758"/>
          </a:xfrm>
        </p:grpSpPr>
        <p:sp>
          <p:nvSpPr>
            <p:cNvPr id="10" name="Rectangle 9"/>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p:cNvSpPr/>
          <p:nvPr/>
        </p:nvSpPr>
        <p:spPr>
          <a:xfrm>
            <a:off x="0" y="6683562"/>
            <a:ext cx="12192000" cy="17908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 y="594587"/>
            <a:ext cx="12192000" cy="954107"/>
          </a:xfrm>
          <a:prstGeom prst="rect">
            <a:avLst/>
          </a:prstGeom>
          <a:noFill/>
        </p:spPr>
        <p:txBody>
          <a:bodyPr wrap="square" rtlCol="0">
            <a:spAutoFit/>
          </a:bodyPr>
          <a:lstStyle/>
          <a:p>
            <a:pPr algn="ctr"/>
            <a:r>
              <a:rPr lang="en-US" sz="2800" dirty="0">
                <a:solidFill>
                  <a:schemeClr val="accent1">
                    <a:lumMod val="50000"/>
                  </a:schemeClr>
                </a:solidFill>
                <a:latin typeface="Arial Black" panose="020B0A04020102020204" pitchFamily="34" charset="0"/>
              </a:rPr>
              <a:t>LEA BILLING OPTION PROGRAM (BOP) – </a:t>
            </a:r>
          </a:p>
          <a:p>
            <a:pPr algn="ctr"/>
            <a:r>
              <a:rPr lang="en-US" sz="2800" dirty="0">
                <a:solidFill>
                  <a:schemeClr val="accent1">
                    <a:lumMod val="50000"/>
                  </a:schemeClr>
                </a:solidFill>
                <a:latin typeface="Arial Black" panose="020B0A04020102020204" pitchFamily="34" charset="0"/>
              </a:rPr>
              <a:t>AUDITS &amp; APPEALS LEGISLATION</a:t>
            </a:r>
          </a:p>
        </p:txBody>
      </p:sp>
      <p:sp>
        <p:nvSpPr>
          <p:cNvPr id="8" name="Rectangle 7"/>
          <p:cNvSpPr/>
          <p:nvPr/>
        </p:nvSpPr>
        <p:spPr>
          <a:xfrm>
            <a:off x="838201" y="1797524"/>
            <a:ext cx="10360510" cy="5262979"/>
          </a:xfrm>
          <a:prstGeom prst="rect">
            <a:avLst/>
          </a:prstGeom>
        </p:spPr>
        <p:txBody>
          <a:bodyPr wrap="square">
            <a:spAutoFit/>
          </a:bodyPr>
          <a:lstStyle/>
          <a:p>
            <a:pPr marL="0" marR="0" algn="l">
              <a:spcBef>
                <a:spcPts val="0"/>
              </a:spcBef>
              <a:spcAft>
                <a:spcPts val="0"/>
              </a:spcAft>
            </a:pPr>
            <a:r>
              <a:rPr lang="en-US" sz="2400" b="1" dirty="0">
                <a:solidFill>
                  <a:srgbClr val="000000"/>
                </a:solidFill>
                <a:latin typeface="Poppins" panose="00000500000000000000" pitchFamily="2" charset="0"/>
                <a:cs typeface="Poppins" panose="00000500000000000000" pitchFamily="2" charset="0"/>
              </a:rPr>
              <a:t>What the Bill Would Do</a:t>
            </a:r>
          </a:p>
          <a:p>
            <a:pPr marL="342900" marR="0" indent="-342900" algn="l">
              <a:spcBef>
                <a:spcPts val="0"/>
              </a:spcBef>
              <a:spcAft>
                <a:spcPts val="0"/>
              </a:spcAft>
              <a:buFont typeface="Arial" panose="020B0604020202020204" pitchFamily="34" charset="0"/>
              <a:buChar char="•"/>
            </a:pPr>
            <a:r>
              <a:rPr lang="en-US" sz="2400" b="0" i="0" u="sng" dirty="0">
                <a:solidFill>
                  <a:srgbClr val="000000"/>
                </a:solidFill>
                <a:effectLst/>
                <a:latin typeface="Poppins" panose="00000500000000000000" pitchFamily="2" charset="0"/>
                <a:cs typeface="Poppins" panose="00000500000000000000" pitchFamily="2" charset="0"/>
              </a:rPr>
              <a:t>Institute targeted risk assessment audits</a:t>
            </a:r>
            <a:r>
              <a:rPr lang="en-US" sz="2400" b="0" i="0" dirty="0">
                <a:solidFill>
                  <a:srgbClr val="000000"/>
                </a:solidFill>
                <a:effectLst/>
                <a:latin typeface="Poppins" panose="00000500000000000000" pitchFamily="2" charset="0"/>
                <a:cs typeface="Poppins" panose="00000500000000000000" pitchFamily="2" charset="0"/>
              </a:rPr>
              <a:t>: Currently DHCS audits nearly 100% of LEA BOP claims. The bill would require them to limit their audits to just 10% and create a fair process for determining which LEAs to audit.</a:t>
            </a:r>
          </a:p>
          <a:p>
            <a:pPr marL="342900" marR="0" indent="-342900" algn="l">
              <a:spcBef>
                <a:spcPts val="0"/>
              </a:spcBef>
              <a:spcAft>
                <a:spcPts val="0"/>
              </a:spcAft>
              <a:buFont typeface="Arial" panose="020B0604020202020204" pitchFamily="34" charset="0"/>
              <a:buChar char="•"/>
            </a:pPr>
            <a:r>
              <a:rPr lang="en-US" sz="2400" u="sng" dirty="0">
                <a:solidFill>
                  <a:srgbClr val="000000"/>
                </a:solidFill>
                <a:latin typeface="Poppins" panose="00000500000000000000" pitchFamily="2" charset="0"/>
                <a:cs typeface="Poppins" panose="00000500000000000000" pitchFamily="2" charset="0"/>
              </a:rPr>
              <a:t>Require timely audits</a:t>
            </a:r>
            <a:r>
              <a:rPr lang="en-US" sz="2400" dirty="0">
                <a:solidFill>
                  <a:srgbClr val="000000"/>
                </a:solidFill>
                <a:latin typeface="Poppins" panose="00000500000000000000" pitchFamily="2" charset="0"/>
                <a:cs typeface="Poppins" panose="00000500000000000000" pitchFamily="2" charset="0"/>
              </a:rPr>
              <a:t>: Currently DHCS begins audits within 3 years but often does not complete them for 7 or 8 years after a claim is submitted. The bill would set clear deadlines by which certain audit requirements must be met.</a:t>
            </a:r>
          </a:p>
          <a:p>
            <a:pPr marL="342900" marR="0" indent="-342900" algn="l">
              <a:spcBef>
                <a:spcPts val="0"/>
              </a:spcBef>
              <a:spcAft>
                <a:spcPts val="0"/>
              </a:spcAft>
              <a:buFont typeface="Arial" panose="020B0604020202020204" pitchFamily="34" charset="0"/>
              <a:buChar char="•"/>
            </a:pPr>
            <a:r>
              <a:rPr lang="en-US" sz="2400" u="sng" dirty="0" err="1">
                <a:solidFill>
                  <a:srgbClr val="000000"/>
                </a:solidFill>
                <a:latin typeface="Poppins" panose="00000500000000000000" pitchFamily="2" charset="0"/>
                <a:cs typeface="Poppins" panose="00000500000000000000" pitchFamily="2" charset="0"/>
              </a:rPr>
              <a:t>Opt</a:t>
            </a:r>
            <a:r>
              <a:rPr lang="en-US" sz="2400" u="sng" dirty="0">
                <a:solidFill>
                  <a:srgbClr val="000000"/>
                </a:solidFill>
                <a:latin typeface="Poppins" panose="00000500000000000000" pitchFamily="2" charset="0"/>
                <a:cs typeface="Poppins" panose="00000500000000000000" pitchFamily="2" charset="0"/>
              </a:rPr>
              <a:t> out</a:t>
            </a:r>
            <a:r>
              <a:rPr lang="en-US" sz="2400" b="0" i="0" u="sng" dirty="0">
                <a:solidFill>
                  <a:srgbClr val="000000"/>
                </a:solidFill>
                <a:effectLst/>
                <a:latin typeface="Poppins" panose="00000500000000000000" pitchFamily="2" charset="0"/>
                <a:cs typeface="Poppins" panose="00000500000000000000" pitchFamily="2" charset="0"/>
              </a:rPr>
              <a:t> of Administrative Law Process</a:t>
            </a:r>
            <a:r>
              <a:rPr lang="en-US" sz="2400" b="0" i="0" dirty="0">
                <a:solidFill>
                  <a:srgbClr val="000000"/>
                </a:solidFill>
                <a:effectLst/>
                <a:latin typeface="Poppins" panose="00000500000000000000" pitchFamily="2" charset="0"/>
                <a:cs typeface="Poppins" panose="00000500000000000000" pitchFamily="2" charset="0"/>
              </a:rPr>
              <a:t>: The bill would allow LEAs to opt out of the mandatory administrative law process and file in superior court if DHCS audits fail to meet audit deadlines or disallows a certain percentage of their claims.</a:t>
            </a:r>
          </a:p>
          <a:p>
            <a:pPr marL="0" marR="0" algn="l">
              <a:spcBef>
                <a:spcPts val="0"/>
              </a:spcBef>
              <a:spcAft>
                <a:spcPts val="0"/>
              </a:spcAft>
            </a:pPr>
            <a:endParaRPr lang="en-US" sz="2400" b="0" i="0" dirty="0">
              <a:solidFill>
                <a:srgbClr val="000000"/>
              </a:solidFill>
              <a:effectLst/>
              <a:latin typeface="Poppins" panose="00000500000000000000" pitchFamily="2" charset="0"/>
              <a:cs typeface="Poppins" panose="00000500000000000000" pitchFamily="2" charset="0"/>
            </a:endParaRPr>
          </a:p>
        </p:txBody>
      </p:sp>
      <p:sp>
        <p:nvSpPr>
          <p:cNvPr id="3" name="Slide Number Placeholder 2"/>
          <p:cNvSpPr>
            <a:spLocks noGrp="1"/>
          </p:cNvSpPr>
          <p:nvPr>
            <p:ph type="sldNum" sz="quarter" idx="12"/>
          </p:nvPr>
        </p:nvSpPr>
        <p:spPr/>
        <p:txBody>
          <a:bodyPr/>
          <a:lstStyle/>
          <a:p>
            <a:fld id="{B0E1037F-D1B9-4E12-B9EE-DAE39CC5F62D}" type="slidenum">
              <a:rPr lang="en-US" smtClean="0"/>
              <a:t>6</a:t>
            </a:fld>
            <a:endParaRPr lang="en-US"/>
          </a:p>
        </p:txBody>
      </p:sp>
    </p:spTree>
    <p:extLst>
      <p:ext uri="{BB962C8B-B14F-4D97-AF65-F5344CB8AC3E}">
        <p14:creationId xmlns:p14="http://schemas.microsoft.com/office/powerpoint/2010/main" val="915281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12192000" cy="345758"/>
            <a:chOff x="0" y="4572000"/>
            <a:chExt cx="9152173" cy="345758"/>
          </a:xfrm>
        </p:grpSpPr>
        <p:sp>
          <p:nvSpPr>
            <p:cNvPr id="10" name="Rectangle 9"/>
            <p:cNvSpPr/>
            <p:nvPr/>
          </p:nvSpPr>
          <p:spPr>
            <a:xfrm>
              <a:off x="0" y="4572000"/>
              <a:ext cx="9152173" cy="17908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4751085"/>
              <a:ext cx="9152173" cy="166673"/>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p:cNvSpPr/>
          <p:nvPr/>
        </p:nvSpPr>
        <p:spPr>
          <a:xfrm>
            <a:off x="0" y="6683562"/>
            <a:ext cx="12192000" cy="17908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 y="594587"/>
            <a:ext cx="12192000" cy="954107"/>
          </a:xfrm>
          <a:prstGeom prst="rect">
            <a:avLst/>
          </a:prstGeom>
          <a:noFill/>
        </p:spPr>
        <p:txBody>
          <a:bodyPr wrap="square" rtlCol="0">
            <a:spAutoFit/>
          </a:bodyPr>
          <a:lstStyle/>
          <a:p>
            <a:pPr algn="ctr"/>
            <a:r>
              <a:rPr lang="en-US" sz="2800" dirty="0">
                <a:solidFill>
                  <a:schemeClr val="accent1">
                    <a:lumMod val="50000"/>
                  </a:schemeClr>
                </a:solidFill>
                <a:latin typeface="Arial Black" panose="020B0A04020102020204" pitchFamily="34" charset="0"/>
              </a:rPr>
              <a:t>LEA BILLING OPTION PROGRAM (BOP) – </a:t>
            </a:r>
          </a:p>
          <a:p>
            <a:pPr algn="ctr"/>
            <a:r>
              <a:rPr lang="en-US" sz="2800" dirty="0">
                <a:solidFill>
                  <a:schemeClr val="accent1">
                    <a:lumMod val="50000"/>
                  </a:schemeClr>
                </a:solidFill>
                <a:latin typeface="Arial Black" panose="020B0A04020102020204" pitchFamily="34" charset="0"/>
              </a:rPr>
              <a:t>AUDITS &amp; APPEALS LEGISLATION</a:t>
            </a:r>
          </a:p>
        </p:txBody>
      </p:sp>
      <p:sp>
        <p:nvSpPr>
          <p:cNvPr id="8" name="Rectangle 7"/>
          <p:cNvSpPr/>
          <p:nvPr/>
        </p:nvSpPr>
        <p:spPr>
          <a:xfrm>
            <a:off x="838201" y="1797524"/>
            <a:ext cx="10360510" cy="5262979"/>
          </a:xfrm>
          <a:prstGeom prst="rect">
            <a:avLst/>
          </a:prstGeom>
        </p:spPr>
        <p:txBody>
          <a:bodyPr wrap="square">
            <a:spAutoFit/>
          </a:bodyPr>
          <a:lstStyle/>
          <a:p>
            <a:pPr marL="0" marR="0" algn="l">
              <a:spcBef>
                <a:spcPts val="0"/>
              </a:spcBef>
              <a:spcAft>
                <a:spcPts val="0"/>
              </a:spcAft>
            </a:pPr>
            <a:r>
              <a:rPr lang="en-US" sz="2400" b="1" dirty="0">
                <a:solidFill>
                  <a:srgbClr val="000000"/>
                </a:solidFill>
                <a:latin typeface="Poppins" panose="00000500000000000000" pitchFamily="2" charset="0"/>
                <a:cs typeface="Poppins" panose="00000500000000000000" pitchFamily="2" charset="0"/>
              </a:rPr>
              <a:t>What the Bill Would Do</a:t>
            </a:r>
          </a:p>
          <a:p>
            <a:pPr marL="342900" marR="0" indent="-342900" algn="l">
              <a:spcBef>
                <a:spcPts val="0"/>
              </a:spcBef>
              <a:spcAft>
                <a:spcPts val="0"/>
              </a:spcAft>
              <a:buFont typeface="Arial" panose="020B0604020202020204" pitchFamily="34" charset="0"/>
              <a:buChar char="•"/>
            </a:pPr>
            <a:r>
              <a:rPr lang="en-US" sz="2400" u="sng" dirty="0">
                <a:solidFill>
                  <a:srgbClr val="000000"/>
                </a:solidFill>
                <a:latin typeface="Poppins" panose="00000500000000000000" pitchFamily="2" charset="0"/>
                <a:cs typeface="Poppins" panose="00000500000000000000" pitchFamily="2" charset="0"/>
              </a:rPr>
              <a:t>Technical assistance</a:t>
            </a:r>
            <a:r>
              <a:rPr lang="en-US" sz="2400" dirty="0">
                <a:solidFill>
                  <a:srgbClr val="000000"/>
                </a:solidFill>
                <a:latin typeface="Poppins" panose="00000500000000000000" pitchFamily="2" charset="0"/>
                <a:cs typeface="Poppins" panose="00000500000000000000" pitchFamily="2" charset="0"/>
              </a:rPr>
              <a:t>: If DHCS auditors disallow more than 25% of an LEA’s claims in a year, DHCS will be required to offer the LEA technical assistance to rectify the reason(s) for disallowance(s).</a:t>
            </a:r>
          </a:p>
          <a:p>
            <a:pPr marL="342900" marR="0" indent="-342900" algn="l">
              <a:spcBef>
                <a:spcPts val="0"/>
              </a:spcBef>
              <a:spcAft>
                <a:spcPts val="0"/>
              </a:spcAft>
              <a:buFont typeface="Arial" panose="020B0604020202020204" pitchFamily="34" charset="0"/>
              <a:buChar char="•"/>
            </a:pPr>
            <a:r>
              <a:rPr lang="en-US" sz="2400" b="0" i="0" u="sng" dirty="0">
                <a:solidFill>
                  <a:srgbClr val="000000"/>
                </a:solidFill>
                <a:effectLst/>
                <a:latin typeface="Poppins" panose="00000500000000000000" pitchFamily="2" charset="0"/>
                <a:cs typeface="Poppins" panose="00000500000000000000" pitchFamily="2" charset="0"/>
              </a:rPr>
              <a:t>Benefit of the doubt:</a:t>
            </a:r>
            <a:r>
              <a:rPr lang="en-US" sz="2400" b="0" i="0" dirty="0">
                <a:solidFill>
                  <a:srgbClr val="000000"/>
                </a:solidFill>
                <a:effectLst/>
                <a:latin typeface="Poppins" panose="00000500000000000000" pitchFamily="2" charset="0"/>
                <a:cs typeface="Poppins" panose="00000500000000000000" pitchFamily="2" charset="0"/>
              </a:rPr>
              <a:t> The bill would establish that an auditor’s determination cannot supersede the usual and customary practices of the practitioner submitting the claim or the standards of the California school accounting manual.</a:t>
            </a:r>
            <a:endParaRPr lang="en-US" sz="2400" b="0" i="0" u="sng" dirty="0">
              <a:solidFill>
                <a:srgbClr val="000000"/>
              </a:solidFill>
              <a:effectLst/>
              <a:latin typeface="Poppins" panose="00000500000000000000" pitchFamily="2" charset="0"/>
              <a:cs typeface="Poppins" panose="00000500000000000000" pitchFamily="2" charset="0"/>
            </a:endParaRPr>
          </a:p>
          <a:p>
            <a:pPr marL="342900" marR="0" indent="-342900" algn="l">
              <a:spcBef>
                <a:spcPts val="0"/>
              </a:spcBef>
              <a:spcAft>
                <a:spcPts val="0"/>
              </a:spcAft>
              <a:buFont typeface="Arial" panose="020B0604020202020204" pitchFamily="34" charset="0"/>
              <a:buChar char="•"/>
            </a:pPr>
            <a:r>
              <a:rPr lang="en-US" sz="2400" b="0" i="0" u="sng" dirty="0">
                <a:solidFill>
                  <a:srgbClr val="000000"/>
                </a:solidFill>
                <a:effectLst/>
                <a:latin typeface="Poppins" panose="00000500000000000000" pitchFamily="2" charset="0"/>
                <a:cs typeface="Poppins" panose="00000500000000000000" pitchFamily="2" charset="0"/>
              </a:rPr>
              <a:t>Legislative oversight</a:t>
            </a:r>
            <a:r>
              <a:rPr lang="en-US" sz="2400" b="0" i="0" dirty="0">
                <a:solidFill>
                  <a:srgbClr val="000000"/>
                </a:solidFill>
                <a:effectLst/>
                <a:latin typeface="Poppins" panose="00000500000000000000" pitchFamily="2" charset="0"/>
                <a:cs typeface="Poppins" panose="00000500000000000000" pitchFamily="2" charset="0"/>
              </a:rPr>
              <a:t>: DHCS would be required to report data on LEA BOP disallowances to ensure there is greater transparency and opportunity for legislators to further regulate DHCS auditors if issues continue.</a:t>
            </a:r>
          </a:p>
          <a:p>
            <a:pPr marL="342900" marR="0" indent="-342900" algn="l">
              <a:spcBef>
                <a:spcPts val="0"/>
              </a:spcBef>
              <a:spcAft>
                <a:spcPts val="0"/>
              </a:spcAft>
              <a:buFont typeface="Arial" panose="020B0604020202020204" pitchFamily="34" charset="0"/>
              <a:buChar char="•"/>
            </a:pPr>
            <a:endParaRPr lang="en-US" sz="2400" b="0" i="0" dirty="0">
              <a:solidFill>
                <a:srgbClr val="000000"/>
              </a:solidFill>
              <a:effectLst/>
              <a:latin typeface="Poppins" panose="00000500000000000000" pitchFamily="2" charset="0"/>
              <a:cs typeface="Poppins" panose="00000500000000000000" pitchFamily="2" charset="0"/>
            </a:endParaRPr>
          </a:p>
          <a:p>
            <a:pPr marL="0" marR="0" algn="l">
              <a:spcBef>
                <a:spcPts val="0"/>
              </a:spcBef>
              <a:spcAft>
                <a:spcPts val="0"/>
              </a:spcAft>
            </a:pPr>
            <a:endParaRPr lang="en-US" sz="2400" b="0" i="0" dirty="0">
              <a:solidFill>
                <a:srgbClr val="000000"/>
              </a:solidFill>
              <a:effectLst/>
              <a:latin typeface="Poppins" panose="00000500000000000000" pitchFamily="2" charset="0"/>
              <a:cs typeface="Poppins" panose="00000500000000000000" pitchFamily="2" charset="0"/>
            </a:endParaRPr>
          </a:p>
        </p:txBody>
      </p:sp>
      <p:sp>
        <p:nvSpPr>
          <p:cNvPr id="3" name="Slide Number Placeholder 2"/>
          <p:cNvSpPr>
            <a:spLocks noGrp="1"/>
          </p:cNvSpPr>
          <p:nvPr>
            <p:ph type="sldNum" sz="quarter" idx="12"/>
          </p:nvPr>
        </p:nvSpPr>
        <p:spPr/>
        <p:txBody>
          <a:bodyPr/>
          <a:lstStyle/>
          <a:p>
            <a:fld id="{B0E1037F-D1B9-4E12-B9EE-DAE39CC5F62D}" type="slidenum">
              <a:rPr lang="en-US" smtClean="0"/>
              <a:t>7</a:t>
            </a:fld>
            <a:endParaRPr lang="en-US"/>
          </a:p>
        </p:txBody>
      </p:sp>
    </p:spTree>
    <p:extLst>
      <p:ext uri="{BB962C8B-B14F-4D97-AF65-F5344CB8AC3E}">
        <p14:creationId xmlns:p14="http://schemas.microsoft.com/office/powerpoint/2010/main" val="1656752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809</Words>
  <Application>Microsoft Office PowerPoint</Application>
  <PresentationFormat>Widescreen</PresentationFormat>
  <Paragraphs>85</Paragraphs>
  <Slides>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Black</vt:lpstr>
      <vt:lpstr>Calibri</vt:lpstr>
      <vt:lpstr>Calibri Light</vt:lpstr>
      <vt:lpstr>Lato Light</vt:lpstr>
      <vt:lpstr>Poppins</vt:lpstr>
      <vt:lpstr>Poppins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Dickey</dc:creator>
  <cp:lastModifiedBy>Amanda Dickey</cp:lastModifiedBy>
  <cp:revision>5</cp:revision>
  <dcterms:created xsi:type="dcterms:W3CDTF">2021-12-15T18:45:40Z</dcterms:created>
  <dcterms:modified xsi:type="dcterms:W3CDTF">2022-01-24T02:42:20Z</dcterms:modified>
</cp:coreProperties>
</file>