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146849025" r:id="rId6"/>
    <p:sldId id="2146849046" r:id="rId7"/>
    <p:sldId id="2146849041" r:id="rId8"/>
    <p:sldId id="2146849043" r:id="rId9"/>
    <p:sldId id="2146849040" r:id="rId10"/>
    <p:sldId id="2146849042" r:id="rId11"/>
    <p:sldId id="2146849044" r:id="rId12"/>
    <p:sldId id="214684903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mi" initials="N" lastIdx="18" clrIdx="0">
    <p:extLst>
      <p:ext uri="{19B8F6BF-5375-455C-9EA6-DF929625EA0E}">
        <p15:presenceInfo xmlns:p15="http://schemas.microsoft.com/office/powerpoint/2012/main" userId="S::Naomi.Bardach@ucsf.edu::5cf37a2c-6903-4662-b130-57d993a2ee8c" providerId="AD"/>
      </p:ext>
    </p:extLst>
  </p:cmAuthor>
  <p:cmAuthor id="2" name="Linda Darling-Hammond" initials="LD" lastIdx="24" clrIdx="1">
    <p:extLst>
      <p:ext uri="{19B8F6BF-5375-455C-9EA6-DF929625EA0E}">
        <p15:presenceInfo xmlns:p15="http://schemas.microsoft.com/office/powerpoint/2012/main" userId="S::ldh@learningpolicyinstitute.org::f218a95e-b376-40d7-907c-e048766883ae" providerId="AD"/>
      </p:ext>
    </p:extLst>
  </p:cmAuthor>
  <p:cmAuthor id="3" name="Brooks Allen" initials="BA" lastIdx="21" clrIdx="2">
    <p:extLst>
      <p:ext uri="{19B8F6BF-5375-455C-9EA6-DF929625EA0E}">
        <p15:presenceInfo xmlns:p15="http://schemas.microsoft.com/office/powerpoint/2012/main" userId="S::brallen@cde.ca.gov::642cbcaf-b965-4af0-8065-80cd5bdbabfb" providerId="AD"/>
      </p:ext>
    </p:extLst>
  </p:cmAuthor>
  <p:cmAuthor id="4" name="SR Sud" initials="SS" lastIdx="22" clrIdx="3">
    <p:extLst>
      <p:ext uri="{19B8F6BF-5375-455C-9EA6-DF929625EA0E}">
        <p15:presenceInfo xmlns:p15="http://schemas.microsoft.com/office/powerpoint/2012/main" userId="155bbc1290c6c320" providerId="Windows Live"/>
      </p:ext>
    </p:extLst>
  </p:cmAuthor>
  <p:cmAuthor id="5" name="Ben Chida" initials="BC" lastIdx="16" clrIdx="4">
    <p:extLst>
      <p:ext uri="{19B8F6BF-5375-455C-9EA6-DF929625EA0E}">
        <p15:presenceInfo xmlns:p15="http://schemas.microsoft.com/office/powerpoint/2012/main" userId="S-1-5-21-2101229914-378697450-615583016-192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49D"/>
    <a:srgbClr val="FF7704"/>
    <a:srgbClr val="F9D9D9"/>
    <a:srgbClr val="2F5597"/>
    <a:srgbClr val="F68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4" autoAdjust="0"/>
    <p:restoredTop sz="79810" autoAdjust="0"/>
  </p:normalViewPr>
  <p:slideViewPr>
    <p:cSldViewPr snapToGrid="0" showGuides="1">
      <p:cViewPr varScale="1">
        <p:scale>
          <a:sx n="53" d="100"/>
          <a:sy n="53" d="100"/>
        </p:scale>
        <p:origin x="624" y="72"/>
      </p:cViewPr>
      <p:guideLst>
        <p:guide orient="horz" pos="648"/>
        <p:guide pos="3840"/>
        <p:guide pos="4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18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8E8013-0096-49F7-A633-E045ED8D15A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A138D8-2EA3-4312-AB07-7251A9A5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9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9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87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18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53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87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5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43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39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138D8-2EA3-4312-AB07-7251A9A5CA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2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96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CFD4C-7AA4-49A1-B39F-01072A15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C91776-EADA-4FA9-8949-64A895F7C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A09E6-D573-49A8-906F-034C14C8D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A5E9C-18AF-436A-92EA-7DA0AAC2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07A1D-9E0A-475A-B75A-514D6E6E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2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F4987-5F85-4702-B008-E35CC56DB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4B9ABF-E8C9-4176-B6AE-138F8F252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42003-7D3B-4C2A-B468-C064DE083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10DAF-ABEF-43C4-86DF-A17088E4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77FA6-5DC8-4353-A840-B68A4AFC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4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9C9AA-F3E8-4084-AD5B-A03679F9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9FDB-F2A7-4504-A452-6755418D2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D3818-8343-4496-8A59-0FFE1D0C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88AD9-F793-489C-9F18-4D60B92FC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6114B-C39E-480C-8994-9D48F4ED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4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313F0-92F7-4420-AB1B-1EB68ED2A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BA007-6419-434C-AC1F-42E17FF23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499D8-AE55-4B87-B661-607DB2E1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4C8B1-5047-410F-BE4E-56BAAC72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89245-9B3A-4D06-BF3D-40EF0DF7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9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1895-69A1-4055-A29E-EE0B894F3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EB1E-85D3-4657-8296-11F2BDA86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59553-8171-4193-8961-4AA432EBA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4835C-5167-4B39-B5D4-B9ECB5A7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B1E06-E201-4EA0-80F2-E302A05C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3C2F6-1953-477B-B1E4-F272BADA2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3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3153E-0904-47F7-85AD-0388755B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12416-394E-49DB-B534-40202BAED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7A4CC-EF44-400D-8CEA-AB8E3B1E1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4652E-5530-46D9-B2A1-0798D7762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63698-6AD7-42CC-9FD2-AAA8C885EB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91560F-6C49-4553-8DF8-819198780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DD658E-2756-4726-83C0-246F2EB6C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5DF37C-A114-490E-A78B-DDF989FB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5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80AEF-2A2D-4ECE-AB02-FEAC817D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6A359-814E-41E2-8F8A-58686A91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D7126-34E6-43D5-8446-51A26BBC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82D37-97FE-43D5-A636-622D81E8D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3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B0649F-5A93-4786-B5B8-17B30F746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B08E4C-BC8F-439B-991B-019911E12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ADDEF-5ED3-45CD-970A-7DE496DE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7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255EB-9DB9-44D4-A7AB-DE6B090D1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50B6E-01A8-41E1-A77D-728721E3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3B2E3-5063-4D19-9D3A-A3FF9F8E4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1D7F1-3AB2-4847-8C1C-94E360FE6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58FAA-2CCC-4551-86AE-03F48A5AF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7DF15-5443-43C5-AC0D-DFC0D7E9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8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673-86B1-446B-B054-56A13DC82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0EB0C2-06E7-4169-B9D1-7465C83DB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95790-3276-446B-9DC1-E9E600EA5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03ED3-6F94-4208-BAB3-F02A86997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6BD6F-BBF5-4DEB-B7D7-D957FCF09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FAE6D-9ABD-448E-BC85-A26F03CF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749CAB-6E1E-4EC8-B801-10D3E5AFC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A72A6-BB0F-435E-9F9F-F649DF07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52AF0-4B66-4626-A2EA-54DC2A6D0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FE892-B159-4AD3-B8B3-3AC0BB56011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D6B8E-DA49-4138-8C9B-385422933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DA242-F16C-4526-94C0-D18D57071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BE5F0-6A66-4B1B-BDF3-4F8E6BC9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1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717A23F-E177-473B-A077-3CB6D275D7CD}"/>
              </a:ext>
            </a:extLst>
          </p:cNvPr>
          <p:cNvSpPr/>
          <p:nvPr/>
        </p:nvSpPr>
        <p:spPr>
          <a:xfrm>
            <a:off x="-1" y="113129"/>
            <a:ext cx="9210675" cy="685800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9B354E88-E14D-4337-8B8E-661BB83D202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1275" y="400049"/>
            <a:ext cx="5248275" cy="5975350"/>
          </a:xfrm>
          <a:prstGeom prst="rect">
            <a:avLst/>
          </a:prstGeom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8F76D92-F323-4581-9303-DF13678DF55D}"/>
              </a:ext>
            </a:extLst>
          </p:cNvPr>
          <p:cNvSpPr/>
          <p:nvPr/>
        </p:nvSpPr>
        <p:spPr>
          <a:xfrm>
            <a:off x="-1" y="2581275"/>
            <a:ext cx="7639051" cy="1695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06037B-FEDF-411B-A8ED-405E8C86EF4D}"/>
              </a:ext>
            </a:extLst>
          </p:cNvPr>
          <p:cNvSpPr txBox="1"/>
          <p:nvPr/>
        </p:nvSpPr>
        <p:spPr>
          <a:xfrm>
            <a:off x="234686" y="2834243"/>
            <a:ext cx="73580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A449D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ACSA Lunch Break</a:t>
            </a:r>
          </a:p>
          <a:p>
            <a:r>
              <a:rPr lang="en-US" sz="3200" b="1" dirty="0">
                <a:solidFill>
                  <a:srgbClr val="1A449D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School Vaccine Requirements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EA95AB-DB7A-4CA0-BB01-E987C995F0B5}"/>
              </a:ext>
            </a:extLst>
          </p:cNvPr>
          <p:cNvSpPr/>
          <p:nvPr/>
        </p:nvSpPr>
        <p:spPr>
          <a:xfrm>
            <a:off x="314325" y="3865742"/>
            <a:ext cx="7010399" cy="45719"/>
          </a:xfrm>
          <a:prstGeom prst="rect">
            <a:avLst/>
          </a:prstGeom>
          <a:solidFill>
            <a:srgbClr val="F68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A619F3-680E-4EC8-97BE-F9C70E890A5A}"/>
              </a:ext>
            </a:extLst>
          </p:cNvPr>
          <p:cNvSpPr/>
          <p:nvPr/>
        </p:nvSpPr>
        <p:spPr>
          <a:xfrm>
            <a:off x="6391275" y="5133966"/>
            <a:ext cx="5248275" cy="124143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7F6DE6-346A-47C1-96CB-9372B661270E}"/>
              </a:ext>
            </a:extLst>
          </p:cNvPr>
          <p:cNvGrpSpPr/>
          <p:nvPr/>
        </p:nvGrpSpPr>
        <p:grpSpPr>
          <a:xfrm>
            <a:off x="7592749" y="5245636"/>
            <a:ext cx="3163732" cy="1030711"/>
            <a:chOff x="7592749" y="5242461"/>
            <a:chExt cx="3163732" cy="1030711"/>
          </a:xfrm>
        </p:grpSpPr>
        <p:pic>
          <p:nvPicPr>
            <p:cNvPr id="11" name="object 5">
              <a:extLst>
                <a:ext uri="{FF2B5EF4-FFF2-40B4-BE49-F238E27FC236}">
                  <a16:creationId xmlns:a16="http://schemas.microsoft.com/office/drawing/2014/main" id="{4312E7B9-2DC4-4D5C-A51D-73B31AE35CC6}"/>
                </a:ext>
              </a:extLst>
            </p:cNvPr>
            <p:cNvPicPr/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34806" y="5242461"/>
              <a:ext cx="1121675" cy="937612"/>
            </a:xfrm>
            <a:prstGeom prst="rect">
              <a:avLst/>
            </a:prstGeom>
          </p:spPr>
        </p:pic>
        <p:pic>
          <p:nvPicPr>
            <p:cNvPr id="12" name="object 6">
              <a:extLst>
                <a:ext uri="{FF2B5EF4-FFF2-40B4-BE49-F238E27FC236}">
                  <a16:creationId xmlns:a16="http://schemas.microsoft.com/office/drawing/2014/main" id="{12055A10-90B9-4EF8-902F-5E0ABD4B6175}"/>
                </a:ext>
              </a:extLst>
            </p:cNvPr>
            <p:cNvPicPr/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92749" y="5242461"/>
              <a:ext cx="988450" cy="1030711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243898A-A76A-47A8-B07C-79B71315EB6A}"/>
              </a:ext>
            </a:extLst>
          </p:cNvPr>
          <p:cNvSpPr txBox="1"/>
          <p:nvPr/>
        </p:nvSpPr>
        <p:spPr>
          <a:xfrm>
            <a:off x="314325" y="4419575"/>
            <a:ext cx="364807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cs typeface="Arial"/>
              </a:rPr>
              <a:t>October 6, 2021</a:t>
            </a:r>
          </a:p>
        </p:txBody>
      </p:sp>
    </p:spTree>
    <p:extLst>
      <p:ext uri="{BB962C8B-B14F-4D97-AF65-F5344CB8AC3E}">
        <p14:creationId xmlns:p14="http://schemas.microsoft.com/office/powerpoint/2010/main" val="369242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2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  <a:cs typeface="Arial" panose="020B0604020202020204" pitchFamily="34" charset="0"/>
              </a:rPr>
              <a:t>Background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BB0A2E-CEF3-448B-A4B9-4DD704F80F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9380" y="2026987"/>
            <a:ext cx="3357239" cy="332862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9" name="Picture 8" descr="Chart, scatter chart&#10;&#10;Description automatically generated">
            <a:extLst>
              <a:ext uri="{FF2B5EF4-FFF2-40B4-BE49-F238E27FC236}">
                <a16:creationId xmlns:a16="http://schemas.microsoft.com/office/drawing/2014/main" id="{77E24649-5601-4D24-B0E0-F22B388D1A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90" y="2010529"/>
            <a:ext cx="5520439" cy="36701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EE544D-3114-43D7-9E60-CC0DDCDAA327}"/>
              </a:ext>
            </a:extLst>
          </p:cNvPr>
          <p:cNvSpPr txBox="1"/>
          <p:nvPr/>
        </p:nvSpPr>
        <p:spPr>
          <a:xfrm>
            <a:off x="1369379" y="1336349"/>
            <a:ext cx="3357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Pediatric Hospitalizations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D59C2F-A5CA-45E4-97C3-435F9BB346F7}"/>
              </a:ext>
            </a:extLst>
          </p:cNvPr>
          <p:cNvSpPr txBox="1"/>
          <p:nvPr/>
        </p:nvSpPr>
        <p:spPr>
          <a:xfrm>
            <a:off x="6819689" y="1360512"/>
            <a:ext cx="3357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School Closures</a:t>
            </a:r>
          </a:p>
        </p:txBody>
      </p:sp>
    </p:spTree>
    <p:extLst>
      <p:ext uri="{BB962C8B-B14F-4D97-AF65-F5344CB8AC3E}">
        <p14:creationId xmlns:p14="http://schemas.microsoft.com/office/powerpoint/2010/main" val="106377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3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  <a:cs typeface="Arial" panose="020B0604020202020204" pitchFamily="34" charset="0"/>
              </a:rPr>
              <a:t>Health &amp; Safety Code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8D9DF1A-5A9A-46D0-833E-2FFDCAEDFF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44" y="1156970"/>
            <a:ext cx="11726912" cy="454405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034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4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  <a:cs typeface="Arial" panose="020B0604020202020204" pitchFamily="34" charset="0"/>
              </a:rPr>
              <a:t>What This Means for Students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29DC0A-2896-4409-8410-07EBB85BB608}"/>
              </a:ext>
            </a:extLst>
          </p:cNvPr>
          <p:cNvSpPr txBox="1"/>
          <p:nvPr/>
        </p:nvSpPr>
        <p:spPr>
          <a:xfrm>
            <a:off x="619124" y="3861486"/>
            <a:ext cx="10789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Absent an Exemption, Students May Choose Independent Study (HSC Section 120335):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E300C0-C8C3-4168-B03D-C55DB6E5987F}"/>
              </a:ext>
            </a:extLst>
          </p:cNvPr>
          <p:cNvSpPr txBox="1"/>
          <p:nvPr/>
        </p:nvSpPr>
        <p:spPr>
          <a:xfrm>
            <a:off x="619123" y="1519082"/>
            <a:ext cx="1078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If Done Through Regulation, Then Both Medical and Personal Belief Exemptions: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D631D0-DF2B-4C5F-AF21-6BE620582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64" y="4464956"/>
            <a:ext cx="11241069" cy="48584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4761EAB-0E38-4459-B69F-64B721835C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80" y="2163939"/>
            <a:ext cx="11736438" cy="97168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939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5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  <a:cs typeface="Arial" panose="020B0604020202020204" pitchFamily="34" charset="0"/>
              </a:rPr>
              <a:t>What this Means for Staff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E300C0-C8C3-4168-B03D-C55DB6E5987F}"/>
              </a:ext>
            </a:extLst>
          </p:cNvPr>
          <p:cNvSpPr txBox="1"/>
          <p:nvPr/>
        </p:nvSpPr>
        <p:spPr>
          <a:xfrm>
            <a:off x="619124" y="2244489"/>
            <a:ext cx="10789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By the time the first student mandate becomes effective, the verify-or-test requirement for K-12 staff will be converted to a mandate.</a:t>
            </a:r>
          </a:p>
        </p:txBody>
      </p:sp>
    </p:spTree>
    <p:extLst>
      <p:ext uri="{BB962C8B-B14F-4D97-AF65-F5344CB8AC3E}">
        <p14:creationId xmlns:p14="http://schemas.microsoft.com/office/powerpoint/2010/main" val="82243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6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</a:rPr>
              <a:t>Timing Background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36DE46-9E89-46F7-A80E-405B2F4400E3}"/>
              </a:ext>
            </a:extLst>
          </p:cNvPr>
          <p:cNvSpPr txBox="1"/>
          <p:nvPr/>
        </p:nvSpPr>
        <p:spPr>
          <a:xfrm>
            <a:off x="619123" y="1279670"/>
            <a:ext cx="1078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Grade Spans: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6A2BD1-F799-43C9-B4F8-AE0E17ECAC03}"/>
              </a:ext>
            </a:extLst>
          </p:cNvPr>
          <p:cNvSpPr txBox="1"/>
          <p:nvPr/>
        </p:nvSpPr>
        <p:spPr>
          <a:xfrm>
            <a:off x="619123" y="3036754"/>
            <a:ext cx="1078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FDA Authorization and Approval: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EF4936CF-756A-4009-A4E5-9BAF6B39E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69158"/>
              </p:ext>
            </p:extLst>
          </p:nvPr>
        </p:nvGraphicFramePr>
        <p:xfrm>
          <a:off x="829107" y="3485717"/>
          <a:ext cx="10533784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994">
                  <a:extLst>
                    <a:ext uri="{9D8B030D-6E8A-4147-A177-3AD203B41FA5}">
                      <a16:colId xmlns:a16="http://schemas.microsoft.com/office/drawing/2014/main" val="3937370964"/>
                    </a:ext>
                  </a:extLst>
                </a:gridCol>
                <a:gridCol w="4213652">
                  <a:extLst>
                    <a:ext uri="{9D8B030D-6E8A-4147-A177-3AD203B41FA5}">
                      <a16:colId xmlns:a16="http://schemas.microsoft.com/office/drawing/2014/main" val="2357627843"/>
                    </a:ext>
                  </a:extLst>
                </a:gridCol>
                <a:gridCol w="4185138">
                  <a:extLst>
                    <a:ext uri="{9D8B030D-6E8A-4147-A177-3AD203B41FA5}">
                      <a16:colId xmlns:a16="http://schemas.microsoft.com/office/drawing/2014/main" val="1406566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Grades 7-12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Grades K-6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23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entury Gothic" panose="020B0502020202020204" pitchFamily="34" charset="0"/>
                        </a:rPr>
                        <a:t>Current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Century Gothic" panose="020B0502020202020204" pitchFamily="34" charset="0"/>
                        </a:rPr>
                        <a:t>Students ages 16+ are fully approved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Century Gothic" panose="020B0502020202020204" pitchFamily="34" charset="0"/>
                        </a:rPr>
                        <a:t>Students ages 12-15 have emergency use 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Students ages 5-11 are expected to receive emergency use authorization at the </a:t>
                      </a:r>
                      <a:r>
                        <a:rPr lang="en-US" b="1" dirty="0">
                          <a:latin typeface="Century Gothic" panose="020B0502020202020204" pitchFamily="34" charset="0"/>
                        </a:rPr>
                        <a:t>end of October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4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entury Gothic" panose="020B0502020202020204" pitchFamily="34" charset="0"/>
                        </a:rPr>
                        <a:t>Expected Timeline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Full approval of ages 12-15 in the next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Uncertain when full approval would follow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918521"/>
                  </a:ext>
                </a:extLst>
              </a:tr>
            </a:tbl>
          </a:graphicData>
        </a:graphic>
      </p:graphicFrame>
      <p:pic>
        <p:nvPicPr>
          <p:cNvPr id="13" name="Picture 1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875A95-A0E0-47EA-A5DE-E87057AA51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939" y="1598364"/>
            <a:ext cx="5984119" cy="118157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671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7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84198" y="2717245"/>
            <a:ext cx="576738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Factors that Impact Timing:</a:t>
            </a: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marL="400050" indent="-40005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FDA approval</a:t>
            </a:r>
          </a:p>
          <a:p>
            <a:pPr marL="400050" indent="-400050">
              <a:buFont typeface="+mj-lt"/>
              <a:buAutoNum type="arabicPeriod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400050" indent="-40005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Consider recommendations of the three entities named in the HSC Code</a:t>
            </a:r>
          </a:p>
          <a:p>
            <a:pPr lvl="1"/>
            <a:endParaRPr lang="en-US" sz="2000" dirty="0">
              <a:latin typeface="Century Gothic" panose="020B0502020202020204" pitchFamily="34" charset="0"/>
            </a:endParaRPr>
          </a:p>
          <a:p>
            <a:pPr marL="400050" indent="-40005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Time required for the rulemaking process</a:t>
            </a:r>
          </a:p>
          <a:p>
            <a:pPr marL="400050" indent="-400050">
              <a:buFont typeface="+mj-lt"/>
              <a:buAutoNum type="arabicPeriod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400050" indent="-40005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Reasonable time for implementation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</a:rPr>
              <a:t>Timing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7A692-5300-42BE-99E6-A0E485B27D64}"/>
              </a:ext>
            </a:extLst>
          </p:cNvPr>
          <p:cNvGrpSpPr/>
          <p:nvPr/>
        </p:nvGrpSpPr>
        <p:grpSpPr>
          <a:xfrm>
            <a:off x="667563" y="1553231"/>
            <a:ext cx="10856874" cy="727763"/>
            <a:chOff x="667563" y="1734182"/>
            <a:chExt cx="10856874" cy="72776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E082CE8-4B8D-4FC4-9AE8-057B438DEE84}"/>
                </a:ext>
              </a:extLst>
            </p:cNvPr>
            <p:cNvSpPr txBox="1"/>
            <p:nvPr/>
          </p:nvSpPr>
          <p:spPr>
            <a:xfrm>
              <a:off x="667563" y="1754059"/>
              <a:ext cx="2980944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Full Approval for Grade Span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B4B200A-B2C0-4D41-8824-48630BD49D57}"/>
                </a:ext>
              </a:extLst>
            </p:cNvPr>
            <p:cNvSpPr txBox="1"/>
            <p:nvPr/>
          </p:nvSpPr>
          <p:spPr>
            <a:xfrm>
              <a:off x="4501753" y="1734182"/>
              <a:ext cx="3188494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Rulemaking Process (Notice, Comment, </a:t>
              </a:r>
              <a:r>
                <a:rPr lang="en-US" sz="2000" b="1" i="1" dirty="0">
                  <a:latin typeface="Century Gothic" panose="020B0502020202020204" pitchFamily="34" charset="0"/>
                </a:rPr>
                <a:t>etc.</a:t>
              </a:r>
              <a:r>
                <a:rPr lang="en-US" sz="2000" b="1" dirty="0">
                  <a:latin typeface="Century Gothic" panose="020B0502020202020204" pitchFamily="34" charset="0"/>
                </a:rPr>
                <a:t>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F84A686-C0A3-4829-BB9B-CB3DB0A55559}"/>
                </a:ext>
              </a:extLst>
            </p:cNvPr>
            <p:cNvSpPr txBox="1"/>
            <p:nvPr/>
          </p:nvSpPr>
          <p:spPr>
            <a:xfrm>
              <a:off x="8543493" y="1734182"/>
              <a:ext cx="2980944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Effective the Following January 1 or July 1</a:t>
              </a:r>
            </a:p>
          </p:txBody>
        </p: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E45EBFA4-5AA9-4039-9D74-12648BE7A20B}"/>
                </a:ext>
              </a:extLst>
            </p:cNvPr>
            <p:cNvSpPr/>
            <p:nvPr/>
          </p:nvSpPr>
          <p:spPr>
            <a:xfrm>
              <a:off x="3707177" y="1847398"/>
              <a:ext cx="721424" cy="521208"/>
            </a:xfrm>
            <a:prstGeom prst="rightArrow">
              <a:avLst/>
            </a:prstGeom>
            <a:solidFill>
              <a:srgbClr val="1A44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D014CEB-8689-42B6-AAD7-46B3052B61FA}"/>
                </a:ext>
              </a:extLst>
            </p:cNvPr>
            <p:cNvSpPr/>
            <p:nvPr/>
          </p:nvSpPr>
          <p:spPr>
            <a:xfrm>
              <a:off x="7763399" y="1827521"/>
              <a:ext cx="721424" cy="521208"/>
            </a:xfrm>
            <a:prstGeom prst="rightArrow">
              <a:avLst/>
            </a:prstGeom>
            <a:solidFill>
              <a:srgbClr val="1A44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DEAB3FC-68AF-4251-82B4-289BE79F4D84}"/>
              </a:ext>
            </a:extLst>
          </p:cNvPr>
          <p:cNvSpPr txBox="1"/>
          <p:nvPr/>
        </p:nvSpPr>
        <p:spPr>
          <a:xfrm>
            <a:off x="8255890" y="2853464"/>
            <a:ext cx="32685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Best Estimate: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7-12: July 1, 2022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K-6: Insufficient information to estimate </a:t>
            </a:r>
          </a:p>
        </p:txBody>
      </p:sp>
    </p:spTree>
    <p:extLst>
      <p:ext uri="{BB962C8B-B14F-4D97-AF65-F5344CB8AC3E}">
        <p14:creationId xmlns:p14="http://schemas.microsoft.com/office/powerpoint/2010/main" val="419481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F52A6FD-4168-4D39-BCD9-DD0D5523801E}"/>
              </a:ext>
            </a:extLst>
          </p:cNvPr>
          <p:cNvSpPr/>
          <p:nvPr/>
        </p:nvSpPr>
        <p:spPr>
          <a:xfrm flipV="1">
            <a:off x="0" y="6004560"/>
            <a:ext cx="6096000" cy="85344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A44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CF102-57AE-44F7-A877-9B4F884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5737" y="6351587"/>
            <a:ext cx="866775" cy="365125"/>
          </a:xfrm>
        </p:spPr>
        <p:txBody>
          <a:bodyPr/>
          <a:lstStyle/>
          <a:p>
            <a:pPr algn="l"/>
            <a:fld id="{275BE5F0-6A66-4B1B-BDF3-4F8E6BC9D314}" type="slidenum"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8</a:t>
            </a:fld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398EAE-3536-4BD0-AE0D-E46B5A4E25F5}"/>
              </a:ext>
            </a:extLst>
          </p:cNvPr>
          <p:cNvCxnSpPr>
            <a:cxnSpLocks/>
          </p:cNvCxnSpPr>
          <p:nvPr/>
        </p:nvCxnSpPr>
        <p:spPr>
          <a:xfrm>
            <a:off x="619125" y="6534150"/>
            <a:ext cx="901878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222242-A23D-4638-9B40-2E3ADFEE0A92}"/>
              </a:ext>
            </a:extLst>
          </p:cNvPr>
          <p:cNvSpPr txBox="1"/>
          <p:nvPr/>
        </p:nvSpPr>
        <p:spPr>
          <a:xfrm>
            <a:off x="9248775" y="6369118"/>
            <a:ext cx="2609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>
                <a:solidFill>
                  <a:srgbClr val="F6851F"/>
                </a:solidFill>
              </a:rPr>
              <a:t>SAFE SCHOOLS FOR ALL</a:t>
            </a:r>
            <a:endParaRPr lang="en-US" sz="1400" b="1">
              <a:solidFill>
                <a:srgbClr val="F6851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46CC27A-8366-481D-87E4-A41CE32B56AD}"/>
              </a:ext>
            </a:extLst>
          </p:cNvPr>
          <p:cNvCxnSpPr>
            <a:cxnSpLocks/>
          </p:cNvCxnSpPr>
          <p:nvPr/>
        </p:nvCxnSpPr>
        <p:spPr>
          <a:xfrm>
            <a:off x="6096000" y="6534150"/>
            <a:ext cx="3694309" cy="0"/>
          </a:xfrm>
          <a:prstGeom prst="line">
            <a:avLst/>
          </a:prstGeom>
          <a:ln w="28575">
            <a:solidFill>
              <a:srgbClr val="F685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52512" y="1776578"/>
            <a:ext cx="100665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entury Gothic" panose="020B0502020202020204" pitchFamily="34" charset="0"/>
              </a:rPr>
              <a:t>Local health jurisdictions </a:t>
            </a:r>
            <a:r>
              <a:rPr lang="en-US" sz="2400" dirty="0">
                <a:latin typeface="Century Gothic" panose="020B0502020202020204" pitchFamily="34" charset="0"/>
              </a:rPr>
              <a:t>and </a:t>
            </a:r>
            <a:r>
              <a:rPr lang="en-US" sz="2400" b="1" dirty="0">
                <a:latin typeface="Century Gothic" panose="020B0502020202020204" pitchFamily="34" charset="0"/>
              </a:rPr>
              <a:t>school districts </a:t>
            </a:r>
            <a:r>
              <a:rPr lang="en-US" sz="2400" dirty="0">
                <a:latin typeface="Century Gothic" panose="020B0502020202020204" pitchFamily="34" charset="0"/>
              </a:rPr>
              <a:t>may accelerate vaccine requirements, as school districts have.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Some districts have established the requirement based on the </a:t>
            </a:r>
            <a:r>
              <a:rPr lang="en-US" sz="2400" b="1" dirty="0">
                <a:latin typeface="Century Gothic" panose="020B0502020202020204" pitchFamily="34" charset="0"/>
              </a:rPr>
              <a:t>Emergency Use Authorizations</a:t>
            </a:r>
            <a:r>
              <a:rPr lang="en-US" sz="2400" dirty="0">
                <a:latin typeface="Century Gothic" panose="020B0502020202020204" pitchFamily="34" charset="0"/>
              </a:rPr>
              <a:t>, and others based on </a:t>
            </a:r>
            <a:r>
              <a:rPr lang="en-US" sz="2400" b="1" dirty="0">
                <a:latin typeface="Century Gothic" panose="020B0502020202020204" pitchFamily="34" charset="0"/>
              </a:rPr>
              <a:t>Full Approval</a:t>
            </a:r>
            <a:r>
              <a:rPr lang="en-US" sz="2400" dirty="0">
                <a:latin typeface="Century Gothic" panose="020B0502020202020204" pitchFamily="34" charset="0"/>
              </a:rPr>
              <a:t>.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The </a:t>
            </a:r>
            <a:r>
              <a:rPr lang="en-US" sz="2400" b="1" dirty="0">
                <a:latin typeface="Century Gothic" panose="020B0502020202020204" pitchFamily="34" charset="0"/>
              </a:rPr>
              <a:t>statewide requirement</a:t>
            </a:r>
            <a:r>
              <a:rPr lang="en-US" sz="2400" dirty="0">
                <a:latin typeface="Century Gothic" panose="020B0502020202020204" pitchFamily="34" charset="0"/>
              </a:rPr>
              <a:t> is intended to follow established procedures to effectuate the Health and Safety Code’s goal of “total immunization of appropriate age groups against” harmful diseases.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98109A-DE5E-47A6-A09F-7B89AFE65F14}"/>
              </a:ext>
            </a:extLst>
          </p:cNvPr>
          <p:cNvSpPr txBox="1"/>
          <p:nvPr/>
        </p:nvSpPr>
        <p:spPr>
          <a:xfrm>
            <a:off x="875114" y="386262"/>
            <a:ext cx="10533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A449D"/>
                </a:solidFill>
                <a:cs typeface="Arial" panose="020B0604020202020204" pitchFamily="34" charset="0"/>
              </a:rPr>
              <a:t>Local Action</a:t>
            </a:r>
            <a:endParaRPr lang="en-US" b="1" dirty="0">
              <a:solidFill>
                <a:srgbClr val="1A449D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9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717A23F-E177-473B-A077-3CB6D275D7CD}"/>
              </a:ext>
            </a:extLst>
          </p:cNvPr>
          <p:cNvSpPr/>
          <p:nvPr/>
        </p:nvSpPr>
        <p:spPr>
          <a:xfrm>
            <a:off x="-2" y="113129"/>
            <a:ext cx="8873069" cy="6858000"/>
          </a:xfrm>
          <a:prstGeom prst="rect">
            <a:avLst/>
          </a:prstGeom>
          <a:solidFill>
            <a:srgbClr val="1A4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F76D92-F323-4581-9303-DF13678DF55D}"/>
              </a:ext>
            </a:extLst>
          </p:cNvPr>
          <p:cNvSpPr/>
          <p:nvPr/>
        </p:nvSpPr>
        <p:spPr>
          <a:xfrm>
            <a:off x="-1" y="2581275"/>
            <a:ext cx="7639051" cy="1695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06037B-FEDF-411B-A8ED-405E8C86EF4D}"/>
              </a:ext>
            </a:extLst>
          </p:cNvPr>
          <p:cNvSpPr txBox="1"/>
          <p:nvPr/>
        </p:nvSpPr>
        <p:spPr>
          <a:xfrm>
            <a:off x="280987" y="2834243"/>
            <a:ext cx="6762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A449D"/>
                </a:solidFill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EA95AB-DB7A-4CA0-BB01-E987C995F0B5}"/>
              </a:ext>
            </a:extLst>
          </p:cNvPr>
          <p:cNvSpPr/>
          <p:nvPr/>
        </p:nvSpPr>
        <p:spPr>
          <a:xfrm>
            <a:off x="314325" y="3547012"/>
            <a:ext cx="7010399" cy="45719"/>
          </a:xfrm>
          <a:prstGeom prst="rect">
            <a:avLst/>
          </a:prstGeom>
          <a:solidFill>
            <a:srgbClr val="F68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A619F3-680E-4EC8-97BE-F9C70E890A5A}"/>
              </a:ext>
            </a:extLst>
          </p:cNvPr>
          <p:cNvSpPr/>
          <p:nvPr/>
        </p:nvSpPr>
        <p:spPr>
          <a:xfrm>
            <a:off x="7043737" y="5565880"/>
            <a:ext cx="5248275" cy="124143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7F6DE6-346A-47C1-96CB-9372B661270E}"/>
              </a:ext>
            </a:extLst>
          </p:cNvPr>
          <p:cNvGrpSpPr/>
          <p:nvPr/>
        </p:nvGrpSpPr>
        <p:grpSpPr>
          <a:xfrm>
            <a:off x="7639050" y="5671241"/>
            <a:ext cx="3504327" cy="1030711"/>
            <a:chOff x="7295075" y="5242461"/>
            <a:chExt cx="3504327" cy="1030711"/>
          </a:xfrm>
        </p:grpSpPr>
        <p:pic>
          <p:nvPicPr>
            <p:cNvPr id="11" name="object 5">
              <a:extLst>
                <a:ext uri="{FF2B5EF4-FFF2-40B4-BE49-F238E27FC236}">
                  <a16:creationId xmlns:a16="http://schemas.microsoft.com/office/drawing/2014/main" id="{4312E7B9-2DC4-4D5C-A51D-73B31AE35CC6}"/>
                </a:ext>
              </a:extLst>
            </p:cNvPr>
            <p:cNvPicPr/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77727" y="5242461"/>
              <a:ext cx="1121675" cy="937612"/>
            </a:xfrm>
            <a:prstGeom prst="rect">
              <a:avLst/>
            </a:prstGeom>
          </p:spPr>
        </p:pic>
        <p:pic>
          <p:nvPicPr>
            <p:cNvPr id="12" name="object 6">
              <a:extLst>
                <a:ext uri="{FF2B5EF4-FFF2-40B4-BE49-F238E27FC236}">
                  <a16:creationId xmlns:a16="http://schemas.microsoft.com/office/drawing/2014/main" id="{12055A10-90B9-4EF8-902F-5E0ABD4B6175}"/>
                </a:ext>
              </a:extLst>
            </p:cNvPr>
            <p:cNvPicPr/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95075" y="5242461"/>
              <a:ext cx="988450" cy="10307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389902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s for all TEMPLATE" id="{8971368B-6EAE-D04C-A265-A7A31B8C98EA}" vid="{DB397553-693A-A544-A7DC-5C7C9F9788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ocument_x0020_Type xmlns="58cc4abc-80d6-4792-829b-b787236b0568"/>
    <AdditionalInfoNeeded_x002f_NewCDPHDueDate xmlns="58cc4abc-80d6-4792-829b-b787236b0568" xsi:nil="true"/>
    <_ip_UnifiedCompliancePolicyProperties xmlns="http://schemas.microsoft.com/sharepoint/v3" xsi:nil="true"/>
    <DeadlineforCDPHtoRespond xmlns="58cc4abc-80d6-4792-829b-b787236b0568" xsi:nil="true"/>
    <Status xmlns="58cc4abc-80d6-4792-829b-b787236b0568" xsi:nil="true"/>
    <AssignedSS4AStaff xmlns="58cc4abc-80d6-4792-829b-b787236b0568" xsi:nil="true"/>
    <DateReceived xmlns="58cc4abc-80d6-4792-829b-b787236b0568" xsi:nil="true"/>
    <Urgency xmlns="58cc4abc-80d6-4792-829b-b787236b0568" xsi:nil="true"/>
    <Notes xmlns="58cc4abc-80d6-4792-829b-b787236b0568" xsi:nil="true"/>
    <TextofQuestion_x002f_Inquiry xmlns="58cc4abc-80d6-4792-829b-b787236b0568" xsi:nil="true"/>
    <Tags xmlns="58cc4abc-80d6-4792-829b-b787236b0568">
      <Value>Case-Rate / Tiers / Data</Value>
    </Tag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A39E82815014EB391562B2C029748" ma:contentTypeVersion="29" ma:contentTypeDescription="Create a new document." ma:contentTypeScope="" ma:versionID="78cc17eb76e79ca524f30412eb229421">
  <xsd:schema xmlns:xsd="http://www.w3.org/2001/XMLSchema" xmlns:xs="http://www.w3.org/2001/XMLSchema" xmlns:p="http://schemas.microsoft.com/office/2006/metadata/properties" xmlns:ns1="http://schemas.microsoft.com/sharepoint/v3" xmlns:ns2="58cc4abc-80d6-4792-829b-b787236b0568" xmlns:ns3="159ae6a5-87ac-4fb4-a175-b6749de0604f" targetNamespace="http://schemas.microsoft.com/office/2006/metadata/properties" ma:root="true" ma:fieldsID="5bddea65e8b3ec325b165ccfb7475ac8" ns1:_="" ns2:_="" ns3:_="">
    <xsd:import namespace="http://schemas.microsoft.com/sharepoint/v3"/>
    <xsd:import namespace="58cc4abc-80d6-4792-829b-b787236b0568"/>
    <xsd:import namespace="159ae6a5-87ac-4fb4-a175-b6749de060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DeadlineforCDPHtoRespond" minOccurs="0"/>
                <xsd:element ref="ns2:AdditionalInfoNeeded_x002f_NewCDPHDueDate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ateReceived" minOccurs="0"/>
                <xsd:element ref="ns2:Status" minOccurs="0"/>
                <xsd:element ref="ns2:TextofQuestion_x002f_Inquiry" minOccurs="0"/>
                <xsd:element ref="ns2:Urgency" minOccurs="0"/>
                <xsd:element ref="ns2:Notes" minOccurs="0"/>
                <xsd:element ref="ns2:AssignedSS4AStaff" minOccurs="0"/>
                <xsd:element ref="ns2:Tags" minOccurs="0"/>
                <xsd:element ref="ns2:Document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c4abc-80d6-4792-829b-b787236b05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DeadlineforCDPHtoRespond" ma:index="15" nillable="true" ma:displayName="Deadline" ma:format="DateOnly" ma:internalName="DeadlineforCDPHtoRespond">
      <xsd:simpleType>
        <xsd:restriction base="dms:DateTime"/>
      </xsd:simpleType>
    </xsd:element>
    <xsd:element name="AdditionalInfoNeeded_x002f_NewCDPHDueDate" ma:index="16" nillable="true" ma:displayName="Draft Response Text" ma:format="Dropdown" ma:internalName="AdditionalInfoNeeded_x002f_NewCDPHDueDat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DateReceived" ma:index="21" nillable="true" ma:displayName="Date Received" ma:format="DateOnly" ma:internalName="DateReceived">
      <xsd:simpleType>
        <xsd:restriction base="dms:DateTime"/>
      </xsd:simpleType>
    </xsd:element>
    <xsd:element name="Status" ma:index="22" nillable="true" ma:displayName="Status" ma:format="Dropdown" ma:internalName="Status">
      <xsd:simpleType>
        <xsd:restriction base="dms:Choice">
          <xsd:enumeration value="Open"/>
          <xsd:enumeration value="Pending Approval"/>
          <xsd:enumeration value="@ OPA"/>
        </xsd:restriction>
      </xsd:simpleType>
    </xsd:element>
    <xsd:element name="TextofQuestion_x002f_Inquiry" ma:index="23" nillable="true" ma:displayName="Inquiry" ma:format="Dropdown" ma:internalName="TextofQuestion_x002f_Inquiry">
      <xsd:simpleType>
        <xsd:restriction base="dms:Note">
          <xsd:maxLength value="255"/>
        </xsd:restriction>
      </xsd:simpleType>
    </xsd:element>
    <xsd:element name="Urgency" ma:index="24" nillable="true" ma:displayName="Urgency" ma:format="Dropdown" ma:internalName="Urgency">
      <xsd:simpleType>
        <xsd:restriction base="dms:Choice">
          <xsd:enumeration value="High"/>
          <xsd:enumeration value="Medium"/>
          <xsd:enumeration value="Low"/>
        </xsd:restriction>
      </xsd:simpleType>
    </xsd:element>
    <xsd:element name="Notes" ma:index="25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AssignedSS4AStaff" ma:index="26" nillable="true" ma:displayName="Assigned SS4A Staff" ma:format="Dropdown" ma:internalName="AssignedSS4AStaff">
      <xsd:simpleType>
        <xsd:restriction base="dms:Note">
          <xsd:maxLength value="255"/>
        </xsd:restriction>
      </xsd:simpleType>
    </xsd:element>
    <xsd:element name="Tags" ma:index="27" nillable="true" ma:displayName="Tags" ma:default="Case-Rate / Tiers / Data" ma:format="Dropdown" ma:internalName="Tag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se-Rate / Tiers / Data"/>
                    <xsd:enumeration value="Equity"/>
                    <xsd:enumeration value="Funding"/>
                    <xsd:enumeration value="Guidance / Guidelines"/>
                    <xsd:enumeration value="Regulations (State vs. County vs. Local)"/>
                    <xsd:enumeration value="Reopening"/>
                    <xsd:enumeration value="Safety Measures (Masks, Ventilation, etc.)"/>
                    <xsd:enumeration value="Sports"/>
                    <xsd:enumeration value="Testing"/>
                  </xsd:restriction>
                </xsd:simpleType>
              </xsd:element>
            </xsd:sequence>
          </xsd:extension>
        </xsd:complexContent>
      </xsd:complexType>
    </xsd:element>
    <xsd:element name="Document_x0020_Type" ma:index="28" nillable="true" ma:displayName="Document Type" ma:format="Dropdown" ma:internalName="Document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xample"/>
                    <xsd:enumeration value="Template"/>
                    <xsd:enumeration value="Funding"/>
                    <xsd:enumeration value="Proj Mgmt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ae6a5-87ac-4fb4-a175-b6749de0604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FAF5CD-9ECC-4CCE-84CB-C5D4745D924E}">
  <ds:schemaRefs>
    <ds:schemaRef ds:uri="http://www.w3.org/XML/1998/namespace"/>
    <ds:schemaRef ds:uri="159ae6a5-87ac-4fb4-a175-b6749de0604f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58cc4abc-80d6-4792-829b-b787236b0568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CDDE81E-4580-49A3-BC87-FF625AE070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D613DE-B2EC-411E-9540-03E07CA0D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8cc4abc-80d6-4792-829b-b787236b0568"/>
    <ds:schemaRef ds:uri="159ae6a5-87ac-4fb4-a175-b6749de060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18759</TotalTime>
  <Words>321</Words>
  <Application>Microsoft Office PowerPoint</Application>
  <PresentationFormat>Widescreen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COVER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Ben Chida</cp:lastModifiedBy>
  <cp:revision>433</cp:revision>
  <cp:lastPrinted>2021-10-06T19:32:03Z</cp:lastPrinted>
  <dcterms:created xsi:type="dcterms:W3CDTF">2021-07-02T00:57:37Z</dcterms:created>
  <dcterms:modified xsi:type="dcterms:W3CDTF">2021-10-26T00:26:49Z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0x01010026AA39E82815014EB391562B2C029748</vt:lpwstr>
  </property>
</Properties>
</file>