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5.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6.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7.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8.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9.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0.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1.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2.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4.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 id="2147483670" r:id="rId2"/>
    <p:sldMasterId id="2147483698" r:id="rId3"/>
    <p:sldMasterId id="2147483707" r:id="rId4"/>
    <p:sldMasterId id="2147483716" r:id="rId5"/>
    <p:sldMasterId id="2147483723" r:id="rId6"/>
    <p:sldMasterId id="2147483750" r:id="rId7"/>
    <p:sldMasterId id="2147483766" r:id="rId8"/>
    <p:sldMasterId id="2147483788" r:id="rId9"/>
    <p:sldMasterId id="2147483810" r:id="rId10"/>
    <p:sldMasterId id="2147483832" r:id="rId11"/>
    <p:sldMasterId id="2147483854" r:id="rId12"/>
    <p:sldMasterId id="2147483870" r:id="rId13"/>
    <p:sldMasterId id="2147483878" r:id="rId14"/>
    <p:sldMasterId id="2147483890" r:id="rId15"/>
    <p:sldMasterId id="2147483902" r:id="rId16"/>
    <p:sldMasterId id="2147483915" r:id="rId17"/>
    <p:sldMasterId id="2147483930" r:id="rId18"/>
    <p:sldMasterId id="2147483946" r:id="rId19"/>
    <p:sldMasterId id="2147483955" r:id="rId20"/>
    <p:sldMasterId id="2147483962" r:id="rId21"/>
    <p:sldMasterId id="2147483971" r:id="rId22"/>
    <p:sldMasterId id="2147483978" r:id="rId23"/>
    <p:sldMasterId id="2147483987" r:id="rId24"/>
    <p:sldMasterId id="2147484000" r:id="rId25"/>
    <p:sldMasterId id="2147484007" r:id="rId26"/>
  </p:sldMasterIdLst>
  <p:notesMasterIdLst>
    <p:notesMasterId r:id="rId84"/>
  </p:notesMasterIdLst>
  <p:handoutMasterIdLst>
    <p:handoutMasterId r:id="rId85"/>
  </p:handoutMasterIdLst>
  <p:sldIdLst>
    <p:sldId id="256" r:id="rId27"/>
    <p:sldId id="257" r:id="rId28"/>
    <p:sldId id="522" r:id="rId29"/>
    <p:sldId id="649" r:id="rId30"/>
    <p:sldId id="650" r:id="rId31"/>
    <p:sldId id="646" r:id="rId32"/>
    <p:sldId id="647" r:id="rId33"/>
    <p:sldId id="648" r:id="rId34"/>
    <p:sldId id="651" r:id="rId35"/>
    <p:sldId id="543" r:id="rId36"/>
    <p:sldId id="544" r:id="rId37"/>
    <p:sldId id="603" r:id="rId38"/>
    <p:sldId id="605" r:id="rId39"/>
    <p:sldId id="606" r:id="rId40"/>
    <p:sldId id="607" r:id="rId41"/>
    <p:sldId id="608" r:id="rId42"/>
    <p:sldId id="545" r:id="rId43"/>
    <p:sldId id="632" r:id="rId44"/>
    <p:sldId id="633" r:id="rId45"/>
    <p:sldId id="546" r:id="rId46"/>
    <p:sldId id="652" r:id="rId47"/>
    <p:sldId id="653" r:id="rId48"/>
    <p:sldId id="654" r:id="rId49"/>
    <p:sldId id="655" r:id="rId50"/>
    <p:sldId id="657" r:id="rId51"/>
    <p:sldId id="658" r:id="rId52"/>
    <p:sldId id="659" r:id="rId53"/>
    <p:sldId id="660" r:id="rId54"/>
    <p:sldId id="665" r:id="rId55"/>
    <p:sldId id="630" r:id="rId56"/>
    <p:sldId id="631" r:id="rId57"/>
    <p:sldId id="610" r:id="rId58"/>
    <p:sldId id="611" r:id="rId59"/>
    <p:sldId id="612" r:id="rId60"/>
    <p:sldId id="613" r:id="rId61"/>
    <p:sldId id="614" r:id="rId62"/>
    <p:sldId id="615" r:id="rId63"/>
    <p:sldId id="616" r:id="rId64"/>
    <p:sldId id="617" r:id="rId65"/>
    <p:sldId id="618" r:id="rId66"/>
    <p:sldId id="619" r:id="rId67"/>
    <p:sldId id="620" r:id="rId68"/>
    <p:sldId id="621" r:id="rId69"/>
    <p:sldId id="622" r:id="rId70"/>
    <p:sldId id="623" r:id="rId71"/>
    <p:sldId id="624" r:id="rId72"/>
    <p:sldId id="626" r:id="rId73"/>
    <p:sldId id="627" r:id="rId74"/>
    <p:sldId id="628" r:id="rId75"/>
    <p:sldId id="629" r:id="rId76"/>
    <p:sldId id="566" r:id="rId77"/>
    <p:sldId id="567" r:id="rId78"/>
    <p:sldId id="568" r:id="rId79"/>
    <p:sldId id="569" r:id="rId80"/>
    <p:sldId id="570" r:id="rId81"/>
    <p:sldId id="634" r:id="rId82"/>
    <p:sldId id="645" r:id="rId83"/>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489F843-C39F-42A1-B35E-C6464ABE65DC}">
          <p14:sldIdLst>
            <p14:sldId id="256"/>
            <p14:sldId id="257"/>
            <p14:sldId id="522"/>
            <p14:sldId id="649"/>
            <p14:sldId id="650"/>
            <p14:sldId id="646"/>
            <p14:sldId id="647"/>
            <p14:sldId id="648"/>
            <p14:sldId id="651"/>
          </p14:sldIdLst>
        </p14:section>
        <p14:section name="CCI Indicators" id="{FE974AEB-569A-40DF-8CDF-C5F85800B714}">
          <p14:sldIdLst>
            <p14:sldId id="543"/>
            <p14:sldId id="544"/>
            <p14:sldId id="603"/>
            <p14:sldId id="605"/>
            <p14:sldId id="606"/>
            <p14:sldId id="607"/>
            <p14:sldId id="608"/>
            <p14:sldId id="545"/>
            <p14:sldId id="632"/>
            <p14:sldId id="633"/>
            <p14:sldId id="546"/>
            <p14:sldId id="652"/>
            <p14:sldId id="653"/>
            <p14:sldId id="654"/>
            <p14:sldId id="655"/>
            <p14:sldId id="657"/>
            <p14:sldId id="658"/>
            <p14:sldId id="659"/>
            <p14:sldId id="660"/>
            <p14:sldId id="665"/>
            <p14:sldId id="630"/>
            <p14:sldId id="631"/>
            <p14:sldId id="610"/>
            <p14:sldId id="611"/>
            <p14:sldId id="612"/>
            <p14:sldId id="613"/>
            <p14:sldId id="614"/>
            <p14:sldId id="615"/>
            <p14:sldId id="616"/>
            <p14:sldId id="617"/>
            <p14:sldId id="618"/>
            <p14:sldId id="619"/>
            <p14:sldId id="620"/>
            <p14:sldId id="621"/>
            <p14:sldId id="622"/>
            <p14:sldId id="623"/>
            <p14:sldId id="624"/>
            <p14:sldId id="626"/>
            <p14:sldId id="627"/>
            <p14:sldId id="628"/>
            <p14:sldId id="629"/>
            <p14:sldId id="566"/>
            <p14:sldId id="567"/>
            <p14:sldId id="568"/>
            <p14:sldId id="569"/>
            <p14:sldId id="570"/>
            <p14:sldId id="634"/>
            <p14:sldId id="64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Singh" initials="JS" lastIdx="18" clrIdx="0">
    <p:extLst>
      <p:ext uri="{19B8F6BF-5375-455C-9EA6-DF929625EA0E}">
        <p15:presenceInfo xmlns:p15="http://schemas.microsoft.com/office/powerpoint/2012/main" userId="S-1-5-21-2608872058-1432505909-2668327341-1593" providerId="AD"/>
      </p:ext>
    </p:extLst>
  </p:cmAuthor>
  <p:cmAuthor id="2" name="Jonathan Isler" initials="JI" lastIdx="1" clrIdx="1">
    <p:extLst>
      <p:ext uri="{19B8F6BF-5375-455C-9EA6-DF929625EA0E}">
        <p15:presenceInfo xmlns:p15="http://schemas.microsoft.com/office/powerpoint/2012/main" userId="S-1-5-21-2608872058-1432505909-2668327341-19781" providerId="AD"/>
      </p:ext>
    </p:extLst>
  </p:cmAuthor>
  <p:cmAuthor id="3" name="AMARD-LT" initials="A" lastIdx="11" clrIdx="2">
    <p:extLst>
      <p:ext uri="{19B8F6BF-5375-455C-9EA6-DF929625EA0E}">
        <p15:presenceInfo xmlns:p15="http://schemas.microsoft.com/office/powerpoint/2012/main" userId="S-1-5-21-2608872058-1432505909-2668327341-18224" providerId="AD"/>
      </p:ext>
    </p:extLst>
  </p:cmAuthor>
  <p:cmAuthor id="4" name="Syma Solovitch" initials="SS" lastIdx="17" clrIdx="3">
    <p:extLst>
      <p:ext uri="{19B8F6BF-5375-455C-9EA6-DF929625EA0E}">
        <p15:presenceInfo xmlns:p15="http://schemas.microsoft.com/office/powerpoint/2012/main" userId="S-1-5-21-2608872058-1432505909-2668327341-5111" providerId="AD"/>
      </p:ext>
    </p:extLst>
  </p:cmAuthor>
  <p:cmAuthor id="5" name="Betty Miura" initials="BM" lastIdx="17" clrIdx="4">
    <p:extLst>
      <p:ext uri="{19B8F6BF-5375-455C-9EA6-DF929625EA0E}">
        <p15:presenceInfo xmlns:p15="http://schemas.microsoft.com/office/powerpoint/2012/main" userId="S-1-5-21-2608872058-1432505909-2668327341-12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FF9900"/>
    <a:srgbClr val="003399"/>
    <a:srgbClr val="9900FF"/>
    <a:srgbClr val="ED7D31"/>
    <a:srgbClr val="CC66FF"/>
    <a:srgbClr val="C00000"/>
    <a:srgbClr val="2E75B6"/>
    <a:srgbClr val="66006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81608" autoAdjust="0"/>
  </p:normalViewPr>
  <p:slideViewPr>
    <p:cSldViewPr snapToGrid="0" showGuides="1">
      <p:cViewPr varScale="1">
        <p:scale>
          <a:sx n="71" d="100"/>
          <a:sy n="71" d="100"/>
        </p:scale>
        <p:origin x="518" y="62"/>
      </p:cViewPr>
      <p:guideLst>
        <p:guide orient="horz" pos="2160"/>
        <p:guide pos="3840"/>
      </p:guideLst>
    </p:cSldViewPr>
  </p:slideViewPr>
  <p:outlineViewPr>
    <p:cViewPr>
      <p:scale>
        <a:sx n="33" d="100"/>
        <a:sy n="33" d="100"/>
      </p:scale>
      <p:origin x="0" y="-6816"/>
    </p:cViewPr>
  </p:outlineViewPr>
  <p:notesTextViewPr>
    <p:cViewPr>
      <p:scale>
        <a:sx n="1" d="1"/>
        <a:sy n="1" d="1"/>
      </p:scale>
      <p:origin x="0" y="0"/>
    </p:cViewPr>
  </p:notesTextViewPr>
  <p:sorterViewPr>
    <p:cViewPr varScale="1">
      <p:scale>
        <a:sx n="1" d="1"/>
        <a:sy n="1" d="1"/>
      </p:scale>
      <p:origin x="0" y="-7818"/>
    </p:cViewPr>
  </p:sorterViewPr>
  <p:notesViewPr>
    <p:cSldViewPr snapToGrid="0" showGuides="1">
      <p:cViewPr>
        <p:scale>
          <a:sx n="130" d="100"/>
          <a:sy n="130" d="100"/>
        </p:scale>
        <p:origin x="2790" y="-111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7" Type="http://schemas.openxmlformats.org/officeDocument/2006/relationships/slideMaster" Target="slideMasters/slideMaster7.xml"/><Relationship Id="rId71" Type="http://schemas.openxmlformats.org/officeDocument/2006/relationships/slide" Target="slides/slide45.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presProps" Target="presProps.xml"/><Relationship Id="rId61" Type="http://schemas.openxmlformats.org/officeDocument/2006/relationships/slide" Target="slides/slide35.xml"/><Relationship Id="rId82" Type="http://schemas.openxmlformats.org/officeDocument/2006/relationships/slide" Target="slides/slide56.xml"/><Relationship Id="rId19" Type="http://schemas.openxmlformats.org/officeDocument/2006/relationships/slideMaster" Target="slideMasters/slideMaster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833" cy="465797"/>
          </a:xfrm>
          <a:prstGeom prst="rect">
            <a:avLst/>
          </a:prstGeom>
        </p:spPr>
        <p:txBody>
          <a:bodyPr vert="horz" lIns="92948" tIns="46474" rIns="92948" bIns="46474" rtlCol="0"/>
          <a:lstStyle>
            <a:lvl1pPr algn="l">
              <a:defRPr sz="1300"/>
            </a:lvl1pPr>
          </a:lstStyle>
          <a:p>
            <a:endParaRPr lang="en-US" dirty="0"/>
          </a:p>
        </p:txBody>
      </p:sp>
      <p:sp>
        <p:nvSpPr>
          <p:cNvPr id="3" name="Date Placeholder 2"/>
          <p:cNvSpPr>
            <a:spLocks noGrp="1"/>
          </p:cNvSpPr>
          <p:nvPr>
            <p:ph type="dt" sz="quarter" idx="1"/>
          </p:nvPr>
        </p:nvSpPr>
        <p:spPr>
          <a:xfrm>
            <a:off x="3956551" y="2"/>
            <a:ext cx="3026833" cy="465797"/>
          </a:xfrm>
          <a:prstGeom prst="rect">
            <a:avLst/>
          </a:prstGeom>
        </p:spPr>
        <p:txBody>
          <a:bodyPr vert="horz" lIns="92948" tIns="46474" rIns="92948" bIns="46474" rtlCol="0"/>
          <a:lstStyle>
            <a:lvl1pPr algn="r">
              <a:defRPr sz="1300"/>
            </a:lvl1pPr>
          </a:lstStyle>
          <a:p>
            <a:fld id="{2A447464-972E-4486-A7D2-77A0E5B9949D}" type="datetimeFigureOut">
              <a:rPr lang="en-US" smtClean="0"/>
              <a:t>9/5/2019</a:t>
            </a:fld>
            <a:endParaRPr lang="en-US" dirty="0"/>
          </a:p>
        </p:txBody>
      </p:sp>
      <p:sp>
        <p:nvSpPr>
          <p:cNvPr id="4" name="Footer Placeholder 3"/>
          <p:cNvSpPr>
            <a:spLocks noGrp="1"/>
          </p:cNvSpPr>
          <p:nvPr>
            <p:ph type="ftr" sz="quarter" idx="2"/>
          </p:nvPr>
        </p:nvSpPr>
        <p:spPr>
          <a:xfrm>
            <a:off x="0" y="8817905"/>
            <a:ext cx="3026833" cy="465796"/>
          </a:xfrm>
          <a:prstGeom prst="rect">
            <a:avLst/>
          </a:prstGeom>
        </p:spPr>
        <p:txBody>
          <a:bodyPr vert="horz" lIns="92948" tIns="46474" rIns="92948" bIns="46474"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56551" y="8817905"/>
            <a:ext cx="3026833" cy="465796"/>
          </a:xfrm>
          <a:prstGeom prst="rect">
            <a:avLst/>
          </a:prstGeom>
        </p:spPr>
        <p:txBody>
          <a:bodyPr vert="horz" lIns="92948" tIns="46474" rIns="92948" bIns="46474" rtlCol="0" anchor="b"/>
          <a:lstStyle>
            <a:lvl1pPr algn="r">
              <a:defRPr sz="1300"/>
            </a:lvl1pPr>
          </a:lstStyle>
          <a:p>
            <a:fld id="{00106763-975D-4BC1-97EB-65184B29572D}" type="slidenum">
              <a:rPr lang="en-US" smtClean="0"/>
              <a:t>‹#›</a:t>
            </a:fld>
            <a:endParaRPr lang="en-US" dirty="0"/>
          </a:p>
        </p:txBody>
      </p:sp>
    </p:spTree>
    <p:extLst>
      <p:ext uri="{BB962C8B-B14F-4D97-AF65-F5344CB8AC3E}">
        <p14:creationId xmlns:p14="http://schemas.microsoft.com/office/powerpoint/2010/main" val="3427987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833" cy="465797"/>
          </a:xfrm>
          <a:prstGeom prst="rect">
            <a:avLst/>
          </a:prstGeom>
        </p:spPr>
        <p:txBody>
          <a:bodyPr vert="horz" lIns="92948" tIns="46474" rIns="92948" bIns="46474" rtlCol="0"/>
          <a:lstStyle>
            <a:lvl1pPr algn="l">
              <a:defRPr sz="1300"/>
            </a:lvl1pPr>
          </a:lstStyle>
          <a:p>
            <a:endParaRPr lang="en-US" dirty="0"/>
          </a:p>
        </p:txBody>
      </p:sp>
      <p:sp>
        <p:nvSpPr>
          <p:cNvPr id="3" name="Date Placeholder 2"/>
          <p:cNvSpPr>
            <a:spLocks noGrp="1"/>
          </p:cNvSpPr>
          <p:nvPr>
            <p:ph type="dt" idx="1"/>
          </p:nvPr>
        </p:nvSpPr>
        <p:spPr>
          <a:xfrm>
            <a:off x="3956551" y="2"/>
            <a:ext cx="3026833" cy="465797"/>
          </a:xfrm>
          <a:prstGeom prst="rect">
            <a:avLst/>
          </a:prstGeom>
        </p:spPr>
        <p:txBody>
          <a:bodyPr vert="horz" lIns="92948" tIns="46474" rIns="92948" bIns="46474" rtlCol="0"/>
          <a:lstStyle>
            <a:lvl1pPr algn="r">
              <a:defRPr sz="1300"/>
            </a:lvl1pPr>
          </a:lstStyle>
          <a:p>
            <a:fld id="{D529C2FB-6DF0-44D3-8FE9-27F3BB9FAAC8}" type="datetimeFigureOut">
              <a:rPr lang="en-US" smtClean="0"/>
              <a:t>9/5/2019</a:t>
            </a:fld>
            <a:endParaRPr lang="en-US" dirty="0"/>
          </a:p>
        </p:txBody>
      </p:sp>
      <p:sp>
        <p:nvSpPr>
          <p:cNvPr id="4" name="Slide Image Placeholder 3"/>
          <p:cNvSpPr>
            <a:spLocks noGrp="1" noRot="1" noChangeAspect="1"/>
          </p:cNvSpPr>
          <p:nvPr>
            <p:ph type="sldImg" idx="2"/>
          </p:nvPr>
        </p:nvSpPr>
        <p:spPr>
          <a:xfrm>
            <a:off x="709613" y="1160463"/>
            <a:ext cx="5565775" cy="3132137"/>
          </a:xfrm>
          <a:prstGeom prst="rect">
            <a:avLst/>
          </a:prstGeom>
          <a:noFill/>
          <a:ln w="12700">
            <a:solidFill>
              <a:prstClr val="black"/>
            </a:solidFill>
          </a:ln>
        </p:spPr>
        <p:txBody>
          <a:bodyPr vert="horz" lIns="92948" tIns="46474" rIns="92948" bIns="46474"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48" tIns="46474" rIns="92948" bIns="4647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17905"/>
            <a:ext cx="3026833" cy="465796"/>
          </a:xfrm>
          <a:prstGeom prst="rect">
            <a:avLst/>
          </a:prstGeom>
        </p:spPr>
        <p:txBody>
          <a:bodyPr vert="horz" lIns="92948" tIns="46474" rIns="92948" bIns="46474"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56551" y="8817905"/>
            <a:ext cx="3026833" cy="465796"/>
          </a:xfrm>
          <a:prstGeom prst="rect">
            <a:avLst/>
          </a:prstGeom>
        </p:spPr>
        <p:txBody>
          <a:bodyPr vert="horz" lIns="92948" tIns="46474" rIns="92948" bIns="46474" rtlCol="0" anchor="b"/>
          <a:lstStyle>
            <a:lvl1pPr algn="r">
              <a:defRPr sz="1300"/>
            </a:lvl1pPr>
          </a:lstStyle>
          <a:p>
            <a:fld id="{A2AF5477-A919-46E9-BEBB-A72DF7B34052}" type="slidenum">
              <a:rPr lang="en-US" smtClean="0"/>
              <a:t>‹#›</a:t>
            </a:fld>
            <a:endParaRPr lang="en-US" dirty="0"/>
          </a:p>
        </p:txBody>
      </p:sp>
    </p:spTree>
    <p:extLst>
      <p:ext uri="{BB962C8B-B14F-4D97-AF65-F5344CB8AC3E}">
        <p14:creationId xmlns:p14="http://schemas.microsoft.com/office/powerpoint/2010/main" val="1926569011"/>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2</a:t>
            </a:fld>
            <a:endParaRPr lang="en-US" dirty="0"/>
          </a:p>
        </p:txBody>
      </p:sp>
    </p:spTree>
    <p:extLst>
      <p:ext uri="{BB962C8B-B14F-4D97-AF65-F5344CB8AC3E}">
        <p14:creationId xmlns:p14="http://schemas.microsoft.com/office/powerpoint/2010/main" val="11163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F5477-A919-46E9-BEBB-A72DF7B3405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62932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F5477-A919-46E9-BEBB-A72DF7B34052}" type="slidenum">
              <a:rPr lang="en-US" smtClean="0"/>
              <a:t>8</a:t>
            </a:fld>
            <a:endParaRPr lang="en-US" dirty="0"/>
          </a:p>
        </p:txBody>
      </p:sp>
    </p:spTree>
    <p:extLst>
      <p:ext uri="{BB962C8B-B14F-4D97-AF65-F5344CB8AC3E}">
        <p14:creationId xmlns:p14="http://schemas.microsoft.com/office/powerpoint/2010/main" val="202764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F5477-A919-46E9-BEBB-A72DF7B34052}" type="slidenum">
              <a:rPr lang="en-US" smtClean="0"/>
              <a:t>13</a:t>
            </a:fld>
            <a:endParaRPr lang="en-US" dirty="0"/>
          </a:p>
        </p:txBody>
      </p:sp>
    </p:spTree>
    <p:extLst>
      <p:ext uri="{BB962C8B-B14F-4D97-AF65-F5344CB8AC3E}">
        <p14:creationId xmlns:p14="http://schemas.microsoft.com/office/powerpoint/2010/main" val="29912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F5477-A919-46E9-BEBB-A72DF7B34052}" type="slidenum">
              <a:rPr lang="en-US" smtClean="0"/>
              <a:t>18</a:t>
            </a:fld>
            <a:endParaRPr lang="en-US" dirty="0"/>
          </a:p>
        </p:txBody>
      </p:sp>
    </p:spTree>
    <p:extLst>
      <p:ext uri="{BB962C8B-B14F-4D97-AF65-F5344CB8AC3E}">
        <p14:creationId xmlns:p14="http://schemas.microsoft.com/office/powerpoint/2010/main" val="213043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19</a:t>
            </a:fld>
            <a:endParaRPr lang="en-US" dirty="0"/>
          </a:p>
        </p:txBody>
      </p:sp>
    </p:spTree>
    <p:extLst>
      <p:ext uri="{BB962C8B-B14F-4D97-AF65-F5344CB8AC3E}">
        <p14:creationId xmlns:p14="http://schemas.microsoft.com/office/powerpoint/2010/main" val="603951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Current concern is that LEAs cannot confirm in CALPADS which SWDs are being sent to a different LEA to receive appropriate services </a:t>
            </a:r>
          </a:p>
          <a:p>
            <a:pPr lvl="1"/>
            <a:r>
              <a:rPr lang="en-US" sz="2800" dirty="0"/>
              <a:t>CASEMIS identifies these SWDs  </a:t>
            </a:r>
          </a:p>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08048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cases where a student is attending school at a district, but is receiving special education-related services (e.g. speech only) at another district or county office of education, then the District of Service would be the district where the student is attending school. The district or county office providing the special education-related service only would be a service provider.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cases where a student is referred to another district or county office program where they receive both instructional and special education-related services under a local agreement, that district or county office becomes the District of Service and therefore is responsible for submitting and maintaining an enrollment record in CALPADS for that student. The referring district is the District of Special Education Accountability (aka District of Residence). If a student transfers to a district under an inter-district transfer, the district of special education accountability becomes the receiving district.</a:t>
            </a:r>
            <a:endParaRPr lang="en-US" dirty="0"/>
          </a:p>
        </p:txBody>
      </p:sp>
      <p:sp>
        <p:nvSpPr>
          <p:cNvPr id="4" name="Slide Number Placeholder 3"/>
          <p:cNvSpPr>
            <a:spLocks noGrp="1"/>
          </p:cNvSpPr>
          <p:nvPr>
            <p:ph type="sldNum" sz="quarter" idx="10"/>
          </p:nvPr>
        </p:nvSpPr>
        <p:spPr/>
        <p:txBody>
          <a:bodyPr/>
          <a:lstStyle/>
          <a:p>
            <a:fld id="{8A5E0A4B-16BB-4E6B-9655-016D107B0FF6}"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651028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36645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t>‹#›</a:t>
            </a:fld>
            <a:endParaRPr lang="en-US" dirty="0"/>
          </a:p>
        </p:txBody>
      </p:sp>
      <p:sp>
        <p:nvSpPr>
          <p:cNvPr id="7" name="Content Placeholder 6"/>
          <p:cNvSpPr>
            <a:spLocks noGrp="1"/>
          </p:cNvSpPr>
          <p:nvPr>
            <p:ph sz="quarter" idx="11"/>
          </p:nvPr>
        </p:nvSpPr>
        <p:spPr>
          <a:xfrm>
            <a:off x="414868" y="1820778"/>
            <a:ext cx="11353800" cy="4363453"/>
          </a:xfrm>
        </p:spPr>
        <p:txBody>
          <a:bodyPr/>
          <a:lstStyle>
            <a:lvl1pPr>
              <a:spcAft>
                <a:spcPts val="600"/>
              </a:spcAft>
              <a:defRPr/>
            </a:lvl1pPr>
            <a:lvl2pPr marL="685800" indent="-228600">
              <a:spcAft>
                <a:spcPts val="600"/>
              </a:spcAft>
              <a:buFont typeface="Arial" panose="020B0604020202020204" pitchFamily="34" charset="0"/>
              <a:buChar char="‒"/>
              <a:defRPr/>
            </a:lvl2pPr>
            <a:lvl3pPr>
              <a:spcAft>
                <a:spcPts val="600"/>
              </a:spcAft>
              <a:defRPr/>
            </a:lvl3pPr>
            <a:lvl4pPr marL="1600200" indent="-228600">
              <a:spcAft>
                <a:spcPts val="600"/>
              </a:spcAft>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30314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02544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69106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3730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95654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448243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832600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953236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26277119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155919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smtClean="0"/>
              <a:t>Click </a:t>
            </a:r>
            <a:endParaRPr lang="en-US" dirty="0"/>
          </a:p>
        </p:txBody>
      </p:sp>
    </p:spTree>
    <p:extLst>
      <p:ext uri="{BB962C8B-B14F-4D97-AF65-F5344CB8AC3E}">
        <p14:creationId xmlns:p14="http://schemas.microsoft.com/office/powerpoint/2010/main" val="274668288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346330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p:cNvSpPr/>
          <p:nvPr userDrawn="1"/>
        </p:nvSpPr>
        <p:spPr bwMode="auto">
          <a:xfrm>
            <a:off x="0" y="0"/>
            <a:ext cx="12192000" cy="6858000"/>
          </a:xfrm>
          <a:prstGeom prst="rect">
            <a:avLst/>
          </a:prstGeom>
          <a:solidFill>
            <a:srgbClr val="FFEEE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300" dirty="0" smtClean="0">
              <a:solidFill>
                <a:srgbClr val="000054"/>
              </a:solidFill>
              <a:latin typeface="Arial" charset="0"/>
            </a:endParaRPr>
          </a:p>
        </p:txBody>
      </p:sp>
      <p:sp>
        <p:nvSpPr>
          <p:cNvPr id="2" name="Title 1"/>
          <p:cNvSpPr>
            <a:spLocks noGrp="1"/>
          </p:cNvSpPr>
          <p:nvPr>
            <p:ph type="title"/>
          </p:nvPr>
        </p:nvSpPr>
        <p:spPr>
          <a:xfrm>
            <a:off x="0" y="38100"/>
            <a:ext cx="12192000" cy="1570892"/>
          </a:xfrm>
        </p:spPr>
        <p:txBody>
          <a:bodyPr/>
          <a:lstStyle>
            <a:lvl1pPr>
              <a:defRPr sz="3600" b="1"/>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2540000" y="6254750"/>
            <a:ext cx="2235200" cy="457200"/>
          </a:xfrm>
          <a:prstGeom prst="rect">
            <a:avLst/>
          </a:prstGeom>
        </p:spPr>
        <p:txBody>
          <a:bodyPr/>
          <a:lstStyle/>
          <a:p>
            <a:pPr eaLnBrk="0" fontAlgn="base" hangingPunct="0">
              <a:spcBef>
                <a:spcPct val="0"/>
              </a:spcBef>
              <a:spcAft>
                <a:spcPct val="0"/>
              </a:spcAft>
              <a:defRPr/>
            </a:pPr>
            <a:endParaRPr lang="en-US" altLang="en-US" dirty="0">
              <a:solidFill>
                <a:srgbClr val="000000"/>
              </a:solidFill>
            </a:endParaRPr>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r>
              <a:rPr lang="en-US" altLang="en-US" dirty="0" smtClean="0">
                <a:solidFill>
                  <a:srgbClr val="000000"/>
                </a:solidFill>
              </a:rPr>
              <a:t>California Department of Education</a:t>
            </a:r>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F9AB0C29-AF48-654A-A2A0-5735B91845CA}" type="slidenum">
              <a:rPr lang="en-US" smtClean="0">
                <a:solidFill>
                  <a:srgbClr val="000000"/>
                </a:solidFill>
                <a:latin typeface="Arial" charset="0"/>
                <a:ea typeface="ＭＳ Ｐゴシック" charset="0"/>
              </a:rPr>
              <a:pPr eaLnBrk="0" fontAlgn="base" hangingPunct="0">
                <a:spcBef>
                  <a:spcPct val="0"/>
                </a:spcBef>
                <a:spcAft>
                  <a:spcPct val="0"/>
                </a:spcAft>
                <a:defRPr/>
              </a:pPr>
              <a:t>‹#›</a:t>
            </a:fld>
            <a:endParaRPr lang="en-US"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15924800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844588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745477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8447213"/>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1340898"/>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9" y="1837510"/>
            <a:ext cx="11353798" cy="4354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05048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24950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15954367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24052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20770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0710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4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231645" y="3784539"/>
            <a:ext cx="11618976" cy="2029968"/>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smtClean="0">
                <a:solidFill>
                  <a:srgbClr val="000066"/>
                </a:solidFill>
                <a:latin typeface="Arial" panose="020B0604020202020204" pitchFamily="34" charset="0"/>
                <a:cs typeface="Arial" panose="020B0604020202020204" pitchFamily="34" charset="0"/>
              </a:rPr>
              <a:t>Tom Torlakson</a:t>
            </a:r>
          </a:p>
          <a:p>
            <a:r>
              <a:rPr lang="en-US" sz="1200" b="1" dirty="0" smtClean="0">
                <a:solidFill>
                  <a:srgbClr val="000066"/>
                </a:solidFill>
                <a:latin typeface="Arial" panose="020B0604020202020204" pitchFamily="34" charset="0"/>
                <a:cs typeface="Arial" panose="020B0604020202020204" pitchFamily="34" charset="0"/>
              </a:rPr>
              <a:t>State Superintendent of Public Instruction</a:t>
            </a:r>
            <a:endParaRPr lang="en-US" sz="12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76446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12867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19777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38982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277130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5765405"/>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753108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27288376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76193"/>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smtClean="0"/>
              <a:t>Click </a:t>
            </a:r>
            <a:endParaRPr lang="en-US" dirty="0"/>
          </a:p>
        </p:txBody>
      </p:sp>
    </p:spTree>
    <p:extLst>
      <p:ext uri="{BB962C8B-B14F-4D97-AF65-F5344CB8AC3E}">
        <p14:creationId xmlns:p14="http://schemas.microsoft.com/office/powerpoint/2010/main" val="2489053525"/>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2620161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09183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42926677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030419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289494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6770087"/>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2280947"/>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9" y="1837510"/>
            <a:ext cx="11353798" cy="4354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78199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669456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smtClean="0">
                <a:solidFill>
                  <a:srgbClr val="000066"/>
                </a:solidFill>
                <a:latin typeface="Arial" panose="020B0604020202020204" pitchFamily="34" charset="0"/>
                <a:cs typeface="Arial" panose="020B0604020202020204" pitchFamily="34" charset="0"/>
              </a:rPr>
              <a:t>Tony Thurmond </a:t>
            </a:r>
          </a:p>
          <a:p>
            <a:r>
              <a:rPr lang="en-US" sz="1200" b="1" dirty="0" smtClean="0">
                <a:solidFill>
                  <a:srgbClr val="000066"/>
                </a:solidFill>
                <a:latin typeface="Arial" panose="020B0604020202020204" pitchFamily="34" charset="0"/>
                <a:cs typeface="Arial" panose="020B0604020202020204" pitchFamily="34" charset="0"/>
              </a:rPr>
              <a:t>State Superintendent of Public Instruction</a:t>
            </a:r>
            <a:endParaRPr lang="en-US" sz="12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09273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53079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42301" y="1825625"/>
            <a:ext cx="560832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5344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62712" y="1825625"/>
            <a:ext cx="2878509" cy="1978932"/>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b="0" i="0"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edit </a:t>
            </a:r>
            <a:r>
              <a:rPr lang="en-US" dirty="0" err="1" smtClean="0"/>
              <a:t>Mast</a:t>
            </a:r>
            <a:r>
              <a:rPr lang="en-US" b="1" i="0" dirty="0" err="1" smtClean="0">
                <a:solidFill>
                  <a:srgbClr val="000000"/>
                </a:solidFill>
                <a:effectLst/>
                <a:latin typeface="Helvetica Neue"/>
              </a:rPr>
              <a:t>Zhiyum</a:t>
            </a:r>
            <a:r>
              <a:rPr lang="en-US" b="1" i="0" dirty="0" smtClean="0">
                <a:solidFill>
                  <a:srgbClr val="000000"/>
                </a:solidFill>
                <a:effectLst/>
                <a:latin typeface="Helvetica Neue"/>
              </a:rPr>
              <a:t> Smooth-4 3-Axis </a:t>
            </a:r>
            <a:endParaRPr lang="en-US" b="0" i="0" dirty="0" smtClean="0">
              <a:solidFill>
                <a:srgbClr val="000000"/>
              </a:solidFill>
              <a:effectLst/>
              <a:latin typeface="Helvetica Neue"/>
            </a:endParaRPr>
          </a:p>
          <a:p>
            <a:pPr lvl="0"/>
            <a:r>
              <a:rPr lang="en-US" dirty="0" err="1" smtClean="0"/>
              <a:t>er</a:t>
            </a:r>
            <a:r>
              <a:rPr lang="en-US" dirty="0" smtClean="0"/>
              <a: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42301" y="1825625"/>
            <a:ext cx="560832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sz="half" idx="13" hasCustomPrompt="1"/>
          </p:nvPr>
        </p:nvSpPr>
        <p:spPr>
          <a:xfrm>
            <a:off x="3302506" y="1825625"/>
            <a:ext cx="2878509" cy="1978932"/>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b="0" i="0"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edit </a:t>
            </a:r>
            <a:r>
              <a:rPr lang="en-US" dirty="0" err="1" smtClean="0"/>
              <a:t>Mast</a:t>
            </a:r>
            <a:r>
              <a:rPr lang="en-US" b="1" i="0" dirty="0" err="1" smtClean="0">
                <a:solidFill>
                  <a:srgbClr val="000000"/>
                </a:solidFill>
                <a:effectLst/>
                <a:latin typeface="Helvetica Neue"/>
              </a:rPr>
              <a:t>Zhiyum</a:t>
            </a:r>
            <a:r>
              <a:rPr lang="en-US" b="1" i="0" dirty="0" smtClean="0">
                <a:solidFill>
                  <a:srgbClr val="000000"/>
                </a:solidFill>
                <a:effectLst/>
                <a:latin typeface="Helvetica Neue"/>
              </a:rPr>
              <a:t> Smooth-4 3-Axis </a:t>
            </a:r>
            <a:endParaRPr lang="en-US" b="0" i="0" dirty="0" smtClean="0">
              <a:solidFill>
                <a:srgbClr val="000000"/>
              </a:solidFill>
              <a:effectLst/>
              <a:latin typeface="Helvetica Neue"/>
            </a:endParaRPr>
          </a:p>
          <a:p>
            <a:pPr lvl="0"/>
            <a:r>
              <a:rPr lang="en-US" dirty="0" err="1" smtClean="0"/>
              <a:t>er</a:t>
            </a:r>
            <a:r>
              <a:rPr lang="en-US" dirty="0" smtClean="0"/>
              <a: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4" hasCustomPrompt="1"/>
          </p:nvPr>
        </p:nvSpPr>
        <p:spPr>
          <a:xfrm>
            <a:off x="1290719" y="3298259"/>
            <a:ext cx="2878509" cy="1978932"/>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b="0" i="0"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edit </a:t>
            </a:r>
            <a:r>
              <a:rPr lang="en-US" dirty="0" err="1" smtClean="0"/>
              <a:t>Mast</a:t>
            </a:r>
            <a:r>
              <a:rPr lang="en-US" b="1" i="0" dirty="0" err="1" smtClean="0">
                <a:solidFill>
                  <a:srgbClr val="000000"/>
                </a:solidFill>
                <a:effectLst/>
                <a:latin typeface="Helvetica Neue"/>
              </a:rPr>
              <a:t>Zhiyum</a:t>
            </a:r>
            <a:r>
              <a:rPr lang="en-US" b="1" i="0" dirty="0" smtClean="0">
                <a:solidFill>
                  <a:srgbClr val="000000"/>
                </a:solidFill>
                <a:effectLst/>
                <a:latin typeface="Helvetica Neue"/>
              </a:rPr>
              <a:t> Smooth-4 3-Axis </a:t>
            </a:r>
            <a:endParaRPr lang="en-US" b="0" i="0" dirty="0" smtClean="0">
              <a:solidFill>
                <a:srgbClr val="000000"/>
              </a:solidFill>
              <a:effectLst/>
              <a:latin typeface="Helvetica Neue"/>
            </a:endParaRPr>
          </a:p>
          <a:p>
            <a:pPr lvl="0"/>
            <a:r>
              <a:rPr lang="en-US" dirty="0" err="1" smtClean="0"/>
              <a:t>er</a:t>
            </a:r>
            <a:r>
              <a:rPr lang="en-US" dirty="0" smtClean="0"/>
              <a: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5" hasCustomPrompt="1"/>
          </p:nvPr>
        </p:nvSpPr>
        <p:spPr>
          <a:xfrm>
            <a:off x="4803045" y="3298259"/>
            <a:ext cx="2878509" cy="1978932"/>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b="0" i="0"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edit </a:t>
            </a:r>
            <a:r>
              <a:rPr lang="en-US" dirty="0" err="1" smtClean="0"/>
              <a:t>Mast</a:t>
            </a:r>
            <a:r>
              <a:rPr lang="en-US" b="1" i="0" dirty="0" err="1" smtClean="0">
                <a:solidFill>
                  <a:srgbClr val="000000"/>
                </a:solidFill>
                <a:effectLst/>
                <a:latin typeface="Helvetica Neue"/>
              </a:rPr>
              <a:t>Zhiyum</a:t>
            </a:r>
            <a:r>
              <a:rPr lang="en-US" b="1" i="0" dirty="0" smtClean="0">
                <a:solidFill>
                  <a:srgbClr val="000000"/>
                </a:solidFill>
                <a:effectLst/>
                <a:latin typeface="Helvetica Neue"/>
              </a:rPr>
              <a:t> Smooth-4 3-Axis </a:t>
            </a:r>
            <a:endParaRPr lang="en-US" b="0" i="0" dirty="0" smtClean="0">
              <a:solidFill>
                <a:srgbClr val="000000"/>
              </a:solidFill>
              <a:effectLst/>
              <a:latin typeface="Helvetica Neue"/>
            </a:endParaRPr>
          </a:p>
          <a:p>
            <a:pPr lvl="0"/>
            <a:r>
              <a:rPr lang="en-US" dirty="0" err="1" smtClean="0"/>
              <a:t>er</a:t>
            </a:r>
            <a:r>
              <a:rPr lang="en-US" dirty="0" smtClean="0"/>
              <a: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half" idx="16" hasCustomPrompt="1"/>
          </p:nvPr>
        </p:nvSpPr>
        <p:spPr>
          <a:xfrm>
            <a:off x="8315371" y="2022362"/>
            <a:ext cx="2878509" cy="1978932"/>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b="0" i="0"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edit </a:t>
            </a:r>
            <a:r>
              <a:rPr lang="en-US" dirty="0" err="1" smtClean="0"/>
              <a:t>Mast</a:t>
            </a:r>
            <a:r>
              <a:rPr lang="en-US" b="1" i="0" dirty="0" err="1" smtClean="0">
                <a:solidFill>
                  <a:srgbClr val="000000"/>
                </a:solidFill>
                <a:effectLst/>
                <a:latin typeface="Helvetica Neue"/>
              </a:rPr>
              <a:t>Zhiyum</a:t>
            </a:r>
            <a:r>
              <a:rPr lang="en-US" b="1" i="0" dirty="0" smtClean="0">
                <a:solidFill>
                  <a:srgbClr val="000000"/>
                </a:solidFill>
                <a:effectLst/>
                <a:latin typeface="Helvetica Neue"/>
              </a:rPr>
              <a:t> Smooth-4 3-Axis </a:t>
            </a:r>
            <a:endParaRPr lang="en-US" b="0" i="0" dirty="0" smtClean="0">
              <a:solidFill>
                <a:srgbClr val="000000"/>
              </a:solidFill>
              <a:effectLst/>
              <a:latin typeface="Helvetica Neue"/>
            </a:endParaRPr>
          </a:p>
          <a:p>
            <a:pPr lvl="0"/>
            <a:r>
              <a:rPr lang="en-US" dirty="0" err="1" smtClean="0"/>
              <a:t>er</a:t>
            </a:r>
            <a:r>
              <a:rPr lang="en-US" dirty="0" smtClean="0"/>
              <a: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7" hasCustomPrompt="1"/>
          </p:nvPr>
        </p:nvSpPr>
        <p:spPr>
          <a:xfrm>
            <a:off x="8214686" y="4394768"/>
            <a:ext cx="2878509" cy="1978932"/>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b="0" i="0"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edit </a:t>
            </a:r>
            <a:r>
              <a:rPr lang="en-US" dirty="0" err="1" smtClean="0"/>
              <a:t>Mast</a:t>
            </a:r>
            <a:r>
              <a:rPr lang="en-US" b="1" i="0" dirty="0" err="1" smtClean="0">
                <a:solidFill>
                  <a:srgbClr val="000000"/>
                </a:solidFill>
                <a:effectLst/>
                <a:latin typeface="Helvetica Neue"/>
              </a:rPr>
              <a:t>Zhiyum</a:t>
            </a:r>
            <a:r>
              <a:rPr lang="en-US" b="1" i="0" dirty="0" smtClean="0">
                <a:solidFill>
                  <a:srgbClr val="000000"/>
                </a:solidFill>
                <a:effectLst/>
                <a:latin typeface="Helvetica Neue"/>
              </a:rPr>
              <a:t> Smooth-4 3-Axis </a:t>
            </a:r>
            <a:endParaRPr lang="en-US" b="0" i="0" dirty="0" smtClean="0">
              <a:solidFill>
                <a:srgbClr val="000000"/>
              </a:solidFill>
              <a:effectLst/>
              <a:latin typeface="Helvetica Neue"/>
            </a:endParaRPr>
          </a:p>
          <a:p>
            <a:pPr lvl="0"/>
            <a:r>
              <a:rPr lang="en-US" dirty="0" err="1" smtClean="0"/>
              <a:t>er</a:t>
            </a:r>
            <a:r>
              <a:rPr lang="en-US" dirty="0" smtClean="0"/>
              <a: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8" hasCustomPrompt="1"/>
          </p:nvPr>
        </p:nvSpPr>
        <p:spPr>
          <a:xfrm>
            <a:off x="5608484" y="2265371"/>
            <a:ext cx="2878509" cy="1978932"/>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b="0" i="0"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edit </a:t>
            </a:r>
            <a:r>
              <a:rPr lang="en-US" dirty="0" err="1" smtClean="0"/>
              <a:t>Mast</a:t>
            </a:r>
            <a:r>
              <a:rPr lang="en-US" b="1" i="0" dirty="0" err="1" smtClean="0">
                <a:solidFill>
                  <a:srgbClr val="000000"/>
                </a:solidFill>
                <a:effectLst/>
                <a:latin typeface="Helvetica Neue"/>
              </a:rPr>
              <a:t>Zhiyum</a:t>
            </a:r>
            <a:r>
              <a:rPr lang="en-US" b="1" i="0" dirty="0" smtClean="0">
                <a:solidFill>
                  <a:srgbClr val="000000"/>
                </a:solidFill>
                <a:effectLst/>
                <a:latin typeface="Helvetica Neue"/>
              </a:rPr>
              <a:t> Smooth-4 3-Axis </a:t>
            </a:r>
            <a:endParaRPr lang="en-US" b="0" i="0" dirty="0" smtClean="0">
              <a:solidFill>
                <a:srgbClr val="000000"/>
              </a:solidFill>
              <a:effectLst/>
              <a:latin typeface="Helvetica Neue"/>
            </a:endParaRPr>
          </a:p>
          <a:p>
            <a:pPr lvl="0"/>
            <a:r>
              <a:rPr lang="en-US" dirty="0" err="1" smtClean="0"/>
              <a:t>er</a:t>
            </a:r>
            <a:r>
              <a:rPr lang="en-US" dirty="0" smtClean="0"/>
              <a: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sz="half" idx="19" hasCustomPrompt="1"/>
          </p:nvPr>
        </p:nvSpPr>
        <p:spPr>
          <a:xfrm>
            <a:off x="263275" y="4530734"/>
            <a:ext cx="2878509" cy="1978932"/>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b="0" i="0"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edit </a:t>
            </a:r>
            <a:r>
              <a:rPr lang="en-US" dirty="0" err="1" smtClean="0"/>
              <a:t>Mast</a:t>
            </a:r>
            <a:r>
              <a:rPr lang="en-US" b="1" i="0" dirty="0" err="1" smtClean="0">
                <a:solidFill>
                  <a:srgbClr val="000000"/>
                </a:solidFill>
                <a:effectLst/>
                <a:latin typeface="Helvetica Neue"/>
              </a:rPr>
              <a:t>Zhiyum</a:t>
            </a:r>
            <a:r>
              <a:rPr lang="en-US" b="1" i="0" dirty="0" smtClean="0">
                <a:solidFill>
                  <a:srgbClr val="000000"/>
                </a:solidFill>
                <a:effectLst/>
                <a:latin typeface="Helvetica Neue"/>
              </a:rPr>
              <a:t> Smooth-4 3-Axis </a:t>
            </a:r>
            <a:endParaRPr lang="en-US" b="0" i="0" dirty="0" smtClean="0">
              <a:solidFill>
                <a:srgbClr val="000000"/>
              </a:solidFill>
              <a:effectLst/>
              <a:latin typeface="Helvetica Neue"/>
            </a:endParaRPr>
          </a:p>
          <a:p>
            <a:pPr lvl="0"/>
            <a:r>
              <a:rPr lang="en-US" dirty="0" err="1" smtClean="0"/>
              <a:t>er</a:t>
            </a:r>
            <a:r>
              <a:rPr lang="en-US" dirty="0" smtClean="0"/>
              <a: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785330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smtClean="0"/>
              <a:t>California Department of Education</a:t>
            </a:r>
            <a:endParaRPr lang="en-US" dirty="0"/>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40836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06839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75773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38869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4"/>
          </p:nvPr>
        </p:nvSpPr>
        <p:spPr>
          <a:xfrm>
            <a:off x="3679373" y="6356350"/>
            <a:ext cx="4746169" cy="365125"/>
          </a:xfrm>
        </p:spPr>
        <p:txBody>
          <a:bodyPr/>
          <a:lstStyle/>
          <a:p>
            <a:pPr lvl="0"/>
            <a:r>
              <a:rPr lang="en-US" dirty="0" smtClean="0"/>
              <a:t>Click to edit </a:t>
            </a:r>
            <a:endParaRPr lang="en-US" dirty="0"/>
          </a:p>
        </p:txBody>
      </p:sp>
    </p:spTree>
    <p:extLst>
      <p:ext uri="{BB962C8B-B14F-4D97-AF65-F5344CB8AC3E}">
        <p14:creationId xmlns:p14="http://schemas.microsoft.com/office/powerpoint/2010/main" val="32036746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9216610"/>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6"/>
          <p:cNvSpPr>
            <a:spLocks noGrp="1"/>
          </p:cNvSpPr>
          <p:nvPr>
            <p:ph type="body" sz="quarter" idx="13"/>
          </p:nvPr>
        </p:nvSpPr>
        <p:spPr>
          <a:xfrm>
            <a:off x="152401" y="285750"/>
            <a:ext cx="11810999" cy="914400"/>
          </a:xfrm>
        </p:spPr>
        <p:txBody>
          <a:bodyPr/>
          <a:lstStyle/>
          <a:p>
            <a:pPr lvl="0"/>
            <a:r>
              <a:rPr lang="en-US" dirty="0" smtClean="0"/>
              <a:t>Click to edit Master text styles</a:t>
            </a:r>
          </a:p>
          <a:p>
            <a:pPr lvl="1"/>
            <a:r>
              <a:rPr lang="en-US" dirty="0" smtClean="0"/>
              <a:t>Second level</a:t>
            </a:r>
            <a:endParaRPr lang="en-US" dirty="0"/>
          </a:p>
        </p:txBody>
      </p:sp>
      <p:sp>
        <p:nvSpPr>
          <p:cNvPr id="9" name="Content Placeholder 8"/>
          <p:cNvSpPr>
            <a:spLocks noGrp="1"/>
          </p:cNvSpPr>
          <p:nvPr>
            <p:ph sz="quarter" idx="14"/>
          </p:nvPr>
        </p:nvSpPr>
        <p:spPr>
          <a:xfrm>
            <a:off x="283027" y="1363437"/>
            <a:ext cx="11593287" cy="22043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5"/>
          </p:nvPr>
        </p:nvSpPr>
        <p:spPr>
          <a:xfrm>
            <a:off x="4223655" y="6275161"/>
            <a:ext cx="4136573" cy="446314"/>
          </a:xfrm>
        </p:spPr>
        <p:txBody>
          <a:bodyPr/>
          <a:lstStyle/>
          <a:p>
            <a:pPr lvl="0"/>
            <a:r>
              <a:rPr lang="en-US" dirty="0" smtClean="0"/>
              <a:t>Click to edit</a:t>
            </a:r>
            <a:endParaRPr lang="en-US" dirty="0"/>
          </a:p>
        </p:txBody>
      </p:sp>
      <p:sp>
        <p:nvSpPr>
          <p:cNvPr id="13" name="Content Placeholder 12"/>
          <p:cNvSpPr>
            <a:spLocks noGrp="1"/>
          </p:cNvSpPr>
          <p:nvPr>
            <p:ph sz="quarter" idx="16"/>
          </p:nvPr>
        </p:nvSpPr>
        <p:spPr>
          <a:xfrm>
            <a:off x="283028" y="3731079"/>
            <a:ext cx="11593285" cy="22125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30362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4"/>
          </p:nvPr>
        </p:nvSpPr>
        <p:spPr>
          <a:xfrm>
            <a:off x="3679373" y="6356350"/>
            <a:ext cx="4746169" cy="365125"/>
          </a:xfrm>
        </p:spPr>
        <p:txBody>
          <a:bodyPr/>
          <a:lstStyle/>
          <a:p>
            <a:pPr lvl="0"/>
            <a:r>
              <a:rPr lang="en-US" dirty="0" smtClean="0"/>
              <a:t>Click to edit </a:t>
            </a:r>
            <a:endParaRPr lang="en-US" dirty="0"/>
          </a:p>
        </p:txBody>
      </p:sp>
    </p:spTree>
    <p:extLst>
      <p:ext uri="{BB962C8B-B14F-4D97-AF65-F5344CB8AC3E}">
        <p14:creationId xmlns:p14="http://schemas.microsoft.com/office/powerpoint/2010/main" val="36222004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smtClean="0"/>
              <a:t>Click </a:t>
            </a:r>
            <a:endParaRPr lang="en-US" dirty="0"/>
          </a:p>
        </p:txBody>
      </p:sp>
    </p:spTree>
    <p:extLst>
      <p:ext uri="{BB962C8B-B14F-4D97-AF65-F5344CB8AC3E}">
        <p14:creationId xmlns:p14="http://schemas.microsoft.com/office/powerpoint/2010/main" val="3000355189"/>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smtClean="0">
                <a:solidFill>
                  <a:srgbClr val="000066"/>
                </a:solidFill>
                <a:latin typeface="Arial" panose="020B0604020202020204" pitchFamily="34" charset="0"/>
                <a:cs typeface="Arial" panose="020B0604020202020204" pitchFamily="34" charset="0"/>
              </a:rPr>
              <a:t>Tony Thurmond</a:t>
            </a:r>
            <a:endParaRPr lang="en-US" sz="1200" b="1" cap="small" dirty="0">
              <a:solidFill>
                <a:srgbClr val="000066"/>
              </a:solidFill>
              <a:latin typeface="Arial" panose="020B0604020202020204" pitchFamily="34" charset="0"/>
              <a:cs typeface="Arial" panose="020B0604020202020204" pitchFamily="34" charset="0"/>
            </a:endParaRP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3509680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smtClean="0"/>
              <a:t>California Department of Education</a:t>
            </a:r>
            <a:endParaRPr lang="en-US" dirty="0"/>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60632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6109278"/>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678101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39354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05755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73319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15027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Tony Thurmond</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288934845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64794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44832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4440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28462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39070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099794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858900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34308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279833386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Single Cont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7" y="1870687"/>
            <a:ext cx="11353799" cy="4268855"/>
          </a:xfrm>
        </p:spPr>
        <p:txBody>
          <a:bodyPr/>
          <a:lstStyle/>
          <a:p>
            <a:pPr lvl="0"/>
            <a:r>
              <a:rPr lang="en-US"/>
              <a:t>Click to edit Master text styles</a:t>
            </a:r>
          </a:p>
        </p:txBody>
      </p:sp>
    </p:spTree>
    <p:extLst>
      <p:ext uri="{BB962C8B-B14F-4D97-AF65-F5344CB8AC3E}">
        <p14:creationId xmlns:p14="http://schemas.microsoft.com/office/powerpoint/2010/main" val="38288104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427575905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Tony Thurmond</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29078973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967816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4967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14136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302558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47538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654414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4631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189732202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Single Cont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7" y="1870687"/>
            <a:ext cx="11353799" cy="4268855"/>
          </a:xfrm>
        </p:spPr>
        <p:txBody>
          <a:bodyPr/>
          <a:lstStyle/>
          <a:p>
            <a:pPr lvl="0"/>
            <a:r>
              <a:rPr lang="en-US"/>
              <a:t>Click to edit Master text styles</a:t>
            </a:r>
          </a:p>
        </p:txBody>
      </p:sp>
    </p:spTree>
    <p:extLst>
      <p:ext uri="{BB962C8B-B14F-4D97-AF65-F5344CB8AC3E}">
        <p14:creationId xmlns:p14="http://schemas.microsoft.com/office/powerpoint/2010/main" val="40824943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104596031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364986855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648731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2633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197051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60531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610423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225345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486926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9" y="1837510"/>
            <a:ext cx="11353798" cy="4354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34326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56971236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83072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14167510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135871531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3440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2540000" y="6254750"/>
            <a:ext cx="2235200" cy="457200"/>
          </a:xfrm>
          <a:prstGeom prst="rect">
            <a:avLst/>
          </a:prstGeom>
        </p:spPr>
        <p:txBody>
          <a:bodyPr/>
          <a:lstStyle>
            <a:lvl1pPr eaLnBrk="1" fontAlgn="auto" hangingPunct="1">
              <a:spcBef>
                <a:spcPts val="0"/>
              </a:spcBef>
              <a:spcAft>
                <a:spcPts val="0"/>
              </a:spcAft>
              <a:defRPr/>
            </a:lvl1pPr>
          </a:lstStyle>
          <a:p>
            <a:pPr>
              <a:defRPr/>
            </a:pPr>
            <a:endParaRPr lang="en-US" altLang="en-US" dirty="0">
              <a:solidFill>
                <a:prstClr val="black"/>
              </a:solidFill>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ltLang="en-US" dirty="0" smtClean="0"/>
              <a:t>California Department of Education</a:t>
            </a:r>
            <a:endParaRPr lang="en-US" altLang="en-US" dirty="0"/>
          </a:p>
        </p:txBody>
      </p:sp>
      <p:sp>
        <p:nvSpPr>
          <p:cNvPr id="4"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687D6759-0F52-4BD0-961B-903AF4F615F8}"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400960824"/>
      </p:ext>
    </p:extLst>
  </p:cSld>
  <p:clrMapOvr>
    <a:masterClrMapping/>
  </p:clrMapOvr>
  <p:transition spd="med">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63236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811119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643420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726772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124971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9" y="1837510"/>
            <a:ext cx="11353798" cy="4354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753041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18761826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a:t>Click </a:t>
            </a:r>
          </a:p>
        </p:txBody>
      </p:sp>
    </p:spTree>
    <p:extLst>
      <p:ext uri="{BB962C8B-B14F-4D97-AF65-F5344CB8AC3E}">
        <p14:creationId xmlns:p14="http://schemas.microsoft.com/office/powerpoint/2010/main" val="125466767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56955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99236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8863" y="1617133"/>
            <a:ext cx="11494169" cy="3632199"/>
          </a:xfrm>
        </p:spPr>
        <p:txBody>
          <a:bodyPr/>
          <a:lstStyle>
            <a:lvl1pPr algn="ctr">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BD4257AD-90F9-4636-AD93-EC01DBF603ED}" type="slidenum">
              <a:rPr lang="en-US" smtClean="0"/>
              <a:t>‹#›</a:t>
            </a:fld>
            <a:endParaRPr lang="en-US" dirty="0"/>
          </a:p>
        </p:txBody>
      </p:sp>
    </p:spTree>
    <p:extLst>
      <p:ext uri="{BB962C8B-B14F-4D97-AF65-F5344CB8AC3E}">
        <p14:creationId xmlns:p14="http://schemas.microsoft.com/office/powerpoint/2010/main" val="124198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1"/>
          </p:nvPr>
        </p:nvSpPr>
        <p:spPr>
          <a:xfrm>
            <a:off x="414868" y="1820778"/>
            <a:ext cx="11353800" cy="4363453"/>
          </a:xfrm>
        </p:spPr>
        <p:txBody>
          <a:bodyPr/>
          <a:lstStyle>
            <a:lvl1pPr>
              <a:spcAft>
                <a:spcPts val="600"/>
              </a:spcAft>
              <a:defRPr/>
            </a:lvl1pPr>
            <a:lvl2pPr marL="685800" indent="-228600">
              <a:spcAft>
                <a:spcPts val="600"/>
              </a:spcAft>
              <a:buFont typeface="Arial" panose="020B0604020202020204" pitchFamily="34" charset="0"/>
              <a:buChar char="‒"/>
              <a:defRPr/>
            </a:lvl2pPr>
            <a:lvl3pPr>
              <a:spcAft>
                <a:spcPts val="600"/>
              </a:spcAft>
              <a:defRPr/>
            </a:lvl3pPr>
            <a:lvl4pPr marL="1600200" indent="-228600">
              <a:spcAft>
                <a:spcPts val="600"/>
              </a:spcAft>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15330024"/>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2417064" cy="4351338"/>
          </a:xfrm>
        </p:spPr>
        <p:txBody>
          <a:bodyPr/>
          <a:lstStyle/>
          <a:p>
            <a:pPr lvl="0"/>
            <a:r>
              <a:rPr lang="en-US" dirty="0"/>
              <a:t>Click to edit</a:t>
            </a:r>
          </a:p>
        </p:txBody>
      </p:sp>
      <p:sp>
        <p:nvSpPr>
          <p:cNvPr id="4" name="Content Placeholder 3"/>
          <p:cNvSpPr>
            <a:spLocks noGrp="1"/>
          </p:cNvSpPr>
          <p:nvPr>
            <p:ph sz="half" idx="2"/>
          </p:nvPr>
        </p:nvSpPr>
        <p:spPr>
          <a:xfrm>
            <a:off x="8878823" y="1825625"/>
            <a:ext cx="2971797" cy="4351338"/>
          </a:xfrm>
        </p:spPr>
        <p:txBody>
          <a:bodyPr/>
          <a:lstStyle/>
          <a:p>
            <a:pPr lvl="0"/>
            <a:r>
              <a:rPr lang="en-US" dirty="0"/>
              <a:t>Click to edit Master text</a:t>
            </a:r>
          </a:p>
        </p:txBody>
      </p:sp>
      <p:sp>
        <p:nvSpPr>
          <p:cNvPr id="8" name="Content Placeholder 3"/>
          <p:cNvSpPr>
            <a:spLocks noGrp="1"/>
          </p:cNvSpPr>
          <p:nvPr>
            <p:ph sz="half" idx="13"/>
          </p:nvPr>
        </p:nvSpPr>
        <p:spPr>
          <a:xfrm>
            <a:off x="2859023" y="1813306"/>
            <a:ext cx="2971797" cy="4351338"/>
          </a:xfrm>
        </p:spPr>
        <p:txBody>
          <a:bodyPr/>
          <a:lstStyle/>
          <a:p>
            <a:pPr lvl="0"/>
            <a:r>
              <a:rPr lang="en-US" dirty="0"/>
              <a:t>Click to edit Master text</a:t>
            </a:r>
          </a:p>
        </p:txBody>
      </p:sp>
      <p:sp>
        <p:nvSpPr>
          <p:cNvPr id="9" name="Content Placeholder 3"/>
          <p:cNvSpPr>
            <a:spLocks noGrp="1"/>
          </p:cNvSpPr>
          <p:nvPr>
            <p:ph sz="half" idx="14"/>
          </p:nvPr>
        </p:nvSpPr>
        <p:spPr>
          <a:xfrm>
            <a:off x="5868923" y="1800987"/>
            <a:ext cx="2971797" cy="4351338"/>
          </a:xfrm>
        </p:spPr>
        <p:txBody>
          <a:bodyPr/>
          <a:lstStyle/>
          <a:p>
            <a:pPr lvl="0"/>
            <a:r>
              <a:rPr lang="en-US" dirty="0"/>
              <a:t>Click to edit Master text</a:t>
            </a:r>
          </a:p>
        </p:txBody>
      </p:sp>
      <p:sp>
        <p:nvSpPr>
          <p:cNvPr id="11" name="Date Placeholder 10"/>
          <p:cNvSpPr>
            <a:spLocks noGrp="1"/>
          </p:cNvSpPr>
          <p:nvPr>
            <p:ph type="dt" sz="half" idx="16"/>
          </p:nvPr>
        </p:nvSpPr>
        <p:spPr>
          <a:xfrm>
            <a:off x="838200" y="6356351"/>
            <a:ext cx="2743200" cy="365125"/>
          </a:xfrm>
          <a:prstGeom prst="rect">
            <a:avLst/>
          </a:prstGeom>
        </p:spPr>
        <p:txBody>
          <a:bodyPr/>
          <a:lstStyle/>
          <a:p>
            <a:endParaRPr lang="en-US" dirty="0">
              <a:solidFill>
                <a:prstClr val="black"/>
              </a:solidFill>
            </a:endParaRPr>
          </a:p>
        </p:txBody>
      </p:sp>
      <p:sp>
        <p:nvSpPr>
          <p:cNvPr id="13" name="Slide Number Placeholder 12"/>
          <p:cNvSpPr>
            <a:spLocks noGrp="1"/>
          </p:cNvSpPr>
          <p:nvPr>
            <p:ph type="sldNum" sz="quarter" idx="18"/>
          </p:nvPr>
        </p:nvSpPr>
        <p:spPr/>
        <p:txBody>
          <a:bodyPr/>
          <a:lstStyle/>
          <a:p>
            <a:fld id="{C9F8BA3E-EB52-4C8C-97A3-9D9A83473A8E}" type="slidenum">
              <a:rPr lang="en-US" smtClean="0">
                <a:solidFill>
                  <a:prstClr val="black">
                    <a:tint val="75000"/>
                  </a:prstClr>
                </a:solidFill>
              </a:rPr>
              <a:pPr/>
              <a:t>‹#›</a:t>
            </a:fld>
            <a:endParaRPr lang="en-US" dirty="0">
              <a:solidFill>
                <a:prstClr val="black">
                  <a:tint val="75000"/>
                </a:prstClr>
              </a:solidFill>
            </a:endParaRPr>
          </a:p>
        </p:txBody>
      </p:sp>
      <p:sp>
        <p:nvSpPr>
          <p:cNvPr id="15" name="Text Placeholder 14"/>
          <p:cNvSpPr>
            <a:spLocks noGrp="1"/>
          </p:cNvSpPr>
          <p:nvPr>
            <p:ph type="body" sz="quarter" idx="19"/>
          </p:nvPr>
        </p:nvSpPr>
        <p:spPr>
          <a:xfrm>
            <a:off x="362712" y="1066609"/>
            <a:ext cx="2341054" cy="611950"/>
          </a:xfrm>
        </p:spPr>
        <p:txBody>
          <a:bodyPr/>
          <a:lstStyle/>
          <a:p>
            <a:pPr lvl="0"/>
            <a:endParaRPr lang="en-US" dirty="0"/>
          </a:p>
        </p:txBody>
      </p:sp>
      <p:sp>
        <p:nvSpPr>
          <p:cNvPr id="16" name="Text Placeholder 14"/>
          <p:cNvSpPr>
            <a:spLocks noGrp="1"/>
          </p:cNvSpPr>
          <p:nvPr>
            <p:ph type="body" sz="quarter" idx="20"/>
          </p:nvPr>
        </p:nvSpPr>
        <p:spPr>
          <a:xfrm>
            <a:off x="3174394" y="1105503"/>
            <a:ext cx="2341054" cy="611950"/>
          </a:xfrm>
        </p:spPr>
        <p:txBody>
          <a:bodyPr/>
          <a:lstStyle/>
          <a:p>
            <a:pPr lvl="0"/>
            <a:endParaRPr lang="en-US" dirty="0"/>
          </a:p>
        </p:txBody>
      </p:sp>
      <p:sp>
        <p:nvSpPr>
          <p:cNvPr id="17" name="Text Placeholder 14"/>
          <p:cNvSpPr>
            <a:spLocks noGrp="1"/>
          </p:cNvSpPr>
          <p:nvPr>
            <p:ph type="body" sz="quarter" idx="21"/>
          </p:nvPr>
        </p:nvSpPr>
        <p:spPr>
          <a:xfrm>
            <a:off x="5986076" y="1105503"/>
            <a:ext cx="2341054" cy="611950"/>
          </a:xfrm>
        </p:spPr>
        <p:txBody>
          <a:bodyPr/>
          <a:lstStyle/>
          <a:p>
            <a:pPr lvl="0"/>
            <a:endParaRPr lang="en-US" dirty="0"/>
          </a:p>
        </p:txBody>
      </p:sp>
      <p:sp>
        <p:nvSpPr>
          <p:cNvPr id="18" name="Text Placeholder 14"/>
          <p:cNvSpPr>
            <a:spLocks noGrp="1"/>
          </p:cNvSpPr>
          <p:nvPr>
            <p:ph type="body" sz="quarter" idx="22"/>
          </p:nvPr>
        </p:nvSpPr>
        <p:spPr>
          <a:xfrm>
            <a:off x="9302496" y="1110980"/>
            <a:ext cx="2341054" cy="611950"/>
          </a:xfrm>
        </p:spPr>
        <p:txBody>
          <a:bodyPr/>
          <a:lstStyle/>
          <a:p>
            <a:pPr lvl="0"/>
            <a:endParaRPr lang="en-US" dirty="0"/>
          </a:p>
        </p:txBody>
      </p:sp>
    </p:spTree>
    <p:extLst>
      <p:ext uri="{BB962C8B-B14F-4D97-AF65-F5344CB8AC3E}">
        <p14:creationId xmlns:p14="http://schemas.microsoft.com/office/powerpoint/2010/main" val="272699994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_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1"/>
          </p:nvPr>
        </p:nvSpPr>
        <p:spPr>
          <a:xfrm>
            <a:off x="414868" y="1820778"/>
            <a:ext cx="11353800" cy="4363453"/>
          </a:xfrm>
        </p:spPr>
        <p:txBody>
          <a:bodyPr/>
          <a:lstStyle>
            <a:lvl1pPr>
              <a:spcAft>
                <a:spcPts val="600"/>
              </a:spcAft>
              <a:defRPr/>
            </a:lvl1pPr>
            <a:lvl2pPr marL="685800" indent="-228600">
              <a:spcAft>
                <a:spcPts val="600"/>
              </a:spcAft>
              <a:buFont typeface="Arial" panose="020B0604020202020204" pitchFamily="34" charset="0"/>
              <a:buChar char="‒"/>
              <a:defRPr/>
            </a:lvl2pPr>
            <a:lvl3pPr>
              <a:spcAft>
                <a:spcPts val="600"/>
              </a:spcAft>
              <a:defRPr/>
            </a:lvl3pPr>
            <a:lvl4pPr marL="1600200" indent="-228600">
              <a:spcAft>
                <a:spcPts val="600"/>
              </a:spcAft>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144178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2_Single Cont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t>‹#›</a:t>
            </a:fld>
            <a:endParaRPr lang="en-US" dirty="0"/>
          </a:p>
        </p:txBody>
      </p:sp>
      <p:sp>
        <p:nvSpPr>
          <p:cNvPr id="5" name="Content Placeholder 4"/>
          <p:cNvSpPr>
            <a:spLocks noGrp="1"/>
          </p:cNvSpPr>
          <p:nvPr>
            <p:ph sz="quarter" idx="11"/>
          </p:nvPr>
        </p:nvSpPr>
        <p:spPr>
          <a:xfrm>
            <a:off x="414867" y="1870687"/>
            <a:ext cx="11353799" cy="2536721"/>
          </a:xfrm>
        </p:spPr>
        <p:txBody>
          <a:bodyPr/>
          <a:lstStyle/>
          <a:p>
            <a:pPr lvl="0"/>
            <a:r>
              <a:rPr lang="en-US"/>
              <a:t>Click to edit Master text styles</a:t>
            </a:r>
          </a:p>
        </p:txBody>
      </p:sp>
      <p:sp>
        <p:nvSpPr>
          <p:cNvPr id="6" name="Chart Placeholder 5"/>
          <p:cNvSpPr>
            <a:spLocks noGrp="1"/>
          </p:cNvSpPr>
          <p:nvPr>
            <p:ph type="chart" sz="quarter" idx="12"/>
          </p:nvPr>
        </p:nvSpPr>
        <p:spPr>
          <a:xfrm>
            <a:off x="414338" y="4572000"/>
            <a:ext cx="11591925" cy="1784350"/>
          </a:xfrm>
        </p:spPr>
        <p:txBody>
          <a:bodyPr/>
          <a:lstStyle/>
          <a:p>
            <a:endParaRPr lang="en-US" dirty="0"/>
          </a:p>
        </p:txBody>
      </p:sp>
    </p:spTree>
    <p:extLst>
      <p:ext uri="{BB962C8B-B14F-4D97-AF65-F5344CB8AC3E}">
        <p14:creationId xmlns:p14="http://schemas.microsoft.com/office/powerpoint/2010/main" val="104302490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smtClean="0">
                <a:solidFill>
                  <a:srgbClr val="000066"/>
                </a:solidFill>
                <a:latin typeface="Arial" panose="020B0604020202020204" pitchFamily="34" charset="0"/>
                <a:cs typeface="Arial" panose="020B0604020202020204" pitchFamily="34" charset="0"/>
              </a:rPr>
              <a:t>Tony Thurmond </a:t>
            </a:r>
          </a:p>
          <a:p>
            <a:r>
              <a:rPr lang="en-US" sz="1200" b="1" dirty="0" smtClean="0">
                <a:solidFill>
                  <a:srgbClr val="000066"/>
                </a:solidFill>
                <a:latin typeface="Arial" panose="020B0604020202020204" pitchFamily="34" charset="0"/>
                <a:cs typeface="Arial" panose="020B0604020202020204" pitchFamily="34" charset="0"/>
              </a:rPr>
              <a:t>State Superintendent of Public Instruction</a:t>
            </a:r>
            <a:endParaRPr lang="en-US" sz="12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82352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39978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42301" y="1825625"/>
            <a:ext cx="560832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45037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smtClean="0"/>
              <a:t>California Department of Education</a:t>
            </a:r>
            <a:endParaRPr lang="en-US" dirty="0"/>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582053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92971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021869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0269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8863" y="1617133"/>
            <a:ext cx="11494169" cy="3632199"/>
          </a:xfrm>
        </p:spPr>
        <p:txBody>
          <a:bodyPr/>
          <a:lstStyle>
            <a:lvl1pPr algn="ctr">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2289315"/>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4"/>
          </p:nvPr>
        </p:nvSpPr>
        <p:spPr>
          <a:xfrm>
            <a:off x="3679373" y="6356350"/>
            <a:ext cx="4746169" cy="365125"/>
          </a:xfrm>
        </p:spPr>
        <p:txBody>
          <a:bodyPr/>
          <a:lstStyle/>
          <a:p>
            <a:pPr lvl="0"/>
            <a:r>
              <a:rPr lang="en-US" dirty="0" smtClean="0"/>
              <a:t>Click to edit </a:t>
            </a:r>
            <a:endParaRPr lang="en-US" dirty="0"/>
          </a:p>
        </p:txBody>
      </p:sp>
    </p:spTree>
    <p:extLst>
      <p:ext uri="{BB962C8B-B14F-4D97-AF65-F5344CB8AC3E}">
        <p14:creationId xmlns:p14="http://schemas.microsoft.com/office/powerpoint/2010/main" val="261928979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4723668"/>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8734693"/>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9089707"/>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3591671"/>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6"/>
          <p:cNvSpPr>
            <a:spLocks noGrp="1"/>
          </p:cNvSpPr>
          <p:nvPr>
            <p:ph type="body" sz="quarter" idx="13"/>
          </p:nvPr>
        </p:nvSpPr>
        <p:spPr>
          <a:xfrm>
            <a:off x="152401" y="285750"/>
            <a:ext cx="11810999" cy="914400"/>
          </a:xfrm>
        </p:spPr>
        <p:txBody>
          <a:bodyPr/>
          <a:lstStyle/>
          <a:p>
            <a:pPr lvl="0"/>
            <a:r>
              <a:rPr lang="en-US" dirty="0" smtClean="0"/>
              <a:t>Click to edit Master text styles</a:t>
            </a:r>
          </a:p>
          <a:p>
            <a:pPr lvl="1"/>
            <a:r>
              <a:rPr lang="en-US" dirty="0" smtClean="0"/>
              <a:t>Second level</a:t>
            </a:r>
            <a:endParaRPr lang="en-US" dirty="0"/>
          </a:p>
        </p:txBody>
      </p:sp>
      <p:sp>
        <p:nvSpPr>
          <p:cNvPr id="9" name="Content Placeholder 8"/>
          <p:cNvSpPr>
            <a:spLocks noGrp="1"/>
          </p:cNvSpPr>
          <p:nvPr>
            <p:ph sz="quarter" idx="14"/>
          </p:nvPr>
        </p:nvSpPr>
        <p:spPr>
          <a:xfrm>
            <a:off x="283027" y="1363437"/>
            <a:ext cx="11593287" cy="22043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5"/>
          </p:nvPr>
        </p:nvSpPr>
        <p:spPr>
          <a:xfrm>
            <a:off x="4223655" y="6275161"/>
            <a:ext cx="4136573" cy="446314"/>
          </a:xfrm>
        </p:spPr>
        <p:txBody>
          <a:bodyPr/>
          <a:lstStyle/>
          <a:p>
            <a:pPr lvl="0"/>
            <a:r>
              <a:rPr lang="en-US" dirty="0" smtClean="0"/>
              <a:t>Click to edit</a:t>
            </a:r>
            <a:endParaRPr lang="en-US" dirty="0"/>
          </a:p>
        </p:txBody>
      </p:sp>
      <p:sp>
        <p:nvSpPr>
          <p:cNvPr id="13" name="Content Placeholder 12"/>
          <p:cNvSpPr>
            <a:spLocks noGrp="1"/>
          </p:cNvSpPr>
          <p:nvPr>
            <p:ph sz="quarter" idx="16"/>
          </p:nvPr>
        </p:nvSpPr>
        <p:spPr>
          <a:xfrm>
            <a:off x="283028" y="3731079"/>
            <a:ext cx="11593285" cy="22125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743309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4"/>
          </p:nvPr>
        </p:nvSpPr>
        <p:spPr>
          <a:xfrm>
            <a:off x="3679373" y="6356350"/>
            <a:ext cx="4746169" cy="365125"/>
          </a:xfrm>
        </p:spPr>
        <p:txBody>
          <a:bodyPr/>
          <a:lstStyle/>
          <a:p>
            <a:pPr lvl="0"/>
            <a:r>
              <a:rPr lang="en-US" dirty="0" smtClean="0"/>
              <a:t>Click to edit </a:t>
            </a:r>
            <a:endParaRPr lang="en-US" dirty="0"/>
          </a:p>
        </p:txBody>
      </p:sp>
    </p:spTree>
    <p:extLst>
      <p:ext uri="{BB962C8B-B14F-4D97-AF65-F5344CB8AC3E}">
        <p14:creationId xmlns:p14="http://schemas.microsoft.com/office/powerpoint/2010/main" val="360554074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smtClean="0"/>
              <a:t>Click </a:t>
            </a:r>
            <a:endParaRPr lang="en-US" dirty="0"/>
          </a:p>
        </p:txBody>
      </p:sp>
    </p:spTree>
    <p:extLst>
      <p:ext uri="{BB962C8B-B14F-4D97-AF65-F5344CB8AC3E}">
        <p14:creationId xmlns:p14="http://schemas.microsoft.com/office/powerpoint/2010/main" val="4102438133"/>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250848"/>
            <a:ext cx="11618976" cy="2048256"/>
          </a:xfrm>
        </p:spPr>
        <p:txBody>
          <a:bodyPr anchor="ctr">
            <a:normAutofit/>
          </a:bodyPr>
          <a:lstStyle>
            <a:lvl1pPr algn="ctr">
              <a:defRPr sz="40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31645" y="2506024"/>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Tony Thurmond </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255542455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4347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Title 1"/>
          <p:cNvSpPr>
            <a:spLocks noGrp="1"/>
          </p:cNvSpPr>
          <p:nvPr>
            <p:ph type="ctrTitle"/>
          </p:nvPr>
        </p:nvSpPr>
        <p:spPr>
          <a:xfrm>
            <a:off x="231645" y="1188779"/>
            <a:ext cx="11618976" cy="2048256"/>
          </a:xfrm>
        </p:spPr>
        <p:txBody>
          <a:bodyPr anchor="ctr">
            <a:normAutofit/>
          </a:bodyPr>
          <a:lstStyle>
            <a:lvl1pPr algn="ctr">
              <a:defRPr sz="4400" baseline="0"/>
            </a:lvl1pPr>
          </a:lstStyle>
          <a:p>
            <a:r>
              <a:rPr lang="en-US" dirty="0" smtClean="0"/>
              <a:t>Click to edit Master title style</a:t>
            </a:r>
            <a:endParaRPr lang="en-US" dirty="0"/>
          </a:p>
        </p:txBody>
      </p:sp>
      <p:sp>
        <p:nvSpPr>
          <p:cNvPr id="6" name="Subtitle 2"/>
          <p:cNvSpPr>
            <a:spLocks noGrp="1"/>
          </p:cNvSpPr>
          <p:nvPr>
            <p:ph type="subTitle" idx="1"/>
          </p:nvPr>
        </p:nvSpPr>
        <p:spPr>
          <a:xfrm>
            <a:off x="231645" y="3784539"/>
            <a:ext cx="11618976" cy="2029968"/>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cxnSp>
        <p:nvCxnSpPr>
          <p:cNvPr id="7" name="Straight Connector 6"/>
          <p:cNvCxnSpPr/>
          <p:nvPr userDrawn="1"/>
        </p:nvCxnSpPr>
        <p:spPr>
          <a:xfrm flipV="1">
            <a:off x="287217" y="3488497"/>
            <a:ext cx="11563404" cy="21466"/>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smtClean="0">
                <a:solidFill>
                  <a:srgbClr val="000066"/>
                </a:solidFill>
                <a:latin typeface="Arial" panose="020B0604020202020204" pitchFamily="34" charset="0"/>
                <a:cs typeface="Arial" panose="020B0604020202020204" pitchFamily="34" charset="0"/>
              </a:rPr>
              <a:t>Tom Torlakson</a:t>
            </a:r>
          </a:p>
          <a:p>
            <a:r>
              <a:rPr lang="en-US" sz="1200" b="1" dirty="0" smtClean="0">
                <a:solidFill>
                  <a:srgbClr val="000066"/>
                </a:solidFill>
                <a:latin typeface="Arial" panose="020B0604020202020204" pitchFamily="34" charset="0"/>
                <a:cs typeface="Arial" panose="020B0604020202020204" pitchFamily="34" charset="0"/>
              </a:rPr>
              <a:t>State Superintendent of Public Instruction</a:t>
            </a:r>
            <a:endParaRPr lang="en-US" sz="12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05809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382855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811789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793396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604825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108611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219114728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6"/>
          <p:cNvSpPr>
            <a:spLocks noGrp="1"/>
          </p:cNvSpPr>
          <p:nvPr>
            <p:ph type="body" sz="quarter" idx="13"/>
          </p:nvPr>
        </p:nvSpPr>
        <p:spPr>
          <a:xfrm>
            <a:off x="152401" y="285750"/>
            <a:ext cx="11810999" cy="914400"/>
          </a:xfrm>
        </p:spPr>
        <p:txBody>
          <a:bodyPr/>
          <a:lstStyle/>
          <a:p>
            <a:pPr lvl="0"/>
            <a:r>
              <a:rPr lang="en-US" dirty="0"/>
              <a:t>Click to edit Master text styles</a:t>
            </a:r>
          </a:p>
          <a:p>
            <a:pPr lvl="1"/>
            <a:r>
              <a:rPr lang="en-US" dirty="0"/>
              <a:t>Second level</a:t>
            </a:r>
          </a:p>
        </p:txBody>
      </p:sp>
      <p:sp>
        <p:nvSpPr>
          <p:cNvPr id="9" name="Content Placeholder 8"/>
          <p:cNvSpPr>
            <a:spLocks noGrp="1"/>
          </p:cNvSpPr>
          <p:nvPr>
            <p:ph sz="quarter" idx="14"/>
          </p:nvPr>
        </p:nvSpPr>
        <p:spPr>
          <a:xfrm>
            <a:off x="283027" y="1363437"/>
            <a:ext cx="11593287" cy="2204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223655" y="6275161"/>
            <a:ext cx="4136573" cy="446314"/>
          </a:xfrm>
        </p:spPr>
        <p:txBody>
          <a:bodyPr/>
          <a:lstStyle/>
          <a:p>
            <a:pPr lvl="0"/>
            <a:r>
              <a:rPr lang="en-US" dirty="0"/>
              <a:t>Click to edit</a:t>
            </a:r>
          </a:p>
        </p:txBody>
      </p:sp>
      <p:sp>
        <p:nvSpPr>
          <p:cNvPr id="13" name="Content Placeholder 12"/>
          <p:cNvSpPr>
            <a:spLocks noGrp="1"/>
          </p:cNvSpPr>
          <p:nvPr>
            <p:ph sz="quarter" idx="16"/>
          </p:nvPr>
        </p:nvSpPr>
        <p:spPr>
          <a:xfrm>
            <a:off x="283028" y="3731079"/>
            <a:ext cx="11593285" cy="2212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031116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7" y="1870687"/>
            <a:ext cx="6501981" cy="4268855"/>
          </a:xfrm>
        </p:spPr>
        <p:txBody>
          <a:bodyPr/>
          <a:lstStyle/>
          <a:p>
            <a:pPr lvl="0"/>
            <a:r>
              <a:rPr lang="en-US"/>
              <a:t>Click to edit Master text styles</a:t>
            </a:r>
          </a:p>
        </p:txBody>
      </p:sp>
      <p:sp>
        <p:nvSpPr>
          <p:cNvPr id="6" name="Content Placeholder 4"/>
          <p:cNvSpPr>
            <a:spLocks noGrp="1"/>
          </p:cNvSpPr>
          <p:nvPr>
            <p:ph sz="quarter" idx="12"/>
          </p:nvPr>
        </p:nvSpPr>
        <p:spPr>
          <a:xfrm>
            <a:off x="7007382" y="1870686"/>
            <a:ext cx="4904202" cy="4268855"/>
          </a:xfrm>
        </p:spPr>
        <p:txBody>
          <a:bodyPr/>
          <a:lstStyle/>
          <a:p>
            <a:pPr lvl="0"/>
            <a:r>
              <a:rPr lang="en-US"/>
              <a:t>Click to edit Master text styles</a:t>
            </a:r>
          </a:p>
        </p:txBody>
      </p:sp>
    </p:spTree>
    <p:extLst>
      <p:ext uri="{BB962C8B-B14F-4D97-AF65-F5344CB8AC3E}">
        <p14:creationId xmlns:p14="http://schemas.microsoft.com/office/powerpoint/2010/main" val="223621368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938" y="-240242"/>
            <a:ext cx="11494169" cy="3632199"/>
          </a:xfrm>
        </p:spPr>
        <p:txBody>
          <a:bodyPr/>
          <a:lstStyle>
            <a:lvl1pPr algn="ctr">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652620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a:xfrm>
            <a:off x="4038600" y="6356355"/>
            <a:ext cx="4114800" cy="365125"/>
          </a:xfrm>
          <a:prstGeom prst="rect">
            <a:avLst/>
          </a:prstGeom>
        </p:spPr>
        <p:txBody>
          <a:bodyPr/>
          <a:lstStyle/>
          <a:p>
            <a:r>
              <a:rPr lang="en-US" dirty="0">
                <a:solidFill>
                  <a:prstClr val="black"/>
                </a:solidFill>
              </a:rPr>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4841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160564737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r>
              <a:rPr lang="en-US" dirty="0">
                <a:solidFill>
                  <a:prstClr val="black"/>
                </a:solidFill>
              </a:rPr>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554931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_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1"/>
          </p:nvPr>
        </p:nvSpPr>
        <p:spPr>
          <a:xfrm>
            <a:off x="414868" y="1820778"/>
            <a:ext cx="11353800" cy="4363453"/>
          </a:xfrm>
        </p:spPr>
        <p:txBody>
          <a:bodyPr/>
          <a:lstStyle>
            <a:lvl1pPr>
              <a:spcAft>
                <a:spcPts val="600"/>
              </a:spcAft>
              <a:defRPr/>
            </a:lvl1pPr>
            <a:lvl2pPr marL="685800" indent="-228600">
              <a:spcAft>
                <a:spcPts val="600"/>
              </a:spcAft>
              <a:buFont typeface="Arial" panose="020B0604020202020204" pitchFamily="34" charset="0"/>
              <a:buChar char="‒"/>
              <a:defRPr/>
            </a:lvl2pPr>
            <a:lvl3pPr>
              <a:spcAft>
                <a:spcPts val="600"/>
              </a:spcAft>
              <a:defRPr/>
            </a:lvl3pPr>
            <a:lvl4pPr marL="1600200" indent="-228600">
              <a:spcAft>
                <a:spcPts val="600"/>
              </a:spcAft>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576198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250848"/>
            <a:ext cx="11618976" cy="2048256"/>
          </a:xfrm>
        </p:spPr>
        <p:txBody>
          <a:bodyPr anchor="ctr">
            <a:normAutofit/>
          </a:bodyPr>
          <a:lstStyle>
            <a:lvl1pPr algn="ctr">
              <a:defRPr sz="40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31645" y="2506024"/>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Tony Thurmond </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22416717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911629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136998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533589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081314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83843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634780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2637331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207690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1920378"/>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7" y="1870687"/>
            <a:ext cx="6501981" cy="4268855"/>
          </a:xfrm>
        </p:spPr>
        <p:txBody>
          <a:bodyPr/>
          <a:lstStyle/>
          <a:p>
            <a:pPr lvl="0"/>
            <a:r>
              <a:rPr lang="en-US"/>
              <a:t>Click to edit Master text styles</a:t>
            </a:r>
          </a:p>
        </p:txBody>
      </p:sp>
      <p:sp>
        <p:nvSpPr>
          <p:cNvPr id="6" name="Content Placeholder 4"/>
          <p:cNvSpPr>
            <a:spLocks noGrp="1"/>
          </p:cNvSpPr>
          <p:nvPr>
            <p:ph sz="quarter" idx="12"/>
          </p:nvPr>
        </p:nvSpPr>
        <p:spPr>
          <a:xfrm>
            <a:off x="7007382" y="1870686"/>
            <a:ext cx="4904202" cy="4268855"/>
          </a:xfrm>
        </p:spPr>
        <p:txBody>
          <a:bodyPr/>
          <a:lstStyle/>
          <a:p>
            <a:pPr lvl="0"/>
            <a:r>
              <a:rPr lang="en-US"/>
              <a:t>Click to edit Master text styles</a:t>
            </a:r>
          </a:p>
        </p:txBody>
      </p:sp>
    </p:spTree>
    <p:extLst>
      <p:ext uri="{BB962C8B-B14F-4D97-AF65-F5344CB8AC3E}">
        <p14:creationId xmlns:p14="http://schemas.microsoft.com/office/powerpoint/2010/main" val="420057024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938" y="-240242"/>
            <a:ext cx="11494169" cy="3632199"/>
          </a:xfrm>
        </p:spPr>
        <p:txBody>
          <a:bodyPr/>
          <a:lstStyle>
            <a:lvl1pPr algn="ctr">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565879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a:xfrm>
            <a:off x="4038600" y="6356355"/>
            <a:ext cx="4114800" cy="365125"/>
          </a:xfrm>
          <a:prstGeom prst="rect">
            <a:avLst/>
          </a:prstGeom>
        </p:spPr>
        <p:txBody>
          <a:bodyPr/>
          <a:lstStyle/>
          <a:p>
            <a:r>
              <a:rPr lang="en-US" dirty="0">
                <a:solidFill>
                  <a:prstClr val="black"/>
                </a:solidFill>
              </a:rPr>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777978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2417064" cy="4351338"/>
          </a:xfrm>
        </p:spPr>
        <p:txBody>
          <a:bodyPr/>
          <a:lstStyle/>
          <a:p>
            <a:pPr lvl="0"/>
            <a:r>
              <a:rPr lang="en-US" dirty="0"/>
              <a:t>Click to edit</a:t>
            </a:r>
          </a:p>
        </p:txBody>
      </p:sp>
      <p:sp>
        <p:nvSpPr>
          <p:cNvPr id="4" name="Content Placeholder 3"/>
          <p:cNvSpPr>
            <a:spLocks noGrp="1"/>
          </p:cNvSpPr>
          <p:nvPr>
            <p:ph sz="half" idx="2"/>
          </p:nvPr>
        </p:nvSpPr>
        <p:spPr>
          <a:xfrm>
            <a:off x="8878823" y="1825625"/>
            <a:ext cx="2971797" cy="4351338"/>
          </a:xfrm>
        </p:spPr>
        <p:txBody>
          <a:bodyPr/>
          <a:lstStyle/>
          <a:p>
            <a:pPr lvl="0"/>
            <a:r>
              <a:rPr lang="en-US" dirty="0"/>
              <a:t>Click to edit Master text</a:t>
            </a:r>
          </a:p>
        </p:txBody>
      </p:sp>
      <p:sp>
        <p:nvSpPr>
          <p:cNvPr id="8" name="Content Placeholder 3"/>
          <p:cNvSpPr>
            <a:spLocks noGrp="1"/>
          </p:cNvSpPr>
          <p:nvPr>
            <p:ph sz="half" idx="13"/>
          </p:nvPr>
        </p:nvSpPr>
        <p:spPr>
          <a:xfrm>
            <a:off x="2859023" y="1813306"/>
            <a:ext cx="2971797" cy="4351338"/>
          </a:xfrm>
        </p:spPr>
        <p:txBody>
          <a:bodyPr/>
          <a:lstStyle/>
          <a:p>
            <a:pPr lvl="0"/>
            <a:r>
              <a:rPr lang="en-US" dirty="0"/>
              <a:t>Click to edit Master text</a:t>
            </a:r>
          </a:p>
        </p:txBody>
      </p:sp>
      <p:sp>
        <p:nvSpPr>
          <p:cNvPr id="9" name="Content Placeholder 3"/>
          <p:cNvSpPr>
            <a:spLocks noGrp="1"/>
          </p:cNvSpPr>
          <p:nvPr>
            <p:ph sz="half" idx="14"/>
          </p:nvPr>
        </p:nvSpPr>
        <p:spPr>
          <a:xfrm>
            <a:off x="5868923" y="1800987"/>
            <a:ext cx="2971797" cy="4351338"/>
          </a:xfrm>
        </p:spPr>
        <p:txBody>
          <a:bodyPr/>
          <a:lstStyle/>
          <a:p>
            <a:pPr lvl="0"/>
            <a:r>
              <a:rPr lang="en-US" dirty="0"/>
              <a:t>Click to edit Master text</a:t>
            </a:r>
          </a:p>
        </p:txBody>
      </p:sp>
      <p:sp>
        <p:nvSpPr>
          <p:cNvPr id="11" name="Date Placeholder 10"/>
          <p:cNvSpPr>
            <a:spLocks noGrp="1"/>
          </p:cNvSpPr>
          <p:nvPr>
            <p:ph type="dt" sz="half" idx="16"/>
          </p:nvPr>
        </p:nvSpPr>
        <p:spPr>
          <a:xfrm>
            <a:off x="838200" y="6356351"/>
            <a:ext cx="2743200" cy="365125"/>
          </a:xfrm>
          <a:prstGeom prst="rect">
            <a:avLst/>
          </a:prstGeom>
        </p:spPr>
        <p:txBody>
          <a:bodyPr/>
          <a:lstStyle/>
          <a:p>
            <a:endParaRPr lang="en-US" dirty="0">
              <a:solidFill>
                <a:prstClr val="black"/>
              </a:solidFill>
            </a:endParaRPr>
          </a:p>
        </p:txBody>
      </p:sp>
      <p:sp>
        <p:nvSpPr>
          <p:cNvPr id="13" name="Slide Number Placeholder 12"/>
          <p:cNvSpPr>
            <a:spLocks noGrp="1"/>
          </p:cNvSpPr>
          <p:nvPr>
            <p:ph type="sldNum" sz="quarter" idx="18"/>
          </p:nvPr>
        </p:nvSpPr>
        <p:spPr/>
        <p:txBody>
          <a:bodyPr/>
          <a:lstStyle/>
          <a:p>
            <a:fld id="{C9F8BA3E-EB52-4C8C-97A3-9D9A83473A8E}" type="slidenum">
              <a:rPr lang="en-US" smtClean="0">
                <a:solidFill>
                  <a:prstClr val="black">
                    <a:tint val="75000"/>
                  </a:prstClr>
                </a:solidFill>
              </a:rPr>
              <a:pPr/>
              <a:t>‹#›</a:t>
            </a:fld>
            <a:endParaRPr lang="en-US" dirty="0">
              <a:solidFill>
                <a:prstClr val="black">
                  <a:tint val="75000"/>
                </a:prstClr>
              </a:solidFill>
            </a:endParaRPr>
          </a:p>
        </p:txBody>
      </p:sp>
      <p:sp>
        <p:nvSpPr>
          <p:cNvPr id="15" name="Text Placeholder 14"/>
          <p:cNvSpPr>
            <a:spLocks noGrp="1"/>
          </p:cNvSpPr>
          <p:nvPr>
            <p:ph type="body" sz="quarter" idx="19"/>
          </p:nvPr>
        </p:nvSpPr>
        <p:spPr>
          <a:xfrm>
            <a:off x="362712" y="1066609"/>
            <a:ext cx="2341054" cy="611950"/>
          </a:xfrm>
        </p:spPr>
        <p:txBody>
          <a:bodyPr/>
          <a:lstStyle/>
          <a:p>
            <a:pPr lvl="0"/>
            <a:endParaRPr lang="en-US" dirty="0"/>
          </a:p>
        </p:txBody>
      </p:sp>
      <p:sp>
        <p:nvSpPr>
          <p:cNvPr id="16" name="Text Placeholder 14"/>
          <p:cNvSpPr>
            <a:spLocks noGrp="1"/>
          </p:cNvSpPr>
          <p:nvPr>
            <p:ph type="body" sz="quarter" idx="20"/>
          </p:nvPr>
        </p:nvSpPr>
        <p:spPr>
          <a:xfrm>
            <a:off x="3174394" y="1105503"/>
            <a:ext cx="2341054" cy="611950"/>
          </a:xfrm>
        </p:spPr>
        <p:txBody>
          <a:bodyPr/>
          <a:lstStyle/>
          <a:p>
            <a:pPr lvl="0"/>
            <a:endParaRPr lang="en-US" dirty="0"/>
          </a:p>
        </p:txBody>
      </p:sp>
      <p:sp>
        <p:nvSpPr>
          <p:cNvPr id="17" name="Text Placeholder 14"/>
          <p:cNvSpPr>
            <a:spLocks noGrp="1"/>
          </p:cNvSpPr>
          <p:nvPr>
            <p:ph type="body" sz="quarter" idx="21"/>
          </p:nvPr>
        </p:nvSpPr>
        <p:spPr>
          <a:xfrm>
            <a:off x="5986076" y="1105503"/>
            <a:ext cx="2341054" cy="611950"/>
          </a:xfrm>
        </p:spPr>
        <p:txBody>
          <a:bodyPr/>
          <a:lstStyle/>
          <a:p>
            <a:pPr lvl="0"/>
            <a:endParaRPr lang="en-US" dirty="0"/>
          </a:p>
        </p:txBody>
      </p:sp>
      <p:sp>
        <p:nvSpPr>
          <p:cNvPr id="18" name="Text Placeholder 14"/>
          <p:cNvSpPr>
            <a:spLocks noGrp="1"/>
          </p:cNvSpPr>
          <p:nvPr>
            <p:ph type="body" sz="quarter" idx="22"/>
          </p:nvPr>
        </p:nvSpPr>
        <p:spPr>
          <a:xfrm>
            <a:off x="9302496" y="1110980"/>
            <a:ext cx="2341054" cy="611950"/>
          </a:xfrm>
        </p:spPr>
        <p:txBody>
          <a:bodyPr/>
          <a:lstStyle/>
          <a:p>
            <a:pPr lvl="0"/>
            <a:endParaRPr lang="en-US" dirty="0"/>
          </a:p>
        </p:txBody>
      </p:sp>
    </p:spTree>
    <p:extLst>
      <p:ext uri="{BB962C8B-B14F-4D97-AF65-F5344CB8AC3E}">
        <p14:creationId xmlns:p14="http://schemas.microsoft.com/office/powerpoint/2010/main" val="390091849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250848"/>
            <a:ext cx="11618976" cy="2048256"/>
          </a:xfrm>
        </p:spPr>
        <p:txBody>
          <a:bodyPr anchor="ctr">
            <a:normAutofit/>
          </a:bodyPr>
          <a:lstStyle>
            <a:lvl1pPr algn="ctr">
              <a:defRPr sz="40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31645" y="2506024"/>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Tony Thurmond </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211449574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310012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144211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638727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6057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508360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279379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5179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30124243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412737698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328167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691023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82437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107352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365948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9265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131902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p:cNvSpPr/>
          <p:nvPr userDrawn="1"/>
        </p:nvSpPr>
        <p:spPr bwMode="auto">
          <a:xfrm>
            <a:off x="0" y="0"/>
            <a:ext cx="12192000" cy="6858000"/>
          </a:xfrm>
          <a:prstGeom prst="rect">
            <a:avLst/>
          </a:prstGeom>
          <a:solidFill>
            <a:srgbClr val="FFEEE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300" dirty="0">
              <a:solidFill>
                <a:srgbClr val="000054"/>
              </a:solidFill>
              <a:latin typeface="Arial" charset="0"/>
            </a:endParaRPr>
          </a:p>
        </p:txBody>
      </p:sp>
      <p:sp>
        <p:nvSpPr>
          <p:cNvPr id="2" name="Title 1"/>
          <p:cNvSpPr>
            <a:spLocks noGrp="1"/>
          </p:cNvSpPr>
          <p:nvPr>
            <p:ph type="title"/>
          </p:nvPr>
        </p:nvSpPr>
        <p:spPr>
          <a:xfrm>
            <a:off x="0" y="38100"/>
            <a:ext cx="12192000" cy="1570892"/>
          </a:xfrm>
        </p:spPr>
        <p:txBody>
          <a:bodyPr/>
          <a:lstStyle>
            <a:lvl1pPr>
              <a:defRPr sz="3600" b="1"/>
            </a:lvl1pPr>
          </a:lstStyle>
          <a:p>
            <a:r>
              <a:rPr lang="en-US" dirty="0"/>
              <a:t>Click to edit Master title style</a:t>
            </a:r>
          </a:p>
        </p:txBody>
      </p:sp>
      <p:sp>
        <p:nvSpPr>
          <p:cNvPr id="3" name="Date Placeholder 2"/>
          <p:cNvSpPr>
            <a:spLocks noGrp="1"/>
          </p:cNvSpPr>
          <p:nvPr>
            <p:ph type="dt" sz="half" idx="10"/>
          </p:nvPr>
        </p:nvSpPr>
        <p:spPr>
          <a:xfrm>
            <a:off x="2540000" y="6254750"/>
            <a:ext cx="2235200" cy="457200"/>
          </a:xfrm>
          <a:prstGeom prst="rect">
            <a:avLst/>
          </a:prstGeom>
        </p:spPr>
        <p:txBody>
          <a:bodyPr/>
          <a:lstStyle/>
          <a:p>
            <a:pPr eaLnBrk="0" fontAlgn="base" hangingPunct="0">
              <a:spcBef>
                <a:spcPct val="0"/>
              </a:spcBef>
              <a:spcAft>
                <a:spcPct val="0"/>
              </a:spcAft>
              <a:defRPr/>
            </a:pPr>
            <a:endParaRPr lang="en-US" altLang="en-US" dirty="0">
              <a:solidFill>
                <a:srgbClr val="000000"/>
              </a:solidFill>
            </a:endParaRPr>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r>
              <a:rPr lang="en-US" altLang="en-US" dirty="0">
                <a:solidFill>
                  <a:srgbClr val="000000"/>
                </a:solidFill>
              </a:rPr>
              <a:t>California Department of Education</a:t>
            </a: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F9AB0C29-AF48-654A-A2A0-5735B91845CA}" type="slidenum">
              <a:rPr lang="en-US" smtClean="0">
                <a:solidFill>
                  <a:srgbClr val="000000"/>
                </a:solidFill>
                <a:latin typeface="Arial" charset="0"/>
                <a:ea typeface="ＭＳ Ｐゴシック" charset="0"/>
              </a:rPr>
              <a:pPr eaLnBrk="0" fontAlgn="base" hangingPunct="0">
                <a:spcBef>
                  <a:spcPct val="0"/>
                </a:spcBef>
                <a:spcAft>
                  <a:spcPct val="0"/>
                </a:spcAft>
                <a:defRPr/>
              </a:pPr>
              <a:t>‹#›</a:t>
            </a:fld>
            <a:endParaRPr lang="en-US"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375472307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132701009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California Department of Education</a:t>
            </a:r>
          </a:p>
        </p:txBody>
      </p:sp>
      <p:sp>
        <p:nvSpPr>
          <p:cNvPr id="4" name="Slide Number Placeholder 3"/>
          <p:cNvSpPr>
            <a:spLocks noGrp="1"/>
          </p:cNvSpPr>
          <p:nvPr>
            <p:ph type="sldNum" sz="quarter" idx="11"/>
          </p:nvPr>
        </p:nvSpPr>
        <p:spPr/>
        <p:txBody>
          <a:body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2"/>
          </p:nvPr>
        </p:nvSpPr>
        <p:spPr>
          <a:xfrm>
            <a:off x="97973" y="1869622"/>
            <a:ext cx="7369628" cy="1445079"/>
          </a:xfrm>
        </p:spPr>
        <p:txBody>
          <a:bodyPr/>
          <a:lstStyle/>
          <a:p>
            <a:pPr lvl="0"/>
            <a:r>
              <a:rPr lang="en-US" dirty="0"/>
              <a:t>Click to edit Master text styles</a:t>
            </a:r>
          </a:p>
          <a:p>
            <a:pPr lvl="1"/>
            <a:r>
              <a:rPr lang="en-US" dirty="0"/>
              <a:t>Second level</a:t>
            </a:r>
          </a:p>
        </p:txBody>
      </p:sp>
      <p:sp>
        <p:nvSpPr>
          <p:cNvPr id="8" name="Content Placeholder 7"/>
          <p:cNvSpPr>
            <a:spLocks noGrp="1"/>
          </p:cNvSpPr>
          <p:nvPr>
            <p:ph sz="quarter" idx="13"/>
          </p:nvPr>
        </p:nvSpPr>
        <p:spPr>
          <a:xfrm>
            <a:off x="272143" y="3453493"/>
            <a:ext cx="3483429" cy="1934482"/>
          </a:xfrm>
        </p:spPr>
        <p:txBody>
          <a:bodyPr/>
          <a:lstStyle/>
          <a:p>
            <a:pPr lvl="0"/>
            <a:r>
              <a:rPr lang="en-US" dirty="0"/>
              <a:t>Click</a:t>
            </a:r>
          </a:p>
        </p:txBody>
      </p:sp>
      <p:sp>
        <p:nvSpPr>
          <p:cNvPr id="10" name="Content Placeholder 9"/>
          <p:cNvSpPr>
            <a:spLocks noGrp="1"/>
          </p:cNvSpPr>
          <p:nvPr>
            <p:ph sz="quarter" idx="14"/>
          </p:nvPr>
        </p:nvSpPr>
        <p:spPr>
          <a:xfrm>
            <a:off x="4136873" y="3453493"/>
            <a:ext cx="3036811" cy="1641248"/>
          </a:xfrm>
        </p:spPr>
        <p:txBody>
          <a:bodyPr/>
          <a:lstStyle/>
          <a:p>
            <a:pPr lvl="0"/>
            <a:r>
              <a:rPr lang="en-US" dirty="0"/>
              <a:t>Click to edit </a:t>
            </a:r>
          </a:p>
        </p:txBody>
      </p:sp>
      <p:sp>
        <p:nvSpPr>
          <p:cNvPr id="12" name="Content Placeholder 11"/>
          <p:cNvSpPr>
            <a:spLocks noGrp="1"/>
          </p:cNvSpPr>
          <p:nvPr>
            <p:ph sz="quarter" idx="15"/>
          </p:nvPr>
        </p:nvSpPr>
        <p:spPr>
          <a:xfrm>
            <a:off x="7750022" y="3371851"/>
            <a:ext cx="3418719" cy="2212975"/>
          </a:xfrm>
        </p:spPr>
        <p:txBody>
          <a:bodyPr/>
          <a:lstStyle/>
          <a:p>
            <a:pPr lvl="0"/>
            <a:r>
              <a:rPr lang="en-US" dirty="0"/>
              <a:t>Click to edit</a:t>
            </a:r>
          </a:p>
        </p:txBody>
      </p:sp>
      <p:sp>
        <p:nvSpPr>
          <p:cNvPr id="14" name="Content Placeholder 13"/>
          <p:cNvSpPr>
            <a:spLocks noGrp="1"/>
          </p:cNvSpPr>
          <p:nvPr>
            <p:ph sz="quarter" idx="16"/>
          </p:nvPr>
        </p:nvSpPr>
        <p:spPr>
          <a:xfrm>
            <a:off x="4299857" y="6299994"/>
            <a:ext cx="3265715" cy="477837"/>
          </a:xfrm>
        </p:spPr>
        <p:txBody>
          <a:bodyPr/>
          <a:lstStyle/>
          <a:p>
            <a:pPr lvl="0"/>
            <a:r>
              <a:rPr lang="en-US" dirty="0"/>
              <a:t>Click to edit </a:t>
            </a:r>
          </a:p>
        </p:txBody>
      </p:sp>
    </p:spTree>
    <p:extLst>
      <p:ext uri="{BB962C8B-B14F-4D97-AF65-F5344CB8AC3E}">
        <p14:creationId xmlns:p14="http://schemas.microsoft.com/office/powerpoint/2010/main" val="421604906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6"/>
          <p:cNvSpPr>
            <a:spLocks noGrp="1"/>
          </p:cNvSpPr>
          <p:nvPr>
            <p:ph type="body" sz="quarter" idx="13"/>
          </p:nvPr>
        </p:nvSpPr>
        <p:spPr>
          <a:xfrm>
            <a:off x="152401" y="285750"/>
            <a:ext cx="11810999" cy="914400"/>
          </a:xfrm>
        </p:spPr>
        <p:txBody>
          <a:bodyPr/>
          <a:lstStyle/>
          <a:p>
            <a:pPr lvl="0"/>
            <a:r>
              <a:rPr lang="en-US" dirty="0"/>
              <a:t>Click to edit Master text styles</a:t>
            </a:r>
          </a:p>
          <a:p>
            <a:pPr lvl="1"/>
            <a:r>
              <a:rPr lang="en-US" dirty="0"/>
              <a:t>Second level</a:t>
            </a:r>
          </a:p>
        </p:txBody>
      </p:sp>
      <p:sp>
        <p:nvSpPr>
          <p:cNvPr id="9" name="Content Placeholder 8"/>
          <p:cNvSpPr>
            <a:spLocks noGrp="1"/>
          </p:cNvSpPr>
          <p:nvPr>
            <p:ph sz="quarter" idx="14"/>
          </p:nvPr>
        </p:nvSpPr>
        <p:spPr>
          <a:xfrm>
            <a:off x="283027" y="1363437"/>
            <a:ext cx="11593287" cy="2204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223655" y="6275161"/>
            <a:ext cx="4136573" cy="446314"/>
          </a:xfrm>
        </p:spPr>
        <p:txBody>
          <a:bodyPr/>
          <a:lstStyle/>
          <a:p>
            <a:pPr lvl="0"/>
            <a:r>
              <a:rPr lang="en-US" dirty="0"/>
              <a:t>Click to edit</a:t>
            </a:r>
          </a:p>
        </p:txBody>
      </p:sp>
      <p:sp>
        <p:nvSpPr>
          <p:cNvPr id="13" name="Content Placeholder 12"/>
          <p:cNvSpPr>
            <a:spLocks noGrp="1"/>
          </p:cNvSpPr>
          <p:nvPr>
            <p:ph sz="quarter" idx="16"/>
          </p:nvPr>
        </p:nvSpPr>
        <p:spPr>
          <a:xfrm>
            <a:off x="283028" y="3731079"/>
            <a:ext cx="11593285" cy="2212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025003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7" y="1870687"/>
            <a:ext cx="6501981" cy="4268855"/>
          </a:xfrm>
        </p:spPr>
        <p:txBody>
          <a:bodyPr/>
          <a:lstStyle/>
          <a:p>
            <a:pPr lvl="0"/>
            <a:r>
              <a:rPr lang="en-US"/>
              <a:t>Click to edit Master text styles</a:t>
            </a:r>
          </a:p>
        </p:txBody>
      </p:sp>
      <p:sp>
        <p:nvSpPr>
          <p:cNvPr id="6" name="Content Placeholder 4"/>
          <p:cNvSpPr>
            <a:spLocks noGrp="1"/>
          </p:cNvSpPr>
          <p:nvPr>
            <p:ph sz="quarter" idx="12"/>
          </p:nvPr>
        </p:nvSpPr>
        <p:spPr>
          <a:xfrm>
            <a:off x="7007382" y="1870686"/>
            <a:ext cx="4904202" cy="4268855"/>
          </a:xfrm>
        </p:spPr>
        <p:txBody>
          <a:bodyPr/>
          <a:lstStyle/>
          <a:p>
            <a:pPr lvl="0"/>
            <a:r>
              <a:rPr lang="en-US"/>
              <a:t>Click to edit Master text styles</a:t>
            </a:r>
          </a:p>
        </p:txBody>
      </p:sp>
    </p:spTree>
    <p:extLst>
      <p:ext uri="{BB962C8B-B14F-4D97-AF65-F5344CB8AC3E}">
        <p14:creationId xmlns:p14="http://schemas.microsoft.com/office/powerpoint/2010/main" val="409815800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938" y="-240242"/>
            <a:ext cx="11494169" cy="3632199"/>
          </a:xfrm>
        </p:spPr>
        <p:txBody>
          <a:bodyPr/>
          <a:lstStyle>
            <a:lvl1pPr algn="ctr">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337500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a:xfrm>
            <a:off x="4038600" y="6356355"/>
            <a:ext cx="4114800" cy="365125"/>
          </a:xfrm>
          <a:prstGeom prst="rect">
            <a:avLst/>
          </a:prstGeom>
        </p:spPr>
        <p:txBody>
          <a:bodyPr/>
          <a:lstStyle/>
          <a:p>
            <a:r>
              <a:rPr lang="en-US" dirty="0">
                <a:solidFill>
                  <a:prstClr val="black"/>
                </a:solidFill>
              </a:rPr>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561810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2417064" cy="4351338"/>
          </a:xfrm>
        </p:spPr>
        <p:txBody>
          <a:bodyPr/>
          <a:lstStyle/>
          <a:p>
            <a:pPr lvl="0"/>
            <a:r>
              <a:rPr lang="en-US" dirty="0"/>
              <a:t>Click to edit</a:t>
            </a:r>
          </a:p>
        </p:txBody>
      </p:sp>
      <p:sp>
        <p:nvSpPr>
          <p:cNvPr id="4" name="Content Placeholder 3"/>
          <p:cNvSpPr>
            <a:spLocks noGrp="1"/>
          </p:cNvSpPr>
          <p:nvPr>
            <p:ph sz="half" idx="2"/>
          </p:nvPr>
        </p:nvSpPr>
        <p:spPr>
          <a:xfrm>
            <a:off x="8878823" y="1825625"/>
            <a:ext cx="2971797" cy="4351338"/>
          </a:xfrm>
        </p:spPr>
        <p:txBody>
          <a:bodyPr/>
          <a:lstStyle/>
          <a:p>
            <a:pPr lvl="0"/>
            <a:r>
              <a:rPr lang="en-US" dirty="0"/>
              <a:t>Click to edit Master text</a:t>
            </a:r>
          </a:p>
        </p:txBody>
      </p:sp>
      <p:sp>
        <p:nvSpPr>
          <p:cNvPr id="8" name="Content Placeholder 3"/>
          <p:cNvSpPr>
            <a:spLocks noGrp="1"/>
          </p:cNvSpPr>
          <p:nvPr>
            <p:ph sz="half" idx="13"/>
          </p:nvPr>
        </p:nvSpPr>
        <p:spPr>
          <a:xfrm>
            <a:off x="2859023" y="1813306"/>
            <a:ext cx="2971797" cy="4351338"/>
          </a:xfrm>
        </p:spPr>
        <p:txBody>
          <a:bodyPr/>
          <a:lstStyle/>
          <a:p>
            <a:pPr lvl="0"/>
            <a:r>
              <a:rPr lang="en-US" dirty="0"/>
              <a:t>Click to edit Master text</a:t>
            </a:r>
          </a:p>
        </p:txBody>
      </p:sp>
      <p:sp>
        <p:nvSpPr>
          <p:cNvPr id="9" name="Content Placeholder 3"/>
          <p:cNvSpPr>
            <a:spLocks noGrp="1"/>
          </p:cNvSpPr>
          <p:nvPr>
            <p:ph sz="half" idx="14"/>
          </p:nvPr>
        </p:nvSpPr>
        <p:spPr>
          <a:xfrm>
            <a:off x="5868923" y="1800987"/>
            <a:ext cx="2971797" cy="4351338"/>
          </a:xfrm>
        </p:spPr>
        <p:txBody>
          <a:bodyPr/>
          <a:lstStyle/>
          <a:p>
            <a:pPr lvl="0"/>
            <a:r>
              <a:rPr lang="en-US" dirty="0"/>
              <a:t>Click to edit Master text</a:t>
            </a:r>
          </a:p>
        </p:txBody>
      </p:sp>
      <p:sp>
        <p:nvSpPr>
          <p:cNvPr id="11" name="Date Placeholder 10"/>
          <p:cNvSpPr>
            <a:spLocks noGrp="1"/>
          </p:cNvSpPr>
          <p:nvPr>
            <p:ph type="dt" sz="half" idx="16"/>
          </p:nvPr>
        </p:nvSpPr>
        <p:spPr>
          <a:xfrm>
            <a:off x="838200" y="6356351"/>
            <a:ext cx="2743200" cy="365125"/>
          </a:xfrm>
          <a:prstGeom prst="rect">
            <a:avLst/>
          </a:prstGeom>
        </p:spPr>
        <p:txBody>
          <a:bodyPr/>
          <a:lstStyle/>
          <a:p>
            <a:endParaRPr lang="en-US" dirty="0">
              <a:solidFill>
                <a:prstClr val="black"/>
              </a:solidFill>
            </a:endParaRPr>
          </a:p>
        </p:txBody>
      </p:sp>
      <p:sp>
        <p:nvSpPr>
          <p:cNvPr id="13" name="Slide Number Placeholder 12"/>
          <p:cNvSpPr>
            <a:spLocks noGrp="1"/>
          </p:cNvSpPr>
          <p:nvPr>
            <p:ph type="sldNum" sz="quarter" idx="18"/>
          </p:nvPr>
        </p:nvSpPr>
        <p:spPr/>
        <p:txBody>
          <a:bodyPr/>
          <a:lstStyle/>
          <a:p>
            <a:fld id="{C9F8BA3E-EB52-4C8C-97A3-9D9A83473A8E}" type="slidenum">
              <a:rPr lang="en-US" smtClean="0">
                <a:solidFill>
                  <a:prstClr val="black">
                    <a:tint val="75000"/>
                  </a:prstClr>
                </a:solidFill>
              </a:rPr>
              <a:pPr/>
              <a:t>‹#›</a:t>
            </a:fld>
            <a:endParaRPr lang="en-US" dirty="0">
              <a:solidFill>
                <a:prstClr val="black">
                  <a:tint val="75000"/>
                </a:prstClr>
              </a:solidFill>
            </a:endParaRPr>
          </a:p>
        </p:txBody>
      </p:sp>
      <p:sp>
        <p:nvSpPr>
          <p:cNvPr id="15" name="Text Placeholder 14"/>
          <p:cNvSpPr>
            <a:spLocks noGrp="1"/>
          </p:cNvSpPr>
          <p:nvPr>
            <p:ph type="body" sz="quarter" idx="19"/>
          </p:nvPr>
        </p:nvSpPr>
        <p:spPr>
          <a:xfrm>
            <a:off x="362712" y="1066609"/>
            <a:ext cx="2341054" cy="611950"/>
          </a:xfrm>
        </p:spPr>
        <p:txBody>
          <a:bodyPr/>
          <a:lstStyle/>
          <a:p>
            <a:pPr lvl="0"/>
            <a:endParaRPr lang="en-US" dirty="0"/>
          </a:p>
        </p:txBody>
      </p:sp>
      <p:sp>
        <p:nvSpPr>
          <p:cNvPr id="16" name="Text Placeholder 14"/>
          <p:cNvSpPr>
            <a:spLocks noGrp="1"/>
          </p:cNvSpPr>
          <p:nvPr>
            <p:ph type="body" sz="quarter" idx="20"/>
          </p:nvPr>
        </p:nvSpPr>
        <p:spPr>
          <a:xfrm>
            <a:off x="3174394" y="1105503"/>
            <a:ext cx="2341054" cy="611950"/>
          </a:xfrm>
        </p:spPr>
        <p:txBody>
          <a:bodyPr/>
          <a:lstStyle/>
          <a:p>
            <a:pPr lvl="0"/>
            <a:endParaRPr lang="en-US" dirty="0"/>
          </a:p>
        </p:txBody>
      </p:sp>
      <p:sp>
        <p:nvSpPr>
          <p:cNvPr id="17" name="Text Placeholder 14"/>
          <p:cNvSpPr>
            <a:spLocks noGrp="1"/>
          </p:cNvSpPr>
          <p:nvPr>
            <p:ph type="body" sz="quarter" idx="21"/>
          </p:nvPr>
        </p:nvSpPr>
        <p:spPr>
          <a:xfrm>
            <a:off x="5986076" y="1105503"/>
            <a:ext cx="2341054" cy="611950"/>
          </a:xfrm>
        </p:spPr>
        <p:txBody>
          <a:bodyPr/>
          <a:lstStyle/>
          <a:p>
            <a:pPr lvl="0"/>
            <a:endParaRPr lang="en-US" dirty="0"/>
          </a:p>
        </p:txBody>
      </p:sp>
      <p:sp>
        <p:nvSpPr>
          <p:cNvPr id="18" name="Text Placeholder 14"/>
          <p:cNvSpPr>
            <a:spLocks noGrp="1"/>
          </p:cNvSpPr>
          <p:nvPr>
            <p:ph type="body" sz="quarter" idx="22"/>
          </p:nvPr>
        </p:nvSpPr>
        <p:spPr>
          <a:xfrm>
            <a:off x="9302496" y="1110980"/>
            <a:ext cx="2341054" cy="611950"/>
          </a:xfrm>
        </p:spPr>
        <p:txBody>
          <a:bodyPr/>
          <a:lstStyle/>
          <a:p>
            <a:pPr lvl="0"/>
            <a:endParaRPr lang="en-US" dirty="0"/>
          </a:p>
        </p:txBody>
      </p:sp>
    </p:spTree>
    <p:extLst>
      <p:ext uri="{BB962C8B-B14F-4D97-AF65-F5344CB8AC3E}">
        <p14:creationId xmlns:p14="http://schemas.microsoft.com/office/powerpoint/2010/main" val="320919352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smtClean="0">
                <a:solidFill>
                  <a:srgbClr val="000066"/>
                </a:solidFill>
                <a:latin typeface="Arial" panose="020B0604020202020204" pitchFamily="34" charset="0"/>
                <a:cs typeface="Arial" panose="020B0604020202020204" pitchFamily="34" charset="0"/>
              </a:rPr>
              <a:t>Tony Thurmond </a:t>
            </a:r>
          </a:p>
          <a:p>
            <a:r>
              <a:rPr lang="en-US" sz="1200" b="1" dirty="0" smtClean="0">
                <a:solidFill>
                  <a:srgbClr val="000066"/>
                </a:solidFill>
                <a:latin typeface="Arial" panose="020B0604020202020204" pitchFamily="34" charset="0"/>
                <a:cs typeface="Arial" panose="020B0604020202020204" pitchFamily="34" charset="0"/>
              </a:rPr>
              <a:t>State Superintendent of Public Instruction</a:t>
            </a:r>
            <a:endParaRPr lang="en-US" sz="12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37284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5590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726030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42301" y="1825625"/>
            <a:ext cx="560832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58984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smtClean="0"/>
              <a:t>California Department of Education</a:t>
            </a:r>
            <a:endParaRPr lang="en-US" dirty="0"/>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030337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554685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813392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11337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4"/>
          </p:nvPr>
        </p:nvSpPr>
        <p:spPr>
          <a:xfrm>
            <a:off x="3679373" y="6356350"/>
            <a:ext cx="4746169" cy="365125"/>
          </a:xfrm>
        </p:spPr>
        <p:txBody>
          <a:bodyPr/>
          <a:lstStyle/>
          <a:p>
            <a:pPr lvl="0"/>
            <a:r>
              <a:rPr lang="en-US" dirty="0" smtClean="0"/>
              <a:t>Click to edit </a:t>
            </a:r>
            <a:endParaRPr lang="en-US" dirty="0"/>
          </a:p>
        </p:txBody>
      </p:sp>
    </p:spTree>
    <p:extLst>
      <p:ext uri="{BB962C8B-B14F-4D97-AF65-F5344CB8AC3E}">
        <p14:creationId xmlns:p14="http://schemas.microsoft.com/office/powerpoint/2010/main" val="322001985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3455246"/>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3943189"/>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6074917"/>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798691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716617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6"/>
          <p:cNvSpPr>
            <a:spLocks noGrp="1"/>
          </p:cNvSpPr>
          <p:nvPr>
            <p:ph type="body" sz="quarter" idx="13"/>
          </p:nvPr>
        </p:nvSpPr>
        <p:spPr>
          <a:xfrm>
            <a:off x="152401" y="285750"/>
            <a:ext cx="11810999" cy="914400"/>
          </a:xfrm>
        </p:spPr>
        <p:txBody>
          <a:bodyPr/>
          <a:lstStyle/>
          <a:p>
            <a:pPr lvl="0"/>
            <a:r>
              <a:rPr lang="en-US" dirty="0" smtClean="0"/>
              <a:t>Click to edit Master text styles</a:t>
            </a:r>
          </a:p>
          <a:p>
            <a:pPr lvl="1"/>
            <a:r>
              <a:rPr lang="en-US" dirty="0" smtClean="0"/>
              <a:t>Second level</a:t>
            </a:r>
            <a:endParaRPr lang="en-US" dirty="0"/>
          </a:p>
        </p:txBody>
      </p:sp>
      <p:sp>
        <p:nvSpPr>
          <p:cNvPr id="9" name="Content Placeholder 8"/>
          <p:cNvSpPr>
            <a:spLocks noGrp="1"/>
          </p:cNvSpPr>
          <p:nvPr>
            <p:ph sz="quarter" idx="14"/>
          </p:nvPr>
        </p:nvSpPr>
        <p:spPr>
          <a:xfrm>
            <a:off x="283027" y="1363437"/>
            <a:ext cx="11593287" cy="22043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5"/>
          </p:nvPr>
        </p:nvSpPr>
        <p:spPr>
          <a:xfrm>
            <a:off x="4223655" y="6275161"/>
            <a:ext cx="4136573" cy="446314"/>
          </a:xfrm>
        </p:spPr>
        <p:txBody>
          <a:bodyPr/>
          <a:lstStyle/>
          <a:p>
            <a:pPr lvl="0"/>
            <a:r>
              <a:rPr lang="en-US" dirty="0" smtClean="0"/>
              <a:t>Click to edit</a:t>
            </a:r>
            <a:endParaRPr lang="en-US" dirty="0"/>
          </a:p>
        </p:txBody>
      </p:sp>
      <p:sp>
        <p:nvSpPr>
          <p:cNvPr id="13" name="Content Placeholder 12"/>
          <p:cNvSpPr>
            <a:spLocks noGrp="1"/>
          </p:cNvSpPr>
          <p:nvPr>
            <p:ph sz="quarter" idx="16"/>
          </p:nvPr>
        </p:nvSpPr>
        <p:spPr>
          <a:xfrm>
            <a:off x="283028" y="3731079"/>
            <a:ext cx="11593285" cy="22125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240676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4"/>
          </p:nvPr>
        </p:nvSpPr>
        <p:spPr>
          <a:xfrm>
            <a:off x="3679373" y="6356350"/>
            <a:ext cx="4746169" cy="365125"/>
          </a:xfrm>
        </p:spPr>
        <p:txBody>
          <a:bodyPr/>
          <a:lstStyle/>
          <a:p>
            <a:pPr lvl="0"/>
            <a:r>
              <a:rPr lang="en-US" dirty="0" smtClean="0"/>
              <a:t>Click to edit </a:t>
            </a:r>
            <a:endParaRPr lang="en-US" dirty="0"/>
          </a:p>
        </p:txBody>
      </p:sp>
    </p:spTree>
    <p:extLst>
      <p:ext uri="{BB962C8B-B14F-4D97-AF65-F5344CB8AC3E}">
        <p14:creationId xmlns:p14="http://schemas.microsoft.com/office/powerpoint/2010/main" val="76518744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smtClean="0"/>
              <a:t>Click </a:t>
            </a:r>
            <a:endParaRPr lang="en-US" dirty="0"/>
          </a:p>
        </p:txBody>
      </p:sp>
    </p:spTree>
    <p:extLst>
      <p:ext uri="{BB962C8B-B14F-4D97-AF65-F5344CB8AC3E}">
        <p14:creationId xmlns:p14="http://schemas.microsoft.com/office/powerpoint/2010/main" val="101177584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537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4257AD-90F9-4636-AD93-EC01DBF603ED}" type="slidenum">
              <a:rPr lang="en-US" smtClean="0"/>
              <a:t>‹#›</a:t>
            </a:fld>
            <a:endParaRPr lang="en-US" dirty="0"/>
          </a:p>
        </p:txBody>
      </p:sp>
      <p:sp>
        <p:nvSpPr>
          <p:cNvPr id="5" name="Title 1"/>
          <p:cNvSpPr>
            <a:spLocks noGrp="1"/>
          </p:cNvSpPr>
          <p:nvPr>
            <p:ph type="ctrTitle"/>
          </p:nvPr>
        </p:nvSpPr>
        <p:spPr>
          <a:xfrm>
            <a:off x="231645" y="1188779"/>
            <a:ext cx="11618976" cy="2048256"/>
          </a:xfrm>
        </p:spPr>
        <p:txBody>
          <a:bodyPr anchor="ctr">
            <a:normAutofit/>
          </a:bodyPr>
          <a:lstStyle>
            <a:lvl1pPr algn="ctr">
              <a:defRPr sz="4400" baseline="0"/>
            </a:lvl1pPr>
          </a:lstStyle>
          <a:p>
            <a:r>
              <a:rPr lang="en-US" dirty="0" smtClean="0"/>
              <a:t>Click to edit Master title style</a:t>
            </a:r>
            <a:endParaRPr lang="en-US" dirty="0"/>
          </a:p>
        </p:txBody>
      </p:sp>
      <p:sp>
        <p:nvSpPr>
          <p:cNvPr id="6" name="Subtitle 2"/>
          <p:cNvSpPr>
            <a:spLocks noGrp="1"/>
          </p:cNvSpPr>
          <p:nvPr>
            <p:ph type="subTitle" idx="1"/>
          </p:nvPr>
        </p:nvSpPr>
        <p:spPr>
          <a:xfrm>
            <a:off x="231645" y="3784539"/>
            <a:ext cx="11618976" cy="2029968"/>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cxnSp>
        <p:nvCxnSpPr>
          <p:cNvPr id="7" name="Straight Connector 6"/>
          <p:cNvCxnSpPr/>
          <p:nvPr userDrawn="1"/>
        </p:nvCxnSpPr>
        <p:spPr>
          <a:xfrm flipV="1">
            <a:off x="287217" y="3488497"/>
            <a:ext cx="11563404" cy="21466"/>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baseline="0" dirty="0" smtClean="0">
                <a:solidFill>
                  <a:srgbClr val="000066"/>
                </a:solidFill>
                <a:latin typeface="Arial" panose="020B0604020202020204" pitchFamily="34" charset="0"/>
                <a:cs typeface="Arial" panose="020B0604020202020204" pitchFamily="34" charset="0"/>
              </a:rPr>
              <a:t>Tom Torlakson</a:t>
            </a:r>
          </a:p>
          <a:p>
            <a:r>
              <a:rPr lang="en-US" sz="1200" b="1" dirty="0" smtClean="0">
                <a:solidFill>
                  <a:srgbClr val="000066"/>
                </a:solidFill>
                <a:latin typeface="Arial" panose="020B0604020202020204" pitchFamily="34" charset="0"/>
                <a:cs typeface="Arial" panose="020B0604020202020204" pitchFamily="34" charset="0"/>
              </a:rPr>
              <a:t>State</a:t>
            </a:r>
            <a:r>
              <a:rPr lang="en-US" sz="1200" b="1" baseline="0" dirty="0" smtClean="0">
                <a:solidFill>
                  <a:srgbClr val="000066"/>
                </a:solidFill>
                <a:latin typeface="Arial" panose="020B0604020202020204" pitchFamily="34" charset="0"/>
                <a:cs typeface="Arial" panose="020B0604020202020204" pitchFamily="34" charset="0"/>
              </a:rPr>
              <a:t> Superintendent of Public Instruction</a:t>
            </a:r>
            <a:endParaRPr lang="en-US" sz="12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350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522916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171678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48639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3292744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53994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smtClean="0"/>
              <a:t>Click </a:t>
            </a:r>
            <a:endParaRPr lang="en-US" dirty="0"/>
          </a:p>
        </p:txBody>
      </p:sp>
    </p:spTree>
    <p:extLst>
      <p:ext uri="{BB962C8B-B14F-4D97-AF65-F5344CB8AC3E}">
        <p14:creationId xmlns:p14="http://schemas.microsoft.com/office/powerpoint/2010/main" val="128111084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3073786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3298594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894289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7813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smtClean="0">
                <a:solidFill>
                  <a:srgbClr val="000066"/>
                </a:solidFill>
                <a:latin typeface="Arial" panose="020B0604020202020204" pitchFamily="34" charset="0"/>
                <a:cs typeface="Arial" panose="020B0604020202020204" pitchFamily="34" charset="0"/>
              </a:rPr>
              <a:t>Tom Torlakson</a:t>
            </a:r>
          </a:p>
          <a:p>
            <a:r>
              <a:rPr lang="en-US" sz="1200" b="1" dirty="0" smtClean="0">
                <a:solidFill>
                  <a:srgbClr val="000066"/>
                </a:solidFill>
                <a:latin typeface="Arial" panose="020B0604020202020204" pitchFamily="34" charset="0"/>
                <a:cs typeface="Arial" panose="020B0604020202020204" pitchFamily="34" charset="0"/>
              </a:rPr>
              <a:t>State Superintendent of Public Instruction</a:t>
            </a:r>
            <a:endParaRPr lang="en-US" sz="12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529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858659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491560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522720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910495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9" y="1837510"/>
            <a:ext cx="11353798" cy="4354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0218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smtClean="0">
                <a:solidFill>
                  <a:srgbClr val="000066"/>
                </a:solidFill>
                <a:latin typeface="Arial" panose="020B0604020202020204" pitchFamily="34" charset="0"/>
                <a:cs typeface="Arial" panose="020B0604020202020204" pitchFamily="34" charset="0"/>
              </a:rPr>
              <a:t>Tom Torlakson</a:t>
            </a:r>
          </a:p>
          <a:p>
            <a:r>
              <a:rPr lang="en-US" sz="1200" b="1" dirty="0" smtClean="0">
                <a:solidFill>
                  <a:srgbClr val="000066"/>
                </a:solidFill>
                <a:latin typeface="Arial" panose="020B0604020202020204" pitchFamily="34" charset="0"/>
                <a:cs typeface="Arial" panose="020B0604020202020204" pitchFamily="34" charset="0"/>
              </a:rPr>
              <a:t>State Superintendent of Public Instruction</a:t>
            </a:r>
            <a:endParaRPr lang="en-US" sz="12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0260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901726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42301" y="1825625"/>
            <a:ext cx="560832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15398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smtClean="0"/>
              <a:t>California Department of Education</a:t>
            </a:r>
            <a:endParaRPr lang="en-US" dirty="0"/>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5985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801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77852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3508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379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p:cNvSpPr/>
          <p:nvPr userDrawn="1"/>
        </p:nvSpPr>
        <p:spPr bwMode="auto">
          <a:xfrm>
            <a:off x="0" y="0"/>
            <a:ext cx="12192000" cy="6858000"/>
          </a:xfrm>
          <a:prstGeom prst="rect">
            <a:avLst/>
          </a:prstGeom>
          <a:solidFill>
            <a:srgbClr val="FFEEE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300" dirty="0" smtClean="0">
              <a:solidFill>
                <a:srgbClr val="000054"/>
              </a:solidFill>
              <a:latin typeface="Arial" charset="0"/>
            </a:endParaRPr>
          </a:p>
        </p:txBody>
      </p:sp>
      <p:sp>
        <p:nvSpPr>
          <p:cNvPr id="2" name="Title 1"/>
          <p:cNvSpPr>
            <a:spLocks noGrp="1"/>
          </p:cNvSpPr>
          <p:nvPr>
            <p:ph type="title"/>
          </p:nvPr>
        </p:nvSpPr>
        <p:spPr>
          <a:xfrm>
            <a:off x="0" y="38100"/>
            <a:ext cx="12192000" cy="1570892"/>
          </a:xfrm>
        </p:spPr>
        <p:txBody>
          <a:bodyPr/>
          <a:lstStyle>
            <a:lvl1pPr>
              <a:defRPr sz="3600" b="1"/>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2540000" y="6254750"/>
            <a:ext cx="2235200" cy="457200"/>
          </a:xfrm>
          <a:prstGeom prst="rect">
            <a:avLst/>
          </a:prstGeom>
        </p:spPr>
        <p:txBody>
          <a:bodyPr/>
          <a:lstStyle/>
          <a:p>
            <a:pPr eaLnBrk="0" fontAlgn="base" hangingPunct="0">
              <a:spcBef>
                <a:spcPct val="0"/>
              </a:spcBef>
              <a:spcAft>
                <a:spcPct val="0"/>
              </a:spcAft>
              <a:defRPr/>
            </a:pPr>
            <a:endParaRPr lang="en-US" altLang="en-US" dirty="0">
              <a:solidFill>
                <a:srgbClr val="000000"/>
              </a:solidFill>
            </a:endParaRPr>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F9AB0C29-AF48-654A-A2A0-5735B91845CA}" type="slidenum">
              <a:rPr lang="en-US" smtClean="0">
                <a:solidFill>
                  <a:srgbClr val="000000"/>
                </a:solidFill>
                <a:latin typeface="Arial" charset="0"/>
                <a:ea typeface="ＭＳ Ｐゴシック" charset="0"/>
              </a:rPr>
              <a:pPr eaLnBrk="0" fontAlgn="base" hangingPunct="0">
                <a:spcBef>
                  <a:spcPct val="0"/>
                </a:spcBef>
                <a:spcAft>
                  <a:spcPct val="0"/>
                </a:spcAft>
                <a:defRPr/>
              </a:pPr>
              <a:t>‹#›</a:t>
            </a:fld>
            <a:endParaRPr lang="en-US"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1517010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smtClean="0"/>
              <a:t>Click </a:t>
            </a:r>
            <a:endParaRPr lang="en-US" dirty="0"/>
          </a:p>
        </p:txBody>
      </p:sp>
    </p:spTree>
    <p:extLst>
      <p:ext uri="{BB962C8B-B14F-4D97-AF65-F5344CB8AC3E}">
        <p14:creationId xmlns:p14="http://schemas.microsoft.com/office/powerpoint/2010/main" val="314235996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9854049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24570098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37785831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74395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13987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718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42301" y="1825625"/>
            <a:ext cx="560832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10142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96609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99610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4726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320831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460435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302240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54899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smtClean="0"/>
              <a:t>Click </a:t>
            </a:r>
            <a:endParaRPr lang="en-US" dirty="0"/>
          </a:p>
        </p:txBody>
      </p:sp>
    </p:spTree>
    <p:extLst>
      <p:ext uri="{BB962C8B-B14F-4D97-AF65-F5344CB8AC3E}">
        <p14:creationId xmlns:p14="http://schemas.microsoft.com/office/powerpoint/2010/main" val="125154546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38583940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250976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smtClean="0"/>
              <a:t>California Department of Education</a:t>
            </a:r>
            <a:endParaRPr lang="en-US" dirty="0"/>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8713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016196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01822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266759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238981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9" y="1837510"/>
            <a:ext cx="11353798" cy="4354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34020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545731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24913566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15244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74232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181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15878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49279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57240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89217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218904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31643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79325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9472205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791091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smtClean="0"/>
              <a:t>Click </a:t>
            </a:r>
            <a:endParaRPr lang="en-US" dirty="0"/>
          </a:p>
        </p:txBody>
      </p:sp>
    </p:spTree>
    <p:extLst>
      <p:ext uri="{BB962C8B-B14F-4D97-AF65-F5344CB8AC3E}">
        <p14:creationId xmlns:p14="http://schemas.microsoft.com/office/powerpoint/2010/main" val="191043853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326208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California Department of Education</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23954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51542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954446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229492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100360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9" y="1837510"/>
            <a:ext cx="11353798" cy="4354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65900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600450" y="2800350"/>
            <a:ext cx="3836988" cy="300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79077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16510995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92617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98176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2903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theme" Target="../theme/theme10.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2.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5" Type="http://schemas.openxmlformats.org/officeDocument/2006/relationships/slideLayout" Target="../slideLayouts/slideLayout153.xml"/><Relationship Id="rId4"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4.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theme" Target="../theme/theme15.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6.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6" Type="http://schemas.openxmlformats.org/officeDocument/2006/relationships/theme" Target="../theme/theme17.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2" Type="http://schemas.openxmlformats.org/officeDocument/2006/relationships/slideLayout" Target="../slideLayouts/slideLayout204.xml"/><Relationship Id="rId16" Type="http://schemas.openxmlformats.org/officeDocument/2006/relationships/theme" Target="../theme/theme18.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slideLayout" Target="../slideLayouts/slideLayout21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5.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5" Type="http://schemas.openxmlformats.org/officeDocument/2006/relationships/slideLayout" Target="../slideLayouts/slideLayout222.xml"/><Relationship Id="rId10" Type="http://schemas.openxmlformats.org/officeDocument/2006/relationships/theme" Target="../theme/theme19.xml"/><Relationship Id="rId4" Type="http://schemas.openxmlformats.org/officeDocument/2006/relationships/slideLayout" Target="../slideLayouts/slideLayout221.xml"/><Relationship Id="rId9" Type="http://schemas.openxmlformats.org/officeDocument/2006/relationships/slideLayout" Target="../slideLayouts/slideLayout22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229.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theme" Target="../theme/theme20.xml"/><Relationship Id="rId5" Type="http://schemas.openxmlformats.org/officeDocument/2006/relationships/slideLayout" Target="../slideLayouts/slideLayout231.xml"/><Relationship Id="rId4" Type="http://schemas.openxmlformats.org/officeDocument/2006/relationships/slideLayout" Target="../slideLayouts/slideLayout23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5" Type="http://schemas.openxmlformats.org/officeDocument/2006/relationships/slideLayout" Target="../slideLayouts/slideLayout236.xml"/><Relationship Id="rId10" Type="http://schemas.openxmlformats.org/officeDocument/2006/relationships/theme" Target="../theme/theme2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243.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5" Type="http://schemas.openxmlformats.org/officeDocument/2006/relationships/theme" Target="../theme/theme22.xml"/><Relationship Id="rId4" Type="http://schemas.openxmlformats.org/officeDocument/2006/relationships/slideLayout" Target="../slideLayouts/slideLayout24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5" Type="http://schemas.openxmlformats.org/officeDocument/2006/relationships/slideLayout" Target="../slideLayouts/slideLayout249.xml"/><Relationship Id="rId4" Type="http://schemas.openxmlformats.org/officeDocument/2006/relationships/slideLayout" Target="../slideLayouts/slideLayout248.xml"/><Relationship Id="rId9"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0.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theme" Target="../theme/theme2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266.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5" Type="http://schemas.openxmlformats.org/officeDocument/2006/relationships/theme" Target="../theme/theme25.xml"/><Relationship Id="rId4" Type="http://schemas.openxmlformats.org/officeDocument/2006/relationships/slideLayout" Target="../slideLayouts/slideLayout26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slideLayout" Target="../slideLayouts/slideLayout280.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slideLayout" Target="../slideLayouts/slideLayout279.xml"/><Relationship Id="rId2" Type="http://schemas.openxmlformats.org/officeDocument/2006/relationships/slideLayout" Target="../slideLayouts/slideLayout269.xml"/><Relationship Id="rId16" Type="http://schemas.openxmlformats.org/officeDocument/2006/relationships/theme" Target="../theme/theme26.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5" Type="http://schemas.openxmlformats.org/officeDocument/2006/relationships/slideLayout" Target="../slideLayouts/slideLayout28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 Id="rId14" Type="http://schemas.openxmlformats.org/officeDocument/2006/relationships/slideLayout" Target="../slideLayouts/slideLayout28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6.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theme" Target="../theme/theme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theme" Target="../theme/theme9.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dirty="0" smtClean="0"/>
              <a:t>Click to edit Master title style</a:t>
            </a:r>
            <a:endParaRPr lang="en-US" dirty="0"/>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t>‹#›</a:t>
            </a:fld>
            <a:endParaRPr lang="en-US" dirty="0"/>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baseline="0" dirty="0" smtClean="0">
                <a:solidFill>
                  <a:srgbClr val="002060"/>
                </a:solidFill>
                <a:latin typeface="Arial" panose="020B0604020202020204" pitchFamily="34" charset="0"/>
                <a:cs typeface="Arial" panose="020B0604020202020204" pitchFamily="34" charset="0"/>
              </a:rPr>
              <a:t>California Department of Education</a:t>
            </a:r>
            <a:endParaRPr lang="en-US" sz="1200" cap="small" baseline="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968251"/>
      </p:ext>
    </p:extLst>
  </p:cSld>
  <p:clrMap bg1="lt1" tx1="dk1" bg2="lt2" tx2="dk2" accent1="accent1" accent2="accent2" accent3="accent3" accent4="accent4" accent5="accent5" accent6="accent6" hlink="hlink" folHlink="folHlink"/>
  <p:sldLayoutIdLst>
    <p:sldLayoutId id="2147483697" r:id="rId1"/>
    <p:sldLayoutId id="2147483695" r:id="rId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016586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6" r:id="rId15"/>
    <p:sldLayoutId id="2147483827" r:id="rId16"/>
    <p:sldLayoutId id="2147483828" r:id="rId17"/>
    <p:sldLayoutId id="2147483829" r:id="rId18"/>
    <p:sldLayoutId id="2147483830" r:id="rId19"/>
    <p:sldLayoutId id="2147483831" r:id="rId20"/>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627156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smtClean="0"/>
              <a:t>California Department of Education</a:t>
            </a:r>
            <a:endParaRPr lang="en-US" dirty="0"/>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7348190"/>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6" r:id="rId9"/>
    <p:sldLayoutId id="2147483867" r:id="rId10"/>
    <p:sldLayoutId id="2147483868" r:id="rId11"/>
    <p:sldLayoutId id="2147483869" r:id="rId12"/>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091224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1073049"/>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282319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9" r:id="rId8"/>
    <p:sldLayoutId id="2147483900" r:id="rId9"/>
    <p:sldLayoutId id="2147483901" r:id="rId10"/>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1630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3" r:id="rId10"/>
    <p:sldLayoutId id="2147483914" r:id="rId11"/>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3101586"/>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8" r:id="rId12"/>
    <p:sldLayoutId id="2147484025" r:id="rId13"/>
    <p:sldLayoutId id="2147484027" r:id="rId14"/>
    <p:sldLayoutId id="2147484028" r:id="rId15"/>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smtClean="0"/>
              <a:t>California Department of Education</a:t>
            </a:r>
            <a:endParaRPr lang="en-US" dirty="0"/>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5177324"/>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3668079"/>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4026" r:id="rId9"/>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5136"/>
            <a:ext cx="12192000" cy="1631102"/>
          </a:xfrm>
          <a:prstGeom prst="rect">
            <a:avLst/>
          </a:prstGeom>
        </p:spPr>
        <p:txBody>
          <a:bodyPr vert="horz" lIns="91440" tIns="45720" rIns="91440" bIns="45720" rtlCol="0" anchor="ctr">
            <a:normAutofit/>
          </a:bodyPr>
          <a:lstStyle/>
          <a:p>
            <a:pPr lvl="0" algn="ctr"/>
            <a:r>
              <a:rPr lang="en-US" dirty="0" smtClean="0"/>
              <a:t>Click to edit Master title style</a:t>
            </a:r>
            <a:endParaRPr lang="en-US" dirty="0"/>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t>‹#›</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smtClean="0"/>
              <a:t>California Department of Education</a:t>
            </a:r>
            <a:endParaRPr lang="en-US" dirty="0"/>
          </a:p>
        </p:txBody>
      </p:sp>
    </p:spTree>
    <p:extLst>
      <p:ext uri="{BB962C8B-B14F-4D97-AF65-F5344CB8AC3E}">
        <p14:creationId xmlns:p14="http://schemas.microsoft.com/office/powerpoint/2010/main" val="687322295"/>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dirty="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1371577614"/>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60" r:id="rId4"/>
    <p:sldLayoutId id="2147483961" r:id="rId5"/>
  </p:sldLayoutIdLst>
  <p:hf hd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4063233"/>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4029" r:id="rId9"/>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dirty="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1283360222"/>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Lst>
  <p:hf hd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1089814"/>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0838978"/>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8" r:id="rId10"/>
    <p:sldLayoutId id="2147483999" r:id="rId11"/>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dirty="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181473644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Lst>
  <p:hf hd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smtClean="0"/>
              <a:t>California Department of Education</a:t>
            </a:r>
            <a:endParaRPr lang="en-US" dirty="0"/>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7440204"/>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smtClean="0"/>
              <a:t>California Department of Education</a:t>
            </a:r>
            <a:endParaRPr lang="en-US" dirty="0"/>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74050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smtClean="0"/>
              <a:t>California Department of Education</a:t>
            </a:r>
            <a:endParaRPr lang="en-US" dirty="0"/>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620224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dirty="0" smtClean="0"/>
              <a:t>Click to edit Master title style</a:t>
            </a:r>
            <a:endParaRPr lang="en-US" dirty="0"/>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dirty="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6911949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497210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smtClean="0"/>
              <a:t>California Department of Education</a:t>
            </a:r>
            <a:endParaRPr lang="en-US" dirty="0"/>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527102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237245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521663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3" r:id="rId14"/>
    <p:sldLayoutId id="2147483804" r:id="rId15"/>
    <p:sldLayoutId id="2147483805" r:id="rId16"/>
    <p:sldLayoutId id="2147483806" r:id="rId17"/>
    <p:sldLayoutId id="2147483807" r:id="rId18"/>
    <p:sldLayoutId id="2147483808" r:id="rId19"/>
    <p:sldLayoutId id="2147483809" r:id="rId20"/>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cde.ca.gov/be/ag/ag/yr19/documents/sep19item01.docx" TargetMode="External"/><Relationship Id="rId1" Type="http://schemas.openxmlformats.org/officeDocument/2006/relationships/slideLayout" Target="../slideLayouts/slideLayout18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65.xml"/><Relationship Id="rId5" Type="http://schemas.openxmlformats.org/officeDocument/2006/relationships/hyperlink" Target="https://www.cde.ca.gov/re/mo/cadashboard.asp" TargetMode="Externa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0.xml"/></Relationships>
</file>

<file path=ppt/slides/_rels/slide45.xml.rels><?xml version="1.0" encoding="UTF-8" standalone="yes"?>
<Relationships xmlns="http://schemas.openxmlformats.org/package/2006/relationships"><Relationship Id="rId3" Type="http://schemas.openxmlformats.org/officeDocument/2006/relationships/hyperlink" Target="https://www.law.cornell.edu/cfr/text/34/300.165" TargetMode="External"/><Relationship Id="rId2" Type="http://schemas.openxmlformats.org/officeDocument/2006/relationships/hyperlink" Target="https://www.law.cornell.edu/cfr/text/34/300.101" TargetMode="External"/><Relationship Id="rId1" Type="http://schemas.openxmlformats.org/officeDocument/2006/relationships/slideLayout" Target="../slideLayouts/slideLayout226.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55.xml.rels><?xml version="1.0" encoding="UTF-8" standalone="yes"?>
<Relationships xmlns="http://schemas.openxmlformats.org/package/2006/relationships"><Relationship Id="rId2" Type="http://schemas.openxmlformats.org/officeDocument/2006/relationships/hyperlink" Target="https://www.cde.ca.gov/ds/sp/cl/calpadsupdflash160.asp" TargetMode="External"/><Relationship Id="rId1" Type="http://schemas.openxmlformats.org/officeDocument/2006/relationships/slideLayout" Target="../slideLayouts/slideLayout2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Student Programs and Services </a:t>
            </a:r>
            <a:br>
              <a:rPr lang="en-US" dirty="0" smtClean="0"/>
            </a:br>
            <a:r>
              <a:rPr lang="en-US" dirty="0" smtClean="0"/>
              <a:t>Steering Committee</a:t>
            </a:r>
            <a:br>
              <a:rPr lang="en-US" dirty="0" smtClean="0"/>
            </a:br>
            <a:endParaRPr lang="en-US" dirty="0"/>
          </a:p>
        </p:txBody>
      </p:sp>
      <p:sp>
        <p:nvSpPr>
          <p:cNvPr id="3" name="Subtitle 2"/>
          <p:cNvSpPr>
            <a:spLocks noGrp="1"/>
          </p:cNvSpPr>
          <p:nvPr>
            <p:ph type="subTitle" idx="1"/>
          </p:nvPr>
        </p:nvSpPr>
        <p:spPr/>
        <p:txBody>
          <a:bodyPr>
            <a:normAutofit/>
          </a:bodyPr>
          <a:lstStyle/>
          <a:p>
            <a:r>
              <a:rPr lang="en-US" sz="3200" dirty="0" smtClean="0"/>
              <a:t>Analysis, Measurement, and Accountability Reporting Division</a:t>
            </a:r>
          </a:p>
          <a:p>
            <a:r>
              <a:rPr lang="en-US" sz="3200" dirty="0" smtClean="0"/>
              <a:t>Special Education Division  </a:t>
            </a:r>
          </a:p>
          <a:p>
            <a:r>
              <a:rPr lang="en-US" dirty="0" smtClean="0"/>
              <a:t>September 5, 2019</a:t>
            </a:r>
            <a:endParaRPr lang="en-US" dirty="0"/>
          </a:p>
        </p:txBody>
      </p:sp>
    </p:spTree>
    <p:extLst>
      <p:ext uri="{BB962C8B-B14F-4D97-AF65-F5344CB8AC3E}">
        <p14:creationId xmlns:p14="http://schemas.microsoft.com/office/powerpoint/2010/main" val="2139053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Updates for 2019 </a:t>
            </a:r>
            <a:r>
              <a:rPr lang="en-US" dirty="0" smtClean="0"/>
              <a:t>Dashboard</a:t>
            </a:r>
            <a:endParaRPr lang="en-US" dirty="0"/>
          </a:p>
        </p:txBody>
      </p:sp>
      <p:sp>
        <p:nvSpPr>
          <p:cNvPr id="3" name="Content Placeholder 2"/>
          <p:cNvSpPr>
            <a:spLocks noGrp="1"/>
          </p:cNvSpPr>
          <p:nvPr>
            <p:ph idx="1"/>
          </p:nvPr>
        </p:nvSpPr>
        <p:spPr>
          <a:xfrm>
            <a:off x="211016" y="1582616"/>
            <a:ext cx="11582400" cy="4594347"/>
          </a:xfrm>
        </p:spPr>
        <p:txBody>
          <a:bodyPr>
            <a:normAutofit/>
          </a:bodyPr>
          <a:lstStyle/>
          <a:p>
            <a:pPr marL="514350" indent="-514350">
              <a:spcAft>
                <a:spcPts val="1200"/>
              </a:spcAft>
              <a:buFont typeface="+mj-lt"/>
              <a:buAutoNum type="arabicPeriod"/>
            </a:pPr>
            <a:r>
              <a:rPr lang="en-US" dirty="0"/>
              <a:t>Inclusion of the </a:t>
            </a:r>
            <a:r>
              <a:rPr lang="en-US" dirty="0" smtClean="0"/>
              <a:t>CAA </a:t>
            </a:r>
            <a:r>
              <a:rPr lang="en-US" dirty="0"/>
              <a:t>in calculations for Distance from Standard (DFS) </a:t>
            </a:r>
          </a:p>
          <a:p>
            <a:pPr marL="514350" indent="-514350">
              <a:spcAft>
                <a:spcPts val="1200"/>
              </a:spcAft>
              <a:buFont typeface="+mj-lt"/>
              <a:buAutoNum type="arabicPeriod"/>
            </a:pPr>
            <a:r>
              <a:rPr lang="en-US" dirty="0"/>
              <a:t>New </a:t>
            </a:r>
            <a:r>
              <a:rPr lang="en-US" i="1" dirty="0"/>
              <a:t>Status </a:t>
            </a:r>
            <a:r>
              <a:rPr lang="en-US" dirty="0"/>
              <a:t>cut scores for DASS </a:t>
            </a:r>
            <a:r>
              <a:rPr lang="en-US" dirty="0" smtClean="0"/>
              <a:t>schools</a:t>
            </a:r>
          </a:p>
          <a:p>
            <a:pPr marL="514350" indent="-514350">
              <a:spcAft>
                <a:spcPts val="1200"/>
              </a:spcAft>
              <a:buFont typeface="+mj-lt"/>
              <a:buAutoNum type="arabicPeriod"/>
            </a:pPr>
            <a:r>
              <a:rPr lang="en-US" dirty="0"/>
              <a:t>Rule Change for Including </a:t>
            </a:r>
            <a:r>
              <a:rPr lang="en-US" dirty="0" smtClean="0"/>
              <a:t>Students with Disabilities (SWDs) </a:t>
            </a:r>
            <a:r>
              <a:rPr lang="en-US" dirty="0"/>
              <a:t>Who Exit Special </a:t>
            </a:r>
            <a:r>
              <a:rPr lang="en-US" dirty="0" smtClean="0"/>
              <a:t>Education in </a:t>
            </a:r>
            <a:r>
              <a:rPr lang="en-US" dirty="0"/>
              <a:t>the Academic Indicator </a:t>
            </a:r>
            <a:endParaRPr lang="en-US" dirty="0" smtClean="0"/>
          </a:p>
          <a:p>
            <a:pPr marL="514350" indent="-514350">
              <a:spcAft>
                <a:spcPts val="1200"/>
              </a:spcAft>
              <a:buFont typeface="+mj-lt"/>
              <a:buAutoNum type="arabicPeriod"/>
            </a:pPr>
            <a:r>
              <a:rPr lang="en-US" dirty="0" smtClean="0"/>
              <a:t>Expansion of the Districts of Special Education Accountability Rule</a:t>
            </a:r>
            <a:endParaRPr lang="en-US" dirty="0"/>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93379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B012-D9F1-494A-96D3-BB30F52DBB97}"/>
              </a:ext>
            </a:extLst>
          </p:cNvPr>
          <p:cNvSpPr>
            <a:spLocks noGrp="1"/>
          </p:cNvSpPr>
          <p:nvPr>
            <p:ph type="title"/>
          </p:nvPr>
        </p:nvSpPr>
        <p:spPr/>
        <p:txBody>
          <a:bodyPr/>
          <a:lstStyle/>
          <a:p>
            <a:r>
              <a:rPr lang="en-US" dirty="0"/>
              <a:t>Proposal to Include the </a:t>
            </a:r>
            <a:r>
              <a:rPr lang="en-US" dirty="0" smtClean="0"/>
              <a:t>CAA</a:t>
            </a:r>
            <a:endParaRPr lang="en-US" dirty="0"/>
          </a:p>
        </p:txBody>
      </p:sp>
      <p:sp>
        <p:nvSpPr>
          <p:cNvPr id="3" name="Content Placeholder 2">
            <a:extLst>
              <a:ext uri="{FF2B5EF4-FFF2-40B4-BE49-F238E27FC236}">
                <a16:creationId xmlns:a16="http://schemas.microsoft.com/office/drawing/2014/main" id="{64C917C8-ABBD-4EF1-83A2-7371CEB95BA3}"/>
              </a:ext>
            </a:extLst>
          </p:cNvPr>
          <p:cNvSpPr>
            <a:spLocks noGrp="1"/>
          </p:cNvSpPr>
          <p:nvPr>
            <p:ph idx="1"/>
          </p:nvPr>
        </p:nvSpPr>
        <p:spPr>
          <a:xfrm>
            <a:off x="211016" y="1433689"/>
            <a:ext cx="11582400" cy="5089774"/>
          </a:xfrm>
        </p:spPr>
        <p:txBody>
          <a:bodyPr>
            <a:normAutofit/>
          </a:bodyPr>
          <a:lstStyle/>
          <a:p>
            <a:r>
              <a:rPr lang="en-US" dirty="0"/>
              <a:t>To date, the </a:t>
            </a:r>
            <a:r>
              <a:rPr lang="en-US" dirty="0" smtClean="0"/>
              <a:t>DFS </a:t>
            </a:r>
            <a:r>
              <a:rPr lang="en-US" dirty="0"/>
              <a:t>has been based on Smarter Balanced Summative Assessments only</a:t>
            </a:r>
          </a:p>
          <a:p>
            <a:r>
              <a:rPr lang="en-US" dirty="0"/>
              <a:t>U.S. Department of Education requires the incorporation of the </a:t>
            </a:r>
            <a:r>
              <a:rPr lang="en-US" dirty="0" smtClean="0"/>
              <a:t>CAA </a:t>
            </a:r>
            <a:r>
              <a:rPr lang="en-US" dirty="0"/>
              <a:t>in </a:t>
            </a:r>
            <a:r>
              <a:rPr lang="en-US" dirty="0" smtClean="0"/>
              <a:t>calculation of the Academic Indicator </a:t>
            </a:r>
            <a:r>
              <a:rPr lang="en-US" strike="sngStrike" dirty="0" smtClean="0"/>
              <a:t> </a:t>
            </a:r>
            <a:endParaRPr lang="en-US" strike="sngStrike" dirty="0"/>
          </a:p>
          <a:p>
            <a:pPr lvl="1"/>
            <a:r>
              <a:rPr lang="en-US" dirty="0" smtClean="0"/>
              <a:t>Impacts both non-DASS and DASS schools </a:t>
            </a:r>
          </a:p>
          <a:p>
            <a:pPr lvl="1"/>
            <a:r>
              <a:rPr lang="en-US" dirty="0" smtClean="0"/>
              <a:t>Three </a:t>
            </a:r>
            <a:r>
              <a:rPr lang="en-US" dirty="0"/>
              <a:t>methodologies have been considered by the Technical Design Group (TDG) and other stakeholders</a:t>
            </a:r>
          </a:p>
          <a:p>
            <a:pPr lvl="1"/>
            <a:r>
              <a:rPr lang="en-US" dirty="0" smtClean="0"/>
              <a:t>A recommended methodology will </a:t>
            </a:r>
            <a:r>
              <a:rPr lang="en-US" dirty="0"/>
              <a:t>be </a:t>
            </a:r>
            <a:r>
              <a:rPr lang="en-US" dirty="0" smtClean="0"/>
              <a:t>considered by the State Board of Education (SBE) at the September 2019 meeting.</a:t>
            </a:r>
            <a:endParaRPr lang="en-US" dirty="0"/>
          </a:p>
        </p:txBody>
      </p:sp>
      <p:sp>
        <p:nvSpPr>
          <p:cNvPr id="4" name="Footer Placeholder 3">
            <a:extLst>
              <a:ext uri="{FF2B5EF4-FFF2-40B4-BE49-F238E27FC236}">
                <a16:creationId xmlns:a16="http://schemas.microsoft.com/office/drawing/2014/main" id="{08AACD76-1C9E-425C-84F8-0692A03FAC84}"/>
              </a:ext>
            </a:extLst>
          </p:cNvPr>
          <p:cNvSpPr>
            <a:spLocks noGrp="1"/>
          </p:cNvSpPr>
          <p:nvPr>
            <p:ph type="ftr" sz="quarter" idx="11"/>
          </p:nvPr>
        </p:nvSpPr>
        <p:spPr/>
        <p:txBody>
          <a:bodyPr/>
          <a:lstStyle/>
          <a:p>
            <a:r>
              <a:rPr lang="en-US" dirty="0"/>
              <a:t>California Department of Education</a:t>
            </a:r>
          </a:p>
        </p:txBody>
      </p:sp>
      <p:sp>
        <p:nvSpPr>
          <p:cNvPr id="5" name="Slide Number Placeholder 4">
            <a:extLst>
              <a:ext uri="{FF2B5EF4-FFF2-40B4-BE49-F238E27FC236}">
                <a16:creationId xmlns:a16="http://schemas.microsoft.com/office/drawing/2014/main" id="{7EC9F5CB-C2BB-483D-BE44-0F18FC7613D1}"/>
              </a:ext>
            </a:extLst>
          </p:cNvPr>
          <p:cNvSpPr>
            <a:spLocks noGrp="1"/>
          </p:cNvSpPr>
          <p:nvPr>
            <p:ph type="sldNum" sz="quarter" idx="12"/>
          </p:nvPr>
        </p:nvSpPr>
        <p:spPr/>
        <p:txBody>
          <a:bodyPr/>
          <a:lstStyle/>
          <a:p>
            <a:fld id="{E3F07B27-5348-4263-B67F-EF7FF0A6AD4A}"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42415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Challenges for Incorporating CAA Results into Academic Indicator</a:t>
            </a:r>
          </a:p>
        </p:txBody>
      </p:sp>
      <p:sp>
        <p:nvSpPr>
          <p:cNvPr id="3" name="Content Placeholder 2"/>
          <p:cNvSpPr>
            <a:spLocks noGrp="1"/>
          </p:cNvSpPr>
          <p:nvPr>
            <p:ph idx="1"/>
          </p:nvPr>
        </p:nvSpPr>
        <p:spPr>
          <a:xfrm>
            <a:off x="211016" y="1582615"/>
            <a:ext cx="11582400" cy="5211291"/>
          </a:xfrm>
        </p:spPr>
        <p:txBody>
          <a:bodyPr>
            <a:normAutofit lnSpcReduction="10000"/>
          </a:bodyPr>
          <a:lstStyle/>
          <a:p>
            <a:r>
              <a:rPr lang="en-US" sz="3000" dirty="0" smtClean="0"/>
              <a:t>CAA </a:t>
            </a:r>
            <a:r>
              <a:rPr lang="en-US" sz="3000" dirty="0"/>
              <a:t>based on different set of standards than those used for SBAC:</a:t>
            </a:r>
          </a:p>
          <a:p>
            <a:pPr lvl="1"/>
            <a:r>
              <a:rPr lang="en-US" sz="2800" dirty="0"/>
              <a:t>Common Core Alternate Standards </a:t>
            </a:r>
          </a:p>
          <a:p>
            <a:r>
              <a:rPr lang="en-US" sz="3000" dirty="0"/>
              <a:t>Students evaluated against their level of “understanding” (rather than meeting the standard, as in the case for the SBAC).</a:t>
            </a:r>
          </a:p>
          <a:p>
            <a:r>
              <a:rPr lang="en-US" sz="3000" dirty="0"/>
              <a:t>Students taking the CAA are placed in one of three levels of understanding</a:t>
            </a:r>
            <a:r>
              <a:rPr lang="en-US" sz="3000" b="1" dirty="0"/>
              <a:t> </a:t>
            </a:r>
            <a:r>
              <a:rPr lang="en-US" sz="3000" dirty="0"/>
              <a:t>(in contrast to one of four levels for the SBAC)</a:t>
            </a:r>
          </a:p>
          <a:p>
            <a:r>
              <a:rPr lang="en-US" sz="3000" dirty="0" smtClean="0"/>
              <a:t>SBAC </a:t>
            </a:r>
            <a:r>
              <a:rPr lang="en-US" sz="3000" dirty="0"/>
              <a:t>and CAA have different reporting scales with distinct distributions. </a:t>
            </a:r>
            <a:endParaRPr lang="en-US" sz="3000" dirty="0" smtClean="0"/>
          </a:p>
          <a:p>
            <a:r>
              <a:rPr lang="en-US" sz="3000" dirty="0"/>
              <a:t>Sample sizes vary between the two assessments</a:t>
            </a:r>
          </a:p>
          <a:p>
            <a:endParaRPr lang="en-US" sz="3200" dirty="0"/>
          </a:p>
          <a:p>
            <a:pPr>
              <a:spcAft>
                <a:spcPts val="1200"/>
              </a:spcAft>
            </a:pPr>
            <a:endParaRPr lang="en-US" dirty="0"/>
          </a:p>
          <a:p>
            <a:endParaRPr lang="en-US" dirty="0"/>
          </a:p>
        </p:txBody>
      </p:sp>
      <p:sp>
        <p:nvSpPr>
          <p:cNvPr id="4" name="Footer Placeholder 3"/>
          <p:cNvSpPr>
            <a:spLocks noGrp="1"/>
          </p:cNvSpPr>
          <p:nvPr>
            <p:ph type="ftr" sz="quarter" idx="11"/>
          </p:nvPr>
        </p:nvSpPr>
        <p:spPr/>
        <p:txBody>
          <a:bodyPr/>
          <a:lstStyle/>
          <a:p>
            <a:pPr algn="ctr"/>
            <a:r>
              <a:rPr lang="en-US" sz="1200" dirty="0">
                <a:solidFill>
                  <a:srgbClr val="003399"/>
                </a:solidFill>
                <a:latin typeface="Arial" panose="020B0604020202020204" pitchFamily="34" charset="0"/>
                <a:cs typeface="Arial" panose="020B0604020202020204" pitchFamily="34" charset="0"/>
              </a:rPr>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12</a:t>
            </a:fld>
            <a:endParaRPr lang="en-US" dirty="0"/>
          </a:p>
        </p:txBody>
      </p:sp>
    </p:spTree>
    <p:extLst>
      <p:ext uri="{BB962C8B-B14F-4D97-AF65-F5344CB8AC3E}">
        <p14:creationId xmlns:p14="http://schemas.microsoft.com/office/powerpoint/2010/main" val="3629209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4656"/>
            <a:ext cx="12192000" cy="1582615"/>
          </a:xfrm>
        </p:spPr>
        <p:txBody>
          <a:bodyPr>
            <a:normAutofit/>
          </a:bodyPr>
          <a:lstStyle/>
          <a:p>
            <a:pPr algn="ctr"/>
            <a:r>
              <a:rPr lang="en-US" sz="4400" dirty="0" smtClean="0"/>
              <a:t>Developing a Methodology for Incorporating CAA Results into the Academic Indicator  </a:t>
            </a:r>
            <a:endParaRPr lang="en-US" sz="4400" dirty="0"/>
          </a:p>
        </p:txBody>
      </p:sp>
      <p:sp>
        <p:nvSpPr>
          <p:cNvPr id="3" name="Content Placeholder 2"/>
          <p:cNvSpPr>
            <a:spLocks noGrp="1"/>
          </p:cNvSpPr>
          <p:nvPr>
            <p:ph idx="1"/>
          </p:nvPr>
        </p:nvSpPr>
        <p:spPr>
          <a:xfrm>
            <a:off x="211016" y="1967345"/>
            <a:ext cx="11582400" cy="4389006"/>
          </a:xfrm>
        </p:spPr>
        <p:txBody>
          <a:bodyPr>
            <a:normAutofit/>
          </a:bodyPr>
          <a:lstStyle/>
          <a:p>
            <a:r>
              <a:rPr lang="en-US" sz="3200" dirty="0" smtClean="0"/>
              <a:t>The California Department of Education (CDE) </a:t>
            </a:r>
            <a:r>
              <a:rPr lang="en-US" sz="3200" dirty="0"/>
              <a:t>worked with various stakeholder groups, including the </a:t>
            </a:r>
            <a:r>
              <a:rPr lang="en-US" sz="3200" dirty="0" smtClean="0"/>
              <a:t>Advisory </a:t>
            </a:r>
            <a:r>
              <a:rPr lang="en-US" sz="3200" dirty="0"/>
              <a:t>Commission on Special Education and the </a:t>
            </a:r>
            <a:r>
              <a:rPr lang="en-US" sz="3200" dirty="0" smtClean="0"/>
              <a:t>TDG, over a period of </a:t>
            </a:r>
            <a:r>
              <a:rPr lang="en-US" dirty="0" smtClean="0"/>
              <a:t>serval months </a:t>
            </a:r>
            <a:r>
              <a:rPr lang="en-US" sz="3200" dirty="0" smtClean="0"/>
              <a:t>to </a:t>
            </a:r>
            <a:r>
              <a:rPr lang="en-US" sz="3200" dirty="0"/>
              <a:t>develop a methodology for incorporating the CAA results into the Academic </a:t>
            </a:r>
            <a:r>
              <a:rPr lang="en-US" sz="3200" dirty="0" smtClean="0"/>
              <a:t>Indicator.</a:t>
            </a:r>
          </a:p>
          <a:p>
            <a:r>
              <a:rPr lang="en-US" sz="3200" dirty="0" smtClean="0"/>
              <a:t>The goal was to represent the students academic abilities, as best as possible, and incorporate their assessment results into the overall accountability system. </a:t>
            </a:r>
            <a:endParaRPr lang="en-US" sz="3200"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13</a:t>
            </a:fld>
            <a:endParaRPr lang="en-US" dirty="0">
              <a:solidFill>
                <a:prstClr val="black">
                  <a:tint val="75000"/>
                </a:prstClr>
              </a:solidFill>
            </a:endParaRPr>
          </a:p>
        </p:txBody>
      </p:sp>
      <p:sp>
        <p:nvSpPr>
          <p:cNvPr id="6" name="Footer Placeholder 3"/>
          <p:cNvSpPr>
            <a:spLocks noGrp="1"/>
          </p:cNvSpPr>
          <p:nvPr>
            <p:ph type="ftr" sz="quarter" idx="11"/>
          </p:nvPr>
        </p:nvSpPr>
        <p:spPr>
          <a:xfrm>
            <a:off x="4038600" y="6212282"/>
            <a:ext cx="4114800" cy="365125"/>
          </a:xfrm>
        </p:spPr>
        <p:txBody>
          <a:bodyPr/>
          <a:lstStyle/>
          <a:p>
            <a:pPr algn="ctr"/>
            <a:r>
              <a:rPr lang="en-US" sz="1200" dirty="0">
                <a:solidFill>
                  <a:srgbClr val="003399"/>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2966515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Options </a:t>
            </a:r>
            <a:r>
              <a:rPr lang="en-US" sz="4000" dirty="0" smtClean="0"/>
              <a:t>Considered for </a:t>
            </a:r>
            <a:r>
              <a:rPr lang="en-US" sz="4000" dirty="0"/>
              <a:t>Incorporating </a:t>
            </a:r>
            <a:r>
              <a:rPr lang="en-US" sz="4000" dirty="0" smtClean="0"/>
              <a:t/>
            </a:r>
            <a:br>
              <a:rPr lang="en-US" sz="4000" dirty="0" smtClean="0"/>
            </a:br>
            <a:r>
              <a:rPr lang="en-US" sz="4000" dirty="0" smtClean="0"/>
              <a:t>the </a:t>
            </a:r>
            <a:r>
              <a:rPr lang="en-US" sz="4000" dirty="0"/>
              <a:t>CAA into the Academic Indicator</a:t>
            </a:r>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14</a:t>
            </a:fld>
            <a:endParaRPr lang="en-US" dirty="0">
              <a:solidFill>
                <a:prstClr val="black">
                  <a:tint val="75000"/>
                </a:prstClr>
              </a:solidFill>
            </a:endParaRPr>
          </a:p>
        </p:txBody>
      </p:sp>
      <p:sp>
        <p:nvSpPr>
          <p:cNvPr id="5" name="Content Placeholder 4"/>
          <p:cNvSpPr>
            <a:spLocks noGrp="1"/>
          </p:cNvSpPr>
          <p:nvPr>
            <p:ph sz="quarter" idx="11"/>
          </p:nvPr>
        </p:nvSpPr>
        <p:spPr>
          <a:xfrm>
            <a:off x="414867" y="1870687"/>
            <a:ext cx="11353799" cy="4485664"/>
          </a:xfrm>
        </p:spPr>
        <p:txBody>
          <a:bodyPr/>
          <a:lstStyle/>
          <a:p>
            <a:pPr marL="514350" indent="-514350">
              <a:spcBef>
                <a:spcPts val="1200"/>
              </a:spcBef>
              <a:spcAft>
                <a:spcPts val="1200"/>
              </a:spcAft>
              <a:buFont typeface="+mj-lt"/>
              <a:buAutoNum type="arabicPeriod"/>
            </a:pPr>
            <a:r>
              <a:rPr lang="en-US" dirty="0"/>
              <a:t>Effect-Size Approach</a:t>
            </a:r>
          </a:p>
          <a:p>
            <a:pPr marL="514350" indent="-514350">
              <a:spcBef>
                <a:spcPts val="1200"/>
              </a:spcBef>
              <a:spcAft>
                <a:spcPts val="1200"/>
              </a:spcAft>
              <a:buFont typeface="+mj-lt"/>
              <a:buAutoNum type="arabicPeriod"/>
            </a:pPr>
            <a:r>
              <a:rPr lang="en-US" dirty="0"/>
              <a:t>Middle-of-the-Scale-Range Approach</a:t>
            </a:r>
          </a:p>
          <a:p>
            <a:pPr marL="514350" indent="-514350">
              <a:spcBef>
                <a:spcPts val="1200"/>
              </a:spcBef>
              <a:spcAft>
                <a:spcPts val="1200"/>
              </a:spcAft>
              <a:buFont typeface="+mj-lt"/>
              <a:buAutoNum type="arabicPeriod"/>
            </a:pPr>
            <a:r>
              <a:rPr lang="en-US" dirty="0"/>
              <a:t>Top-of-the-Scale-Range Approach</a:t>
            </a:r>
          </a:p>
          <a:p>
            <a:pPr marL="0" indent="0">
              <a:buNone/>
            </a:pPr>
            <a:endParaRPr lang="en-US" sz="1600" dirty="0"/>
          </a:p>
          <a:p>
            <a:pPr marL="0" indent="0">
              <a:buNone/>
            </a:pPr>
            <a:r>
              <a:rPr lang="en-US" dirty="0"/>
              <a:t>Each converts student CAA results into SBAC scores so that they can be included in calculations for Academic Indicator</a:t>
            </a:r>
          </a:p>
          <a:p>
            <a:endParaRPr lang="en-US" dirty="0"/>
          </a:p>
        </p:txBody>
      </p:sp>
    </p:spTree>
    <p:extLst>
      <p:ext uri="{BB962C8B-B14F-4D97-AF65-F5344CB8AC3E}">
        <p14:creationId xmlns:p14="http://schemas.microsoft.com/office/powerpoint/2010/main" val="1718419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CDE is Recommending the</a:t>
            </a:r>
            <a:br>
              <a:rPr lang="en-US" dirty="0" smtClean="0"/>
            </a:br>
            <a:r>
              <a:rPr lang="en-US" dirty="0" smtClean="0"/>
              <a:t> Top-of-the-Scale-Range Approach</a:t>
            </a:r>
            <a:endParaRPr lang="en-US" dirty="0"/>
          </a:p>
        </p:txBody>
      </p:sp>
      <p:sp>
        <p:nvSpPr>
          <p:cNvPr id="3" name="Content Placeholder 2"/>
          <p:cNvSpPr>
            <a:spLocks noGrp="1"/>
          </p:cNvSpPr>
          <p:nvPr>
            <p:ph idx="1"/>
          </p:nvPr>
        </p:nvSpPr>
        <p:spPr/>
        <p:txBody>
          <a:bodyPr/>
          <a:lstStyle/>
          <a:p>
            <a:r>
              <a:rPr lang="en-US" dirty="0"/>
              <a:t>For levels 1–3 on the CAA, a student’s CAA score would be substituted with the top score point of the same SBAC achievement level. </a:t>
            </a:r>
            <a:endParaRPr lang="en-US" dirty="0" smtClean="0"/>
          </a:p>
          <a:p>
            <a:pPr lvl="1"/>
            <a:r>
              <a:rPr lang="en-US" dirty="0" smtClean="0"/>
              <a:t>Example:  Grade 3 student </a:t>
            </a:r>
            <a:r>
              <a:rPr lang="en-US" dirty="0"/>
              <a:t>scoring anywhere in Level 2 on the CAA for ELA would receive the highest score of the Level 2 range on the SBAC ELA, which is 2431.</a:t>
            </a:r>
          </a:p>
          <a:p>
            <a:endParaRPr lang="en-US"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15</a:t>
            </a:fld>
            <a:endParaRPr lang="en-US" dirty="0">
              <a:solidFill>
                <a:prstClr val="black">
                  <a:tint val="75000"/>
                </a:prstClr>
              </a:solidFill>
            </a:endParaRPr>
          </a:p>
        </p:txBody>
      </p:sp>
      <p:sp>
        <p:nvSpPr>
          <p:cNvPr id="5" name="Footer Placeholder 3"/>
          <p:cNvSpPr>
            <a:spLocks noGrp="1"/>
          </p:cNvSpPr>
          <p:nvPr>
            <p:ph type="ftr" sz="quarter" idx="11"/>
          </p:nvPr>
        </p:nvSpPr>
        <p:spPr>
          <a:xfrm>
            <a:off x="4038600" y="6212282"/>
            <a:ext cx="4114800" cy="365125"/>
          </a:xfrm>
        </p:spPr>
        <p:txBody>
          <a:bodyPr/>
          <a:lstStyle/>
          <a:p>
            <a:pPr algn="ctr"/>
            <a:r>
              <a:rPr lang="en-US" sz="1200" dirty="0">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276568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4866" y="27766"/>
            <a:ext cx="11353799" cy="1477796"/>
          </a:xfrm>
        </p:spPr>
        <p:txBody>
          <a:bodyPr>
            <a:normAutofit/>
          </a:bodyPr>
          <a:lstStyle/>
          <a:p>
            <a:r>
              <a:rPr lang="en-US" sz="4400" dirty="0" smtClean="0"/>
              <a:t>Rationale for Top-of-Range</a:t>
            </a:r>
            <a:endParaRPr lang="en-US" sz="4400"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16</a:t>
            </a:fld>
            <a:endParaRPr lang="en-US" dirty="0">
              <a:solidFill>
                <a:prstClr val="black">
                  <a:tint val="75000"/>
                </a:prstClr>
              </a:solidFill>
            </a:endParaRPr>
          </a:p>
        </p:txBody>
      </p:sp>
      <p:sp>
        <p:nvSpPr>
          <p:cNvPr id="5" name="Content Placeholder 4"/>
          <p:cNvSpPr>
            <a:spLocks noGrp="1"/>
          </p:cNvSpPr>
          <p:nvPr>
            <p:ph sz="quarter" idx="11"/>
          </p:nvPr>
        </p:nvSpPr>
        <p:spPr>
          <a:xfrm>
            <a:off x="414867" y="1245996"/>
            <a:ext cx="11353799" cy="5475480"/>
          </a:xfrm>
        </p:spPr>
        <p:txBody>
          <a:bodyPr>
            <a:normAutofit/>
          </a:bodyPr>
          <a:lstStyle/>
          <a:p>
            <a:pPr>
              <a:lnSpc>
                <a:spcPct val="110000"/>
              </a:lnSpc>
              <a:spcBef>
                <a:spcPts val="1200"/>
              </a:spcBef>
            </a:pPr>
            <a:r>
              <a:rPr lang="en-US" dirty="0" smtClean="0"/>
              <a:t>Easier </a:t>
            </a:r>
            <a:r>
              <a:rPr lang="en-US" dirty="0"/>
              <a:t>to communicate and understand than the Effect Size</a:t>
            </a:r>
          </a:p>
          <a:p>
            <a:pPr>
              <a:lnSpc>
                <a:spcPct val="110000"/>
              </a:lnSpc>
              <a:spcBef>
                <a:spcPts val="1200"/>
              </a:spcBef>
            </a:pPr>
            <a:r>
              <a:rPr lang="en-US" dirty="0"/>
              <a:t>Effect Size cannot be replicated at the local level, while </a:t>
            </a:r>
            <a:r>
              <a:rPr lang="en-US" dirty="0" smtClean="0"/>
              <a:t>Top-of- </a:t>
            </a:r>
            <a:r>
              <a:rPr lang="en-US" dirty="0"/>
              <a:t>Range can be replicated. </a:t>
            </a:r>
          </a:p>
          <a:p>
            <a:pPr>
              <a:lnSpc>
                <a:spcPct val="110000"/>
              </a:lnSpc>
              <a:spcBef>
                <a:spcPts val="1200"/>
              </a:spcBef>
            </a:pPr>
            <a:r>
              <a:rPr lang="en-US" dirty="0" smtClean="0"/>
              <a:t>Middle-of-Range lowers some students earned scores, while </a:t>
            </a:r>
            <a:r>
              <a:rPr lang="en-US" dirty="0"/>
              <a:t>the </a:t>
            </a:r>
            <a:r>
              <a:rPr lang="en-US" dirty="0" smtClean="0"/>
              <a:t>Top-of-Range does not. </a:t>
            </a:r>
          </a:p>
          <a:p>
            <a:pPr>
              <a:lnSpc>
                <a:spcPct val="110000"/>
              </a:lnSpc>
              <a:spcBef>
                <a:spcPts val="1200"/>
              </a:spcBef>
            </a:pPr>
            <a:r>
              <a:rPr lang="en-US" dirty="0"/>
              <a:t>Supported by TDG, Advisory Commission for Special Education (unanimous vote), California Practitioners Advisory Group (CPAG), and State Special Education Local Plan Area Association.</a:t>
            </a:r>
          </a:p>
          <a:p>
            <a:pPr marL="457200" lvl="1" indent="0">
              <a:lnSpc>
                <a:spcPct val="110000"/>
              </a:lnSpc>
              <a:spcBef>
                <a:spcPts val="1200"/>
              </a:spcBef>
              <a:buNone/>
            </a:pPr>
            <a:endParaRPr lang="en-US" dirty="0">
              <a:solidFill>
                <a:srgbClr val="FF0000"/>
              </a:solidFill>
            </a:endParaRPr>
          </a:p>
        </p:txBody>
      </p:sp>
    </p:spTree>
    <p:extLst>
      <p:ext uri="{BB962C8B-B14F-4D97-AF65-F5344CB8AC3E}">
        <p14:creationId xmlns:p14="http://schemas.microsoft.com/office/powerpoint/2010/main" val="3348467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564D-0415-44CF-83B0-58C410FADA96}"/>
              </a:ext>
            </a:extLst>
          </p:cNvPr>
          <p:cNvSpPr>
            <a:spLocks noGrp="1"/>
          </p:cNvSpPr>
          <p:nvPr>
            <p:ph type="title"/>
          </p:nvPr>
        </p:nvSpPr>
        <p:spPr/>
        <p:txBody>
          <a:bodyPr/>
          <a:lstStyle/>
          <a:p>
            <a:r>
              <a:rPr lang="en-US" dirty="0"/>
              <a:t>Proposed </a:t>
            </a:r>
            <a:r>
              <a:rPr lang="en-US" i="1" dirty="0"/>
              <a:t>Status </a:t>
            </a:r>
            <a:r>
              <a:rPr lang="en-US" dirty="0"/>
              <a:t>Cut Scores for</a:t>
            </a:r>
            <a:br>
              <a:rPr lang="en-US" dirty="0"/>
            </a:br>
            <a:r>
              <a:rPr lang="en-US" dirty="0"/>
              <a:t>DASS Schools </a:t>
            </a:r>
          </a:p>
        </p:txBody>
      </p:sp>
      <p:sp>
        <p:nvSpPr>
          <p:cNvPr id="3" name="Content Placeholder 2">
            <a:extLst>
              <a:ext uri="{FF2B5EF4-FFF2-40B4-BE49-F238E27FC236}">
                <a16:creationId xmlns:a16="http://schemas.microsoft.com/office/drawing/2014/main" id="{AF27A036-3121-4688-BC2D-E18DB4FD83F8}"/>
              </a:ext>
            </a:extLst>
          </p:cNvPr>
          <p:cNvSpPr>
            <a:spLocks noGrp="1"/>
          </p:cNvSpPr>
          <p:nvPr>
            <p:ph idx="1"/>
          </p:nvPr>
        </p:nvSpPr>
        <p:spPr>
          <a:xfrm>
            <a:off x="211015" y="1825625"/>
            <a:ext cx="11710051" cy="4351338"/>
          </a:xfrm>
        </p:spPr>
        <p:txBody>
          <a:bodyPr/>
          <a:lstStyle/>
          <a:p>
            <a:r>
              <a:rPr lang="en-US" dirty="0"/>
              <a:t>Based on feedback from the California Alternative Schools Task Force, separate cut scores for DASS schools were reviewed. </a:t>
            </a:r>
          </a:p>
          <a:p>
            <a:r>
              <a:rPr lang="en-US" dirty="0"/>
              <a:t>In September 2019, the CDE will propose to the SBE separate </a:t>
            </a:r>
            <a:r>
              <a:rPr lang="en-US" b="1" dirty="0"/>
              <a:t>Status</a:t>
            </a:r>
            <a:r>
              <a:rPr lang="en-US" dirty="0"/>
              <a:t> cut scores </a:t>
            </a:r>
            <a:r>
              <a:rPr lang="en-US" i="1" dirty="0"/>
              <a:t>for </a:t>
            </a:r>
            <a:r>
              <a:rPr lang="en-US" b="1" i="1" dirty="0"/>
              <a:t>Very Low </a:t>
            </a:r>
            <a:r>
              <a:rPr lang="en-US" i="1" dirty="0"/>
              <a:t>and </a:t>
            </a:r>
            <a:r>
              <a:rPr lang="en-US" b="1" i="1" dirty="0"/>
              <a:t>Low </a:t>
            </a:r>
            <a:r>
              <a:rPr lang="en-US" dirty="0"/>
              <a:t>levels </a:t>
            </a:r>
            <a:r>
              <a:rPr lang="en-US" b="1" dirty="0"/>
              <a:t>only</a:t>
            </a:r>
            <a:r>
              <a:rPr lang="en-US" dirty="0"/>
              <a:t>. </a:t>
            </a:r>
          </a:p>
          <a:p>
            <a:pPr lvl="1"/>
            <a:r>
              <a:rPr lang="en-US" dirty="0"/>
              <a:t>No revisions proposed for Change cut scores </a:t>
            </a:r>
            <a:endParaRPr lang="en-US" dirty="0" smtClean="0"/>
          </a:p>
          <a:p>
            <a:pPr lvl="1"/>
            <a:endParaRPr lang="en-US" dirty="0"/>
          </a:p>
          <a:p>
            <a:pPr marL="457200" lvl="1" indent="0">
              <a:buNone/>
            </a:pPr>
            <a:endParaRPr lang="en-US" dirty="0"/>
          </a:p>
        </p:txBody>
      </p:sp>
      <p:sp>
        <p:nvSpPr>
          <p:cNvPr id="4" name="Footer Placeholder 3">
            <a:extLst>
              <a:ext uri="{FF2B5EF4-FFF2-40B4-BE49-F238E27FC236}">
                <a16:creationId xmlns:a16="http://schemas.microsoft.com/office/drawing/2014/main" id="{584F32CB-95C8-4FDA-B3D3-C002DC635704}"/>
              </a:ext>
            </a:extLst>
          </p:cNvPr>
          <p:cNvSpPr>
            <a:spLocks noGrp="1"/>
          </p:cNvSpPr>
          <p:nvPr>
            <p:ph type="ftr" sz="quarter" idx="11"/>
          </p:nvPr>
        </p:nvSpPr>
        <p:spPr/>
        <p:txBody>
          <a:bodyPr/>
          <a:lstStyle/>
          <a:p>
            <a:r>
              <a:rPr lang="en-US" dirty="0"/>
              <a:t>California Department of Education</a:t>
            </a:r>
          </a:p>
        </p:txBody>
      </p:sp>
      <p:sp>
        <p:nvSpPr>
          <p:cNvPr id="5" name="Slide Number Placeholder 4">
            <a:extLst>
              <a:ext uri="{FF2B5EF4-FFF2-40B4-BE49-F238E27FC236}">
                <a16:creationId xmlns:a16="http://schemas.microsoft.com/office/drawing/2014/main" id="{380B6C69-4565-4D79-B129-4B13279D100A}"/>
              </a:ext>
            </a:extLst>
          </p:cNvPr>
          <p:cNvSpPr>
            <a:spLocks noGrp="1"/>
          </p:cNvSpPr>
          <p:nvPr>
            <p:ph type="sldNum" sz="quarter" idx="12"/>
          </p:nvPr>
        </p:nvSpPr>
        <p:spPr/>
        <p:txBody>
          <a:bodyPr/>
          <a:lstStyle/>
          <a:p>
            <a:fld id="{E3F07B27-5348-4263-B67F-EF7FF0A6AD4A}"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0509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Rationale for Modified Status Cut Scores</a:t>
            </a:r>
            <a:endParaRPr lang="en-US" sz="4400" dirty="0"/>
          </a:p>
        </p:txBody>
      </p:sp>
      <p:sp>
        <p:nvSpPr>
          <p:cNvPr id="3" name="Content Placeholder 2"/>
          <p:cNvSpPr>
            <a:spLocks noGrp="1"/>
          </p:cNvSpPr>
          <p:nvPr>
            <p:ph sz="quarter" idx="11"/>
          </p:nvPr>
        </p:nvSpPr>
        <p:spPr>
          <a:xfrm>
            <a:off x="414867" y="1573160"/>
            <a:ext cx="11353799" cy="4948219"/>
          </a:xfrm>
        </p:spPr>
        <p:txBody>
          <a:bodyPr>
            <a:normAutofit lnSpcReduction="10000"/>
          </a:bodyPr>
          <a:lstStyle/>
          <a:p>
            <a:pPr>
              <a:lnSpc>
                <a:spcPct val="120000"/>
              </a:lnSpc>
              <a:spcBef>
                <a:spcPts val="0"/>
              </a:spcBef>
              <a:spcAft>
                <a:spcPts val="1200"/>
              </a:spcAft>
            </a:pPr>
            <a:r>
              <a:rPr lang="en-US" sz="3200" dirty="0" smtClean="0"/>
              <a:t>DFS scores for DASS schools were not included in the distributions that were used to set cut scores.</a:t>
            </a:r>
          </a:p>
          <a:p>
            <a:pPr>
              <a:lnSpc>
                <a:spcPct val="120000"/>
              </a:lnSpc>
              <a:spcBef>
                <a:spcPts val="0"/>
              </a:spcBef>
              <a:spcAft>
                <a:spcPts val="1200"/>
              </a:spcAft>
            </a:pPr>
            <a:r>
              <a:rPr lang="en-US" sz="3200" dirty="0" smtClean="0"/>
              <a:t>Comparison </a:t>
            </a:r>
            <a:r>
              <a:rPr lang="en-US" sz="3200" dirty="0"/>
              <a:t>between the current </a:t>
            </a:r>
            <a:r>
              <a:rPr lang="en-US" sz="3200" dirty="0" smtClean="0"/>
              <a:t>distributions for non-DASS and DASS </a:t>
            </a:r>
            <a:r>
              <a:rPr lang="en-US" sz="3200" dirty="0"/>
              <a:t>schools reveal significant differences at the 50</a:t>
            </a:r>
            <a:r>
              <a:rPr lang="en-US" sz="3200" baseline="30000" dirty="0"/>
              <a:t>th</a:t>
            </a:r>
            <a:r>
              <a:rPr lang="en-US" sz="3200" dirty="0"/>
              <a:t> percentile</a:t>
            </a:r>
            <a:r>
              <a:rPr lang="en-US" sz="3200" dirty="0" smtClean="0"/>
              <a:t>.</a:t>
            </a:r>
          </a:p>
          <a:p>
            <a:pPr>
              <a:lnSpc>
                <a:spcPct val="120000"/>
              </a:lnSpc>
              <a:spcBef>
                <a:spcPts val="1200"/>
              </a:spcBef>
              <a:spcAft>
                <a:spcPts val="0"/>
              </a:spcAft>
            </a:pPr>
            <a:r>
              <a:rPr lang="en-US" sz="3200" dirty="0" smtClean="0"/>
              <a:t>Depending on the grade level and content area, 65% to 95% of DASS schools are in the Very Low Status compared to 5% to 20% of non-DASS schools. </a:t>
            </a:r>
            <a:endParaRPr lang="en-US" sz="3500" dirty="0"/>
          </a:p>
        </p:txBody>
      </p:sp>
      <p:sp>
        <p:nvSpPr>
          <p:cNvPr id="5" name="Slide Number Placeholder 4"/>
          <p:cNvSpPr>
            <a:spLocks noGrp="1"/>
          </p:cNvSpPr>
          <p:nvPr>
            <p:ph type="sldNum" sz="quarter" idx="10"/>
          </p:nvPr>
        </p:nvSpPr>
        <p:spPr/>
        <p:txBody>
          <a:bodyPr/>
          <a:lstStyle/>
          <a:p>
            <a:fld id="{BD4257AD-90F9-4636-AD93-EC01DBF603ED}" type="slidenum">
              <a:rPr lang="en-US" smtClean="0">
                <a:latin typeface="Arial" panose="020B0604020202020204" pitchFamily="34" charset="0"/>
                <a:cs typeface="Arial" panose="020B0604020202020204" pitchFamily="34" charset="0"/>
              </a:rPr>
              <a:t>18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072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t>Impact Analysis of Revised Cut Scores</a:t>
            </a:r>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19</a:t>
            </a:fld>
            <a:endParaRPr lang="en-US" dirty="0">
              <a:solidFill>
                <a:prstClr val="black">
                  <a:tint val="75000"/>
                </a:prstClr>
              </a:solidFill>
            </a:endParaRPr>
          </a:p>
        </p:txBody>
      </p:sp>
      <p:graphicFrame>
        <p:nvGraphicFramePr>
          <p:cNvPr id="2" name="Content Placeholder 1" descr="Table that provides the number of schools that move from &quot;very low&quot; to &quot;low&quot; staus." title="Impact Analysis of Revised Cut Scores"/>
          <p:cNvGraphicFramePr>
            <a:graphicFrameLocks noGrp="1"/>
          </p:cNvGraphicFramePr>
          <p:nvPr>
            <p:ph sz="quarter" idx="11"/>
            <p:extLst/>
          </p:nvPr>
        </p:nvGraphicFramePr>
        <p:xfrm>
          <a:off x="414338" y="1870075"/>
          <a:ext cx="11353800" cy="3017520"/>
        </p:xfrm>
        <a:graphic>
          <a:graphicData uri="http://schemas.openxmlformats.org/drawingml/2006/table">
            <a:tbl>
              <a:tblPr firstRow="1" bandRow="1">
                <a:tableStyleId>{5C22544A-7EE6-4342-B048-85BDC9FD1C3A}</a:tableStyleId>
              </a:tblPr>
              <a:tblGrid>
                <a:gridCol w="4767262">
                  <a:extLst>
                    <a:ext uri="{9D8B030D-6E8A-4147-A177-3AD203B41FA5}">
                      <a16:colId xmlns:a16="http://schemas.microsoft.com/office/drawing/2014/main" val="20000"/>
                    </a:ext>
                  </a:extLst>
                </a:gridCol>
                <a:gridCol w="6586538">
                  <a:extLst>
                    <a:ext uri="{9D8B030D-6E8A-4147-A177-3AD203B41FA5}">
                      <a16:colId xmlns:a16="http://schemas.microsoft.com/office/drawing/2014/main" val="20001"/>
                    </a:ext>
                  </a:extLst>
                </a:gridCol>
              </a:tblGrid>
              <a:tr h="370840">
                <a:tc>
                  <a:txBody>
                    <a:bodyPr/>
                    <a:lstStyle/>
                    <a:p>
                      <a:r>
                        <a:rPr lang="en-US" sz="2800" dirty="0" smtClean="0">
                          <a:latin typeface="Arial" panose="020B0604020202020204" pitchFamily="34" charset="0"/>
                          <a:cs typeface="Arial" panose="020B0604020202020204" pitchFamily="34" charset="0"/>
                        </a:rPr>
                        <a:t>Grade and Content</a:t>
                      </a:r>
                      <a:r>
                        <a:rPr lang="en-US" sz="2800" baseline="0" dirty="0" smtClean="0">
                          <a:latin typeface="Arial" panose="020B0604020202020204" pitchFamily="34" charset="0"/>
                          <a:cs typeface="Arial" panose="020B0604020202020204" pitchFamily="34" charset="0"/>
                        </a:rPr>
                        <a:t> Area </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Number of Schools that Move From “Very Low” to “Low” Status </a:t>
                      </a: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sz="2800" dirty="0" smtClean="0">
                          <a:latin typeface="Arial" panose="020B0604020202020204" pitchFamily="34" charset="0"/>
                          <a:cs typeface="Arial" panose="020B0604020202020204" pitchFamily="34" charset="0"/>
                        </a:rPr>
                        <a:t>ELA Grades 3-8</a:t>
                      </a:r>
                      <a:endParaRPr lang="en-US" sz="2800" dirty="0">
                        <a:latin typeface="Arial" panose="020B0604020202020204" pitchFamily="34" charset="0"/>
                        <a:cs typeface="Arial" panose="020B0604020202020204" pitchFamily="34" charset="0"/>
                      </a:endParaRPr>
                    </a:p>
                  </a:txBody>
                  <a:tcPr/>
                </a:tc>
                <a:tc>
                  <a:txBody>
                    <a:bodyPr/>
                    <a:lstStyle/>
                    <a:p>
                      <a:pPr algn="ctr"/>
                      <a:r>
                        <a:rPr lang="en-US" sz="2800" dirty="0" smtClean="0">
                          <a:latin typeface="Arial" panose="020B0604020202020204" pitchFamily="34" charset="0"/>
                          <a:cs typeface="Arial" panose="020B0604020202020204" pitchFamily="34" charset="0"/>
                        </a:rPr>
                        <a:t>12</a:t>
                      </a: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800" dirty="0" smtClean="0">
                          <a:latin typeface="Arial" panose="020B0604020202020204" pitchFamily="34" charset="0"/>
                          <a:cs typeface="Arial" panose="020B0604020202020204" pitchFamily="34" charset="0"/>
                        </a:rPr>
                        <a:t>ELA Grade 11</a:t>
                      </a:r>
                      <a:endParaRPr lang="en-US" sz="2800" dirty="0">
                        <a:latin typeface="Arial" panose="020B0604020202020204" pitchFamily="34" charset="0"/>
                        <a:cs typeface="Arial" panose="020B0604020202020204" pitchFamily="34" charset="0"/>
                      </a:endParaRPr>
                    </a:p>
                  </a:txBody>
                  <a:tcPr/>
                </a:tc>
                <a:tc>
                  <a:txBody>
                    <a:bodyPr/>
                    <a:lstStyle/>
                    <a:p>
                      <a:pPr algn="ctr"/>
                      <a:r>
                        <a:rPr lang="en-US" sz="2800" dirty="0" smtClean="0">
                          <a:latin typeface="Arial" panose="020B0604020202020204" pitchFamily="34" charset="0"/>
                          <a:cs typeface="Arial" panose="020B0604020202020204" pitchFamily="34" charset="0"/>
                        </a:rPr>
                        <a:t>56</a:t>
                      </a: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2800" dirty="0" smtClean="0">
                          <a:latin typeface="Arial" panose="020B0604020202020204" pitchFamily="34" charset="0"/>
                          <a:cs typeface="Arial" panose="020B0604020202020204" pitchFamily="34" charset="0"/>
                        </a:rPr>
                        <a:t>Mathematics Grades 3-8</a:t>
                      </a:r>
                      <a:endParaRPr lang="en-US" sz="2800" dirty="0">
                        <a:latin typeface="Arial" panose="020B0604020202020204" pitchFamily="34" charset="0"/>
                        <a:cs typeface="Arial" panose="020B0604020202020204" pitchFamily="34" charset="0"/>
                      </a:endParaRPr>
                    </a:p>
                  </a:txBody>
                  <a:tcPr/>
                </a:tc>
                <a:tc>
                  <a:txBody>
                    <a:bodyPr/>
                    <a:lstStyle/>
                    <a:p>
                      <a:pPr algn="ctr"/>
                      <a:r>
                        <a:rPr lang="en-US" sz="2800" dirty="0" smtClean="0">
                          <a:latin typeface="Arial" panose="020B0604020202020204" pitchFamily="34" charset="0"/>
                          <a:cs typeface="Arial" panose="020B0604020202020204" pitchFamily="34" charset="0"/>
                        </a:rPr>
                        <a:t>19</a:t>
                      </a: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sz="2800" dirty="0" smtClean="0">
                          <a:latin typeface="Arial" panose="020B0604020202020204" pitchFamily="34" charset="0"/>
                          <a:cs typeface="Arial" panose="020B0604020202020204" pitchFamily="34" charset="0"/>
                        </a:rPr>
                        <a:t>Mathematics  Grade 11</a:t>
                      </a:r>
                      <a:endParaRPr lang="en-US" sz="2800" dirty="0">
                        <a:latin typeface="Arial" panose="020B0604020202020204" pitchFamily="34" charset="0"/>
                        <a:cs typeface="Arial" panose="020B0604020202020204" pitchFamily="34" charset="0"/>
                      </a:endParaRPr>
                    </a:p>
                  </a:txBody>
                  <a:tcPr/>
                </a:tc>
                <a:tc>
                  <a:txBody>
                    <a:bodyPr/>
                    <a:lstStyle/>
                    <a:p>
                      <a:pPr algn="ctr"/>
                      <a:r>
                        <a:rPr lang="en-US" sz="2800" dirty="0" smtClean="0">
                          <a:latin typeface="Arial" panose="020B0604020202020204" pitchFamily="34" charset="0"/>
                          <a:cs typeface="Arial" panose="020B0604020202020204" pitchFamily="34" charset="0"/>
                        </a:rPr>
                        <a:t>45</a:t>
                      </a: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5992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8" y="168442"/>
            <a:ext cx="11353799" cy="756468"/>
          </a:xfrm>
        </p:spPr>
        <p:txBody>
          <a:bodyPr>
            <a:normAutofit/>
          </a:bodyPr>
          <a:lstStyle/>
          <a:p>
            <a:r>
              <a:rPr lang="en-US" sz="4000" dirty="0" smtClean="0"/>
              <a:t>Topics</a:t>
            </a:r>
            <a:endParaRPr lang="en-US" sz="4000" dirty="0"/>
          </a:p>
        </p:txBody>
      </p:sp>
      <p:sp>
        <p:nvSpPr>
          <p:cNvPr id="3" name="Content Placeholder 2"/>
          <p:cNvSpPr>
            <a:spLocks noGrp="1"/>
          </p:cNvSpPr>
          <p:nvPr>
            <p:ph sz="quarter" idx="11"/>
          </p:nvPr>
        </p:nvSpPr>
        <p:spPr>
          <a:xfrm>
            <a:off x="330784" y="1061544"/>
            <a:ext cx="11353800" cy="5294807"/>
          </a:xfrm>
        </p:spPr>
        <p:txBody>
          <a:bodyPr>
            <a:normAutofit/>
          </a:bodyPr>
          <a:lstStyle/>
          <a:p>
            <a:r>
              <a:rPr lang="en-US" sz="3200" dirty="0"/>
              <a:t>California School Dashboard (Dashboard) Mobile App</a:t>
            </a:r>
          </a:p>
          <a:p>
            <a:r>
              <a:rPr lang="en-US" sz="3200" dirty="0" smtClean="0"/>
              <a:t>2019 Dashboard and Dashboard Alternative School Status (DASS) Schools:  </a:t>
            </a:r>
          </a:p>
          <a:p>
            <a:pPr lvl="1">
              <a:spcAft>
                <a:spcPts val="1200"/>
              </a:spcAft>
              <a:buFont typeface="Symbol" panose="05050102010706020507" pitchFamily="18" charset="2"/>
              <a:buChar char="-"/>
            </a:pPr>
            <a:r>
              <a:rPr lang="en-US" sz="2800" dirty="0"/>
              <a:t>Graduation Rate</a:t>
            </a:r>
          </a:p>
          <a:p>
            <a:pPr lvl="1">
              <a:spcAft>
                <a:spcPts val="1200"/>
              </a:spcAft>
              <a:buFont typeface="Symbol" panose="05050102010706020507" pitchFamily="18" charset="2"/>
              <a:buChar char="-"/>
            </a:pPr>
            <a:r>
              <a:rPr lang="en-US" sz="2800" dirty="0" smtClean="0"/>
              <a:t>Academic Indicator </a:t>
            </a:r>
          </a:p>
          <a:p>
            <a:pPr lvl="1">
              <a:spcAft>
                <a:spcPts val="1200"/>
              </a:spcAft>
              <a:buFont typeface="Symbol" panose="05050102010706020507" pitchFamily="18" charset="2"/>
              <a:buChar char="-"/>
            </a:pPr>
            <a:r>
              <a:rPr lang="en-US" sz="2800" dirty="0" smtClean="0"/>
              <a:t>Participation Rate</a:t>
            </a:r>
          </a:p>
          <a:p>
            <a:pPr>
              <a:spcBef>
                <a:spcPts val="1200"/>
              </a:spcBef>
            </a:pPr>
            <a:r>
              <a:rPr lang="en-US" sz="3200" dirty="0" smtClean="0"/>
              <a:t>Special Education Monitoring </a:t>
            </a:r>
          </a:p>
          <a:p>
            <a:pPr>
              <a:spcBef>
                <a:spcPts val="1200"/>
              </a:spcBef>
            </a:pPr>
            <a:r>
              <a:rPr lang="en-US" sz="3200" dirty="0" smtClean="0"/>
              <a:t>Eligibility Criteria for Differentiated Assistance for Charter Schools</a:t>
            </a:r>
          </a:p>
          <a:p>
            <a:pPr marL="0" indent="0">
              <a:spcBef>
                <a:spcPts val="1200"/>
              </a:spcBef>
              <a:buNone/>
            </a:pPr>
            <a:endParaRPr lang="en-US" sz="3200" dirty="0"/>
          </a:p>
        </p:txBody>
      </p:sp>
      <p:sp>
        <p:nvSpPr>
          <p:cNvPr id="5" name="Slide Number Placeholder 2"/>
          <p:cNvSpPr>
            <a:spLocks noGrp="1"/>
          </p:cNvSpPr>
          <p:nvPr>
            <p:ph type="sldNum" sz="quarter" idx="11"/>
          </p:nvPr>
        </p:nvSpPr>
        <p:spPr>
          <a:xfrm>
            <a:off x="9168384" y="6356351"/>
            <a:ext cx="2743200" cy="365125"/>
          </a:xfrm>
        </p:spPr>
        <p:txBody>
          <a:bodyPr>
            <a:normAutofit/>
          </a:bodyPr>
          <a:lstStyle/>
          <a:p>
            <a:pPr marL="0" indent="0" algn="r">
              <a:buNone/>
            </a:pPr>
            <a:fld id="{A96E79B5-7441-4439-ACDA-84238E068BD8}" type="slidenum">
              <a:rPr lang="en-US" sz="1200" smtClean="0">
                <a:solidFill>
                  <a:schemeClr val="bg1">
                    <a:lumMod val="65000"/>
                  </a:schemeClr>
                </a:solidFill>
                <a:latin typeface="+mn-lt"/>
              </a:rPr>
              <a:t>2</a:t>
            </a:fld>
            <a:endParaRPr lang="en-US" sz="1200" dirty="0">
              <a:solidFill>
                <a:schemeClr val="bg1">
                  <a:lumMod val="65000"/>
                </a:schemeClr>
              </a:solidFill>
              <a:latin typeface="+mn-lt"/>
            </a:endParaRPr>
          </a:p>
        </p:txBody>
      </p:sp>
    </p:spTree>
    <p:extLst>
      <p:ext uri="{BB962C8B-B14F-4D97-AF65-F5344CB8AC3E}">
        <p14:creationId xmlns:p14="http://schemas.microsoft.com/office/powerpoint/2010/main" val="3530532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2019 SBE Item </a:t>
            </a:r>
            <a:endParaRPr lang="en-US" dirty="0"/>
          </a:p>
        </p:txBody>
      </p:sp>
      <p:sp>
        <p:nvSpPr>
          <p:cNvPr id="3" name="Content Placeholder 2"/>
          <p:cNvSpPr>
            <a:spLocks noGrp="1"/>
          </p:cNvSpPr>
          <p:nvPr>
            <p:ph idx="1"/>
          </p:nvPr>
        </p:nvSpPr>
        <p:spPr/>
        <p:txBody>
          <a:bodyPr/>
          <a:lstStyle/>
          <a:p>
            <a:r>
              <a:rPr lang="en-US" dirty="0" smtClean="0"/>
              <a:t>See September 2019 </a:t>
            </a:r>
            <a:r>
              <a:rPr lang="en-US" dirty="0"/>
              <a:t>SBE Agenda Item 1 at </a:t>
            </a:r>
            <a:r>
              <a:rPr lang="en-US" dirty="0">
                <a:hlinkClick r:id="rId2"/>
              </a:rPr>
              <a:t>https://</a:t>
            </a:r>
            <a:r>
              <a:rPr lang="en-US" dirty="0" smtClean="0">
                <a:hlinkClick r:id="rId2"/>
              </a:rPr>
              <a:t>www.cde.ca.gov/be/ag/ag/yr19/documents/sep19item01.docx</a:t>
            </a:r>
            <a:r>
              <a:rPr lang="en-US" dirty="0" smtClean="0"/>
              <a:t> to review the recommendation to incorporate the CAAs and re-setting the Very Low and Low Status levels for DASS schools</a:t>
            </a:r>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225887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1"/>
            <a:ext cx="12192000" cy="1582615"/>
          </a:xfrm>
        </p:spPr>
        <p:txBody>
          <a:bodyPr>
            <a:noAutofit/>
          </a:bodyPr>
          <a:lstStyle/>
          <a:p>
            <a:pPr>
              <a:spcBef>
                <a:spcPts val="1200"/>
              </a:spcBef>
            </a:pPr>
            <a:r>
              <a:rPr lang="en-US" sz="4800" dirty="0" smtClean="0"/>
              <a:t>Changes to the Participation Rate</a:t>
            </a:r>
            <a:endParaRPr lang="en-US" sz="4800" dirty="0"/>
          </a:p>
        </p:txBody>
      </p:sp>
      <p:sp>
        <p:nvSpPr>
          <p:cNvPr id="3" name="Footer Placeholder 2"/>
          <p:cNvSpPr>
            <a:spLocks noGrp="1"/>
          </p:cNvSpPr>
          <p:nvPr>
            <p:ph type="ftr" sz="quarter" idx="11"/>
          </p:nvPr>
        </p:nvSpPr>
        <p:spPr/>
        <p:txBody>
          <a:bodyPr/>
          <a:lstStyle/>
          <a:p>
            <a:r>
              <a:rPr lang="en-US" dirty="0" smtClean="0"/>
              <a:t>California Department of Education</a:t>
            </a:r>
            <a:endParaRPr lang="en-US"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678426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a:t>
            </a:r>
            <a:endParaRPr lang="en-US" dirty="0"/>
          </a:p>
        </p:txBody>
      </p:sp>
      <p:sp>
        <p:nvSpPr>
          <p:cNvPr id="3" name="Content Placeholder 2"/>
          <p:cNvSpPr>
            <a:spLocks noGrp="1"/>
          </p:cNvSpPr>
          <p:nvPr>
            <p:ph idx="1"/>
          </p:nvPr>
        </p:nvSpPr>
        <p:spPr>
          <a:xfrm>
            <a:off x="211016" y="1582616"/>
            <a:ext cx="11582400" cy="5313300"/>
          </a:xfrm>
        </p:spPr>
        <p:txBody>
          <a:bodyPr>
            <a:normAutofit/>
          </a:bodyPr>
          <a:lstStyle/>
          <a:p>
            <a:pPr>
              <a:spcBef>
                <a:spcPts val="1200"/>
              </a:spcBef>
              <a:spcAft>
                <a:spcPts val="1200"/>
              </a:spcAft>
            </a:pPr>
            <a:r>
              <a:rPr lang="en-US" sz="3200" dirty="0" smtClean="0"/>
              <a:t>The Every Students Succeed Act (ESSA) requires states to test at least 95 percent of all students and student groups in ELA and mathematics. It also requires states to factor the participation rate into the Academic Indicator.</a:t>
            </a:r>
          </a:p>
          <a:p>
            <a:pPr>
              <a:spcBef>
                <a:spcPts val="1200"/>
              </a:spcBef>
              <a:spcAft>
                <a:spcPts val="1200"/>
              </a:spcAft>
            </a:pPr>
            <a:r>
              <a:rPr lang="en-US" sz="3200" dirty="0" smtClean="0"/>
              <a:t>Beginning with the 2018 Dashboard, </a:t>
            </a:r>
            <a:r>
              <a:rPr lang="en-US" sz="3200" dirty="0"/>
              <a:t>participation </a:t>
            </a:r>
            <a:r>
              <a:rPr lang="en-US" sz="3200" dirty="0" smtClean="0"/>
              <a:t>rates were factored </a:t>
            </a:r>
            <a:r>
              <a:rPr lang="en-US" sz="3200" dirty="0"/>
              <a:t>in </a:t>
            </a:r>
            <a:r>
              <a:rPr lang="en-US" sz="3200" dirty="0" smtClean="0"/>
              <a:t>reporting of the Academic Indicator</a:t>
            </a:r>
            <a:r>
              <a:rPr lang="en-US" sz="3200" dirty="0"/>
              <a:t>.</a:t>
            </a:r>
            <a:endParaRPr lang="en-US" sz="3200" dirty="0" smtClean="0"/>
          </a:p>
          <a:p>
            <a:pPr lvl="1">
              <a:spcBef>
                <a:spcPts val="1200"/>
              </a:spcBef>
              <a:spcAft>
                <a:spcPts val="1200"/>
              </a:spcAft>
            </a:pPr>
            <a:endParaRPr lang="en-US" sz="3200" dirty="0"/>
          </a:p>
          <a:p>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22</a:t>
            </a:fld>
            <a:endParaRPr lang="en-US" dirty="0"/>
          </a:p>
        </p:txBody>
      </p:sp>
    </p:spTree>
    <p:extLst>
      <p:ext uri="{BB962C8B-B14F-4D97-AF65-F5344CB8AC3E}">
        <p14:creationId xmlns:p14="http://schemas.microsoft.com/office/powerpoint/2010/main" val="207145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Factoring In the Participation Rate</a:t>
            </a:r>
            <a:endParaRPr lang="en-US" dirty="0"/>
          </a:p>
        </p:txBody>
      </p:sp>
      <p:sp>
        <p:nvSpPr>
          <p:cNvPr id="3" name="Content Placeholder 2"/>
          <p:cNvSpPr>
            <a:spLocks noGrp="1"/>
          </p:cNvSpPr>
          <p:nvPr>
            <p:ph idx="1"/>
          </p:nvPr>
        </p:nvSpPr>
        <p:spPr/>
        <p:txBody>
          <a:bodyPr>
            <a:normAutofit/>
          </a:bodyPr>
          <a:lstStyle/>
          <a:p>
            <a:pPr>
              <a:spcBef>
                <a:spcPts val="1200"/>
              </a:spcBef>
              <a:spcAft>
                <a:spcPts val="1200"/>
              </a:spcAft>
            </a:pPr>
            <a:r>
              <a:rPr lang="en-US" sz="3200" dirty="0"/>
              <a:t>If an LEA, school, or student group does not meet the 95 percent </a:t>
            </a:r>
            <a:r>
              <a:rPr lang="en-US" sz="3200" dirty="0" smtClean="0"/>
              <a:t>participation rate </a:t>
            </a:r>
            <a:r>
              <a:rPr lang="en-US" sz="3200" dirty="0"/>
              <a:t>target, the percent of students needed to bring it to 95 percent will be </a:t>
            </a:r>
            <a:r>
              <a:rPr lang="en-US" sz="3200" dirty="0" smtClean="0"/>
              <a:t>factored into the </a:t>
            </a:r>
            <a:r>
              <a:rPr lang="en-US" sz="3200" dirty="0"/>
              <a:t>Academic Indicator results.</a:t>
            </a:r>
          </a:p>
          <a:p>
            <a:pPr>
              <a:spcBef>
                <a:spcPts val="1200"/>
              </a:spcBef>
              <a:spcAft>
                <a:spcPts val="1200"/>
              </a:spcAft>
            </a:pPr>
            <a:r>
              <a:rPr lang="en-US" sz="3200" dirty="0"/>
              <a:t>Students who take the California Alternate Assessments (CAAs) are included in the participation rate calculation.</a:t>
            </a:r>
          </a:p>
          <a:p>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23</a:t>
            </a:fld>
            <a:endParaRPr lang="en-US" dirty="0"/>
          </a:p>
        </p:txBody>
      </p:sp>
    </p:spTree>
    <p:extLst>
      <p:ext uri="{BB962C8B-B14F-4D97-AF65-F5344CB8AC3E}">
        <p14:creationId xmlns:p14="http://schemas.microsoft.com/office/powerpoint/2010/main" val="706814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Participation </a:t>
            </a:r>
            <a:r>
              <a:rPr lang="en-US" dirty="0"/>
              <a:t>Rate Methodology </a:t>
            </a:r>
          </a:p>
        </p:txBody>
      </p:sp>
      <p:sp>
        <p:nvSpPr>
          <p:cNvPr id="3" name="Content Placeholder 2"/>
          <p:cNvSpPr>
            <a:spLocks noGrp="1"/>
          </p:cNvSpPr>
          <p:nvPr>
            <p:ph idx="1"/>
          </p:nvPr>
        </p:nvSpPr>
        <p:spPr/>
        <p:txBody>
          <a:bodyPr>
            <a:normAutofit/>
          </a:bodyPr>
          <a:lstStyle/>
          <a:p>
            <a:pPr marL="514350" indent="-514350">
              <a:spcBef>
                <a:spcPts val="1200"/>
              </a:spcBef>
              <a:spcAft>
                <a:spcPts val="1200"/>
              </a:spcAft>
              <a:buFont typeface="+mj-lt"/>
              <a:buAutoNum type="arabicPeriod"/>
            </a:pPr>
            <a:r>
              <a:rPr lang="en-US" sz="3200" dirty="0" smtClean="0"/>
              <a:t>Calculate the number of percentage points that the school, LEA, or student group falls short of the 95% participation target. </a:t>
            </a:r>
          </a:p>
          <a:p>
            <a:pPr marL="514350" indent="-514350">
              <a:spcBef>
                <a:spcPts val="1200"/>
              </a:spcBef>
              <a:spcAft>
                <a:spcPts val="1200"/>
              </a:spcAft>
              <a:buFont typeface="+mj-lt"/>
              <a:buAutoNum type="arabicPeriod"/>
            </a:pPr>
            <a:r>
              <a:rPr lang="en-US" sz="3200" dirty="0" smtClean="0"/>
              <a:t>For each of these percentage points, reduce the Distance from Standard (DFS) by </a:t>
            </a:r>
            <a:r>
              <a:rPr lang="en-US" sz="3200" b="1" dirty="0" smtClean="0"/>
              <a:t>0.25 points</a:t>
            </a:r>
            <a:r>
              <a:rPr lang="en-US" sz="3200" dirty="0"/>
              <a:t>. The reduction of DFS will vary at the districtwide, schoolwide, and student group </a:t>
            </a:r>
            <a:r>
              <a:rPr lang="en-US" sz="3200" dirty="0" smtClean="0"/>
              <a:t>levels</a:t>
            </a:r>
          </a:p>
          <a:p>
            <a:pPr marL="0" indent="0">
              <a:spcAft>
                <a:spcPts val="1200"/>
              </a:spcAft>
              <a:buNone/>
            </a:pPr>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24</a:t>
            </a:fld>
            <a:endParaRPr lang="en-US" dirty="0"/>
          </a:p>
        </p:txBody>
      </p:sp>
    </p:spTree>
    <p:extLst>
      <p:ext uri="{BB962C8B-B14F-4D97-AF65-F5344CB8AC3E}">
        <p14:creationId xmlns:p14="http://schemas.microsoft.com/office/powerpoint/2010/main" val="2114510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Exceptions to Participation Rate Requirement</a:t>
            </a:r>
            <a:endParaRPr lang="en-US" dirty="0"/>
          </a:p>
        </p:txBody>
      </p:sp>
      <p:sp>
        <p:nvSpPr>
          <p:cNvPr id="3" name="Content Placeholder 2"/>
          <p:cNvSpPr>
            <a:spLocks noGrp="1"/>
          </p:cNvSpPr>
          <p:nvPr>
            <p:ph idx="1"/>
          </p:nvPr>
        </p:nvSpPr>
        <p:spPr>
          <a:xfrm>
            <a:off x="211016" y="1698170"/>
            <a:ext cx="11582400" cy="5023305"/>
          </a:xfrm>
        </p:spPr>
        <p:txBody>
          <a:bodyPr>
            <a:normAutofit lnSpcReduction="10000"/>
          </a:bodyPr>
          <a:lstStyle/>
          <a:p>
            <a:pPr>
              <a:spcBef>
                <a:spcPts val="600"/>
              </a:spcBef>
              <a:spcAft>
                <a:spcPts val="600"/>
              </a:spcAft>
            </a:pPr>
            <a:r>
              <a:rPr lang="en-US" sz="3200" dirty="0" smtClean="0"/>
              <a:t>The following students are automatically removed from the participation rate calculations:</a:t>
            </a:r>
          </a:p>
          <a:p>
            <a:pPr lvl="1">
              <a:lnSpc>
                <a:spcPct val="110000"/>
              </a:lnSpc>
              <a:spcBef>
                <a:spcPts val="600"/>
              </a:spcBef>
              <a:spcAft>
                <a:spcPts val="600"/>
              </a:spcAft>
            </a:pPr>
            <a:r>
              <a:rPr lang="en-US" dirty="0" smtClean="0"/>
              <a:t>Students flagged with “Medical Emergency” condition code (unless they log onto both parts of the test)</a:t>
            </a:r>
          </a:p>
          <a:p>
            <a:pPr lvl="1">
              <a:lnSpc>
                <a:spcPct val="110000"/>
              </a:lnSpc>
              <a:spcBef>
                <a:spcPts val="600"/>
              </a:spcBef>
              <a:spcAft>
                <a:spcPts val="1200"/>
              </a:spcAft>
            </a:pPr>
            <a:r>
              <a:rPr lang="en-US" dirty="0" smtClean="0"/>
              <a:t>English learners new to the country (enrolled in a U.S. school for less than one year) are exempt from taking the ELA portion of the Smarter Balanced Summative Assessments</a:t>
            </a:r>
          </a:p>
          <a:p>
            <a:pPr>
              <a:spcBef>
                <a:spcPts val="1200"/>
              </a:spcBef>
              <a:spcAft>
                <a:spcPts val="600"/>
              </a:spcAft>
            </a:pPr>
            <a:r>
              <a:rPr lang="en-US" sz="3200" dirty="0" smtClean="0"/>
              <a:t>Parent waivers do not exempt students from the participation rate calculations</a:t>
            </a:r>
            <a:endParaRPr lang="en-US" sz="3500"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25</a:t>
            </a:fld>
            <a:endParaRPr lang="en-US" dirty="0"/>
          </a:p>
        </p:txBody>
      </p:sp>
    </p:spTree>
    <p:extLst>
      <p:ext uri="{BB962C8B-B14F-4D97-AF65-F5344CB8AC3E}">
        <p14:creationId xmlns:p14="http://schemas.microsoft.com/office/powerpoint/2010/main" val="1469943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2378457"/>
            <a:ext cx="9144000" cy="1582615"/>
          </a:xfrm>
        </p:spPr>
        <p:txBody>
          <a:bodyPr>
            <a:noAutofit/>
          </a:bodyPr>
          <a:lstStyle/>
          <a:p>
            <a:r>
              <a:rPr lang="en-US" sz="4800" dirty="0" smtClean="0"/>
              <a:t>Changes to Participation Rate Methodology for 2020 Dashboard</a:t>
            </a:r>
            <a:endParaRPr lang="en-US" sz="4800" dirty="0"/>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26</a:t>
            </a:fld>
            <a:endParaRPr lang="en-US" dirty="0"/>
          </a:p>
        </p:txBody>
      </p:sp>
    </p:spTree>
    <p:extLst>
      <p:ext uri="{BB962C8B-B14F-4D97-AF65-F5344CB8AC3E}">
        <p14:creationId xmlns:p14="http://schemas.microsoft.com/office/powerpoint/2010/main" val="2292525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 Direction on Participation Rate </a:t>
            </a:r>
            <a:endParaRPr lang="en-US" dirty="0"/>
          </a:p>
        </p:txBody>
      </p:sp>
      <p:sp>
        <p:nvSpPr>
          <p:cNvPr id="3" name="Content Placeholder 2"/>
          <p:cNvSpPr>
            <a:spLocks noGrp="1"/>
          </p:cNvSpPr>
          <p:nvPr>
            <p:ph idx="1"/>
          </p:nvPr>
        </p:nvSpPr>
        <p:spPr>
          <a:xfrm>
            <a:off x="144341" y="1582616"/>
            <a:ext cx="11582400" cy="5023305"/>
          </a:xfrm>
        </p:spPr>
        <p:txBody>
          <a:bodyPr>
            <a:normAutofit/>
          </a:bodyPr>
          <a:lstStyle/>
          <a:p>
            <a:pPr>
              <a:spcBef>
                <a:spcPts val="1200"/>
              </a:spcBef>
              <a:spcAft>
                <a:spcPts val="1200"/>
              </a:spcAft>
            </a:pPr>
            <a:r>
              <a:rPr lang="en-US" sz="3200" dirty="0" smtClean="0"/>
              <a:t>ED has determined California’s .25 point penalty does not meet ESSA requirements</a:t>
            </a:r>
          </a:p>
          <a:p>
            <a:pPr>
              <a:spcBef>
                <a:spcPts val="1200"/>
              </a:spcBef>
              <a:spcAft>
                <a:spcPts val="1200"/>
              </a:spcAft>
            </a:pPr>
            <a:r>
              <a:rPr lang="en-US" sz="3200" dirty="0" smtClean="0"/>
              <a:t>Must assign the Lowest Obtainable Scale Score (LOSS) for each student needed to bring school, district, student group to a 95% participation rate</a:t>
            </a:r>
          </a:p>
          <a:p>
            <a:pPr lvl="1">
              <a:spcBef>
                <a:spcPts val="1200"/>
              </a:spcBef>
              <a:spcAft>
                <a:spcPts val="1200"/>
              </a:spcAft>
            </a:pPr>
            <a:r>
              <a:rPr lang="en-US" dirty="0" smtClean="0"/>
              <a:t>ED requests that new methodology be applied this year</a:t>
            </a:r>
          </a:p>
          <a:p>
            <a:pPr lvl="1">
              <a:spcBef>
                <a:spcPts val="1200"/>
              </a:spcBef>
              <a:spcAft>
                <a:spcPts val="1200"/>
              </a:spcAft>
            </a:pPr>
            <a:r>
              <a:rPr lang="en-US" dirty="0" smtClean="0"/>
              <a:t>CDE will not apply until the 2020 Dashboard</a:t>
            </a:r>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27</a:t>
            </a:fld>
            <a:endParaRPr lang="en-US" dirty="0"/>
          </a:p>
        </p:txBody>
      </p:sp>
    </p:spTree>
    <p:extLst>
      <p:ext uri="{BB962C8B-B14F-4D97-AF65-F5344CB8AC3E}">
        <p14:creationId xmlns:p14="http://schemas.microsoft.com/office/powerpoint/2010/main" val="2029997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Methodology Applied for 2020 Dashboard</a:t>
            </a:r>
            <a:endParaRPr lang="en-US" dirty="0"/>
          </a:p>
        </p:txBody>
      </p:sp>
      <p:sp>
        <p:nvSpPr>
          <p:cNvPr id="3" name="Content Placeholder 2"/>
          <p:cNvSpPr>
            <a:spLocks noGrp="1"/>
          </p:cNvSpPr>
          <p:nvPr>
            <p:ph idx="1"/>
          </p:nvPr>
        </p:nvSpPr>
        <p:spPr>
          <a:xfrm>
            <a:off x="211016" y="1703212"/>
            <a:ext cx="11582400" cy="5033337"/>
          </a:xfrm>
        </p:spPr>
        <p:txBody>
          <a:bodyPr>
            <a:normAutofit/>
          </a:bodyPr>
          <a:lstStyle/>
          <a:p>
            <a:pPr marL="514350" indent="-514350">
              <a:spcBef>
                <a:spcPts val="1200"/>
              </a:spcBef>
              <a:spcAft>
                <a:spcPts val="1200"/>
              </a:spcAft>
              <a:buFont typeface="+mj-lt"/>
              <a:buAutoNum type="arabicPeriod"/>
            </a:pPr>
            <a:r>
              <a:rPr lang="en-US" sz="3200" dirty="0" smtClean="0"/>
              <a:t>Add the number of students needed to reach a 95% participation rate into the DFS calculations. </a:t>
            </a:r>
            <a:endParaRPr lang="en-US" sz="3200" dirty="0"/>
          </a:p>
          <a:p>
            <a:pPr marL="514350" indent="-514350">
              <a:spcBef>
                <a:spcPts val="1200"/>
              </a:spcBef>
              <a:spcAft>
                <a:spcPts val="1200"/>
              </a:spcAft>
              <a:buFont typeface="+mj-lt"/>
              <a:buAutoNum type="arabicPeriod"/>
            </a:pPr>
            <a:r>
              <a:rPr lang="en-US" sz="3200" dirty="0" smtClean="0"/>
              <a:t>Assign these additional schools a </a:t>
            </a:r>
            <a:r>
              <a:rPr lang="en-US" sz="3200" b="1" dirty="0" smtClean="0"/>
              <a:t>predetermined</a:t>
            </a:r>
            <a:r>
              <a:rPr lang="en-US" sz="3200" dirty="0" smtClean="0"/>
              <a:t> LOSS </a:t>
            </a:r>
          </a:p>
          <a:p>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28</a:t>
            </a:fld>
            <a:endParaRPr lang="en-US" dirty="0"/>
          </a:p>
        </p:txBody>
      </p:sp>
    </p:spTree>
    <p:extLst>
      <p:ext uri="{BB962C8B-B14F-4D97-AF65-F5344CB8AC3E}">
        <p14:creationId xmlns:p14="http://schemas.microsoft.com/office/powerpoint/2010/main" val="335456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Incorporating Participation for </a:t>
            </a:r>
            <a:br>
              <a:rPr lang="en-US" sz="4400" dirty="0" smtClean="0"/>
            </a:br>
            <a:r>
              <a:rPr lang="en-US" sz="4400" dirty="0" smtClean="0"/>
              <a:t>CAA students</a:t>
            </a:r>
            <a:endParaRPr lang="en-US" sz="4400"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CAA students who do not take the test will be assigned the same LOSS as those taking the Smarter Balanced Summative Assessments.</a:t>
            </a:r>
          </a:p>
          <a:p>
            <a:pPr marL="457200" lvl="1" indent="0">
              <a:buNone/>
            </a:pPr>
            <a:endParaRPr lang="en-US" dirty="0" smtClean="0"/>
          </a:p>
          <a:p>
            <a:pPr marL="457200" lvl="1"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19142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4868" y="113758"/>
            <a:ext cx="11353799" cy="869109"/>
          </a:xfrm>
        </p:spPr>
        <p:txBody>
          <a:bodyPr>
            <a:noAutofit/>
          </a:bodyPr>
          <a:lstStyle/>
          <a:p>
            <a:r>
              <a:rPr lang="en-US" dirty="0"/>
              <a:t>Dashboard Mobile App is now Available!</a:t>
            </a:r>
          </a:p>
        </p:txBody>
      </p:sp>
      <p:sp>
        <p:nvSpPr>
          <p:cNvPr id="3" name="Slide Number Placeholder 2"/>
          <p:cNvSpPr>
            <a:spLocks noGrp="1"/>
          </p:cNvSpPr>
          <p:nvPr>
            <p:ph type="sldNum" sz="quarter" idx="10"/>
          </p:nvPr>
        </p:nvSpPr>
        <p:spPr>
          <a:xfrm>
            <a:off x="9168384" y="6356351"/>
            <a:ext cx="2743200" cy="365125"/>
          </a:xfrm>
        </p:spPr>
        <p:txBody>
          <a:bodyPr/>
          <a:lstStyle/>
          <a:p>
            <a:fld id="{BD4257AD-90F9-4636-AD93-EC01DBF603ED}" type="slidenum">
              <a:rPr lang="en-US" smtClean="0">
                <a:solidFill>
                  <a:prstClr val="black">
                    <a:tint val="75000"/>
                  </a:prstClr>
                </a:solidFill>
              </a:rPr>
              <a:pPr/>
              <a:t>3</a:t>
            </a:fld>
            <a:endParaRPr lang="en-US" dirty="0">
              <a:solidFill>
                <a:prstClr val="black">
                  <a:tint val="75000"/>
                </a:prstClr>
              </a:solidFill>
            </a:endParaRPr>
          </a:p>
        </p:txBody>
      </p:sp>
      <p:pic>
        <p:nvPicPr>
          <p:cNvPr id="2" name="Content Placeholder 1" descr="Screenshot from the CA Dashboard app search page which includes fields for School or District, City or County, and year."/>
          <p:cNvPicPr>
            <a:picLocks noGrp="1" noChangeAspect="1"/>
          </p:cNvPicPr>
          <p:nvPr>
            <p:ph sz="quarter" idx="11"/>
          </p:nvPr>
        </p:nvPicPr>
        <p:blipFill>
          <a:blip r:embed="rId3"/>
          <a:stretch>
            <a:fillRect/>
          </a:stretch>
        </p:blipFill>
        <p:spPr>
          <a:xfrm>
            <a:off x="290576" y="1617911"/>
            <a:ext cx="1598545" cy="3071812"/>
          </a:xfrm>
          <a:prstGeom prst="rect">
            <a:avLst/>
          </a:prstGeom>
        </p:spPr>
      </p:pic>
      <p:sp>
        <p:nvSpPr>
          <p:cNvPr id="6" name="Content Placeholder 5"/>
          <p:cNvSpPr>
            <a:spLocks noGrp="1"/>
          </p:cNvSpPr>
          <p:nvPr>
            <p:ph sz="quarter" idx="4294967295"/>
          </p:nvPr>
        </p:nvSpPr>
        <p:spPr>
          <a:xfrm>
            <a:off x="205945" y="809617"/>
            <a:ext cx="11571187" cy="470886"/>
          </a:xfrm>
        </p:spPr>
        <p:txBody>
          <a:bodyPr>
            <a:noAutofit/>
          </a:bodyPr>
          <a:lstStyle/>
          <a:p>
            <a:pPr marL="0" indent="0">
              <a:buNone/>
            </a:pPr>
            <a:r>
              <a:rPr lang="en-US" sz="2800" dirty="0">
                <a:latin typeface="Arial" panose="020B0604020202020204" pitchFamily="34" charset="0"/>
                <a:cs typeface="Arial" panose="020B0604020202020204" pitchFamily="34" charset="0"/>
              </a:rPr>
              <a:t>Wherever you are, access to the Dashboard in English or Spanish is a simple swipe away!</a:t>
            </a:r>
          </a:p>
        </p:txBody>
      </p:sp>
      <p:pic>
        <p:nvPicPr>
          <p:cNvPr id="7" name="Content Placeholder 6" descr="Screenshot from the CA Dashboard app displaying status for year 2018. The Chronic Absenteeism shows it is at Yellow level."/>
          <p:cNvPicPr>
            <a:picLocks noGrp="1" noChangeAspect="1"/>
          </p:cNvPicPr>
          <p:nvPr>
            <p:ph sz="quarter" idx="4294967295"/>
          </p:nvPr>
        </p:nvPicPr>
        <p:blipFill>
          <a:blip r:embed="rId4"/>
          <a:stretch>
            <a:fillRect/>
          </a:stretch>
        </p:blipFill>
        <p:spPr>
          <a:xfrm>
            <a:off x="1761600" y="2034011"/>
            <a:ext cx="2052124" cy="3874285"/>
          </a:xfrm>
          <a:prstGeom prst="rect">
            <a:avLst/>
          </a:prstGeom>
        </p:spPr>
      </p:pic>
      <p:sp>
        <p:nvSpPr>
          <p:cNvPr id="9" name="Content Placeholder 8"/>
          <p:cNvSpPr>
            <a:spLocks noGrp="1"/>
          </p:cNvSpPr>
          <p:nvPr>
            <p:ph sz="quarter" idx="4294967295"/>
          </p:nvPr>
        </p:nvSpPr>
        <p:spPr>
          <a:xfrm>
            <a:off x="4005943" y="3708504"/>
            <a:ext cx="7980112" cy="2921980"/>
          </a:xfrm>
        </p:spPr>
        <p:txBody>
          <a:bodyPr>
            <a:normAutofit fontScale="47500" lnSpcReduction="20000"/>
          </a:bodyPr>
          <a:lstStyle/>
          <a:p>
            <a:pPr>
              <a:lnSpc>
                <a:spcPct val="120000"/>
              </a:lnSpc>
              <a:spcBef>
                <a:spcPts val="600"/>
              </a:spcBef>
            </a:pPr>
            <a:r>
              <a:rPr lang="en-US" sz="5100" dirty="0">
                <a:latin typeface="Arial" panose="020B0604020202020204" pitchFamily="34" charset="0"/>
                <a:cs typeface="Arial" panose="020B0604020202020204" pitchFamily="34" charset="0"/>
              </a:rPr>
              <a:t>Available for iOS and Android Devices</a:t>
            </a:r>
          </a:p>
          <a:p>
            <a:pPr lvl="1">
              <a:lnSpc>
                <a:spcPct val="120000"/>
              </a:lnSpc>
              <a:spcBef>
                <a:spcPts val="600"/>
              </a:spcBef>
            </a:pPr>
            <a:r>
              <a:rPr lang="en-US" sz="5100" dirty="0">
                <a:latin typeface="Arial" panose="020B0604020202020204" pitchFamily="34" charset="0"/>
                <a:cs typeface="Arial" panose="020B0604020202020204" pitchFamily="34" charset="0"/>
              </a:rPr>
              <a:t>Download today at </a:t>
            </a:r>
            <a:r>
              <a:rPr lang="en-US" sz="5100" dirty="0">
                <a:latin typeface="Arial" panose="020B0604020202020204" pitchFamily="34" charset="0"/>
                <a:cs typeface="Arial" panose="020B0604020202020204" pitchFamily="34" charset="0"/>
                <a:hlinkClick r:id="rId5" tooltip="CA Dashboard Mobile Application"/>
              </a:rPr>
              <a:t>https://www.cde.ca.gov/re/mo/cadashboard.asp</a:t>
            </a:r>
            <a:r>
              <a:rPr lang="en-US" sz="5100" dirty="0">
                <a:latin typeface="Arial" panose="020B0604020202020204" pitchFamily="34" charset="0"/>
                <a:cs typeface="Arial" panose="020B0604020202020204" pitchFamily="34" charset="0"/>
              </a:rPr>
              <a:t>.</a:t>
            </a:r>
          </a:p>
          <a:p>
            <a:pPr lvl="1">
              <a:lnSpc>
                <a:spcPct val="120000"/>
              </a:lnSpc>
              <a:spcBef>
                <a:spcPts val="600"/>
              </a:spcBef>
            </a:pPr>
            <a:r>
              <a:rPr lang="en-US" sz="5100" dirty="0">
                <a:latin typeface="Arial" panose="020B0604020202020204" pitchFamily="34" charset="0"/>
                <a:cs typeface="Arial" panose="020B0604020202020204" pitchFamily="34" charset="0"/>
              </a:rPr>
              <a:t>iOS Devices requires iOS 12.0 or later. (Compatible with iPhone).</a:t>
            </a:r>
          </a:p>
          <a:p>
            <a:pPr lvl="1">
              <a:lnSpc>
                <a:spcPct val="120000"/>
              </a:lnSpc>
              <a:spcBef>
                <a:spcPts val="600"/>
              </a:spcBef>
            </a:pPr>
            <a:r>
              <a:rPr lang="en-US" sz="5100" dirty="0">
                <a:latin typeface="Arial" panose="020B0604020202020204" pitchFamily="34" charset="0"/>
                <a:cs typeface="Arial" panose="020B0604020202020204" pitchFamily="34" charset="0"/>
              </a:rPr>
              <a:t>Android Devices requires Android Version 5.0 (Lollipop) and up.</a:t>
            </a:r>
          </a:p>
        </p:txBody>
      </p:sp>
      <p:sp>
        <p:nvSpPr>
          <p:cNvPr id="10" name="Content Placeholder 9"/>
          <p:cNvSpPr>
            <a:spLocks noGrp="1"/>
          </p:cNvSpPr>
          <p:nvPr>
            <p:ph sz="quarter" idx="4294967295"/>
          </p:nvPr>
        </p:nvSpPr>
        <p:spPr>
          <a:xfrm>
            <a:off x="4005943" y="1530262"/>
            <a:ext cx="7762724" cy="2187267"/>
          </a:xfrm>
        </p:spPr>
        <p:txBody>
          <a:bodyPr>
            <a:normAutofit fontScale="62500" lnSpcReduction="20000"/>
          </a:bodyPr>
          <a:lstStyle/>
          <a:p>
            <a:pPr>
              <a:lnSpc>
                <a:spcPct val="120000"/>
              </a:lnSpc>
              <a:spcBef>
                <a:spcPts val="600"/>
              </a:spcBef>
            </a:pPr>
            <a:r>
              <a:rPr lang="en-US" sz="3800" dirty="0">
                <a:latin typeface="Arial" panose="020B0604020202020204" pitchFamily="34" charset="0"/>
                <a:cs typeface="Arial" panose="020B0604020202020204" pitchFamily="34" charset="0"/>
              </a:rPr>
              <a:t>District and School Reports at your fingertips.</a:t>
            </a:r>
          </a:p>
          <a:p>
            <a:pPr lvl="1">
              <a:lnSpc>
                <a:spcPct val="120000"/>
              </a:lnSpc>
              <a:spcBef>
                <a:spcPts val="600"/>
              </a:spcBef>
            </a:pPr>
            <a:r>
              <a:rPr lang="en-US" sz="3800" dirty="0">
                <a:latin typeface="Arial" panose="020B0604020202020204" pitchFamily="34" charset="0"/>
                <a:cs typeface="Arial" panose="020B0604020202020204" pitchFamily="34" charset="0"/>
              </a:rPr>
              <a:t>Search for schools/districts on the go.</a:t>
            </a:r>
          </a:p>
          <a:p>
            <a:pPr lvl="1">
              <a:lnSpc>
                <a:spcPct val="120000"/>
              </a:lnSpc>
              <a:spcBef>
                <a:spcPts val="600"/>
              </a:spcBef>
            </a:pPr>
            <a:r>
              <a:rPr lang="en-US" sz="3800" dirty="0">
                <a:latin typeface="Arial" panose="020B0604020202020204" pitchFamily="34" charset="0"/>
                <a:cs typeface="Arial" panose="020B0604020202020204" pitchFamily="34" charset="0"/>
              </a:rPr>
              <a:t>View performance levels of each state indicator.</a:t>
            </a:r>
          </a:p>
          <a:p>
            <a:pPr lvl="1">
              <a:lnSpc>
                <a:spcPct val="120000"/>
              </a:lnSpc>
              <a:spcBef>
                <a:spcPts val="600"/>
              </a:spcBef>
            </a:pPr>
            <a:r>
              <a:rPr lang="en-US" sz="3800" dirty="0">
                <a:latin typeface="Arial" panose="020B0604020202020204" pitchFamily="34" charset="0"/>
                <a:cs typeface="Arial" panose="020B0604020202020204" pitchFamily="34" charset="0"/>
              </a:rPr>
              <a:t>Even drill-down to the performance details for student groups.</a:t>
            </a:r>
          </a:p>
        </p:txBody>
      </p:sp>
    </p:spTree>
    <p:extLst>
      <p:ext uri="{BB962C8B-B14F-4D97-AF65-F5344CB8AC3E}">
        <p14:creationId xmlns:p14="http://schemas.microsoft.com/office/powerpoint/2010/main" val="2046218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5309" y="2378457"/>
            <a:ext cx="10886738" cy="1993518"/>
          </a:xfrm>
        </p:spPr>
        <p:txBody>
          <a:bodyPr>
            <a:noAutofit/>
          </a:bodyPr>
          <a:lstStyle/>
          <a:p>
            <a:pPr algn="ctr"/>
            <a:r>
              <a:rPr lang="en-US" sz="4800" dirty="0" smtClean="0"/>
              <a:t>Rule Change for Including SWDs Who Exit Special Education</a:t>
            </a:r>
            <a:br>
              <a:rPr lang="en-US" sz="4800" dirty="0" smtClean="0"/>
            </a:br>
            <a:r>
              <a:rPr lang="en-US" sz="4800" dirty="0" smtClean="0"/>
              <a:t>in the Academic Indicator </a:t>
            </a:r>
            <a:endParaRPr lang="en-US" sz="4800"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2027328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New Rule for Students Who Exit </a:t>
            </a:r>
            <a:br>
              <a:rPr lang="en-US" sz="4400" dirty="0" smtClean="0"/>
            </a:br>
            <a:r>
              <a:rPr lang="en-US" sz="4400" dirty="0" smtClean="0"/>
              <a:t>Special Education </a:t>
            </a:r>
            <a:endParaRPr lang="en-US" sz="4400"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31</a:t>
            </a:fld>
            <a:endParaRPr lang="en-US" dirty="0">
              <a:solidFill>
                <a:prstClr val="black">
                  <a:tint val="75000"/>
                </a:prstClr>
              </a:solidFill>
            </a:endParaRPr>
          </a:p>
        </p:txBody>
      </p:sp>
      <p:sp>
        <p:nvSpPr>
          <p:cNvPr id="4" name="Content Placeholder 3"/>
          <p:cNvSpPr>
            <a:spLocks noGrp="1"/>
          </p:cNvSpPr>
          <p:nvPr>
            <p:ph sz="quarter" idx="11"/>
          </p:nvPr>
        </p:nvSpPr>
        <p:spPr>
          <a:xfrm>
            <a:off x="439616" y="1904155"/>
            <a:ext cx="11353800" cy="4363453"/>
          </a:xfrm>
        </p:spPr>
        <p:txBody>
          <a:bodyPr/>
          <a:lstStyle/>
          <a:p>
            <a:pPr>
              <a:spcBef>
                <a:spcPts val="1200"/>
              </a:spcBef>
              <a:spcAft>
                <a:spcPts val="1200"/>
              </a:spcAft>
            </a:pPr>
            <a:r>
              <a:rPr lang="en-US" sz="3200" dirty="0" smtClean="0"/>
              <a:t>Beginning with 2019 Dashboard, students </a:t>
            </a:r>
            <a:r>
              <a:rPr lang="en-US" sz="3200" dirty="0"/>
              <a:t>who exited a special education program </a:t>
            </a:r>
            <a:r>
              <a:rPr lang="en-US" sz="3200" dirty="0" smtClean="0"/>
              <a:t>beyond the current school year </a:t>
            </a:r>
            <a:r>
              <a:rPr lang="en-US" sz="3200" b="1" dirty="0" smtClean="0"/>
              <a:t>will no longer be included in the SWD student group</a:t>
            </a:r>
            <a:r>
              <a:rPr lang="en-US" sz="3200" dirty="0" smtClean="0"/>
              <a:t>.</a:t>
            </a:r>
          </a:p>
          <a:p>
            <a:pPr lvl="1">
              <a:spcBef>
                <a:spcPts val="1200"/>
              </a:spcBef>
              <a:spcAft>
                <a:spcPts val="1200"/>
              </a:spcAft>
            </a:pPr>
            <a:r>
              <a:rPr lang="en-US" sz="3000" dirty="0" smtClean="0"/>
              <a:t>The performance level (color) for the </a:t>
            </a:r>
            <a:r>
              <a:rPr lang="en-US" sz="3000" b="1" dirty="0" smtClean="0"/>
              <a:t>Academic Indicator</a:t>
            </a:r>
            <a:r>
              <a:rPr lang="en-US" sz="3000" dirty="0" smtClean="0"/>
              <a:t> will no longer reflect the results of students who exited the program for up to two year.</a:t>
            </a:r>
          </a:p>
          <a:p>
            <a:endParaRPr lang="en-US" dirty="0"/>
          </a:p>
        </p:txBody>
      </p:sp>
    </p:spTree>
    <p:extLst>
      <p:ext uri="{BB962C8B-B14F-4D97-AF65-F5344CB8AC3E}">
        <p14:creationId xmlns:p14="http://schemas.microsoft.com/office/powerpoint/2010/main" val="4216594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5309" y="1671145"/>
            <a:ext cx="10886738" cy="2289927"/>
          </a:xfrm>
        </p:spPr>
        <p:txBody>
          <a:bodyPr>
            <a:noAutofit/>
          </a:bodyPr>
          <a:lstStyle/>
          <a:p>
            <a:r>
              <a:rPr lang="en-US" sz="4800" dirty="0"/>
              <a:t>Expanding the </a:t>
            </a:r>
            <a:r>
              <a:rPr lang="en-US" sz="4800" dirty="0" smtClean="0"/>
              <a:t/>
            </a:r>
            <a:br>
              <a:rPr lang="en-US" sz="4800" dirty="0" smtClean="0"/>
            </a:br>
            <a:r>
              <a:rPr lang="en-US" sz="4800" dirty="0" smtClean="0"/>
              <a:t>District </a:t>
            </a:r>
            <a:r>
              <a:rPr lang="en-US" sz="4800" dirty="0"/>
              <a:t>of Residence Rule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1098501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019"/>
            <a:ext cx="12192000" cy="1032733"/>
          </a:xfrm>
        </p:spPr>
        <p:txBody>
          <a:bodyPr>
            <a:noAutofit/>
          </a:bodyPr>
          <a:lstStyle/>
          <a:p>
            <a:r>
              <a:rPr lang="en-US" dirty="0" smtClean="0"/>
              <a:t>When Districts Cannot </a:t>
            </a:r>
            <a:r>
              <a:rPr lang="en-US" dirty="0"/>
              <a:t>Directly </a:t>
            </a:r>
            <a:br>
              <a:rPr lang="en-US" dirty="0"/>
            </a:br>
            <a:r>
              <a:rPr lang="en-US" dirty="0"/>
              <a:t>Provide Services to SWDs</a:t>
            </a:r>
          </a:p>
        </p:txBody>
      </p:sp>
      <p:sp>
        <p:nvSpPr>
          <p:cNvPr id="3" name="Content Placeholder 2"/>
          <p:cNvSpPr>
            <a:spLocks noGrp="1"/>
          </p:cNvSpPr>
          <p:nvPr>
            <p:ph idx="1"/>
          </p:nvPr>
        </p:nvSpPr>
        <p:spPr>
          <a:xfrm>
            <a:off x="190572" y="1518310"/>
            <a:ext cx="11582400" cy="5339690"/>
          </a:xfrm>
        </p:spPr>
        <p:txBody>
          <a:bodyPr>
            <a:normAutofit fontScale="92500" lnSpcReduction="20000"/>
          </a:bodyPr>
          <a:lstStyle/>
          <a:p>
            <a:pPr>
              <a:spcAft>
                <a:spcPts val="600"/>
              </a:spcAft>
            </a:pPr>
            <a:r>
              <a:rPr lang="en-US" sz="3200" dirty="0"/>
              <a:t>Currently, if a district cannot provide the needed services for its SWDs, it can enter into an Memorandum of Understanding (MOU) with:</a:t>
            </a:r>
          </a:p>
          <a:p>
            <a:pPr lvl="1">
              <a:spcAft>
                <a:spcPts val="600"/>
              </a:spcAft>
            </a:pPr>
            <a:r>
              <a:rPr lang="en-US" dirty="0"/>
              <a:t>Another district (public)</a:t>
            </a:r>
          </a:p>
          <a:p>
            <a:pPr lvl="2">
              <a:spcAft>
                <a:spcPts val="600"/>
              </a:spcAft>
            </a:pPr>
            <a:r>
              <a:rPr lang="en-US" dirty="0"/>
              <a:t>Special education school in another district</a:t>
            </a:r>
          </a:p>
          <a:p>
            <a:pPr lvl="2">
              <a:spcAft>
                <a:spcPts val="1200"/>
              </a:spcAft>
            </a:pPr>
            <a:r>
              <a:rPr lang="en-US" dirty="0"/>
              <a:t>Non-special-education school in another district (e.g., school with a special education program on campus)</a:t>
            </a:r>
          </a:p>
          <a:p>
            <a:pPr lvl="1">
              <a:spcAft>
                <a:spcPts val="600"/>
              </a:spcAft>
            </a:pPr>
            <a:r>
              <a:rPr lang="en-US" dirty="0"/>
              <a:t>The county office of education (COE)</a:t>
            </a:r>
          </a:p>
          <a:p>
            <a:pPr lvl="2">
              <a:spcAft>
                <a:spcPts val="1200"/>
              </a:spcAft>
            </a:pPr>
            <a:r>
              <a:rPr lang="en-US" dirty="0"/>
              <a:t>Special education school in the COE</a:t>
            </a:r>
          </a:p>
          <a:p>
            <a:pPr lvl="1">
              <a:spcAft>
                <a:spcPts val="600"/>
              </a:spcAft>
            </a:pPr>
            <a:r>
              <a:rPr lang="en-US" dirty="0"/>
              <a:t>A Non-Public School (NPS)</a:t>
            </a:r>
          </a:p>
        </p:txBody>
      </p:sp>
      <p:sp>
        <p:nvSpPr>
          <p:cNvPr id="4" name="Footer Placeholder 3"/>
          <p:cNvSpPr>
            <a:spLocks noGrp="1"/>
          </p:cNvSpPr>
          <p:nvPr>
            <p:ph type="ftr" sz="quarter" idx="11"/>
          </p:nvPr>
        </p:nvSpPr>
        <p:spPr>
          <a:xfrm>
            <a:off x="4038600" y="6490467"/>
            <a:ext cx="4114800" cy="365125"/>
          </a:xfrm>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17628204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Non-Academic Measures:</a:t>
            </a:r>
            <a:br>
              <a:rPr lang="en-US" dirty="0"/>
            </a:br>
            <a:r>
              <a:rPr lang="en-US" dirty="0"/>
              <a:t>Which Entity Is Accountable for SWDs?</a:t>
            </a:r>
          </a:p>
        </p:txBody>
      </p:sp>
      <p:sp>
        <p:nvSpPr>
          <p:cNvPr id="3" name="Content Placeholder 2"/>
          <p:cNvSpPr>
            <a:spLocks noGrp="1"/>
          </p:cNvSpPr>
          <p:nvPr>
            <p:ph idx="1"/>
          </p:nvPr>
        </p:nvSpPr>
        <p:spPr>
          <a:xfrm>
            <a:off x="211016" y="1750740"/>
            <a:ext cx="11582400" cy="4970735"/>
          </a:xfrm>
        </p:spPr>
        <p:txBody>
          <a:bodyPr>
            <a:normAutofit lnSpcReduction="10000"/>
          </a:bodyPr>
          <a:lstStyle/>
          <a:p>
            <a:pPr>
              <a:lnSpc>
                <a:spcPct val="120000"/>
              </a:lnSpc>
            </a:pPr>
            <a:r>
              <a:rPr lang="en-US" sz="3200" dirty="0" smtClean="0"/>
              <a:t>The </a:t>
            </a:r>
            <a:r>
              <a:rPr lang="en-US" sz="3200" dirty="0"/>
              <a:t>school of attendance (school of service) and the </a:t>
            </a:r>
            <a:r>
              <a:rPr lang="en-US" sz="3200" dirty="0" smtClean="0"/>
              <a:t>local educational agency (LEA) of </a:t>
            </a:r>
            <a:r>
              <a:rPr lang="en-US" sz="3200" dirty="0"/>
              <a:t>attendance </a:t>
            </a:r>
            <a:r>
              <a:rPr lang="en-US" sz="3200" dirty="0" smtClean="0"/>
              <a:t>(LEA </a:t>
            </a:r>
            <a:r>
              <a:rPr lang="en-US" sz="3200" dirty="0"/>
              <a:t>of service) are held accountable for all </a:t>
            </a:r>
            <a:r>
              <a:rPr lang="en-US" sz="3200" b="1" dirty="0"/>
              <a:t>non-academic measures</a:t>
            </a:r>
            <a:r>
              <a:rPr lang="en-US" sz="3200" dirty="0"/>
              <a:t> on the Dashboard:</a:t>
            </a:r>
          </a:p>
          <a:p>
            <a:pPr lvl="1">
              <a:lnSpc>
                <a:spcPct val="120000"/>
              </a:lnSpc>
            </a:pPr>
            <a:r>
              <a:rPr lang="en-US" dirty="0"/>
              <a:t>Suspension</a:t>
            </a:r>
          </a:p>
          <a:p>
            <a:pPr lvl="1">
              <a:lnSpc>
                <a:spcPct val="120000"/>
              </a:lnSpc>
            </a:pPr>
            <a:r>
              <a:rPr lang="en-US" dirty="0"/>
              <a:t>Chronic Absenteeism</a:t>
            </a:r>
          </a:p>
          <a:p>
            <a:pPr lvl="1">
              <a:lnSpc>
                <a:spcPct val="120000"/>
              </a:lnSpc>
            </a:pPr>
            <a:r>
              <a:rPr lang="en-US" dirty="0"/>
              <a:t>Graduation Rate</a:t>
            </a:r>
          </a:p>
          <a:p>
            <a:pPr lvl="1">
              <a:lnSpc>
                <a:spcPct val="120000"/>
              </a:lnSpc>
            </a:pPr>
            <a:r>
              <a:rPr lang="en-US" dirty="0"/>
              <a:t>College/Career Indicator </a:t>
            </a:r>
          </a:p>
        </p:txBody>
      </p:sp>
      <p:sp>
        <p:nvSpPr>
          <p:cNvPr id="4" name="Footer Placeholder 3"/>
          <p:cNvSpPr>
            <a:spLocks noGrp="1"/>
          </p:cNvSpPr>
          <p:nvPr>
            <p:ph type="ftr" sz="quarter" idx="11"/>
          </p:nvPr>
        </p:nvSpPr>
        <p:spPr>
          <a:xfrm>
            <a:off x="4407877" y="6356350"/>
            <a:ext cx="4114800" cy="365125"/>
          </a:xfrm>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4060074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Academic Indicator: </a:t>
            </a:r>
            <a:br>
              <a:rPr lang="en-US" dirty="0"/>
            </a:br>
            <a:r>
              <a:rPr lang="en-US" dirty="0"/>
              <a:t>Which Entity is Accountable for SWDs? </a:t>
            </a:r>
          </a:p>
        </p:txBody>
      </p:sp>
      <p:sp>
        <p:nvSpPr>
          <p:cNvPr id="3" name="Content Placeholder 2"/>
          <p:cNvSpPr>
            <a:spLocks noGrp="1"/>
          </p:cNvSpPr>
          <p:nvPr>
            <p:ph idx="1"/>
          </p:nvPr>
        </p:nvSpPr>
        <p:spPr>
          <a:xfrm>
            <a:off x="211016" y="1997765"/>
            <a:ext cx="11582400" cy="4179198"/>
          </a:xfrm>
        </p:spPr>
        <p:txBody>
          <a:bodyPr>
            <a:normAutofit/>
          </a:bodyPr>
          <a:lstStyle/>
          <a:p>
            <a:pPr>
              <a:spcBef>
                <a:spcPts val="1200"/>
              </a:spcBef>
              <a:spcAft>
                <a:spcPts val="1200"/>
              </a:spcAft>
            </a:pPr>
            <a:r>
              <a:rPr lang="en-US" sz="3200" dirty="0"/>
              <a:t>At </a:t>
            </a:r>
            <a:r>
              <a:rPr lang="en-US" sz="3200" b="1" dirty="0"/>
              <a:t>school level</a:t>
            </a:r>
            <a:r>
              <a:rPr lang="en-US" sz="3200" dirty="0"/>
              <a:t>, accountability rests with school of attendance (i.e., school of service)</a:t>
            </a:r>
          </a:p>
          <a:p>
            <a:pPr>
              <a:spcBef>
                <a:spcPts val="1200"/>
              </a:spcBef>
              <a:spcAft>
                <a:spcPts val="1200"/>
              </a:spcAft>
            </a:pPr>
            <a:r>
              <a:rPr lang="en-US" sz="3200" dirty="0"/>
              <a:t>At </a:t>
            </a:r>
            <a:r>
              <a:rPr lang="en-US" sz="3200" b="1" dirty="0" smtClean="0"/>
              <a:t>the LEA level</a:t>
            </a:r>
            <a:r>
              <a:rPr lang="en-US" sz="3200" dirty="0"/>
              <a:t>, accountability for the Academic Indicator depends on multiple factors</a:t>
            </a:r>
          </a:p>
          <a:p>
            <a:pPr marL="0" indent="0">
              <a:buNone/>
            </a:pPr>
            <a:endParaRPr lang="en-US" dirty="0"/>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38540948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Academic Indicator: Current Business </a:t>
            </a:r>
            <a:r>
              <a:rPr lang="en-US" dirty="0" smtClean="0"/>
              <a:t>Rule</a:t>
            </a:r>
            <a:endParaRPr lang="en-US" dirty="0"/>
          </a:p>
        </p:txBody>
      </p:sp>
      <p:sp>
        <p:nvSpPr>
          <p:cNvPr id="3" name="Content Placeholder 2"/>
          <p:cNvSpPr>
            <a:spLocks noGrp="1"/>
          </p:cNvSpPr>
          <p:nvPr>
            <p:ph idx="1"/>
          </p:nvPr>
        </p:nvSpPr>
        <p:spPr>
          <a:xfrm>
            <a:off x="304800" y="1416205"/>
            <a:ext cx="11582400" cy="5441795"/>
          </a:xfrm>
        </p:spPr>
        <p:txBody>
          <a:bodyPr>
            <a:normAutofit fontScale="92500" lnSpcReduction="20000"/>
          </a:bodyPr>
          <a:lstStyle/>
          <a:p>
            <a:pPr lvl="0">
              <a:lnSpc>
                <a:spcPct val="120000"/>
              </a:lnSpc>
              <a:spcBef>
                <a:spcPts val="1200"/>
              </a:spcBef>
            </a:pPr>
            <a:r>
              <a:rPr lang="en-US" sz="3200" dirty="0"/>
              <a:t>For the </a:t>
            </a:r>
            <a:r>
              <a:rPr lang="en-US" sz="3200" b="1" dirty="0"/>
              <a:t>Academic Indicator only, </a:t>
            </a:r>
            <a:r>
              <a:rPr lang="en-US" sz="3200" dirty="0"/>
              <a:t>if a student receives services </a:t>
            </a:r>
            <a:r>
              <a:rPr lang="en-US" sz="3200" i="1" dirty="0">
                <a:solidFill>
                  <a:srgbClr val="700000"/>
                </a:solidFill>
              </a:rPr>
              <a:t>from a special education school</a:t>
            </a:r>
            <a:r>
              <a:rPr lang="en-US" sz="3200" b="1" i="1" dirty="0">
                <a:solidFill>
                  <a:srgbClr val="700000"/>
                </a:solidFill>
              </a:rPr>
              <a:t> </a:t>
            </a:r>
            <a:r>
              <a:rPr lang="en-US" sz="3200" dirty="0"/>
              <a:t>(based on ownership code) </a:t>
            </a:r>
            <a:r>
              <a:rPr lang="en-US" sz="3200" i="1" dirty="0">
                <a:solidFill>
                  <a:srgbClr val="700000"/>
                </a:solidFill>
              </a:rPr>
              <a:t>or a Non-Public School (NPS), </a:t>
            </a:r>
            <a:r>
              <a:rPr lang="en-US" sz="3200" dirty="0"/>
              <a:t>the assessment results are sent back to </a:t>
            </a:r>
            <a:r>
              <a:rPr lang="en-US" sz="3200" dirty="0" smtClean="0"/>
              <a:t>the </a:t>
            </a:r>
            <a:r>
              <a:rPr lang="en-US" sz="3200" b="1" dirty="0" smtClean="0"/>
              <a:t>District of Residence </a:t>
            </a:r>
            <a:r>
              <a:rPr lang="en-US" sz="3200" dirty="0" smtClean="0"/>
              <a:t>–</a:t>
            </a:r>
            <a:r>
              <a:rPr lang="en-US" sz="3200" b="1" dirty="0" smtClean="0"/>
              <a:t> </a:t>
            </a:r>
            <a:r>
              <a:rPr lang="en-US" sz="3200" dirty="0" smtClean="0"/>
              <a:t>known as </a:t>
            </a:r>
            <a:r>
              <a:rPr lang="en-US" sz="3200" b="1" dirty="0"/>
              <a:t>District of Special Education </a:t>
            </a:r>
            <a:r>
              <a:rPr lang="en-US" sz="3200" b="1" dirty="0" smtClean="0"/>
              <a:t>Accountability </a:t>
            </a:r>
            <a:r>
              <a:rPr lang="en-US" sz="3200" dirty="0" smtClean="0"/>
              <a:t>in CALPADS</a:t>
            </a:r>
            <a:r>
              <a:rPr lang="en-US" sz="3200" b="1" dirty="0" smtClean="0"/>
              <a:t> </a:t>
            </a:r>
            <a:r>
              <a:rPr lang="en-US" sz="3200" dirty="0"/>
              <a:t>–</a:t>
            </a:r>
            <a:r>
              <a:rPr lang="en-US" sz="3200" b="1" dirty="0"/>
              <a:t> </a:t>
            </a:r>
            <a:r>
              <a:rPr lang="en-US" sz="3200" dirty="0" smtClean="0"/>
              <a:t> </a:t>
            </a:r>
            <a:r>
              <a:rPr lang="en-US" sz="3200" dirty="0"/>
              <a:t>for inclusion in their Dashboard. </a:t>
            </a:r>
          </a:p>
          <a:p>
            <a:pPr lvl="1">
              <a:lnSpc>
                <a:spcPct val="120000"/>
              </a:lnSpc>
              <a:spcBef>
                <a:spcPts val="1200"/>
              </a:spcBef>
            </a:pPr>
            <a:r>
              <a:rPr lang="en-US" dirty="0"/>
              <a:t>Business rule was used in former accountability systems (i.e., API and AYP), including all Dashboard releases (i.e., 2017 and 2018 Dashboards) </a:t>
            </a:r>
          </a:p>
          <a:p>
            <a:pPr>
              <a:lnSpc>
                <a:spcPct val="120000"/>
              </a:lnSpc>
              <a:spcBef>
                <a:spcPts val="1200"/>
              </a:spcBef>
            </a:pPr>
            <a:r>
              <a:rPr lang="en-US" sz="3200" dirty="0"/>
              <a:t>The Assessment results are not included in the Dashboard for the </a:t>
            </a:r>
            <a:r>
              <a:rPr lang="en-US" sz="3200" dirty="0" smtClean="0"/>
              <a:t>LEA </a:t>
            </a:r>
            <a:r>
              <a:rPr lang="en-US" sz="3200" dirty="0"/>
              <a:t>of Services</a:t>
            </a:r>
          </a:p>
          <a:p>
            <a:endParaRPr lang="en-US" dirty="0"/>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1674882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Changes </a:t>
            </a:r>
            <a:r>
              <a:rPr lang="en-US" dirty="0"/>
              <a:t>for the 2019 Dashboard</a:t>
            </a:r>
          </a:p>
        </p:txBody>
      </p:sp>
      <p:sp>
        <p:nvSpPr>
          <p:cNvPr id="3" name="Content Placeholder 2"/>
          <p:cNvSpPr>
            <a:spLocks noGrp="1"/>
          </p:cNvSpPr>
          <p:nvPr>
            <p:ph idx="1"/>
          </p:nvPr>
        </p:nvSpPr>
        <p:spPr>
          <a:xfrm>
            <a:off x="211016" y="1409252"/>
            <a:ext cx="11740730" cy="5312223"/>
          </a:xfrm>
        </p:spPr>
        <p:txBody>
          <a:bodyPr>
            <a:normAutofit/>
          </a:bodyPr>
          <a:lstStyle/>
          <a:p>
            <a:pPr lvl="0">
              <a:lnSpc>
                <a:spcPct val="110000"/>
              </a:lnSpc>
              <a:spcBef>
                <a:spcPts val="600"/>
              </a:spcBef>
              <a:spcAft>
                <a:spcPts val="600"/>
              </a:spcAft>
            </a:pPr>
            <a:r>
              <a:rPr lang="en-US" sz="3500" dirty="0"/>
              <a:t>Expand the </a:t>
            </a:r>
            <a:r>
              <a:rPr lang="en-US" sz="3200" dirty="0"/>
              <a:t>District of Special Education Accountability rule</a:t>
            </a:r>
            <a:endParaRPr lang="en-US" sz="3500" dirty="0"/>
          </a:p>
          <a:p>
            <a:pPr lvl="1">
              <a:lnSpc>
                <a:spcPct val="110000"/>
              </a:lnSpc>
              <a:spcBef>
                <a:spcPts val="600"/>
              </a:spcBef>
              <a:spcAft>
                <a:spcPts val="600"/>
              </a:spcAft>
            </a:pPr>
            <a:r>
              <a:rPr lang="en-US" dirty="0"/>
              <a:t>For the Academic Indicator only, the District of Special Education Accountability</a:t>
            </a:r>
            <a:r>
              <a:rPr lang="en-US" sz="3200" dirty="0"/>
              <a:t> </a:t>
            </a:r>
            <a:r>
              <a:rPr lang="en-US" dirty="0"/>
              <a:t>will be held accountable for </a:t>
            </a:r>
            <a:r>
              <a:rPr lang="en-US" b="1" dirty="0"/>
              <a:t>all</a:t>
            </a:r>
            <a:r>
              <a:rPr lang="en-US" dirty="0"/>
              <a:t> </a:t>
            </a:r>
            <a:r>
              <a:rPr lang="en-US" b="1" dirty="0"/>
              <a:t>SWDs</a:t>
            </a:r>
            <a:r>
              <a:rPr lang="en-US" dirty="0"/>
              <a:t>, not just those who receive services from a special education school or NPS school </a:t>
            </a:r>
          </a:p>
          <a:p>
            <a:pPr lvl="0">
              <a:lnSpc>
                <a:spcPct val="110000"/>
              </a:lnSpc>
              <a:spcBef>
                <a:spcPts val="600"/>
              </a:spcBef>
              <a:spcAft>
                <a:spcPts val="600"/>
              </a:spcAft>
            </a:pPr>
            <a:r>
              <a:rPr lang="en-US" sz="3200" dirty="0"/>
              <a:t>This ensures that the LEA receiving federal IDEA funding for these students is held accountable for the outcomes of </a:t>
            </a:r>
            <a:r>
              <a:rPr lang="en-US" sz="3200" i="1" dirty="0"/>
              <a:t>all SWDs.</a:t>
            </a:r>
            <a:r>
              <a:rPr lang="en-US" sz="3200" dirty="0"/>
              <a:t> </a:t>
            </a:r>
          </a:p>
          <a:p>
            <a:pPr marL="0" indent="0">
              <a:buNone/>
            </a:pPr>
            <a:endParaRPr lang="en-US" dirty="0"/>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14010343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Which Entity Is Accountable for SWDs for the </a:t>
            </a:r>
            <a:r>
              <a:rPr lang="en-US" sz="4400" dirty="0" smtClean="0"/>
              <a:t>2019 </a:t>
            </a:r>
            <a:r>
              <a:rPr lang="en-US" sz="4400" dirty="0"/>
              <a:t>Dashboard?</a:t>
            </a:r>
          </a:p>
        </p:txBody>
      </p:sp>
      <p:graphicFrame>
        <p:nvGraphicFramePr>
          <p:cNvPr id="7" name="Content Placeholder 6" descr="Schools are always accountable for students with disabilities, whereas the district of residence is held accountable for the Academic Indicator only. "/>
          <p:cNvGraphicFramePr>
            <a:graphicFrameLocks noGrp="1"/>
          </p:cNvGraphicFramePr>
          <p:nvPr>
            <p:ph sz="half" idx="1"/>
            <p:extLst/>
          </p:nvPr>
        </p:nvGraphicFramePr>
        <p:xfrm>
          <a:off x="159751" y="1390704"/>
          <a:ext cx="11479093" cy="5059680"/>
        </p:xfrm>
        <a:graphic>
          <a:graphicData uri="http://schemas.openxmlformats.org/drawingml/2006/table">
            <a:tbl>
              <a:tblPr firstRow="1" bandRow="1">
                <a:tableStyleId>{93296810-A885-4BE3-A3E7-6D5BEEA58F35}</a:tableStyleId>
              </a:tblPr>
              <a:tblGrid>
                <a:gridCol w="2651182">
                  <a:extLst>
                    <a:ext uri="{9D8B030D-6E8A-4147-A177-3AD203B41FA5}">
                      <a16:colId xmlns:a16="http://schemas.microsoft.com/office/drawing/2014/main" val="20000"/>
                    </a:ext>
                  </a:extLst>
                </a:gridCol>
                <a:gridCol w="2433729">
                  <a:extLst>
                    <a:ext uri="{9D8B030D-6E8A-4147-A177-3AD203B41FA5}">
                      <a16:colId xmlns:a16="http://schemas.microsoft.com/office/drawing/2014/main" val="20001"/>
                    </a:ext>
                  </a:extLst>
                </a:gridCol>
                <a:gridCol w="3639693">
                  <a:extLst>
                    <a:ext uri="{9D8B030D-6E8A-4147-A177-3AD203B41FA5}">
                      <a16:colId xmlns:a16="http://schemas.microsoft.com/office/drawing/2014/main" val="20002"/>
                    </a:ext>
                  </a:extLst>
                </a:gridCol>
                <a:gridCol w="2754489">
                  <a:extLst>
                    <a:ext uri="{9D8B030D-6E8A-4147-A177-3AD203B41FA5}">
                      <a16:colId xmlns:a16="http://schemas.microsoft.com/office/drawing/2014/main" val="20003"/>
                    </a:ext>
                  </a:extLst>
                </a:gridCol>
              </a:tblGrid>
              <a:tr h="370840">
                <a:tc>
                  <a:txBody>
                    <a:bodyPr/>
                    <a:lstStyle/>
                    <a:p>
                      <a:pPr algn="ctr"/>
                      <a:r>
                        <a:rPr lang="en-US" sz="2600" dirty="0">
                          <a:solidFill>
                            <a:schemeClr val="bg1"/>
                          </a:solidFill>
                          <a:latin typeface="Arial" panose="020B0604020202020204" pitchFamily="34" charset="0"/>
                          <a:cs typeface="Arial" panose="020B0604020202020204" pitchFamily="34" charset="0"/>
                        </a:rPr>
                        <a:t>State</a:t>
                      </a:r>
                      <a:r>
                        <a:rPr lang="en-US" sz="2600" baseline="0" dirty="0">
                          <a:solidFill>
                            <a:schemeClr val="bg1"/>
                          </a:solidFill>
                          <a:latin typeface="Arial" panose="020B0604020202020204" pitchFamily="34" charset="0"/>
                          <a:cs typeface="Arial" panose="020B0604020202020204" pitchFamily="34" charset="0"/>
                        </a:rPr>
                        <a:t> Indicator </a:t>
                      </a:r>
                      <a:endParaRPr lang="en-US" sz="2600"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en-US" sz="2600" dirty="0">
                          <a:solidFill>
                            <a:schemeClr val="bg1"/>
                          </a:solidFill>
                          <a:latin typeface="Arial" panose="020B0604020202020204" pitchFamily="34" charset="0"/>
                          <a:cs typeface="Arial" panose="020B0604020202020204" pitchFamily="34" charset="0"/>
                        </a:rPr>
                        <a:t>School of </a:t>
                      </a:r>
                      <a:r>
                        <a:rPr lang="en-US" sz="2600" dirty="0" smtClean="0">
                          <a:solidFill>
                            <a:schemeClr val="bg1"/>
                          </a:solidFill>
                          <a:latin typeface="Arial" panose="020B0604020202020204" pitchFamily="34" charset="0"/>
                          <a:cs typeface="Arial" panose="020B0604020202020204" pitchFamily="34" charset="0"/>
                        </a:rPr>
                        <a:t>Attendance</a:t>
                      </a:r>
                    </a:p>
                    <a:p>
                      <a:pPr algn="ctr"/>
                      <a:r>
                        <a:rPr lang="en-US" sz="2400" b="0" dirty="0" smtClean="0">
                          <a:solidFill>
                            <a:schemeClr val="bg1"/>
                          </a:solidFill>
                          <a:latin typeface="Arial" panose="020B0604020202020204" pitchFamily="34" charset="0"/>
                          <a:cs typeface="Arial" panose="020B0604020202020204" pitchFamily="34" charset="0"/>
                        </a:rPr>
                        <a:t>(Where Student</a:t>
                      </a:r>
                      <a:r>
                        <a:rPr lang="en-US" sz="2400" b="0" baseline="0" dirty="0" smtClean="0">
                          <a:solidFill>
                            <a:schemeClr val="bg1"/>
                          </a:solidFill>
                          <a:latin typeface="Arial" panose="020B0604020202020204" pitchFamily="34" charset="0"/>
                          <a:cs typeface="Arial" panose="020B0604020202020204" pitchFamily="34" charset="0"/>
                        </a:rPr>
                        <a:t> Is</a:t>
                      </a:r>
                      <a:r>
                        <a:rPr lang="en-US" sz="2400" b="0" dirty="0" smtClean="0">
                          <a:solidFill>
                            <a:schemeClr val="bg1"/>
                          </a:solidFill>
                          <a:latin typeface="Arial" panose="020B0604020202020204" pitchFamily="34" charset="0"/>
                          <a:cs typeface="Arial" panose="020B0604020202020204" pitchFamily="34" charset="0"/>
                        </a:rPr>
                        <a:t> Enrolled)</a:t>
                      </a:r>
                      <a:endParaRPr lang="en-US" sz="2400" b="0"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en-US" sz="2600" dirty="0">
                          <a:solidFill>
                            <a:schemeClr val="bg1"/>
                          </a:solidFill>
                          <a:latin typeface="Arial" panose="020B0604020202020204" pitchFamily="34" charset="0"/>
                          <a:cs typeface="Arial" panose="020B0604020202020204" pitchFamily="34" charset="0"/>
                        </a:rPr>
                        <a:t>District</a:t>
                      </a:r>
                      <a:r>
                        <a:rPr lang="en-US" sz="2600" baseline="0" dirty="0">
                          <a:solidFill>
                            <a:schemeClr val="bg1"/>
                          </a:solidFill>
                          <a:latin typeface="Arial" panose="020B0604020202020204" pitchFamily="34" charset="0"/>
                          <a:cs typeface="Arial" panose="020B0604020202020204" pitchFamily="34" charset="0"/>
                        </a:rPr>
                        <a:t> of Residence</a:t>
                      </a:r>
                    </a:p>
                    <a:p>
                      <a:pPr algn="ctr"/>
                      <a:r>
                        <a:rPr lang="en-US" sz="2400" b="0" baseline="0" dirty="0">
                          <a:solidFill>
                            <a:schemeClr val="bg1"/>
                          </a:solidFill>
                          <a:latin typeface="Arial" panose="020B0604020202020204" pitchFamily="34" charset="0"/>
                          <a:cs typeface="Arial" panose="020B0604020202020204" pitchFamily="34" charset="0"/>
                        </a:rPr>
                        <a:t>(District of Special Education </a:t>
                      </a:r>
                      <a:r>
                        <a:rPr lang="en-US" sz="2400" b="0" baseline="0" dirty="0" smtClean="0">
                          <a:solidFill>
                            <a:schemeClr val="bg1"/>
                          </a:solidFill>
                          <a:latin typeface="Arial" panose="020B0604020202020204" pitchFamily="34" charset="0"/>
                          <a:cs typeface="Arial" panose="020B0604020202020204" pitchFamily="34" charset="0"/>
                        </a:rPr>
                        <a:t>Accountability; district that sent the student) </a:t>
                      </a:r>
                      <a:endParaRPr lang="en-US" sz="2400" b="0"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en-US" sz="2600" dirty="0">
                          <a:solidFill>
                            <a:schemeClr val="bg1"/>
                          </a:solidFill>
                          <a:latin typeface="Arial" panose="020B0604020202020204" pitchFamily="34" charset="0"/>
                          <a:cs typeface="Arial" panose="020B0604020202020204" pitchFamily="34" charset="0"/>
                        </a:rPr>
                        <a:t>District of </a:t>
                      </a:r>
                      <a:r>
                        <a:rPr lang="en-US" sz="2600" dirty="0" smtClean="0">
                          <a:solidFill>
                            <a:schemeClr val="bg1"/>
                          </a:solidFill>
                          <a:latin typeface="Arial" panose="020B0604020202020204" pitchFamily="34" charset="0"/>
                          <a:cs typeface="Arial" panose="020B0604020202020204" pitchFamily="34" charset="0"/>
                        </a:rPr>
                        <a:t>Service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bg1"/>
                          </a:solidFill>
                          <a:latin typeface="Arial" panose="020B0604020202020204" pitchFamily="34" charset="0"/>
                          <a:cs typeface="Arial" panose="020B0604020202020204" pitchFamily="34" charset="0"/>
                        </a:rPr>
                        <a:t>(Where Student</a:t>
                      </a:r>
                      <a:r>
                        <a:rPr lang="en-US" sz="2400" b="0" baseline="0" dirty="0" smtClean="0">
                          <a:solidFill>
                            <a:schemeClr val="bg1"/>
                          </a:solidFill>
                          <a:latin typeface="Arial" panose="020B0604020202020204" pitchFamily="34" charset="0"/>
                          <a:cs typeface="Arial" panose="020B0604020202020204" pitchFamily="34" charset="0"/>
                        </a:rPr>
                        <a:t> Is</a:t>
                      </a:r>
                      <a:r>
                        <a:rPr lang="en-US" sz="2400" b="0" dirty="0" smtClean="0">
                          <a:solidFill>
                            <a:schemeClr val="bg1"/>
                          </a:solidFill>
                          <a:latin typeface="Arial" panose="020B0604020202020204" pitchFamily="34" charset="0"/>
                          <a:cs typeface="Arial" panose="020B0604020202020204" pitchFamily="34" charset="0"/>
                        </a:rPr>
                        <a:t> Enrolled)</a:t>
                      </a:r>
                    </a:p>
                  </a:txBody>
                  <a:tcPr anchor="ctr"/>
                </a:tc>
                <a:extLst>
                  <a:ext uri="{0D108BD9-81ED-4DB2-BD59-A6C34878D82A}">
                    <a16:rowId xmlns:a16="http://schemas.microsoft.com/office/drawing/2014/main" val="10000"/>
                  </a:ext>
                </a:extLst>
              </a:tr>
              <a:tr h="370840">
                <a:tc>
                  <a:txBody>
                    <a:bodyPr/>
                    <a:lstStyle/>
                    <a:p>
                      <a:r>
                        <a:rPr lang="en-US" sz="2400" dirty="0">
                          <a:latin typeface="Arial" panose="020B0604020202020204" pitchFamily="34" charset="0"/>
                          <a:cs typeface="Arial" panose="020B0604020202020204" pitchFamily="34" charset="0"/>
                        </a:rPr>
                        <a:t>Academic</a:t>
                      </a:r>
                      <a:r>
                        <a:rPr lang="en-US" sz="2400" baseline="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Responsible </a:t>
                      </a:r>
                    </a:p>
                  </a:txBody>
                  <a:tcPr/>
                </a:tc>
                <a:tc>
                  <a:txBody>
                    <a:bodyPr/>
                    <a:lstStyle/>
                    <a:p>
                      <a:pPr algn="ctr"/>
                      <a:r>
                        <a:rPr lang="en-US" sz="2400" b="1" dirty="0">
                          <a:latin typeface="Arial" panose="020B0604020202020204" pitchFamily="34" charset="0"/>
                          <a:cs typeface="Arial" panose="020B0604020202020204" pitchFamily="34" charset="0"/>
                        </a:rPr>
                        <a:t>Responsible </a:t>
                      </a:r>
                    </a:p>
                  </a:txBody>
                  <a:tcPr anchor="ctr"/>
                </a:tc>
                <a:tc>
                  <a:txBody>
                    <a:bodyPr/>
                    <a:lstStyle/>
                    <a:p>
                      <a:pPr algn="ctr"/>
                      <a:r>
                        <a:rPr lang="en-US" sz="2400" i="1" dirty="0">
                          <a:latin typeface="Arial" panose="020B0604020202020204" pitchFamily="34" charset="0"/>
                          <a:cs typeface="Arial" panose="020B0604020202020204" pitchFamily="34" charset="0"/>
                        </a:rPr>
                        <a:t>Not Responsible</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Suspension</a:t>
                      </a:r>
                    </a:p>
                  </a:txBody>
                  <a:tcPr/>
                </a:tc>
                <a:tc>
                  <a:txBody>
                    <a:bodyPr/>
                    <a:lstStyle/>
                    <a:p>
                      <a:pPr algn="ctr"/>
                      <a:r>
                        <a:rPr lang="en-US" sz="2400" dirty="0">
                          <a:latin typeface="Arial" panose="020B0604020202020204" pitchFamily="34" charset="0"/>
                          <a:cs typeface="Arial" panose="020B0604020202020204" pitchFamily="34" charset="0"/>
                        </a:rPr>
                        <a:t>Responsible</a:t>
                      </a:r>
                    </a:p>
                  </a:txBody>
                  <a:tcPr/>
                </a:tc>
                <a:tc>
                  <a:txBody>
                    <a:bodyPr/>
                    <a:lstStyle/>
                    <a:p>
                      <a:pPr algn="ctr"/>
                      <a:r>
                        <a:rPr lang="en-US" sz="2400" i="1" dirty="0">
                          <a:latin typeface="Arial" panose="020B0604020202020204" pitchFamily="34" charset="0"/>
                          <a:cs typeface="Arial" panose="020B0604020202020204" pitchFamily="34" charset="0"/>
                        </a:rPr>
                        <a:t>Not Responsible</a:t>
                      </a:r>
                    </a:p>
                  </a:txBody>
                  <a:tcPr anchor="ctr"/>
                </a:tc>
                <a:tc>
                  <a:txBody>
                    <a:bodyPr/>
                    <a:lstStyle/>
                    <a:p>
                      <a:pPr algn="ctr"/>
                      <a:r>
                        <a:rPr lang="en-US" sz="2400" dirty="0">
                          <a:latin typeface="Arial" panose="020B0604020202020204" pitchFamily="34" charset="0"/>
                          <a:cs typeface="Arial" panose="020B0604020202020204" pitchFamily="34" charset="0"/>
                        </a:rPr>
                        <a:t>Responsible</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Arial" panose="020B0604020202020204" pitchFamily="34" charset="0"/>
                          <a:ea typeface="+mn-ea"/>
                          <a:cs typeface="Arial" panose="020B0604020202020204" pitchFamily="34" charset="0"/>
                        </a:rPr>
                        <a:t>Chronic Absenteeism</a:t>
                      </a:r>
                    </a:p>
                  </a:txBody>
                  <a:tcPr/>
                </a:tc>
                <a:tc>
                  <a:txBody>
                    <a:bodyPr/>
                    <a:lstStyle/>
                    <a:p>
                      <a:pPr algn="ctr"/>
                      <a:r>
                        <a:rPr lang="en-US" sz="2400" dirty="0">
                          <a:latin typeface="Arial" panose="020B0604020202020204" pitchFamily="34" charset="0"/>
                          <a:cs typeface="Arial" panose="020B0604020202020204" pitchFamily="34" charset="0"/>
                        </a:rPr>
                        <a:t>Responsible</a:t>
                      </a:r>
                    </a:p>
                  </a:txBody>
                  <a:tcPr/>
                </a:tc>
                <a:tc>
                  <a:txBody>
                    <a:bodyPr/>
                    <a:lstStyle/>
                    <a:p>
                      <a:pPr algn="ctr"/>
                      <a:r>
                        <a:rPr lang="en-US" sz="2400" i="1" dirty="0">
                          <a:latin typeface="Arial" panose="020B0604020202020204" pitchFamily="34" charset="0"/>
                          <a:cs typeface="Arial" panose="020B0604020202020204" pitchFamily="34" charset="0"/>
                        </a:rPr>
                        <a:t>Not Responsible</a:t>
                      </a:r>
                    </a:p>
                  </a:txBody>
                  <a:tcPr anchor="ctr"/>
                </a:tc>
                <a:tc>
                  <a:txBody>
                    <a:bodyPr/>
                    <a:lstStyle/>
                    <a:p>
                      <a:pPr algn="ctr"/>
                      <a:r>
                        <a:rPr lang="en-US" sz="2400" dirty="0">
                          <a:latin typeface="Arial" panose="020B0604020202020204" pitchFamily="34" charset="0"/>
                          <a:cs typeface="Arial" panose="020B0604020202020204" pitchFamily="34" charset="0"/>
                        </a:rPr>
                        <a:t>Responsible</a:t>
                      </a:r>
                    </a:p>
                  </a:txBody>
                  <a:tcPr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Arial" panose="020B0604020202020204" pitchFamily="34" charset="0"/>
                          <a:ea typeface="+mn-ea"/>
                          <a:cs typeface="Arial" panose="020B0604020202020204" pitchFamily="34" charset="0"/>
                        </a:rPr>
                        <a:t>Graduation Rate</a:t>
                      </a:r>
                    </a:p>
                  </a:txBody>
                  <a:tcPr/>
                </a:tc>
                <a:tc>
                  <a:txBody>
                    <a:bodyPr/>
                    <a:lstStyle/>
                    <a:p>
                      <a:pPr algn="ctr"/>
                      <a:r>
                        <a:rPr lang="en-US" sz="2400" dirty="0">
                          <a:latin typeface="Arial" panose="020B0604020202020204" pitchFamily="34" charset="0"/>
                          <a:cs typeface="Arial" panose="020B0604020202020204" pitchFamily="34" charset="0"/>
                        </a:rPr>
                        <a:t>Responsible</a:t>
                      </a:r>
                    </a:p>
                  </a:txBody>
                  <a:tcPr/>
                </a:tc>
                <a:tc>
                  <a:txBody>
                    <a:bodyPr/>
                    <a:lstStyle/>
                    <a:p>
                      <a:pPr algn="ctr"/>
                      <a:r>
                        <a:rPr lang="en-US" sz="2400" i="1" dirty="0">
                          <a:latin typeface="Arial" panose="020B0604020202020204" pitchFamily="34" charset="0"/>
                          <a:cs typeface="Arial" panose="020B0604020202020204" pitchFamily="34" charset="0"/>
                        </a:rPr>
                        <a:t>Not Responsible</a:t>
                      </a:r>
                    </a:p>
                  </a:txBody>
                  <a:tcPr anchor="ctr"/>
                </a:tc>
                <a:tc>
                  <a:txBody>
                    <a:bodyPr/>
                    <a:lstStyle/>
                    <a:p>
                      <a:pPr algn="ctr"/>
                      <a:r>
                        <a:rPr lang="en-US" sz="2400" dirty="0">
                          <a:latin typeface="Arial" panose="020B0604020202020204" pitchFamily="34" charset="0"/>
                          <a:cs typeface="Arial" panose="020B0604020202020204" pitchFamily="34" charset="0"/>
                        </a:rPr>
                        <a:t>Responsible</a:t>
                      </a:r>
                    </a:p>
                  </a:txBody>
                  <a:tcPr/>
                </a:tc>
                <a:extLst>
                  <a:ext uri="{0D108BD9-81ED-4DB2-BD59-A6C34878D82A}">
                    <a16:rowId xmlns:a16="http://schemas.microsoft.com/office/drawing/2014/main" val="10004"/>
                  </a:ext>
                </a:extLst>
              </a:tr>
              <a:tr h="370840">
                <a:tc>
                  <a:txBody>
                    <a:bodyPr/>
                    <a:lstStyle/>
                    <a:p>
                      <a:r>
                        <a:rPr lang="en-US" sz="2400" dirty="0">
                          <a:latin typeface="Arial" panose="020B0604020202020204" pitchFamily="34" charset="0"/>
                          <a:cs typeface="Arial" panose="020B0604020202020204" pitchFamily="34" charset="0"/>
                        </a:rPr>
                        <a:t>CCI </a:t>
                      </a:r>
                    </a:p>
                  </a:txBody>
                  <a:tcPr/>
                </a:tc>
                <a:tc>
                  <a:txBody>
                    <a:bodyPr/>
                    <a:lstStyle/>
                    <a:p>
                      <a:pPr algn="ctr"/>
                      <a:r>
                        <a:rPr lang="en-US" sz="2400" dirty="0">
                          <a:latin typeface="Arial" panose="020B0604020202020204" pitchFamily="34" charset="0"/>
                          <a:cs typeface="Arial" panose="020B0604020202020204" pitchFamily="34" charset="0"/>
                        </a:rPr>
                        <a:t>Responsible</a:t>
                      </a:r>
                    </a:p>
                  </a:txBody>
                  <a:tcPr/>
                </a:tc>
                <a:tc>
                  <a:txBody>
                    <a:bodyPr/>
                    <a:lstStyle/>
                    <a:p>
                      <a:pPr algn="ctr"/>
                      <a:r>
                        <a:rPr lang="en-US" sz="2400" i="1" dirty="0">
                          <a:latin typeface="Arial" panose="020B0604020202020204" pitchFamily="34" charset="0"/>
                          <a:cs typeface="Arial" panose="020B0604020202020204" pitchFamily="34" charset="0"/>
                        </a:rPr>
                        <a:t>Not Responsible</a:t>
                      </a:r>
                    </a:p>
                  </a:txBody>
                  <a:tcPr anchor="ctr"/>
                </a:tc>
                <a:tc>
                  <a:txBody>
                    <a:bodyPr/>
                    <a:lstStyle/>
                    <a:p>
                      <a:pPr algn="ctr"/>
                      <a:r>
                        <a:rPr lang="en-US" sz="2400" dirty="0">
                          <a:latin typeface="Arial" panose="020B0604020202020204" pitchFamily="34" charset="0"/>
                          <a:cs typeface="Arial" panose="020B0604020202020204" pitchFamily="34" charset="0"/>
                        </a:rPr>
                        <a:t>Responsible</a:t>
                      </a:r>
                    </a:p>
                  </a:txBody>
                  <a:tcPr/>
                </a:tc>
                <a:extLst>
                  <a:ext uri="{0D108BD9-81ED-4DB2-BD59-A6C34878D82A}">
                    <a16:rowId xmlns:a16="http://schemas.microsoft.com/office/drawing/2014/main" val="10005"/>
                  </a:ext>
                </a:extLst>
              </a:tr>
              <a:tr h="370840">
                <a:tc>
                  <a:txBody>
                    <a:bodyPr/>
                    <a:lstStyle/>
                    <a:p>
                      <a:r>
                        <a:rPr lang="en-US" sz="2400" dirty="0">
                          <a:latin typeface="Arial" panose="020B0604020202020204" pitchFamily="34" charset="0"/>
                          <a:cs typeface="Arial" panose="020B0604020202020204" pitchFamily="34" charset="0"/>
                        </a:rPr>
                        <a:t>ELPI</a:t>
                      </a:r>
                    </a:p>
                  </a:txBody>
                  <a:tcPr/>
                </a:tc>
                <a:tc>
                  <a:txBody>
                    <a:bodyPr/>
                    <a:lstStyle/>
                    <a:p>
                      <a:pPr algn="ctr"/>
                      <a:r>
                        <a:rPr lang="en-US" sz="2400" dirty="0">
                          <a:latin typeface="Arial" panose="020B0604020202020204" pitchFamily="34" charset="0"/>
                          <a:cs typeface="Arial" panose="020B0604020202020204" pitchFamily="34" charset="0"/>
                        </a:rPr>
                        <a:t>Responsible</a:t>
                      </a:r>
                    </a:p>
                  </a:txBody>
                  <a:tcPr/>
                </a:tc>
                <a:tc>
                  <a:txBody>
                    <a:bodyPr/>
                    <a:lstStyle/>
                    <a:p>
                      <a:pPr algn="ctr"/>
                      <a:r>
                        <a:rPr lang="en-US" sz="2400" i="1" dirty="0">
                          <a:latin typeface="Arial" panose="020B0604020202020204" pitchFamily="34" charset="0"/>
                          <a:cs typeface="Arial" panose="020B0604020202020204" pitchFamily="34" charset="0"/>
                        </a:rPr>
                        <a:t>Not Responsible</a:t>
                      </a:r>
                    </a:p>
                  </a:txBody>
                  <a:tcPr anchor="ctr"/>
                </a:tc>
                <a:tc>
                  <a:txBody>
                    <a:bodyPr/>
                    <a:lstStyle/>
                    <a:p>
                      <a:pPr algn="ctr"/>
                      <a:r>
                        <a:rPr lang="en-US" sz="2400" dirty="0">
                          <a:latin typeface="Arial" panose="020B0604020202020204" pitchFamily="34" charset="0"/>
                          <a:cs typeface="Arial" panose="020B0604020202020204" pitchFamily="34" charset="0"/>
                        </a:rPr>
                        <a:t>Responsible</a:t>
                      </a:r>
                    </a:p>
                  </a:txBody>
                  <a:tcPr/>
                </a:tc>
                <a:extLst>
                  <a:ext uri="{0D108BD9-81ED-4DB2-BD59-A6C34878D82A}">
                    <a16:rowId xmlns:a16="http://schemas.microsoft.com/office/drawing/2014/main" val="10006"/>
                  </a:ext>
                </a:extLst>
              </a:tr>
            </a:tbl>
          </a:graphicData>
        </a:graphic>
      </p:graphicFrame>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2429099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Changes Beyond the 2019 Dashboard: </a:t>
            </a:r>
            <a:br>
              <a:rPr lang="en-US" sz="4400" dirty="0"/>
            </a:br>
            <a:r>
              <a:rPr lang="en-US" sz="4400" dirty="0"/>
              <a:t> Expand Rule to All State Indicators </a:t>
            </a:r>
          </a:p>
        </p:txBody>
      </p:sp>
      <p:sp>
        <p:nvSpPr>
          <p:cNvPr id="3" name="Content Placeholder 2"/>
          <p:cNvSpPr>
            <a:spLocks noGrp="1"/>
          </p:cNvSpPr>
          <p:nvPr>
            <p:ph sz="half" idx="1"/>
          </p:nvPr>
        </p:nvSpPr>
        <p:spPr>
          <a:xfrm>
            <a:off x="177984" y="1750144"/>
            <a:ext cx="11827565" cy="4606207"/>
          </a:xfrm>
        </p:spPr>
        <p:txBody>
          <a:bodyPr>
            <a:normAutofit/>
          </a:bodyPr>
          <a:lstStyle/>
          <a:p>
            <a:pPr>
              <a:lnSpc>
                <a:spcPct val="120000"/>
              </a:lnSpc>
              <a:spcBef>
                <a:spcPts val="1200"/>
              </a:spcBef>
              <a:spcAft>
                <a:spcPts val="1200"/>
              </a:spcAft>
            </a:pPr>
            <a:r>
              <a:rPr lang="en-US" sz="3200" dirty="0" smtClean="0"/>
              <a:t>The </a:t>
            </a:r>
            <a:r>
              <a:rPr lang="en-US" sz="3200" dirty="0"/>
              <a:t>CDE is proposing to apply the District of Special Education Accountability rule to </a:t>
            </a:r>
            <a:r>
              <a:rPr lang="en-US" sz="3200" b="1" dirty="0"/>
              <a:t>all the state indicators </a:t>
            </a:r>
            <a:r>
              <a:rPr lang="en-US" sz="3200" dirty="0"/>
              <a:t>for the 2020 </a:t>
            </a:r>
            <a:r>
              <a:rPr lang="en-US" sz="3200" dirty="0" smtClean="0"/>
              <a:t>Dashboard to </a:t>
            </a:r>
            <a:r>
              <a:rPr lang="en-US" sz="3200" dirty="0"/>
              <a:t>align with </a:t>
            </a:r>
            <a:r>
              <a:rPr lang="en-US" sz="3200" dirty="0" smtClean="0"/>
              <a:t>transition </a:t>
            </a:r>
            <a:r>
              <a:rPr lang="en-US" sz="3200" dirty="0"/>
              <a:t>from CASEMIS to </a:t>
            </a:r>
            <a:r>
              <a:rPr lang="en-US" sz="3200" dirty="0" smtClean="0"/>
              <a:t>CALPADS.</a:t>
            </a:r>
            <a:endParaRPr lang="en-US" sz="3200" dirty="0"/>
          </a:p>
          <a:p>
            <a:pPr lvl="1">
              <a:lnSpc>
                <a:spcPct val="120000"/>
              </a:lnSpc>
              <a:spcBef>
                <a:spcPts val="1200"/>
              </a:spcBef>
              <a:spcAft>
                <a:spcPts val="0"/>
              </a:spcAft>
            </a:pPr>
            <a:r>
              <a:rPr lang="en-US" dirty="0" smtClean="0"/>
              <a:t>Provides </a:t>
            </a:r>
            <a:r>
              <a:rPr lang="en-US" dirty="0"/>
              <a:t>sufficient </a:t>
            </a:r>
            <a:r>
              <a:rPr lang="en-US" dirty="0" smtClean="0"/>
              <a:t>notice</a:t>
            </a:r>
            <a:endParaRPr lang="en-US" dirty="0"/>
          </a:p>
        </p:txBody>
      </p:sp>
      <p:sp>
        <p:nvSpPr>
          <p:cNvPr id="7" name="Slide Number Placeholder 6"/>
          <p:cNvSpPr>
            <a:spLocks noGrp="1"/>
          </p:cNvSpPr>
          <p:nvPr>
            <p:ph type="sldNum" sz="quarter" idx="18"/>
          </p:nvPr>
        </p:nvSpPr>
        <p:spPr/>
        <p:txBody>
          <a:bodyPr/>
          <a:lstStyle/>
          <a:p>
            <a:fld id="{C9F8BA3E-EB52-4C8C-97A3-9D9A83473A8E}"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1915861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1"/>
            <a:ext cx="12192000" cy="1582615"/>
          </a:xfrm>
        </p:spPr>
        <p:txBody>
          <a:bodyPr>
            <a:noAutofit/>
          </a:bodyPr>
          <a:lstStyle/>
          <a:p>
            <a:pPr>
              <a:spcBef>
                <a:spcPts val="1200"/>
              </a:spcBef>
            </a:pPr>
            <a:r>
              <a:rPr lang="en-US" sz="4800" dirty="0" smtClean="0"/>
              <a:t>2019 Dashboard</a:t>
            </a:r>
            <a:endParaRPr lang="en-US" sz="4800" dirty="0"/>
          </a:p>
        </p:txBody>
      </p:sp>
      <p:sp>
        <p:nvSpPr>
          <p:cNvPr id="3" name="Footer Placeholder 2"/>
          <p:cNvSpPr>
            <a:spLocks noGrp="1"/>
          </p:cNvSpPr>
          <p:nvPr>
            <p:ph type="ftr" sz="quarter" idx="11"/>
          </p:nvPr>
        </p:nvSpPr>
        <p:spPr/>
        <p:txBody>
          <a:bodyPr/>
          <a:lstStyle/>
          <a:p>
            <a:r>
              <a:rPr lang="en-US" dirty="0" smtClean="0"/>
              <a:t>California Department of Education</a:t>
            </a:r>
            <a:endParaRPr lang="en-US"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8015333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Which Entity </a:t>
            </a:r>
            <a:r>
              <a:rPr lang="en-US" sz="4400" dirty="0" smtClean="0"/>
              <a:t>Is </a:t>
            </a:r>
            <a:r>
              <a:rPr lang="en-US" sz="4400" dirty="0"/>
              <a:t>Accountable for SWDs for the </a:t>
            </a:r>
            <a:r>
              <a:rPr lang="en-US" sz="4400" dirty="0" smtClean="0"/>
              <a:t>2020 Dashboard and Beyond?</a:t>
            </a:r>
            <a:endParaRPr lang="en-US" sz="4400" dirty="0"/>
          </a:p>
        </p:txBody>
      </p:sp>
      <p:graphicFrame>
        <p:nvGraphicFramePr>
          <p:cNvPr id="7" name="Content Placeholder 6" descr="Beginning with the 2020 Dashboard and beyond, the district of residence will always be held accountable for all indicators. Schools remain accountable for all indicators. "/>
          <p:cNvGraphicFramePr>
            <a:graphicFrameLocks noGrp="1"/>
          </p:cNvGraphicFramePr>
          <p:nvPr>
            <p:ph sz="half" idx="1"/>
            <p:extLst>
              <p:ext uri="{D42A27DB-BD31-4B8C-83A1-F6EECF244321}">
                <p14:modId xmlns:p14="http://schemas.microsoft.com/office/powerpoint/2010/main" val="2743828187"/>
              </p:ext>
            </p:extLst>
          </p:nvPr>
        </p:nvGraphicFramePr>
        <p:xfrm>
          <a:off x="314323" y="1388472"/>
          <a:ext cx="11479093" cy="5059680"/>
        </p:xfrm>
        <a:graphic>
          <a:graphicData uri="http://schemas.openxmlformats.org/drawingml/2006/table">
            <a:tbl>
              <a:tblPr firstRow="1" bandRow="1">
                <a:tableStyleId>{F5AB1C69-6EDB-4FF4-983F-18BD219EF322}</a:tableStyleId>
              </a:tblPr>
              <a:tblGrid>
                <a:gridCol w="2454640">
                  <a:extLst>
                    <a:ext uri="{9D8B030D-6E8A-4147-A177-3AD203B41FA5}">
                      <a16:colId xmlns:a16="http://schemas.microsoft.com/office/drawing/2014/main" val="20000"/>
                    </a:ext>
                  </a:extLst>
                </a:gridCol>
                <a:gridCol w="2538761">
                  <a:extLst>
                    <a:ext uri="{9D8B030D-6E8A-4147-A177-3AD203B41FA5}">
                      <a16:colId xmlns:a16="http://schemas.microsoft.com/office/drawing/2014/main" val="20001"/>
                    </a:ext>
                  </a:extLst>
                </a:gridCol>
                <a:gridCol w="3731203">
                  <a:extLst>
                    <a:ext uri="{9D8B030D-6E8A-4147-A177-3AD203B41FA5}">
                      <a16:colId xmlns:a16="http://schemas.microsoft.com/office/drawing/2014/main" val="20002"/>
                    </a:ext>
                  </a:extLst>
                </a:gridCol>
                <a:gridCol w="2754489">
                  <a:extLst>
                    <a:ext uri="{9D8B030D-6E8A-4147-A177-3AD203B41FA5}">
                      <a16:colId xmlns:a16="http://schemas.microsoft.com/office/drawing/2014/main" val="20003"/>
                    </a:ext>
                  </a:extLst>
                </a:gridCol>
              </a:tblGrid>
              <a:tr h="1609510">
                <a:tc>
                  <a:txBody>
                    <a:bodyPr/>
                    <a:lstStyle/>
                    <a:p>
                      <a:pPr algn="ctr"/>
                      <a:r>
                        <a:rPr lang="en-US" sz="2600" dirty="0">
                          <a:solidFill>
                            <a:schemeClr val="bg1"/>
                          </a:solidFill>
                          <a:latin typeface="Arial" panose="020B0604020202020204" pitchFamily="34" charset="0"/>
                          <a:cs typeface="Arial" panose="020B0604020202020204" pitchFamily="34" charset="0"/>
                        </a:rPr>
                        <a:t>State</a:t>
                      </a:r>
                      <a:r>
                        <a:rPr lang="en-US" sz="2600" baseline="0" dirty="0">
                          <a:solidFill>
                            <a:schemeClr val="bg1"/>
                          </a:solidFill>
                          <a:latin typeface="Arial" panose="020B0604020202020204" pitchFamily="34" charset="0"/>
                          <a:cs typeface="Arial" panose="020B0604020202020204" pitchFamily="34" charset="0"/>
                        </a:rPr>
                        <a:t> Indicator </a:t>
                      </a:r>
                      <a:endParaRPr lang="en-US" sz="2600"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en-US" sz="2600" dirty="0">
                          <a:solidFill>
                            <a:schemeClr val="bg1"/>
                          </a:solidFill>
                          <a:latin typeface="Arial" panose="020B0604020202020204" pitchFamily="34" charset="0"/>
                          <a:cs typeface="Arial" panose="020B0604020202020204" pitchFamily="34" charset="0"/>
                        </a:rPr>
                        <a:t>School of </a:t>
                      </a:r>
                      <a:r>
                        <a:rPr lang="en-US" sz="2600" dirty="0" smtClean="0">
                          <a:solidFill>
                            <a:schemeClr val="bg1"/>
                          </a:solidFill>
                          <a:latin typeface="Arial" panose="020B0604020202020204" pitchFamily="34" charset="0"/>
                          <a:cs typeface="Arial" panose="020B0604020202020204" pitchFamily="34" charset="0"/>
                        </a:rPr>
                        <a:t>Attendance</a:t>
                      </a:r>
                    </a:p>
                    <a:p>
                      <a:pPr algn="ctr"/>
                      <a:r>
                        <a:rPr lang="en-US" sz="2400" b="0" dirty="0" smtClean="0">
                          <a:solidFill>
                            <a:schemeClr val="bg1"/>
                          </a:solidFill>
                          <a:latin typeface="Arial" panose="020B0604020202020204" pitchFamily="34" charset="0"/>
                          <a:cs typeface="Arial" panose="020B0604020202020204" pitchFamily="34" charset="0"/>
                        </a:rPr>
                        <a:t>(Where Student</a:t>
                      </a:r>
                      <a:r>
                        <a:rPr lang="en-US" sz="2400" b="0" baseline="0" dirty="0" smtClean="0">
                          <a:solidFill>
                            <a:schemeClr val="bg1"/>
                          </a:solidFill>
                          <a:latin typeface="Arial" panose="020B0604020202020204" pitchFamily="34" charset="0"/>
                          <a:cs typeface="Arial" panose="020B0604020202020204" pitchFamily="34" charset="0"/>
                        </a:rPr>
                        <a:t> Is</a:t>
                      </a:r>
                      <a:r>
                        <a:rPr lang="en-US" sz="2400" b="0" dirty="0" smtClean="0">
                          <a:solidFill>
                            <a:schemeClr val="bg1"/>
                          </a:solidFill>
                          <a:latin typeface="Arial" panose="020B0604020202020204" pitchFamily="34" charset="0"/>
                          <a:cs typeface="Arial" panose="020B0604020202020204" pitchFamily="34" charset="0"/>
                        </a:rPr>
                        <a:t> Enrolled)</a:t>
                      </a:r>
                      <a:endParaRPr lang="en-US" sz="2400" b="0"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en-US" sz="2600" dirty="0">
                          <a:solidFill>
                            <a:schemeClr val="bg1"/>
                          </a:solidFill>
                          <a:latin typeface="Arial" panose="020B0604020202020204" pitchFamily="34" charset="0"/>
                          <a:cs typeface="Arial" panose="020B0604020202020204" pitchFamily="34" charset="0"/>
                        </a:rPr>
                        <a:t>District</a:t>
                      </a:r>
                      <a:r>
                        <a:rPr lang="en-US" sz="2600" baseline="0" dirty="0">
                          <a:solidFill>
                            <a:schemeClr val="bg1"/>
                          </a:solidFill>
                          <a:latin typeface="Arial" panose="020B0604020202020204" pitchFamily="34" charset="0"/>
                          <a:cs typeface="Arial" panose="020B0604020202020204" pitchFamily="34" charset="0"/>
                        </a:rPr>
                        <a:t> of Residence</a:t>
                      </a:r>
                    </a:p>
                    <a:p>
                      <a:pPr algn="ctr"/>
                      <a:r>
                        <a:rPr lang="en-US" sz="2400" b="0" baseline="0" dirty="0">
                          <a:solidFill>
                            <a:schemeClr val="bg1"/>
                          </a:solidFill>
                          <a:latin typeface="Arial" panose="020B0604020202020204" pitchFamily="34" charset="0"/>
                          <a:cs typeface="Arial" panose="020B0604020202020204" pitchFamily="34" charset="0"/>
                        </a:rPr>
                        <a:t>(District of Special Education </a:t>
                      </a:r>
                      <a:r>
                        <a:rPr lang="en-US" sz="2400" b="0" baseline="0" dirty="0" smtClean="0">
                          <a:solidFill>
                            <a:schemeClr val="bg1"/>
                          </a:solidFill>
                          <a:latin typeface="Arial" panose="020B0604020202020204" pitchFamily="34" charset="0"/>
                          <a:cs typeface="Arial" panose="020B0604020202020204" pitchFamily="34" charset="0"/>
                        </a:rPr>
                        <a:t>Accountability; district that sent the student) </a:t>
                      </a:r>
                      <a:endParaRPr lang="en-US" sz="2400" b="0"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en-US" sz="2600" dirty="0">
                          <a:solidFill>
                            <a:schemeClr val="bg1"/>
                          </a:solidFill>
                          <a:latin typeface="Arial" panose="020B0604020202020204" pitchFamily="34" charset="0"/>
                          <a:cs typeface="Arial" panose="020B0604020202020204" pitchFamily="34" charset="0"/>
                        </a:rPr>
                        <a:t>District of </a:t>
                      </a:r>
                      <a:r>
                        <a:rPr lang="en-US" sz="2600" dirty="0" smtClean="0">
                          <a:solidFill>
                            <a:schemeClr val="bg1"/>
                          </a:solidFill>
                          <a:latin typeface="Arial" panose="020B0604020202020204" pitchFamily="34" charset="0"/>
                          <a:cs typeface="Arial" panose="020B0604020202020204" pitchFamily="34" charset="0"/>
                        </a:rPr>
                        <a:t>Service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bg1"/>
                          </a:solidFill>
                          <a:latin typeface="Arial" panose="020B0604020202020204" pitchFamily="34" charset="0"/>
                          <a:cs typeface="Arial" panose="020B0604020202020204" pitchFamily="34" charset="0"/>
                        </a:rPr>
                        <a:t>(Where Student</a:t>
                      </a:r>
                      <a:r>
                        <a:rPr lang="en-US" sz="2400" b="0" baseline="0" dirty="0" smtClean="0">
                          <a:solidFill>
                            <a:schemeClr val="bg1"/>
                          </a:solidFill>
                          <a:latin typeface="Arial" panose="020B0604020202020204" pitchFamily="34" charset="0"/>
                          <a:cs typeface="Arial" panose="020B0604020202020204" pitchFamily="34" charset="0"/>
                        </a:rPr>
                        <a:t> Is</a:t>
                      </a:r>
                      <a:r>
                        <a:rPr lang="en-US" sz="2400" b="0" dirty="0" smtClean="0">
                          <a:solidFill>
                            <a:schemeClr val="bg1"/>
                          </a:solidFill>
                          <a:latin typeface="Arial" panose="020B0604020202020204" pitchFamily="34" charset="0"/>
                          <a:cs typeface="Arial" panose="020B0604020202020204" pitchFamily="34" charset="0"/>
                        </a:rPr>
                        <a:t> Enrolled)</a:t>
                      </a:r>
                    </a:p>
                  </a:txBody>
                  <a:tcPr anchor="ctr"/>
                </a:tc>
                <a:extLst>
                  <a:ext uri="{0D108BD9-81ED-4DB2-BD59-A6C34878D82A}">
                    <a16:rowId xmlns:a16="http://schemas.microsoft.com/office/drawing/2014/main" val="10000"/>
                  </a:ext>
                </a:extLst>
              </a:tr>
              <a:tr h="370840">
                <a:tc>
                  <a:txBody>
                    <a:bodyPr/>
                    <a:lstStyle/>
                    <a:p>
                      <a:r>
                        <a:rPr lang="en-US" sz="2400" dirty="0">
                          <a:latin typeface="Arial" panose="020B0604020202020204" pitchFamily="34" charset="0"/>
                          <a:cs typeface="Arial" panose="020B0604020202020204" pitchFamily="34" charset="0"/>
                        </a:rPr>
                        <a:t>Academic</a:t>
                      </a:r>
                      <a:r>
                        <a:rPr lang="en-US" sz="2400" baseline="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Responsible </a:t>
                      </a:r>
                    </a:p>
                  </a:txBody>
                  <a:tcPr/>
                </a:tc>
                <a:tc>
                  <a:txBody>
                    <a:bodyPr/>
                    <a:lstStyle/>
                    <a:p>
                      <a:pPr algn="ctr"/>
                      <a:r>
                        <a:rPr lang="en-US" sz="2400" b="1" dirty="0">
                          <a:latin typeface="Arial" panose="020B0604020202020204" pitchFamily="34" charset="0"/>
                          <a:cs typeface="Arial" panose="020B0604020202020204" pitchFamily="34" charset="0"/>
                        </a:rPr>
                        <a:t>Responsible </a:t>
                      </a:r>
                    </a:p>
                  </a:txBody>
                  <a:tcPr anchor="ctr"/>
                </a:tc>
                <a:tc>
                  <a:txBody>
                    <a:bodyPr/>
                    <a:lstStyle/>
                    <a:p>
                      <a:pPr algn="ctr"/>
                      <a:r>
                        <a:rPr lang="en-US" sz="2400" dirty="0">
                          <a:latin typeface="Arial" panose="020B0604020202020204" pitchFamily="34" charset="0"/>
                          <a:cs typeface="Arial" panose="020B0604020202020204" pitchFamily="34" charset="0"/>
                        </a:rPr>
                        <a:t>Not Responsible</a:t>
                      </a:r>
                      <a:endParaRPr lang="en-US" sz="24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Suspension</a:t>
                      </a:r>
                    </a:p>
                  </a:txBody>
                  <a:tcPr/>
                </a:tc>
                <a:tc>
                  <a:txBody>
                    <a:bodyPr/>
                    <a:lstStyle/>
                    <a:p>
                      <a:pPr algn="ctr"/>
                      <a:r>
                        <a:rPr lang="en-US" sz="2400" dirty="0">
                          <a:latin typeface="Arial" panose="020B0604020202020204" pitchFamily="34" charset="0"/>
                          <a:cs typeface="Arial" panose="020B0604020202020204" pitchFamily="34" charset="0"/>
                        </a:rPr>
                        <a:t>Responsible</a:t>
                      </a:r>
                    </a:p>
                  </a:txBody>
                  <a:tcPr/>
                </a:tc>
                <a:tc>
                  <a:txBody>
                    <a:bodyPr/>
                    <a:lstStyle/>
                    <a:p>
                      <a:pPr algn="ctr"/>
                      <a:r>
                        <a:rPr lang="en-US" sz="2400" b="1" dirty="0" smtClean="0">
                          <a:latin typeface="Arial" panose="020B0604020202020204" pitchFamily="34" charset="0"/>
                          <a:cs typeface="Arial" panose="020B0604020202020204" pitchFamily="34" charset="0"/>
                        </a:rPr>
                        <a:t>Responsible</a:t>
                      </a:r>
                      <a:endParaRPr lang="en-US" sz="2400" b="1" i="1"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Not Responsible</a:t>
                      </a:r>
                      <a:endParaRPr lang="en-US" sz="24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latin typeface="Arial" panose="020B0604020202020204" pitchFamily="34" charset="0"/>
                          <a:cs typeface="Arial" panose="020B0604020202020204" pitchFamily="34" charset="0"/>
                        </a:rPr>
                        <a:t>Chronic Absenteeism</a:t>
                      </a:r>
                      <a:endParaRPr lang="en-US" sz="2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Responsible</a:t>
                      </a:r>
                    </a:p>
                  </a:txBody>
                  <a:tcPr/>
                </a:tc>
                <a:tc>
                  <a:txBody>
                    <a:bodyPr/>
                    <a:lstStyle/>
                    <a:p>
                      <a:pPr algn="ctr"/>
                      <a:r>
                        <a:rPr lang="en-US" sz="2400" b="1" dirty="0" smtClean="0">
                          <a:latin typeface="Arial" panose="020B0604020202020204" pitchFamily="34" charset="0"/>
                          <a:cs typeface="Arial" panose="020B0604020202020204" pitchFamily="34" charset="0"/>
                        </a:rPr>
                        <a:t>Responsible</a:t>
                      </a:r>
                      <a:endParaRPr lang="en-US" sz="2400" b="1" i="1"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Not Responsible</a:t>
                      </a:r>
                      <a:endParaRPr lang="en-US" sz="2400" i="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latin typeface="Arial" panose="020B0604020202020204" pitchFamily="34" charset="0"/>
                          <a:cs typeface="Arial" panose="020B0604020202020204" pitchFamily="34" charset="0"/>
                        </a:rPr>
                        <a:t>Graduation Rate</a:t>
                      </a:r>
                      <a:endParaRPr lang="en-US" sz="2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Responsible</a:t>
                      </a:r>
                    </a:p>
                  </a:txBody>
                  <a:tcPr/>
                </a:tc>
                <a:tc>
                  <a:txBody>
                    <a:bodyPr/>
                    <a:lstStyle/>
                    <a:p>
                      <a:pPr algn="ctr"/>
                      <a:r>
                        <a:rPr lang="en-US" sz="2400" b="1" dirty="0" smtClean="0">
                          <a:latin typeface="Arial" panose="020B0604020202020204" pitchFamily="34" charset="0"/>
                          <a:cs typeface="Arial" panose="020B0604020202020204" pitchFamily="34" charset="0"/>
                        </a:rPr>
                        <a:t>Responsible</a:t>
                      </a:r>
                      <a:endParaRPr lang="en-US" sz="2400" b="1" i="1"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Not Responsible</a:t>
                      </a:r>
                      <a:endParaRPr lang="en-US" sz="24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US" sz="2400" dirty="0">
                          <a:latin typeface="Arial" panose="020B0604020202020204" pitchFamily="34" charset="0"/>
                          <a:cs typeface="Arial" panose="020B0604020202020204" pitchFamily="34" charset="0"/>
                        </a:rPr>
                        <a:t>CCI </a:t>
                      </a:r>
                    </a:p>
                  </a:txBody>
                  <a:tcPr/>
                </a:tc>
                <a:tc>
                  <a:txBody>
                    <a:bodyPr/>
                    <a:lstStyle/>
                    <a:p>
                      <a:pPr algn="ctr"/>
                      <a:r>
                        <a:rPr lang="en-US" sz="2400" dirty="0">
                          <a:latin typeface="Arial" panose="020B0604020202020204" pitchFamily="34" charset="0"/>
                          <a:cs typeface="Arial" panose="020B0604020202020204" pitchFamily="34" charset="0"/>
                        </a:rPr>
                        <a:t>Responsible</a:t>
                      </a:r>
                    </a:p>
                  </a:txBody>
                  <a:tcPr/>
                </a:tc>
                <a:tc>
                  <a:txBody>
                    <a:bodyPr/>
                    <a:lstStyle/>
                    <a:p>
                      <a:pPr algn="ctr"/>
                      <a:r>
                        <a:rPr lang="en-US" sz="2400" b="1" dirty="0" smtClean="0">
                          <a:latin typeface="Arial" panose="020B0604020202020204" pitchFamily="34" charset="0"/>
                          <a:cs typeface="Arial" panose="020B0604020202020204" pitchFamily="34" charset="0"/>
                        </a:rPr>
                        <a:t>Responsible</a:t>
                      </a:r>
                      <a:endParaRPr lang="en-US" sz="2400" b="1" i="1"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Not Responsible</a:t>
                      </a:r>
                      <a:endParaRPr lang="en-US" sz="24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r>
                        <a:rPr lang="en-US" sz="2400" dirty="0">
                          <a:latin typeface="Arial" panose="020B0604020202020204" pitchFamily="34" charset="0"/>
                          <a:cs typeface="Arial" panose="020B0604020202020204" pitchFamily="34" charset="0"/>
                        </a:rPr>
                        <a:t>ELPI</a:t>
                      </a:r>
                    </a:p>
                  </a:txBody>
                  <a:tcPr/>
                </a:tc>
                <a:tc>
                  <a:txBody>
                    <a:bodyPr/>
                    <a:lstStyle/>
                    <a:p>
                      <a:pPr algn="ctr"/>
                      <a:r>
                        <a:rPr lang="en-US" sz="2400" dirty="0">
                          <a:latin typeface="Arial" panose="020B0604020202020204" pitchFamily="34" charset="0"/>
                          <a:cs typeface="Arial" panose="020B0604020202020204" pitchFamily="34" charset="0"/>
                        </a:rPr>
                        <a:t>Responsible</a:t>
                      </a:r>
                    </a:p>
                  </a:txBody>
                  <a:tcPr/>
                </a:tc>
                <a:tc>
                  <a:txBody>
                    <a:bodyPr/>
                    <a:lstStyle/>
                    <a:p>
                      <a:pPr algn="ctr"/>
                      <a:r>
                        <a:rPr lang="en-US" sz="2400" b="1" dirty="0" smtClean="0">
                          <a:latin typeface="Arial" panose="020B0604020202020204" pitchFamily="34" charset="0"/>
                          <a:cs typeface="Arial" panose="020B0604020202020204" pitchFamily="34" charset="0"/>
                        </a:rPr>
                        <a:t>Responsible</a:t>
                      </a:r>
                      <a:endParaRPr lang="en-US" sz="2400" b="1" i="1"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Not Responsible</a:t>
                      </a:r>
                      <a:endParaRPr lang="en-US" sz="24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
        <p:nvSpPr>
          <p:cNvPr id="5" name="Footer Placeholder 4"/>
          <p:cNvSpPr>
            <a:spLocks noGrp="1"/>
          </p:cNvSpPr>
          <p:nvPr>
            <p:ph type="ftr" sz="quarter" idx="11"/>
          </p:nvPr>
        </p:nvSpPr>
        <p:spPr>
          <a:xfrm>
            <a:off x="4038600" y="6459732"/>
            <a:ext cx="4114800" cy="365125"/>
          </a:xfrm>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3359176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5435"/>
            <a:ext cx="12192000" cy="2879834"/>
          </a:xfrm>
        </p:spPr>
        <p:txBody>
          <a:bodyPr>
            <a:normAutofit fontScale="90000"/>
          </a:bodyPr>
          <a:lstStyle/>
          <a:p>
            <a:r>
              <a:rPr lang="en-US" sz="5300" dirty="0" smtClean="0"/>
              <a:t>Why Is the District of Residence </a:t>
            </a:r>
            <a:br>
              <a:rPr lang="en-US" sz="5300" dirty="0" smtClean="0"/>
            </a:br>
            <a:r>
              <a:rPr lang="en-US" sz="5300" dirty="0" smtClean="0"/>
              <a:t>Rule Changing?</a:t>
            </a:r>
            <a:r>
              <a:rPr lang="en-US" sz="4800" dirty="0" smtClean="0"/>
              <a:t/>
            </a:r>
            <a:br>
              <a:rPr lang="en-US" sz="4800" dirty="0" smtClean="0"/>
            </a:br>
            <a:r>
              <a:rPr lang="en-US" sz="4400" dirty="0" smtClean="0"/>
              <a:t/>
            </a:r>
            <a:br>
              <a:rPr lang="en-US" sz="4400" dirty="0" smtClean="0"/>
            </a:br>
            <a:r>
              <a:rPr lang="en-US" sz="4900" dirty="0" smtClean="0"/>
              <a:t>Overview of Monitoring Under IDEA </a:t>
            </a:r>
            <a:br>
              <a:rPr lang="en-US" sz="4900" dirty="0" smtClean="0"/>
            </a:br>
            <a:endParaRPr lang="en-US" sz="4900" dirty="0"/>
          </a:p>
        </p:txBody>
      </p:sp>
      <p:sp>
        <p:nvSpPr>
          <p:cNvPr id="3" name="Footer Placeholder 2"/>
          <p:cNvSpPr>
            <a:spLocks noGrp="1"/>
          </p:cNvSpPr>
          <p:nvPr>
            <p:ph type="ftr" sz="quarter" idx="11"/>
          </p:nvPr>
        </p:nvSpPr>
        <p:spPr/>
        <p:txBody>
          <a:bodyPr/>
          <a:lstStyle/>
          <a:p>
            <a:r>
              <a:rPr lang="en-US" dirty="0" smtClean="0"/>
              <a:t>California Department of Education</a:t>
            </a:r>
            <a:endParaRPr lang="en-US"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1864664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under IDEA</a:t>
            </a:r>
          </a:p>
        </p:txBody>
      </p:sp>
      <p:sp>
        <p:nvSpPr>
          <p:cNvPr id="3" name="Content Placeholder 2"/>
          <p:cNvSpPr>
            <a:spLocks noGrp="1"/>
          </p:cNvSpPr>
          <p:nvPr>
            <p:ph idx="1"/>
          </p:nvPr>
        </p:nvSpPr>
        <p:spPr>
          <a:xfrm>
            <a:off x="211016" y="1582616"/>
            <a:ext cx="11582400" cy="4594347"/>
          </a:xfrm>
        </p:spPr>
        <p:txBody>
          <a:bodyPr>
            <a:normAutofit fontScale="92500" lnSpcReduction="10000"/>
          </a:bodyPr>
          <a:lstStyle/>
          <a:p>
            <a:pPr marL="0" indent="0">
              <a:buNone/>
            </a:pPr>
            <a:r>
              <a:rPr lang="en-US" sz="3500" dirty="0"/>
              <a:t>The primary focus of the State's monitoring activities must be on: </a:t>
            </a:r>
          </a:p>
          <a:p>
            <a:pPr marL="742950" indent="-742950">
              <a:buFont typeface="+mj-lt"/>
              <a:buAutoNum type="arabicPeriod"/>
            </a:pPr>
            <a:r>
              <a:rPr lang="en-US" sz="3500" dirty="0"/>
              <a:t>Improving educational results and functional outcomes for all children with disabilities; and </a:t>
            </a:r>
          </a:p>
          <a:p>
            <a:pPr marL="742950" indent="-742950">
              <a:buFont typeface="+mj-lt"/>
              <a:buAutoNum type="arabicPeriod"/>
            </a:pPr>
            <a:r>
              <a:rPr lang="en-US" sz="3500" dirty="0"/>
              <a:t>Ensuring that public agencies meet the program requirements under Part B of the Act, with a particular emphasis on those requirements that are most closely related to improving educational results for children with disabilities. </a:t>
            </a:r>
          </a:p>
          <a:p>
            <a:endParaRPr lang="en-US" dirty="0"/>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307386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208"/>
            <a:ext cx="12192000" cy="1582615"/>
          </a:xfrm>
        </p:spPr>
        <p:txBody>
          <a:bodyPr>
            <a:normAutofit/>
          </a:bodyPr>
          <a:lstStyle/>
          <a:p>
            <a:r>
              <a:rPr lang="en-US" dirty="0"/>
              <a:t>Monitoring Priority Areas under IDEA</a:t>
            </a:r>
          </a:p>
        </p:txBody>
      </p:sp>
      <p:sp>
        <p:nvSpPr>
          <p:cNvPr id="3" name="Content Placeholder 2"/>
          <p:cNvSpPr>
            <a:spLocks noGrp="1"/>
          </p:cNvSpPr>
          <p:nvPr>
            <p:ph idx="1"/>
          </p:nvPr>
        </p:nvSpPr>
        <p:spPr>
          <a:xfrm>
            <a:off x="211016" y="1208342"/>
            <a:ext cx="11582400" cy="5423569"/>
          </a:xfrm>
        </p:spPr>
        <p:txBody>
          <a:bodyPr>
            <a:normAutofit fontScale="92500"/>
          </a:bodyPr>
          <a:lstStyle/>
          <a:p>
            <a:pPr marL="0" indent="0">
              <a:buNone/>
            </a:pPr>
            <a:r>
              <a:rPr lang="en-US" sz="3500" dirty="0"/>
              <a:t>The State must monitor the LEAs located in the State, using quantifiable indicators in each of the following priority areas:</a:t>
            </a:r>
          </a:p>
          <a:p>
            <a:pPr marL="742950" indent="-742950">
              <a:buFont typeface="+mj-lt"/>
              <a:buAutoNum type="arabicPeriod"/>
            </a:pPr>
            <a:r>
              <a:rPr lang="en-US" sz="3500" dirty="0"/>
              <a:t>Provision of </a:t>
            </a:r>
            <a:r>
              <a:rPr lang="en-US" sz="3500" dirty="0" smtClean="0"/>
              <a:t>a free appropriate public education (FAPE) </a:t>
            </a:r>
            <a:r>
              <a:rPr lang="en-US" sz="3500" dirty="0"/>
              <a:t>in the least restrictive environment. </a:t>
            </a:r>
          </a:p>
          <a:p>
            <a:pPr marL="742950" indent="-742950">
              <a:buFont typeface="+mj-lt"/>
              <a:buAutoNum type="arabicPeriod"/>
            </a:pPr>
            <a:r>
              <a:rPr lang="en-US" sz="3500" dirty="0"/>
              <a:t>State exercise of general supervision, including child find, effective monitoring, the use of resolution meetings, mediation, and a system of transition services.</a:t>
            </a:r>
          </a:p>
          <a:p>
            <a:pPr marL="742950" indent="-742950">
              <a:buFont typeface="+mj-lt"/>
              <a:buAutoNum type="arabicPeriod"/>
            </a:pPr>
            <a:r>
              <a:rPr lang="en-US" sz="3500" dirty="0"/>
              <a:t>Disproportionate representation of racial and ethnic groups in special education and related services, to the extent the representation is the result of inappropriate identification. </a:t>
            </a:r>
          </a:p>
          <a:p>
            <a:endParaRPr lang="en-US" dirty="0"/>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454946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45" y="0"/>
            <a:ext cx="12192000" cy="1582615"/>
          </a:xfrm>
        </p:spPr>
        <p:txBody>
          <a:bodyPr>
            <a:normAutofit/>
          </a:bodyPr>
          <a:lstStyle/>
          <a:p>
            <a:r>
              <a:rPr lang="en-US" sz="4400" dirty="0"/>
              <a:t>California’s Monitoring System</a:t>
            </a:r>
          </a:p>
        </p:txBody>
      </p:sp>
      <p:sp>
        <p:nvSpPr>
          <p:cNvPr id="9" name="Content Placeholder 8"/>
          <p:cNvSpPr>
            <a:spLocks noGrp="1"/>
          </p:cNvSpPr>
          <p:nvPr>
            <p:ph sz="half" idx="2"/>
          </p:nvPr>
        </p:nvSpPr>
        <p:spPr>
          <a:xfrm>
            <a:off x="6319519" y="1270000"/>
            <a:ext cx="5531101" cy="4906963"/>
          </a:xfrm>
        </p:spPr>
        <p:txBody>
          <a:bodyPr>
            <a:normAutofit fontScale="85000" lnSpcReduction="10000"/>
          </a:bodyPr>
          <a:lstStyle/>
          <a:p>
            <a:pPr marL="0" indent="0">
              <a:buNone/>
            </a:pPr>
            <a:r>
              <a:rPr lang="en-US" b="1" dirty="0">
                <a:latin typeface="Arial" panose="020B0604020202020204" pitchFamily="34" charset="0"/>
                <a:cs typeface="Arial" panose="020B0604020202020204" pitchFamily="34" charset="0"/>
              </a:rPr>
              <a:t>Intensive Monitoring:</a:t>
            </a:r>
          </a:p>
          <a:p>
            <a:pPr lvl="1">
              <a:lnSpc>
                <a:spcPct val="110000"/>
              </a:lnSpc>
            </a:pPr>
            <a:r>
              <a:rPr lang="en-US" dirty="0">
                <a:latin typeface="Arial" panose="020B0604020202020204" pitchFamily="34" charset="0"/>
                <a:cs typeface="Arial" panose="020B0604020202020204" pitchFamily="34" charset="0"/>
              </a:rPr>
              <a:t>Comprehensive Review</a:t>
            </a:r>
          </a:p>
          <a:p>
            <a:pPr lvl="1">
              <a:lnSpc>
                <a:spcPct val="110000"/>
              </a:lnSpc>
            </a:pPr>
            <a:r>
              <a:rPr lang="en-US" dirty="0">
                <a:latin typeface="Arial" panose="020B0604020202020204" pitchFamily="34" charset="0"/>
                <a:cs typeface="Arial" panose="020B0604020202020204" pitchFamily="34" charset="0"/>
              </a:rPr>
              <a:t>Significant Disproportionality</a:t>
            </a:r>
          </a:p>
          <a:p>
            <a:pPr marL="0" indent="0">
              <a:buNone/>
            </a:pPr>
            <a:r>
              <a:rPr lang="en-US" b="1" dirty="0">
                <a:latin typeface="Arial" panose="020B0604020202020204" pitchFamily="34" charset="0"/>
                <a:cs typeface="Arial" panose="020B0604020202020204" pitchFamily="34" charset="0"/>
              </a:rPr>
              <a:t>Targeted Monitoring:</a:t>
            </a:r>
          </a:p>
          <a:p>
            <a:pPr lvl="1">
              <a:lnSpc>
                <a:spcPct val="120000"/>
              </a:lnSpc>
            </a:pPr>
            <a:r>
              <a:rPr lang="en-US" dirty="0">
                <a:latin typeface="Arial" panose="020B0604020202020204" pitchFamily="34" charset="0"/>
                <a:cs typeface="Arial" panose="020B0604020202020204" pitchFamily="34" charset="0"/>
              </a:rPr>
              <a:t>Data Identified Noncompliance</a:t>
            </a:r>
          </a:p>
          <a:p>
            <a:pPr lvl="1">
              <a:lnSpc>
                <a:spcPct val="120000"/>
              </a:lnSpc>
            </a:pPr>
            <a:r>
              <a:rPr lang="en-US" dirty="0">
                <a:latin typeface="Arial" panose="020B0604020202020204" pitchFamily="34" charset="0"/>
                <a:cs typeface="Arial" panose="020B0604020202020204" pitchFamily="34" charset="0"/>
              </a:rPr>
              <a:t>Disproportionality </a:t>
            </a:r>
          </a:p>
          <a:p>
            <a:pPr lvl="1">
              <a:lnSpc>
                <a:spcPct val="120000"/>
              </a:lnSpc>
            </a:pPr>
            <a:r>
              <a:rPr lang="en-US" dirty="0">
                <a:latin typeface="Arial" panose="020B0604020202020204" pitchFamily="34" charset="0"/>
                <a:cs typeface="Arial" panose="020B0604020202020204" pitchFamily="34" charset="0"/>
              </a:rPr>
              <a:t>Performance Indicator Review</a:t>
            </a:r>
          </a:p>
          <a:p>
            <a:pPr marL="0" lvl="0" indent="0">
              <a:buNone/>
            </a:pPr>
            <a:r>
              <a:rPr lang="en-US" b="1" dirty="0">
                <a:latin typeface="Arial" panose="020B0604020202020204" pitchFamily="34" charset="0"/>
                <a:cs typeface="Arial" panose="020B0604020202020204" pitchFamily="34" charset="0"/>
              </a:rPr>
              <a:t>Universal Monitoring:</a:t>
            </a:r>
          </a:p>
          <a:p>
            <a:pPr lvl="1">
              <a:lnSpc>
                <a:spcPct val="110000"/>
              </a:lnSpc>
            </a:pPr>
            <a:r>
              <a:rPr lang="en-US" dirty="0">
                <a:latin typeface="Arial" panose="020B0604020202020204" pitchFamily="34" charset="0"/>
                <a:cs typeface="Arial" panose="020B0604020202020204" pitchFamily="34" charset="0"/>
              </a:rPr>
              <a:t>Data Collection </a:t>
            </a:r>
          </a:p>
          <a:p>
            <a:pPr lvl="1">
              <a:lnSpc>
                <a:spcPct val="110000"/>
              </a:lnSpc>
            </a:pPr>
            <a:r>
              <a:rPr lang="en-US" dirty="0">
                <a:latin typeface="Arial" panose="020B0604020202020204" pitchFamily="34" charset="0"/>
                <a:cs typeface="Arial" panose="020B0604020202020204" pitchFamily="34" charset="0"/>
              </a:rPr>
              <a:t>Technical Support </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44</a:t>
            </a:fld>
            <a:endParaRPr lang="en-US" dirty="0">
              <a:solidFill>
                <a:prstClr val="black">
                  <a:tint val="75000"/>
                </a:prstClr>
              </a:solidFill>
            </a:endParaRPr>
          </a:p>
        </p:txBody>
      </p:sp>
      <p:pic>
        <p:nvPicPr>
          <p:cNvPr id="12" name="Content Placeholder 11" descr="A pyramid showing California's monitoring system. At the top level, Intensive Monitoring. At the middle level, Target Monitoring. At the bottom level, Universal Monitoring."/>
          <p:cNvPicPr>
            <a:picLocks noGrp="1"/>
          </p:cNvPicPr>
          <p:nvPr>
            <p:ph sz="half" idx="1"/>
          </p:nvPr>
        </p:nvPicPr>
        <p:blipFill>
          <a:blip r:embed="rId2"/>
          <a:stretch>
            <a:fillRect/>
          </a:stretch>
        </p:blipFill>
        <p:spPr>
          <a:xfrm>
            <a:off x="355282" y="1582616"/>
            <a:ext cx="6065838" cy="4228904"/>
          </a:xfrm>
          <a:prstGeom prst="rect">
            <a:avLst/>
          </a:prstGeom>
        </p:spPr>
      </p:pic>
    </p:spTree>
    <p:extLst>
      <p:ext uri="{BB962C8B-B14F-4D97-AF65-F5344CB8AC3E}">
        <p14:creationId xmlns:p14="http://schemas.microsoft.com/office/powerpoint/2010/main" val="846419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45</a:t>
            </a:fld>
            <a:endParaRPr lang="en-US" dirty="0">
              <a:solidFill>
                <a:prstClr val="black">
                  <a:tint val="75000"/>
                </a:prstClr>
              </a:solidFill>
            </a:endParaRPr>
          </a:p>
        </p:txBody>
      </p:sp>
      <p:sp>
        <p:nvSpPr>
          <p:cNvPr id="3" name="Content Placeholder 2"/>
          <p:cNvSpPr>
            <a:spLocks noGrp="1"/>
          </p:cNvSpPr>
          <p:nvPr>
            <p:ph sz="quarter" idx="14"/>
          </p:nvPr>
        </p:nvSpPr>
        <p:spPr>
          <a:xfrm>
            <a:off x="299357" y="1074966"/>
            <a:ext cx="11593287" cy="3054907"/>
          </a:xfrm>
        </p:spPr>
        <p:txBody>
          <a:bodyPr>
            <a:normAutofit fontScale="70000" lnSpcReduction="20000"/>
          </a:bodyPr>
          <a:lstStyle/>
          <a:p>
            <a:pPr marL="0" indent="0">
              <a:lnSpc>
                <a:spcPct val="120000"/>
              </a:lnSpc>
              <a:buNone/>
            </a:pPr>
            <a:r>
              <a:rPr lang="en-US" b="1" dirty="0">
                <a:latin typeface="Arial" panose="020B0604020202020204" pitchFamily="34" charset="0"/>
                <a:cs typeface="Arial" panose="020B0604020202020204" pitchFamily="34" charset="0"/>
              </a:rPr>
              <a:t>34 Code of Federal Regulations 300.201</a:t>
            </a:r>
          </a:p>
          <a:p>
            <a:pPr>
              <a:lnSpc>
                <a:spcPct val="120000"/>
              </a:lnSpc>
              <a:spcAft>
                <a:spcPts val="1200"/>
              </a:spcAft>
            </a:pPr>
            <a:r>
              <a:rPr lang="en-US" dirty="0">
                <a:latin typeface="Arial" panose="020B0604020202020204" pitchFamily="34" charset="0"/>
                <a:cs typeface="Arial" panose="020B0604020202020204" pitchFamily="34" charset="0"/>
              </a:rPr>
              <a:t>The LEA, in providing for the education of children with disabilities within its jurisdiction, must have in effect policies, procedures, and programs that are consistent with the State policies and procedures established under §§ 300.101 through 300.163, and §§ 300.165 through 300.174</a:t>
            </a:r>
            <a:r>
              <a:rPr lang="en-US" dirty="0" smtClean="0">
                <a:latin typeface="Arial" panose="020B0604020202020204" pitchFamily="34" charset="0"/>
                <a:cs typeface="Arial" panose="020B0604020202020204" pitchFamily="34" charset="0"/>
              </a:rPr>
              <a:t>.</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300.101 can be </a:t>
            </a:r>
            <a:r>
              <a:rPr lang="en-US" dirty="0">
                <a:latin typeface="Arial" panose="020B0604020202020204" pitchFamily="34" charset="0"/>
                <a:cs typeface="Arial" panose="020B0604020202020204" pitchFamily="34" charset="0"/>
              </a:rPr>
              <a:t>found at </a:t>
            </a:r>
            <a:r>
              <a:rPr lang="en-US" dirty="0">
                <a:latin typeface="Arial" panose="020B0604020202020204" pitchFamily="34" charset="0"/>
                <a:cs typeface="Arial" panose="020B0604020202020204" pitchFamily="34" charset="0"/>
                <a:hlinkClick r:id="rId2" tooltip="Federal Regulation code 300.101 location."/>
              </a:rPr>
              <a:t>https://</a:t>
            </a:r>
            <a:r>
              <a:rPr lang="en-US" dirty="0" smtClean="0">
                <a:latin typeface="Arial" panose="020B0604020202020204" pitchFamily="34" charset="0"/>
                <a:cs typeface="Arial" panose="020B0604020202020204" pitchFamily="34" charset="0"/>
                <a:hlinkClick r:id="rId2" tooltip="Federal Regulation code 300.101 location."/>
              </a:rPr>
              <a:t>www.law.cornell.edu/cfr/text/34/300.101</a:t>
            </a:r>
            <a:r>
              <a:rPr lang="en-US" dirty="0" smtClean="0">
                <a:latin typeface="Arial" panose="020B0604020202020204" pitchFamily="34" charset="0"/>
                <a:cs typeface="Arial" panose="020B0604020202020204" pitchFamily="34" charset="0"/>
              </a:rPr>
              <a:t>.</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300.165 can </a:t>
            </a:r>
            <a:r>
              <a:rPr lang="en-US" dirty="0">
                <a:latin typeface="Arial" panose="020B0604020202020204" pitchFamily="34" charset="0"/>
                <a:cs typeface="Arial" panose="020B0604020202020204" pitchFamily="34" charset="0"/>
              </a:rPr>
              <a:t>be found at </a:t>
            </a:r>
            <a:r>
              <a:rPr lang="en-US" dirty="0">
                <a:latin typeface="Arial" panose="020B0604020202020204" pitchFamily="34" charset="0"/>
                <a:cs typeface="Arial" panose="020B0604020202020204" pitchFamily="34" charset="0"/>
                <a:hlinkClick r:id="rId3" tooltip="Federal Regulation code 300.165 location."/>
              </a:rPr>
              <a:t>https://</a:t>
            </a:r>
            <a:r>
              <a:rPr lang="en-US" dirty="0" smtClean="0">
                <a:latin typeface="Arial" panose="020B0604020202020204" pitchFamily="34" charset="0"/>
                <a:cs typeface="Arial" panose="020B0604020202020204" pitchFamily="34" charset="0"/>
                <a:hlinkClick r:id="rId3" tooltip="Federal Regulation code 300.165 location."/>
              </a:rPr>
              <a:t>www.law.cornell.edu/cfr/text/34/300.165</a:t>
            </a:r>
            <a:r>
              <a:rPr lang="en-US" dirty="0" smtClean="0">
                <a:latin typeface="Arial" panose="020B0604020202020204" pitchFamily="34" charset="0"/>
                <a:cs typeface="Arial" panose="020B0604020202020204" pitchFamily="34" charset="0"/>
              </a:rPr>
              <a:t>.</a:t>
            </a:r>
          </a:p>
        </p:txBody>
      </p:sp>
      <p:sp>
        <p:nvSpPr>
          <p:cNvPr id="11" name="Content Placeholder 10"/>
          <p:cNvSpPr>
            <a:spLocks noGrp="1"/>
          </p:cNvSpPr>
          <p:nvPr>
            <p:ph sz="quarter" idx="16"/>
          </p:nvPr>
        </p:nvSpPr>
        <p:spPr>
          <a:xfrm>
            <a:off x="299357" y="4286250"/>
            <a:ext cx="11593285" cy="1988084"/>
          </a:xfrm>
        </p:spPr>
        <p:txBody>
          <a:bodyPr>
            <a:normAutofit fontScale="70000" lnSpcReduction="20000"/>
          </a:bodyPr>
          <a:lstStyle/>
          <a:p>
            <a:pPr marL="0" indent="0" fontAlgn="base">
              <a:buNone/>
            </a:pPr>
            <a:r>
              <a:rPr lang="en-US" b="1" dirty="0">
                <a:latin typeface="Arial" panose="020B0604020202020204" pitchFamily="34" charset="0"/>
                <a:cs typeface="Arial" panose="020B0604020202020204" pitchFamily="34" charset="0"/>
              </a:rPr>
              <a:t>California Education Code 48200.  </a:t>
            </a:r>
          </a:p>
          <a:p>
            <a:pPr fontAlgn="base">
              <a:lnSpc>
                <a:spcPct val="120000"/>
              </a:lnSpc>
            </a:pPr>
            <a:r>
              <a:rPr lang="en-US" dirty="0">
                <a:latin typeface="Arial" panose="020B0604020202020204" pitchFamily="34" charset="0"/>
                <a:cs typeface="Arial" panose="020B0604020202020204" pitchFamily="34" charset="0"/>
              </a:rPr>
              <a:t>Each person subject to compulsory full-time education shall attend the public full-time day school or continuation school or classes and for the full time designated as the length of the school day by the governing board of the school district in which the residency of either the parent or legal guardian</a:t>
            </a:r>
          </a:p>
        </p:txBody>
      </p:sp>
      <p:sp>
        <p:nvSpPr>
          <p:cNvPr id="2" name="Title 1"/>
          <p:cNvSpPr>
            <a:spLocks noGrp="1"/>
          </p:cNvSpPr>
          <p:nvPr>
            <p:ph type="title" idx="4294967295"/>
          </p:nvPr>
        </p:nvSpPr>
        <p:spPr>
          <a:xfrm>
            <a:off x="0" y="0"/>
            <a:ext cx="12192000" cy="1074966"/>
          </a:xfrm>
        </p:spPr>
        <p:txBody>
          <a:bodyPr>
            <a:normAutofit/>
          </a:bodyPr>
          <a:lstStyle/>
          <a:p>
            <a:r>
              <a:rPr lang="en-US" sz="4400" dirty="0"/>
              <a:t>Which Entity is Responsible?</a:t>
            </a:r>
          </a:p>
        </p:txBody>
      </p:sp>
    </p:spTree>
    <p:extLst>
      <p:ext uri="{BB962C8B-B14F-4D97-AF65-F5344CB8AC3E}">
        <p14:creationId xmlns:p14="http://schemas.microsoft.com/office/powerpoint/2010/main" val="32941114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sometimes different for </a:t>
            </a:r>
            <a:br>
              <a:rPr lang="en-US" dirty="0"/>
            </a:br>
            <a:r>
              <a:rPr lang="en-US" dirty="0"/>
              <a:t>students with disabilities?</a:t>
            </a:r>
          </a:p>
        </p:txBody>
      </p:sp>
      <p:pic>
        <p:nvPicPr>
          <p:cNvPr id="7" name="Content Placeholder 6" descr="Even though the student is attending  the Reporting LEA, the Special Ed district is still responsible and held accountable for this student because they receive funding."/>
          <p:cNvPicPr>
            <a:picLocks noGrp="1" noChangeAspect="1"/>
          </p:cNvPicPr>
          <p:nvPr>
            <p:ph idx="1"/>
          </p:nvPr>
        </p:nvPicPr>
        <p:blipFill>
          <a:blip r:embed="rId2"/>
          <a:stretch>
            <a:fillRect/>
          </a:stretch>
        </p:blipFill>
        <p:spPr>
          <a:xfrm>
            <a:off x="1267381" y="2167262"/>
            <a:ext cx="9453751" cy="3623938"/>
          </a:xfrm>
          <a:prstGeom prst="rect">
            <a:avLst/>
          </a:prstGeom>
        </p:spPr>
      </p:pic>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2278775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the District of Special </a:t>
            </a:r>
            <a:br>
              <a:rPr lang="en-US" dirty="0" smtClean="0"/>
            </a:br>
            <a:r>
              <a:rPr lang="en-US" dirty="0" smtClean="0"/>
              <a:t>Education Accountability (1 of 3)</a:t>
            </a:r>
            <a:endParaRPr lang="en-US" dirty="0"/>
          </a:p>
        </p:txBody>
      </p:sp>
      <p:sp>
        <p:nvSpPr>
          <p:cNvPr id="3" name="Content Placeholder 2"/>
          <p:cNvSpPr>
            <a:spLocks noGrp="1"/>
          </p:cNvSpPr>
          <p:nvPr>
            <p:ph idx="1"/>
          </p:nvPr>
        </p:nvSpPr>
        <p:spPr>
          <a:xfrm>
            <a:off x="211016" y="1582616"/>
            <a:ext cx="11582400" cy="4959697"/>
          </a:xfrm>
        </p:spPr>
        <p:txBody>
          <a:bodyPr>
            <a:normAutofit fontScale="77500" lnSpcReduction="20000"/>
          </a:bodyPr>
          <a:lstStyle/>
          <a:p>
            <a:pPr>
              <a:lnSpc>
                <a:spcPct val="120000"/>
              </a:lnSpc>
            </a:pPr>
            <a:r>
              <a:rPr lang="en-US" dirty="0" smtClean="0"/>
              <a:t>The </a:t>
            </a:r>
            <a:r>
              <a:rPr lang="en-US" dirty="0"/>
              <a:t>District of Special Education Accountability (DSEA) for a student with an Individualized Education Program (IEP) is defined to be </a:t>
            </a:r>
            <a:r>
              <a:rPr lang="en-US" b="1" dirty="0"/>
              <a:t>either of the following</a:t>
            </a:r>
            <a:r>
              <a:rPr lang="en-US" dirty="0"/>
              <a:t>:</a:t>
            </a:r>
          </a:p>
          <a:p>
            <a:pPr>
              <a:lnSpc>
                <a:spcPct val="120000"/>
              </a:lnSpc>
            </a:pPr>
            <a:r>
              <a:rPr lang="en-US" dirty="0"/>
              <a:t>The district of </a:t>
            </a:r>
            <a:r>
              <a:rPr lang="en-US" dirty="0" smtClean="0"/>
              <a:t>residence (i.e., where the student lives), </a:t>
            </a:r>
            <a:r>
              <a:rPr lang="en-US" dirty="0"/>
              <a:t>if any of the following conditions apply:</a:t>
            </a:r>
          </a:p>
          <a:p>
            <a:pPr lvl="1">
              <a:lnSpc>
                <a:spcPct val="120000"/>
              </a:lnSpc>
            </a:pPr>
            <a:r>
              <a:rPr lang="en-US" sz="3100" dirty="0"/>
              <a:t>The student’s parents or guardians reside in the same district in which the student is receiving special education instruction and related services.</a:t>
            </a:r>
          </a:p>
          <a:p>
            <a:pPr lvl="1">
              <a:lnSpc>
                <a:spcPct val="120000"/>
              </a:lnSpc>
            </a:pPr>
            <a:r>
              <a:rPr lang="en-US" sz="3100" dirty="0"/>
              <a:t>The student is placed outside of his/her district of geographic residence through the IEP </a:t>
            </a:r>
            <a:r>
              <a:rPr lang="en-US" sz="3100" dirty="0" smtClean="0"/>
              <a:t>process;</a:t>
            </a:r>
          </a:p>
          <a:p>
            <a:pPr marL="457200" lvl="1" indent="0">
              <a:lnSpc>
                <a:spcPct val="120000"/>
              </a:lnSpc>
              <a:buNone/>
            </a:pPr>
            <a:r>
              <a:rPr lang="en-US" sz="3100" b="1" dirty="0" smtClean="0"/>
              <a:t>OR</a:t>
            </a:r>
            <a:endParaRPr lang="en-US" sz="3100" b="1" dirty="0"/>
          </a:p>
        </p:txBody>
      </p:sp>
      <p:sp>
        <p:nvSpPr>
          <p:cNvPr id="4" name="Slide Number Placeholder 3"/>
          <p:cNvSpPr>
            <a:spLocks noGrp="1"/>
          </p:cNvSpPr>
          <p:nvPr>
            <p:ph type="sldNum" sz="quarter" idx="12"/>
          </p:nvPr>
        </p:nvSpPr>
        <p:spPr/>
        <p:txBody>
          <a:bodyPr/>
          <a:lstStyle/>
          <a:p>
            <a:pPr>
              <a:defRPr/>
            </a:pPr>
            <a:fld id="{FF274300-4450-45A9-9F19-01221D882E9C}" type="slidenum">
              <a:rPr lang="en-US" altLang="en-US" smtClean="0">
                <a:solidFill>
                  <a:prstClr val="black">
                    <a:tint val="75000"/>
                  </a:prstClr>
                </a:solidFill>
              </a:rPr>
              <a:pPr>
                <a:defRPr/>
              </a:pPr>
              <a:t>47</a:t>
            </a:fld>
            <a:endParaRPr lang="en-US" altLang="en-US" dirty="0">
              <a:solidFill>
                <a:prstClr val="black">
                  <a:tint val="75000"/>
                </a:prstClr>
              </a:solidFill>
            </a:endParaRPr>
          </a:p>
        </p:txBody>
      </p:sp>
      <p:sp>
        <p:nvSpPr>
          <p:cNvPr id="5" name="Footer Placeholder 7"/>
          <p:cNvSpPr>
            <a:spLocks noGrp="1"/>
          </p:cNvSpPr>
          <p:nvPr>
            <p:ph type="ftr" sz="quarter" idx="11"/>
          </p:nvPr>
        </p:nvSpPr>
        <p:spPr>
          <a:xfrm>
            <a:off x="4038600" y="6356351"/>
            <a:ext cx="4114800" cy="365125"/>
          </a:xfrm>
        </p:spPr>
        <p:txBody>
          <a:bodyPr/>
          <a:lstStyle/>
          <a:p>
            <a:r>
              <a:rPr lang="en-US" dirty="0"/>
              <a:t>California Department of Education</a:t>
            </a:r>
          </a:p>
        </p:txBody>
      </p:sp>
    </p:spTree>
    <p:extLst>
      <p:ext uri="{BB962C8B-B14F-4D97-AF65-F5344CB8AC3E}">
        <p14:creationId xmlns:p14="http://schemas.microsoft.com/office/powerpoint/2010/main" val="38415312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the District of Special </a:t>
            </a:r>
            <a:r>
              <a:rPr lang="en-US" dirty="0" smtClean="0"/>
              <a:t/>
            </a:r>
            <a:br>
              <a:rPr lang="en-US" dirty="0" smtClean="0"/>
            </a:br>
            <a:r>
              <a:rPr lang="en-US" dirty="0" smtClean="0"/>
              <a:t>Education </a:t>
            </a:r>
            <a:r>
              <a:rPr lang="en-US" dirty="0"/>
              <a:t>Accountability </a:t>
            </a:r>
            <a:r>
              <a:rPr lang="en-US" dirty="0" smtClean="0"/>
              <a:t>(2 </a:t>
            </a:r>
            <a:r>
              <a:rPr lang="en-US" dirty="0"/>
              <a:t>of </a:t>
            </a:r>
            <a:r>
              <a:rPr lang="en-US" dirty="0" smtClean="0"/>
              <a:t>3)</a:t>
            </a:r>
            <a:endParaRPr lang="en-US" dirty="0"/>
          </a:p>
        </p:txBody>
      </p:sp>
      <p:sp>
        <p:nvSpPr>
          <p:cNvPr id="3" name="Content Placeholder 2"/>
          <p:cNvSpPr>
            <a:spLocks noGrp="1"/>
          </p:cNvSpPr>
          <p:nvPr>
            <p:ph idx="1"/>
          </p:nvPr>
        </p:nvSpPr>
        <p:spPr>
          <a:xfrm>
            <a:off x="211016" y="1582616"/>
            <a:ext cx="11582400" cy="5138860"/>
          </a:xfrm>
        </p:spPr>
        <p:txBody>
          <a:bodyPr>
            <a:normAutofit fontScale="77500" lnSpcReduction="20000"/>
          </a:bodyPr>
          <a:lstStyle/>
          <a:p>
            <a:pPr>
              <a:lnSpc>
                <a:spcPct val="120000"/>
              </a:lnSpc>
            </a:pPr>
            <a:r>
              <a:rPr lang="en-US" dirty="0" smtClean="0"/>
              <a:t>A </a:t>
            </a:r>
            <a:r>
              <a:rPr lang="en-US" dirty="0"/>
              <a:t>district OTHER THAN the district of </a:t>
            </a:r>
            <a:r>
              <a:rPr lang="en-US" dirty="0" smtClean="0"/>
              <a:t>residence</a:t>
            </a:r>
            <a:r>
              <a:rPr lang="en-US" dirty="0"/>
              <a:t>, if any of the following conditions apply:</a:t>
            </a:r>
          </a:p>
          <a:p>
            <a:pPr lvl="1">
              <a:lnSpc>
                <a:spcPct val="120000"/>
              </a:lnSpc>
            </a:pPr>
            <a:r>
              <a:rPr lang="en-US" sz="3100" dirty="0"/>
              <a:t>The student has a formal inter-district transfer agreement under Education Code 46600</a:t>
            </a:r>
            <a:r>
              <a:rPr lang="en-US" sz="3100" dirty="0" smtClean="0"/>
              <a:t>. (The </a:t>
            </a:r>
            <a:r>
              <a:rPr lang="en-US" sz="3100" dirty="0"/>
              <a:t>district receiving the student becomes the District of Special Education Accountability or DSEA</a:t>
            </a:r>
            <a:r>
              <a:rPr lang="en-US" sz="3400" dirty="0" smtClean="0"/>
              <a:t>.)</a:t>
            </a:r>
            <a:endParaRPr lang="en-US" sz="3100" dirty="0"/>
          </a:p>
          <a:p>
            <a:pPr lvl="1">
              <a:lnSpc>
                <a:spcPct val="120000"/>
              </a:lnSpc>
            </a:pPr>
            <a:r>
              <a:rPr lang="en-US" sz="3100" dirty="0"/>
              <a:t>The student attends a charter school. (The DSEA = the school code of the charter</a:t>
            </a:r>
            <a:r>
              <a:rPr lang="en-US" sz="3100" dirty="0" smtClean="0"/>
              <a:t>. The accountability lies with the charter school </a:t>
            </a:r>
            <a:r>
              <a:rPr lang="en-US" sz="3100" dirty="0"/>
              <a:t>if the charter is an LEA for special education purposes, otherwise it’s the charter authorizer</a:t>
            </a:r>
            <a:r>
              <a:rPr lang="en-US" sz="3100" dirty="0" smtClean="0"/>
              <a:t>.) </a:t>
            </a:r>
            <a:endParaRPr lang="en-US" sz="3100" dirty="0"/>
          </a:p>
          <a:p>
            <a:pPr lvl="1">
              <a:lnSpc>
                <a:spcPct val="120000"/>
              </a:lnSpc>
            </a:pPr>
            <a:r>
              <a:rPr lang="en-US" sz="3100" dirty="0"/>
              <a:t>The student is a ward of the court and housed in a juvenile court, court/community school, or licensed children’s institution. (The DSEA = the county/district code of the </a:t>
            </a:r>
            <a:r>
              <a:rPr lang="en-US" sz="3100" dirty="0" smtClean="0"/>
              <a:t>COE </a:t>
            </a:r>
            <a:r>
              <a:rPr lang="en-US" sz="3100" dirty="0"/>
              <a:t>serving the student while the student is incarcerated or institutionalized.)</a:t>
            </a:r>
          </a:p>
          <a:p>
            <a:pPr>
              <a:lnSpc>
                <a:spcPct val="120000"/>
              </a:lnSpc>
            </a:pPr>
            <a:endParaRPr lang="en-US" dirty="0"/>
          </a:p>
        </p:txBody>
      </p:sp>
      <p:sp>
        <p:nvSpPr>
          <p:cNvPr id="4" name="Slide Number Placeholder 3"/>
          <p:cNvSpPr>
            <a:spLocks noGrp="1"/>
          </p:cNvSpPr>
          <p:nvPr>
            <p:ph type="sldNum" sz="quarter" idx="12"/>
          </p:nvPr>
        </p:nvSpPr>
        <p:spPr/>
        <p:txBody>
          <a:bodyPr/>
          <a:lstStyle/>
          <a:p>
            <a:pPr>
              <a:defRPr/>
            </a:pPr>
            <a:fld id="{FF274300-4450-45A9-9F19-01221D882E9C}" type="slidenum">
              <a:rPr lang="en-US" altLang="en-US" smtClean="0">
                <a:solidFill>
                  <a:prstClr val="black">
                    <a:tint val="75000"/>
                  </a:prstClr>
                </a:solidFill>
              </a:rPr>
              <a:pPr>
                <a:defRPr/>
              </a:pPr>
              <a:t>48</a:t>
            </a:fld>
            <a:endParaRPr lang="en-US" altLang="en-US" dirty="0">
              <a:solidFill>
                <a:prstClr val="black">
                  <a:tint val="75000"/>
                </a:prstClr>
              </a:solidFill>
            </a:endParaRPr>
          </a:p>
        </p:txBody>
      </p:sp>
      <p:sp>
        <p:nvSpPr>
          <p:cNvPr id="5" name="Footer Placeholder 7"/>
          <p:cNvSpPr>
            <a:spLocks noGrp="1"/>
          </p:cNvSpPr>
          <p:nvPr>
            <p:ph type="ftr" sz="quarter" idx="11"/>
          </p:nvPr>
        </p:nvSpPr>
        <p:spPr>
          <a:xfrm>
            <a:off x="4038600" y="6356351"/>
            <a:ext cx="4114800" cy="365125"/>
          </a:xfrm>
        </p:spPr>
        <p:txBody>
          <a:bodyPr/>
          <a:lstStyle/>
          <a:p>
            <a:r>
              <a:rPr lang="en-US" dirty="0"/>
              <a:t>California Department of Education</a:t>
            </a:r>
          </a:p>
        </p:txBody>
      </p:sp>
    </p:spTree>
    <p:extLst>
      <p:ext uri="{BB962C8B-B14F-4D97-AF65-F5344CB8AC3E}">
        <p14:creationId xmlns:p14="http://schemas.microsoft.com/office/powerpoint/2010/main" val="7425660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the District of Special </a:t>
            </a:r>
            <a:r>
              <a:rPr lang="en-US" dirty="0" smtClean="0"/>
              <a:t/>
            </a:r>
            <a:br>
              <a:rPr lang="en-US" dirty="0" smtClean="0"/>
            </a:br>
            <a:r>
              <a:rPr lang="en-US" dirty="0" smtClean="0"/>
              <a:t>Education </a:t>
            </a:r>
            <a:r>
              <a:rPr lang="en-US" dirty="0"/>
              <a:t>Accountability </a:t>
            </a:r>
            <a:r>
              <a:rPr lang="en-US" dirty="0" smtClean="0"/>
              <a:t>(3 </a:t>
            </a:r>
            <a:r>
              <a:rPr lang="en-US" dirty="0"/>
              <a:t>of </a:t>
            </a:r>
            <a:r>
              <a:rPr lang="en-US" dirty="0" smtClean="0"/>
              <a:t>3)</a:t>
            </a:r>
            <a:endParaRPr lang="en-US" dirty="0"/>
          </a:p>
        </p:txBody>
      </p:sp>
      <p:sp>
        <p:nvSpPr>
          <p:cNvPr id="3" name="Content Placeholder 2"/>
          <p:cNvSpPr>
            <a:spLocks noGrp="1"/>
          </p:cNvSpPr>
          <p:nvPr>
            <p:ph idx="1"/>
          </p:nvPr>
        </p:nvSpPr>
        <p:spPr/>
        <p:txBody>
          <a:bodyPr>
            <a:normAutofit fontScale="85000" lnSpcReduction="10000"/>
          </a:bodyPr>
          <a:lstStyle/>
          <a:p>
            <a:pPr lvl="1"/>
            <a:r>
              <a:rPr lang="en-US" sz="2800" dirty="0"/>
              <a:t>The student is a ward of the court and housed in a licensed children’s institution. (The DSEA = the county/district code of the district where the LCI is located. </a:t>
            </a:r>
            <a:endParaRPr lang="en-US" dirty="0"/>
          </a:p>
          <a:p>
            <a:pPr lvl="1"/>
            <a:r>
              <a:rPr lang="en-US" sz="2800" dirty="0"/>
              <a:t>The student is housed in an adult county jail. (The DSEA = the county/district code of the district where the student’s parents reside or if the parents’ location cannot be determined, the LEA that was last responsible for the student’s IEP.)</a:t>
            </a:r>
          </a:p>
          <a:p>
            <a:r>
              <a:rPr lang="en-US" sz="3500" dirty="0"/>
              <a:t>DSEA for a private school student with an Individualized Service Plan (ISP) is defined to be:</a:t>
            </a:r>
          </a:p>
          <a:p>
            <a:pPr lvl="1"/>
            <a:r>
              <a:rPr lang="en-US" sz="2800" dirty="0"/>
              <a:t>The public school district in which the private school is located.</a:t>
            </a:r>
          </a:p>
          <a:p>
            <a:pPr lvl="1"/>
            <a:r>
              <a:rPr lang="en-US" sz="2800" dirty="0"/>
              <a:t>Note: </a:t>
            </a:r>
            <a:r>
              <a:rPr lang="en-US" sz="2800" dirty="0" smtClean="0"/>
              <a:t>the </a:t>
            </a:r>
            <a:r>
              <a:rPr lang="en-US" sz="2800" dirty="0"/>
              <a:t>student's parents may also request that the student be evaluated for services by the district in which they geographically reside.</a:t>
            </a:r>
          </a:p>
          <a:p>
            <a:endParaRPr lang="en-US" sz="3300" dirty="0"/>
          </a:p>
        </p:txBody>
      </p:sp>
      <p:sp>
        <p:nvSpPr>
          <p:cNvPr id="4" name="Slide Number Placeholder 3"/>
          <p:cNvSpPr>
            <a:spLocks noGrp="1"/>
          </p:cNvSpPr>
          <p:nvPr>
            <p:ph type="sldNum" sz="quarter" idx="12"/>
          </p:nvPr>
        </p:nvSpPr>
        <p:spPr/>
        <p:txBody>
          <a:bodyPr/>
          <a:lstStyle/>
          <a:p>
            <a:pPr>
              <a:defRPr/>
            </a:pPr>
            <a:fld id="{FF274300-4450-45A9-9F19-01221D882E9C}" type="slidenum">
              <a:rPr lang="en-US" altLang="en-US" smtClean="0">
                <a:solidFill>
                  <a:prstClr val="black">
                    <a:tint val="75000"/>
                  </a:prstClr>
                </a:solidFill>
              </a:rPr>
              <a:pPr>
                <a:defRPr/>
              </a:pPr>
              <a:t>49</a:t>
            </a:fld>
            <a:endParaRPr lang="en-US" altLang="en-US" dirty="0">
              <a:solidFill>
                <a:prstClr val="black">
                  <a:tint val="75000"/>
                </a:prstClr>
              </a:solidFill>
            </a:endParaRPr>
          </a:p>
        </p:txBody>
      </p:sp>
      <p:sp>
        <p:nvSpPr>
          <p:cNvPr id="5" name="Footer Placeholder 7"/>
          <p:cNvSpPr>
            <a:spLocks noGrp="1"/>
          </p:cNvSpPr>
          <p:nvPr>
            <p:ph type="ftr" sz="quarter" idx="11"/>
          </p:nvPr>
        </p:nvSpPr>
        <p:spPr>
          <a:xfrm>
            <a:off x="4038600" y="6356351"/>
            <a:ext cx="4114800" cy="365125"/>
          </a:xfrm>
        </p:spPr>
        <p:txBody>
          <a:bodyPr/>
          <a:lstStyle/>
          <a:p>
            <a:r>
              <a:rPr lang="en-US" dirty="0"/>
              <a:t>California Department of Education</a:t>
            </a:r>
          </a:p>
        </p:txBody>
      </p:sp>
    </p:spTree>
    <p:extLst>
      <p:ext uri="{BB962C8B-B14F-4D97-AF65-F5344CB8AC3E}">
        <p14:creationId xmlns:p14="http://schemas.microsoft.com/office/powerpoint/2010/main" val="3251322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1"/>
            <a:ext cx="12192000" cy="1582615"/>
          </a:xfrm>
        </p:spPr>
        <p:txBody>
          <a:bodyPr>
            <a:noAutofit/>
          </a:bodyPr>
          <a:lstStyle/>
          <a:p>
            <a:pPr>
              <a:spcBef>
                <a:spcPts val="1200"/>
              </a:spcBef>
            </a:pPr>
            <a:r>
              <a:rPr lang="en-US" sz="4800" dirty="0" smtClean="0"/>
              <a:t>Changes to the Graduation </a:t>
            </a:r>
            <a:br>
              <a:rPr lang="en-US" sz="4800" dirty="0" smtClean="0"/>
            </a:br>
            <a:r>
              <a:rPr lang="en-US" sz="4800" dirty="0" smtClean="0"/>
              <a:t>Rate Indicator</a:t>
            </a:r>
            <a:endParaRPr lang="en-US" sz="4800" dirty="0"/>
          </a:p>
        </p:txBody>
      </p:sp>
      <p:sp>
        <p:nvSpPr>
          <p:cNvPr id="3" name="Footer Placeholder 2"/>
          <p:cNvSpPr>
            <a:spLocks noGrp="1"/>
          </p:cNvSpPr>
          <p:nvPr>
            <p:ph type="ftr" sz="quarter" idx="11"/>
          </p:nvPr>
        </p:nvSpPr>
        <p:spPr/>
        <p:txBody>
          <a:bodyPr/>
          <a:lstStyle/>
          <a:p>
            <a:r>
              <a:rPr lang="en-US" dirty="0" smtClean="0"/>
              <a:t>California Department of Education</a:t>
            </a:r>
            <a:endParaRPr lang="en-US"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2243526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217172"/>
          </a:xfrm>
        </p:spPr>
        <p:txBody>
          <a:bodyPr/>
          <a:lstStyle/>
          <a:p>
            <a:r>
              <a:rPr lang="en-US" dirty="0"/>
              <a:t>California’s Monitoring System and </a:t>
            </a:r>
            <a:br>
              <a:rPr lang="en-US" dirty="0"/>
            </a:br>
            <a:r>
              <a:rPr lang="en-US" dirty="0"/>
              <a:t>Districts of Special Education Accountability</a:t>
            </a:r>
          </a:p>
        </p:txBody>
      </p:sp>
      <p:sp>
        <p:nvSpPr>
          <p:cNvPr id="9" name="Content Placeholder 8"/>
          <p:cNvSpPr>
            <a:spLocks noGrp="1"/>
          </p:cNvSpPr>
          <p:nvPr>
            <p:ph sz="half" idx="2"/>
          </p:nvPr>
        </p:nvSpPr>
        <p:spPr>
          <a:xfrm>
            <a:off x="4876800" y="1217174"/>
            <a:ext cx="7315201" cy="5427466"/>
          </a:xfrm>
        </p:spPr>
        <p:txBody>
          <a:bodyPr>
            <a:normAutofit fontScale="40000" lnSpcReduction="20000"/>
          </a:bodyPr>
          <a:lstStyle/>
          <a:p>
            <a:pPr marL="0" indent="0">
              <a:lnSpc>
                <a:spcPct val="110000"/>
              </a:lnSpc>
              <a:buNone/>
            </a:pPr>
            <a:r>
              <a:rPr lang="en-US" sz="6000" b="1" dirty="0">
                <a:latin typeface="Arial" panose="020B0604020202020204" pitchFamily="34" charset="0"/>
                <a:cs typeface="Arial" panose="020B0604020202020204" pitchFamily="34" charset="0"/>
              </a:rPr>
              <a:t>Intensive Monitoring:</a:t>
            </a:r>
          </a:p>
          <a:p>
            <a:pPr lvl="1">
              <a:lnSpc>
                <a:spcPct val="110000"/>
              </a:lnSpc>
            </a:pPr>
            <a:r>
              <a:rPr lang="en-US" sz="6000" dirty="0">
                <a:latin typeface="Arial" panose="020B0604020202020204" pitchFamily="34" charset="0"/>
                <a:cs typeface="Arial" panose="020B0604020202020204" pitchFamily="34" charset="0"/>
              </a:rPr>
              <a:t>Comprehensive Review </a:t>
            </a:r>
            <a:r>
              <a:rPr lang="en-US" sz="6000" dirty="0">
                <a:solidFill>
                  <a:srgbClr val="860000"/>
                </a:solidFill>
                <a:latin typeface="Arial" panose="020B0604020202020204" pitchFamily="34" charset="0"/>
                <a:cs typeface="Arial" panose="020B0604020202020204" pitchFamily="34" charset="0"/>
              </a:rPr>
              <a:t>(District of Special Education Accountability)</a:t>
            </a:r>
          </a:p>
          <a:p>
            <a:pPr lvl="1">
              <a:lnSpc>
                <a:spcPct val="110000"/>
              </a:lnSpc>
            </a:pPr>
            <a:r>
              <a:rPr lang="en-US" sz="6000" dirty="0">
                <a:latin typeface="Arial" panose="020B0604020202020204" pitchFamily="34" charset="0"/>
                <a:cs typeface="Arial" panose="020B0604020202020204" pitchFamily="34" charset="0"/>
              </a:rPr>
              <a:t>Significant Disproportionality </a:t>
            </a:r>
            <a:r>
              <a:rPr lang="en-US" sz="6000" dirty="0">
                <a:solidFill>
                  <a:srgbClr val="860000"/>
                </a:solidFill>
                <a:latin typeface="Arial" panose="020B0604020202020204" pitchFamily="34" charset="0"/>
                <a:cs typeface="Arial" panose="020B0604020202020204" pitchFamily="34" charset="0"/>
              </a:rPr>
              <a:t>(District of Special Education Accountability)</a:t>
            </a:r>
          </a:p>
          <a:p>
            <a:pPr marL="0" indent="0">
              <a:lnSpc>
                <a:spcPct val="110000"/>
              </a:lnSpc>
              <a:buNone/>
            </a:pPr>
            <a:r>
              <a:rPr lang="en-US" sz="6000" b="1" dirty="0">
                <a:latin typeface="Arial" panose="020B0604020202020204" pitchFamily="34" charset="0"/>
                <a:cs typeface="Arial" panose="020B0604020202020204" pitchFamily="34" charset="0"/>
              </a:rPr>
              <a:t>Targeted Monitoring:</a:t>
            </a:r>
          </a:p>
          <a:p>
            <a:pPr lvl="1">
              <a:lnSpc>
                <a:spcPct val="110000"/>
              </a:lnSpc>
            </a:pPr>
            <a:r>
              <a:rPr lang="en-US" sz="6000" dirty="0">
                <a:latin typeface="Arial" panose="020B0604020202020204" pitchFamily="34" charset="0"/>
                <a:cs typeface="Arial" panose="020B0604020202020204" pitchFamily="34" charset="0"/>
              </a:rPr>
              <a:t>Data Identified Noncompliance</a:t>
            </a:r>
          </a:p>
          <a:p>
            <a:pPr lvl="1">
              <a:lnSpc>
                <a:spcPct val="110000"/>
              </a:lnSpc>
            </a:pPr>
            <a:r>
              <a:rPr lang="en-US" sz="6000" dirty="0">
                <a:latin typeface="Arial" panose="020B0604020202020204" pitchFamily="34" charset="0"/>
                <a:cs typeface="Arial" panose="020B0604020202020204" pitchFamily="34" charset="0"/>
              </a:rPr>
              <a:t>Disproportionality </a:t>
            </a:r>
            <a:r>
              <a:rPr lang="en-US" sz="6000" dirty="0">
                <a:solidFill>
                  <a:srgbClr val="860000"/>
                </a:solidFill>
                <a:latin typeface="Arial" panose="020B0604020202020204" pitchFamily="34" charset="0"/>
                <a:cs typeface="Arial" panose="020B0604020202020204" pitchFamily="34" charset="0"/>
              </a:rPr>
              <a:t>(District of Special Education Accountability)</a:t>
            </a:r>
          </a:p>
          <a:p>
            <a:pPr lvl="1">
              <a:lnSpc>
                <a:spcPct val="110000"/>
              </a:lnSpc>
            </a:pPr>
            <a:r>
              <a:rPr lang="en-US" sz="6000" dirty="0">
                <a:latin typeface="Arial" panose="020B0604020202020204" pitchFamily="34" charset="0"/>
                <a:cs typeface="Arial" panose="020B0604020202020204" pitchFamily="34" charset="0"/>
              </a:rPr>
              <a:t>Performance Indicator Review </a:t>
            </a:r>
            <a:r>
              <a:rPr lang="en-US" sz="6000" dirty="0">
                <a:solidFill>
                  <a:srgbClr val="860000"/>
                </a:solidFill>
                <a:latin typeface="Arial" panose="020B0604020202020204" pitchFamily="34" charset="0"/>
                <a:cs typeface="Arial" panose="020B0604020202020204" pitchFamily="34" charset="0"/>
              </a:rPr>
              <a:t>(District of Special Education Accountability)</a:t>
            </a:r>
          </a:p>
          <a:p>
            <a:pPr marL="0" lvl="0" indent="0">
              <a:lnSpc>
                <a:spcPct val="110000"/>
              </a:lnSpc>
              <a:buNone/>
            </a:pPr>
            <a:r>
              <a:rPr lang="en-US" sz="6000" b="1" dirty="0">
                <a:latin typeface="Arial" panose="020B0604020202020204" pitchFamily="34" charset="0"/>
                <a:cs typeface="Arial" panose="020B0604020202020204" pitchFamily="34" charset="0"/>
              </a:rPr>
              <a:t>Universal Monitoring:</a:t>
            </a:r>
          </a:p>
          <a:p>
            <a:pPr lvl="1">
              <a:lnSpc>
                <a:spcPct val="110000"/>
              </a:lnSpc>
            </a:pPr>
            <a:r>
              <a:rPr lang="en-US" sz="6000" dirty="0">
                <a:latin typeface="Arial" panose="020B0604020202020204" pitchFamily="34" charset="0"/>
                <a:cs typeface="Arial" panose="020B0604020202020204" pitchFamily="34" charset="0"/>
              </a:rPr>
              <a:t>Data Collection </a:t>
            </a:r>
          </a:p>
          <a:p>
            <a:pPr lvl="1">
              <a:lnSpc>
                <a:spcPct val="110000"/>
              </a:lnSpc>
            </a:pPr>
            <a:r>
              <a:rPr lang="en-US" sz="6000" dirty="0">
                <a:latin typeface="Arial" panose="020B0604020202020204" pitchFamily="34" charset="0"/>
                <a:cs typeface="Arial" panose="020B0604020202020204" pitchFamily="34" charset="0"/>
              </a:rPr>
              <a:t>Technical Support </a:t>
            </a:r>
          </a:p>
          <a:p>
            <a:pPr lvl="0"/>
            <a:endParaRPr lang="en-US" dirty="0"/>
          </a:p>
          <a:p>
            <a:endParaRPr lang="en-US" dirty="0"/>
          </a:p>
          <a:p>
            <a:pPr lvl="1"/>
            <a:endParaRPr lang="en-US" dirty="0"/>
          </a:p>
          <a:p>
            <a:pPr lvl="1"/>
            <a:endParaRPr lang="en-US" dirty="0"/>
          </a:p>
        </p:txBody>
      </p:sp>
      <p:sp>
        <p:nvSpPr>
          <p:cNvPr id="4" name="Footer Placeholder 3"/>
          <p:cNvSpPr>
            <a:spLocks noGrp="1"/>
          </p:cNvSpPr>
          <p:nvPr>
            <p:ph type="ftr" sz="quarter" idx="11"/>
          </p:nvPr>
        </p:nvSpPr>
        <p:spPr>
          <a:xfrm>
            <a:off x="3916680" y="6492875"/>
            <a:ext cx="4114800" cy="365125"/>
          </a:xfrm>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50</a:t>
            </a:fld>
            <a:endParaRPr lang="en-US" dirty="0">
              <a:solidFill>
                <a:prstClr val="black">
                  <a:tint val="75000"/>
                </a:prstClr>
              </a:solidFill>
            </a:endParaRPr>
          </a:p>
        </p:txBody>
      </p:sp>
      <p:pic>
        <p:nvPicPr>
          <p:cNvPr id="12" name="Content Placeholder 11" descr="A pyramid showing California's monitoring system. At the top level, Intensive Monitoring. At the middle level, Target Monitoring. At the bottom level, Universal Monitoring."/>
          <p:cNvPicPr>
            <a:picLocks noGrp="1"/>
          </p:cNvPicPr>
          <p:nvPr>
            <p:ph sz="half" idx="1"/>
          </p:nvPr>
        </p:nvPicPr>
        <p:blipFill>
          <a:blip r:embed="rId2"/>
          <a:stretch>
            <a:fillRect/>
          </a:stretch>
        </p:blipFill>
        <p:spPr>
          <a:xfrm>
            <a:off x="0" y="1470856"/>
            <a:ext cx="4958080" cy="3974904"/>
          </a:xfrm>
          <a:prstGeom prst="rect">
            <a:avLst/>
          </a:prstGeom>
        </p:spPr>
      </p:pic>
    </p:spTree>
    <p:extLst>
      <p:ext uri="{BB962C8B-B14F-4D97-AF65-F5344CB8AC3E}">
        <p14:creationId xmlns:p14="http://schemas.microsoft.com/office/powerpoint/2010/main" val="8008346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7477"/>
            <a:ext cx="12192000" cy="1582615"/>
          </a:xfrm>
        </p:spPr>
        <p:txBody>
          <a:bodyPr>
            <a:normAutofit/>
          </a:bodyPr>
          <a:lstStyle/>
          <a:p>
            <a:pPr algn="ctr"/>
            <a:r>
              <a:rPr lang="en-US" sz="4400" dirty="0" smtClean="0"/>
              <a:t>District of Special Education </a:t>
            </a:r>
            <a:br>
              <a:rPr lang="en-US" sz="4400" dirty="0" smtClean="0"/>
            </a:br>
            <a:r>
              <a:rPr lang="en-US" sz="4400" dirty="0" smtClean="0"/>
              <a:t>Accountability in CALPADS</a:t>
            </a:r>
            <a:endParaRPr lang="en-US" sz="4400" dirty="0"/>
          </a:p>
        </p:txBody>
      </p:sp>
      <p:sp>
        <p:nvSpPr>
          <p:cNvPr id="3" name="Slide Number Placeholder 2"/>
          <p:cNvSpPr>
            <a:spLocks noGrp="1"/>
          </p:cNvSpPr>
          <p:nvPr>
            <p:ph type="sldNum" sz="quarter" idx="12"/>
          </p:nvPr>
        </p:nvSpPr>
        <p:spPr/>
        <p:txBody>
          <a:bodyPr/>
          <a:lstStyle/>
          <a:p>
            <a:fld id="{10535E65-2398-45FF-9C2C-B1AB07D87C2F}"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26652042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316"/>
            <a:ext cx="12192000" cy="1582615"/>
          </a:xfrm>
        </p:spPr>
        <p:txBody>
          <a:bodyPr>
            <a:normAutofit/>
          </a:bodyPr>
          <a:lstStyle/>
          <a:p>
            <a:r>
              <a:rPr lang="en-US" dirty="0"/>
              <a:t>Which District is Responsible for Reporting Data for SWD to CALPADS</a:t>
            </a:r>
            <a:r>
              <a:rPr lang="en-US" dirty="0" smtClean="0"/>
              <a:t>? </a:t>
            </a:r>
            <a:endParaRPr lang="en-US" dirty="0"/>
          </a:p>
        </p:txBody>
      </p:sp>
      <p:sp>
        <p:nvSpPr>
          <p:cNvPr id="3" name="Content Placeholder 2"/>
          <p:cNvSpPr>
            <a:spLocks noGrp="1"/>
          </p:cNvSpPr>
          <p:nvPr>
            <p:ph idx="1"/>
          </p:nvPr>
        </p:nvSpPr>
        <p:spPr/>
        <p:txBody>
          <a:bodyPr>
            <a:normAutofit/>
          </a:bodyPr>
          <a:lstStyle/>
          <a:p>
            <a:r>
              <a:rPr lang="en-US" sz="3200" dirty="0"/>
              <a:t>The LEA that provides the majority of instruction and special education-related services or </a:t>
            </a:r>
            <a:r>
              <a:rPr lang="en-US" sz="3200" b="1" dirty="0"/>
              <a:t>District of Service </a:t>
            </a:r>
            <a:r>
              <a:rPr lang="en-US" sz="3200" dirty="0"/>
              <a:t>is responsible for maintaining enrollments and other data in CALPADS for students with disabilities</a:t>
            </a:r>
          </a:p>
          <a:p>
            <a:pPr lvl="1"/>
            <a:r>
              <a:rPr lang="en-US" dirty="0" smtClean="0"/>
              <a:t>This </a:t>
            </a:r>
            <a:r>
              <a:rPr lang="en-US" dirty="0"/>
              <a:t>may or may not be the District of Special Education </a:t>
            </a:r>
            <a:r>
              <a:rPr lang="en-US" dirty="0" smtClean="0"/>
              <a:t>Accountability (DSEA) </a:t>
            </a:r>
            <a:endParaRPr lang="en-US" dirty="0"/>
          </a:p>
        </p:txBody>
      </p:sp>
      <p:sp>
        <p:nvSpPr>
          <p:cNvPr id="4" name="Slide Number Placeholder 3"/>
          <p:cNvSpPr>
            <a:spLocks noGrp="1"/>
          </p:cNvSpPr>
          <p:nvPr>
            <p:ph type="sldNum" sz="quarter" idx="12"/>
          </p:nvPr>
        </p:nvSpPr>
        <p:spPr/>
        <p:txBody>
          <a:bodyPr/>
          <a:lstStyle/>
          <a:p>
            <a:pPr>
              <a:defRPr/>
            </a:pPr>
            <a:fld id="{FF274300-4450-45A9-9F19-01221D882E9C}" type="slidenum">
              <a:rPr lang="en-US" altLang="en-US" smtClean="0">
                <a:solidFill>
                  <a:prstClr val="black">
                    <a:tint val="75000"/>
                  </a:prstClr>
                </a:solidFill>
              </a:rPr>
              <a:pPr>
                <a:defRPr/>
              </a:pPr>
              <a:t>52</a:t>
            </a:fld>
            <a:endParaRPr lang="en-US" altLang="en-US" dirty="0">
              <a:solidFill>
                <a:prstClr val="black">
                  <a:tint val="75000"/>
                </a:prstClr>
              </a:solidFill>
            </a:endParaRPr>
          </a:p>
        </p:txBody>
      </p:sp>
      <p:sp>
        <p:nvSpPr>
          <p:cNvPr id="5" name="Footer Placeholder 7"/>
          <p:cNvSpPr>
            <a:spLocks noGrp="1"/>
          </p:cNvSpPr>
          <p:nvPr>
            <p:ph type="ftr" sz="quarter" idx="11"/>
          </p:nvPr>
        </p:nvSpPr>
        <p:spPr>
          <a:xfrm>
            <a:off x="4038600" y="6356351"/>
            <a:ext cx="4114800" cy="365125"/>
          </a:xfrm>
        </p:spPr>
        <p:txBody>
          <a:bodyPr/>
          <a:lstStyle/>
          <a:p>
            <a:r>
              <a:rPr lang="en-US" dirty="0"/>
              <a:t>California Department of Education</a:t>
            </a:r>
          </a:p>
        </p:txBody>
      </p:sp>
    </p:spTree>
    <p:extLst>
      <p:ext uri="{BB962C8B-B14F-4D97-AF65-F5344CB8AC3E}">
        <p14:creationId xmlns:p14="http://schemas.microsoft.com/office/powerpoint/2010/main" val="22363089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6918" y="156872"/>
            <a:ext cx="11119104" cy="1266825"/>
          </a:xfrm>
        </p:spPr>
        <p:txBody>
          <a:bodyPr>
            <a:noAutofit/>
          </a:bodyPr>
          <a:lstStyle/>
          <a:p>
            <a:pPr algn="ctr"/>
            <a:r>
              <a:rPr lang="en-US" sz="4400" dirty="0" smtClean="0"/>
              <a:t>Examples: Districts Responsible for Reporting SWD Data to CALPADS</a:t>
            </a:r>
            <a:endParaRPr lang="en-US" sz="4400" dirty="0"/>
          </a:p>
        </p:txBody>
      </p:sp>
      <p:graphicFrame>
        <p:nvGraphicFramePr>
          <p:cNvPr id="8" name="Content Placeholder 7" descr="LEA responsiblity table for maintaining a CALPADS enrollment for students with disabilities."/>
          <p:cNvGraphicFramePr>
            <a:graphicFrameLocks noGrp="1"/>
          </p:cNvGraphicFramePr>
          <p:nvPr>
            <p:ph idx="1"/>
            <p:extLst>
              <p:ext uri="{D42A27DB-BD31-4B8C-83A1-F6EECF244321}">
                <p14:modId xmlns:p14="http://schemas.microsoft.com/office/powerpoint/2010/main" val="3315708852"/>
              </p:ext>
            </p:extLst>
          </p:nvPr>
        </p:nvGraphicFramePr>
        <p:xfrm>
          <a:off x="409905" y="1672682"/>
          <a:ext cx="11373130" cy="3595396"/>
        </p:xfrm>
        <a:graphic>
          <a:graphicData uri="http://schemas.openxmlformats.org/drawingml/2006/table">
            <a:tbl>
              <a:tblPr firstRow="1" bandRow="1">
                <a:tableStyleId>{5C22544A-7EE6-4342-B048-85BDC9FD1C3A}</a:tableStyleId>
              </a:tblPr>
              <a:tblGrid>
                <a:gridCol w="1954154">
                  <a:extLst>
                    <a:ext uri="{9D8B030D-6E8A-4147-A177-3AD203B41FA5}">
                      <a16:colId xmlns:a16="http://schemas.microsoft.com/office/drawing/2014/main" val="20000"/>
                    </a:ext>
                  </a:extLst>
                </a:gridCol>
                <a:gridCol w="2051824">
                  <a:extLst>
                    <a:ext uri="{9D8B030D-6E8A-4147-A177-3AD203B41FA5}">
                      <a16:colId xmlns:a16="http://schemas.microsoft.com/office/drawing/2014/main" val="20001"/>
                    </a:ext>
                  </a:extLst>
                </a:gridCol>
                <a:gridCol w="2664780">
                  <a:extLst>
                    <a:ext uri="{9D8B030D-6E8A-4147-A177-3AD203B41FA5}">
                      <a16:colId xmlns:a16="http://schemas.microsoft.com/office/drawing/2014/main" val="20002"/>
                    </a:ext>
                  </a:extLst>
                </a:gridCol>
                <a:gridCol w="1829161">
                  <a:extLst>
                    <a:ext uri="{9D8B030D-6E8A-4147-A177-3AD203B41FA5}">
                      <a16:colId xmlns:a16="http://schemas.microsoft.com/office/drawing/2014/main" val="20003"/>
                    </a:ext>
                  </a:extLst>
                </a:gridCol>
                <a:gridCol w="2873211">
                  <a:extLst>
                    <a:ext uri="{9D8B030D-6E8A-4147-A177-3AD203B41FA5}">
                      <a16:colId xmlns:a16="http://schemas.microsoft.com/office/drawing/2014/main" val="20004"/>
                    </a:ext>
                  </a:extLst>
                </a:gridCol>
              </a:tblGrid>
              <a:tr h="1728440">
                <a:tc>
                  <a:txBody>
                    <a:bodyPr/>
                    <a:lstStyle/>
                    <a:p>
                      <a:r>
                        <a:rPr lang="en-US" sz="2200" dirty="0" smtClean="0">
                          <a:latin typeface="Arial" panose="020B0604020202020204" pitchFamily="34" charset="0"/>
                          <a:cs typeface="Arial" panose="020B0604020202020204" pitchFamily="34" charset="0"/>
                        </a:rPr>
                        <a:t>If the student resides in:</a:t>
                      </a:r>
                      <a:endParaRPr lang="en-US" sz="2200" dirty="0">
                        <a:latin typeface="Arial" panose="020B0604020202020204" pitchFamily="34" charset="0"/>
                        <a:cs typeface="Arial" panose="020B0604020202020204" pitchFamily="34" charset="0"/>
                      </a:endParaRPr>
                    </a:p>
                  </a:txBody>
                  <a:tcPr marL="89548" marR="89548">
                    <a:solidFill>
                      <a:schemeClr val="accent1">
                        <a:lumMod val="50000"/>
                      </a:schemeClr>
                    </a:solidFill>
                  </a:tcPr>
                </a:tc>
                <a:tc>
                  <a:txBody>
                    <a:bodyPr/>
                    <a:lstStyle/>
                    <a:p>
                      <a:r>
                        <a:rPr lang="en-US" sz="2200" dirty="0" smtClean="0">
                          <a:latin typeface="Arial" panose="020B0604020202020204" pitchFamily="34" charset="0"/>
                          <a:cs typeface="Arial" panose="020B0604020202020204" pitchFamily="34" charset="0"/>
                        </a:rPr>
                        <a:t>If the student is attending school at:</a:t>
                      </a:r>
                      <a:endParaRPr lang="en-US" sz="2200" dirty="0">
                        <a:latin typeface="Arial" panose="020B0604020202020204" pitchFamily="34" charset="0"/>
                        <a:cs typeface="Arial" panose="020B0604020202020204" pitchFamily="34" charset="0"/>
                      </a:endParaRPr>
                    </a:p>
                  </a:txBody>
                  <a:tcPr marL="89548" marR="89548">
                    <a:solidFill>
                      <a:schemeClr val="accent1">
                        <a:lumMod val="50000"/>
                      </a:schemeClr>
                    </a:solidFill>
                  </a:tcPr>
                </a:tc>
                <a:tc>
                  <a:txBody>
                    <a:bodyPr/>
                    <a:lstStyle/>
                    <a:p>
                      <a:r>
                        <a:rPr lang="en-US" sz="2200" dirty="0" smtClean="0">
                          <a:latin typeface="Arial" panose="020B0604020202020204" pitchFamily="34" charset="0"/>
                          <a:cs typeface="Arial" panose="020B0604020202020204" pitchFamily="34" charset="0"/>
                        </a:rPr>
                        <a:t>And the student receives special</a:t>
                      </a:r>
                      <a:r>
                        <a:rPr lang="en-US" sz="2200" baseline="0" dirty="0" smtClean="0">
                          <a:latin typeface="Arial" panose="020B0604020202020204" pitchFamily="34" charset="0"/>
                          <a:cs typeface="Arial" panose="020B0604020202020204" pitchFamily="34" charset="0"/>
                        </a:rPr>
                        <a:t> education services from:</a:t>
                      </a:r>
                      <a:endParaRPr lang="en-US" sz="2200" dirty="0">
                        <a:latin typeface="Arial" panose="020B0604020202020204" pitchFamily="34" charset="0"/>
                        <a:cs typeface="Arial" panose="020B0604020202020204" pitchFamily="34" charset="0"/>
                      </a:endParaRPr>
                    </a:p>
                  </a:txBody>
                  <a:tcPr marL="89548" marR="89548">
                    <a:solidFill>
                      <a:schemeClr val="accent1">
                        <a:lumMod val="50000"/>
                      </a:schemeClr>
                    </a:solidFill>
                  </a:tcPr>
                </a:tc>
                <a:tc>
                  <a:txBody>
                    <a:bodyPr/>
                    <a:lstStyle/>
                    <a:p>
                      <a:r>
                        <a:rPr lang="en-US" sz="2200" dirty="0" smtClean="0">
                          <a:latin typeface="Arial" panose="020B0604020202020204" pitchFamily="34" charset="0"/>
                          <a:cs typeface="Arial" panose="020B0604020202020204" pitchFamily="34" charset="0"/>
                        </a:rPr>
                        <a:t>Then the District of Service is:</a:t>
                      </a:r>
                      <a:endParaRPr lang="en-US" sz="2200" dirty="0">
                        <a:latin typeface="Arial" panose="020B0604020202020204" pitchFamily="34" charset="0"/>
                        <a:cs typeface="Arial" panose="020B0604020202020204" pitchFamily="34" charset="0"/>
                      </a:endParaRPr>
                    </a:p>
                  </a:txBody>
                  <a:tcPr marL="89548" marR="89548">
                    <a:solidFill>
                      <a:schemeClr val="accent1">
                        <a:lumMod val="50000"/>
                      </a:schemeClr>
                    </a:solidFill>
                  </a:tcPr>
                </a:tc>
                <a:tc>
                  <a:txBody>
                    <a:bodyPr/>
                    <a:lstStyle/>
                    <a:p>
                      <a:r>
                        <a:rPr lang="en-US" sz="2200" dirty="0" smtClean="0">
                          <a:latin typeface="Arial" panose="020B0604020202020204" pitchFamily="34" charset="0"/>
                          <a:cs typeface="Arial" panose="020B0604020202020204" pitchFamily="34" charset="0"/>
                        </a:rPr>
                        <a:t>And the District of Special Education Accountability is:</a:t>
                      </a:r>
                      <a:endParaRPr lang="en-US" sz="2200" dirty="0">
                        <a:latin typeface="Arial" panose="020B0604020202020204" pitchFamily="34" charset="0"/>
                        <a:cs typeface="Arial" panose="020B0604020202020204" pitchFamily="34" charset="0"/>
                      </a:endParaRPr>
                    </a:p>
                  </a:txBody>
                  <a:tcPr marL="89548" marR="89548">
                    <a:solidFill>
                      <a:schemeClr val="accent1">
                        <a:lumMod val="50000"/>
                      </a:schemeClr>
                    </a:solidFill>
                  </a:tcPr>
                </a:tc>
                <a:extLst>
                  <a:ext uri="{0D108BD9-81ED-4DB2-BD59-A6C34878D82A}">
                    <a16:rowId xmlns:a16="http://schemas.microsoft.com/office/drawing/2014/main" val="10000"/>
                  </a:ext>
                </a:extLst>
              </a:tr>
              <a:tr h="468895">
                <a:tc>
                  <a:txBody>
                    <a:bodyPr/>
                    <a:lstStyle/>
                    <a:p>
                      <a:r>
                        <a:rPr lang="en-US" sz="2400" dirty="0" smtClean="0">
                          <a:latin typeface="Arial" panose="020B0604020202020204" pitchFamily="34" charset="0"/>
                          <a:cs typeface="Arial" panose="020B0604020202020204" pitchFamily="34" charset="0"/>
                        </a:rPr>
                        <a:t>District A</a:t>
                      </a:r>
                      <a:endParaRPr lang="en-US" sz="2400" dirty="0">
                        <a:latin typeface="Arial" panose="020B0604020202020204" pitchFamily="34" charset="0"/>
                        <a:cs typeface="Arial" panose="020B0604020202020204" pitchFamily="34" charset="0"/>
                      </a:endParaRPr>
                    </a:p>
                  </a:txBody>
                  <a:tcPr marL="89548" marR="89548"/>
                </a:tc>
                <a:tc>
                  <a:txBody>
                    <a:bodyPr/>
                    <a:lstStyle/>
                    <a:p>
                      <a:r>
                        <a:rPr lang="en-US" sz="2400" dirty="0" smtClean="0">
                          <a:latin typeface="Arial" panose="020B0604020202020204" pitchFamily="34" charset="0"/>
                          <a:cs typeface="Arial" panose="020B0604020202020204" pitchFamily="34" charset="0"/>
                        </a:rPr>
                        <a:t>District</a:t>
                      </a:r>
                      <a:r>
                        <a:rPr lang="en-US" sz="2400" baseline="0" dirty="0" smtClean="0">
                          <a:latin typeface="Arial" panose="020B0604020202020204" pitchFamily="34" charset="0"/>
                          <a:cs typeface="Arial" panose="020B0604020202020204" pitchFamily="34" charset="0"/>
                        </a:rPr>
                        <a:t> A</a:t>
                      </a:r>
                      <a:endParaRPr lang="en-US" sz="2400" dirty="0">
                        <a:latin typeface="Arial" panose="020B0604020202020204" pitchFamily="34" charset="0"/>
                        <a:cs typeface="Arial" panose="020B0604020202020204" pitchFamily="34" charset="0"/>
                      </a:endParaRPr>
                    </a:p>
                  </a:txBody>
                  <a:tcPr marL="89548" marR="895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District</a:t>
                      </a:r>
                      <a:r>
                        <a:rPr lang="en-US" sz="2400" baseline="0" dirty="0" smtClean="0">
                          <a:latin typeface="Arial" panose="020B0604020202020204" pitchFamily="34" charset="0"/>
                          <a:cs typeface="Arial" panose="020B0604020202020204" pitchFamily="34" charset="0"/>
                        </a:rPr>
                        <a:t> A</a:t>
                      </a:r>
                      <a:endParaRPr lang="en-US" sz="2400" dirty="0" smtClean="0">
                        <a:latin typeface="Arial" panose="020B0604020202020204" pitchFamily="34" charset="0"/>
                        <a:cs typeface="Arial" panose="020B0604020202020204" pitchFamily="34" charset="0"/>
                      </a:endParaRPr>
                    </a:p>
                  </a:txBody>
                  <a:tcPr marL="89548" marR="895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District</a:t>
                      </a:r>
                      <a:r>
                        <a:rPr lang="en-US" sz="2400" baseline="0" dirty="0" smtClean="0">
                          <a:latin typeface="Arial" panose="020B0604020202020204" pitchFamily="34" charset="0"/>
                          <a:cs typeface="Arial" panose="020B0604020202020204" pitchFamily="34" charset="0"/>
                        </a:rPr>
                        <a:t> A</a:t>
                      </a:r>
                      <a:endParaRPr lang="en-US" sz="2400" dirty="0" smtClean="0">
                        <a:latin typeface="Arial" panose="020B0604020202020204" pitchFamily="34" charset="0"/>
                        <a:cs typeface="Arial" panose="020B0604020202020204" pitchFamily="34" charset="0"/>
                      </a:endParaRPr>
                    </a:p>
                  </a:txBody>
                  <a:tcPr marL="89548" marR="895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District</a:t>
                      </a:r>
                      <a:r>
                        <a:rPr lang="en-US" sz="2400" baseline="0" dirty="0" smtClean="0">
                          <a:latin typeface="Arial" panose="020B0604020202020204" pitchFamily="34" charset="0"/>
                          <a:cs typeface="Arial" panose="020B0604020202020204" pitchFamily="34" charset="0"/>
                        </a:rPr>
                        <a:t> A</a:t>
                      </a:r>
                      <a:endParaRPr lang="en-US" sz="2400" dirty="0" smtClean="0">
                        <a:latin typeface="Arial" panose="020B0604020202020204" pitchFamily="34" charset="0"/>
                        <a:cs typeface="Arial" panose="020B0604020202020204" pitchFamily="34" charset="0"/>
                      </a:endParaRPr>
                    </a:p>
                  </a:txBody>
                  <a:tcPr marL="89548" marR="89548"/>
                </a:tc>
                <a:extLst>
                  <a:ext uri="{0D108BD9-81ED-4DB2-BD59-A6C34878D82A}">
                    <a16:rowId xmlns:a16="http://schemas.microsoft.com/office/drawing/2014/main" val="10001"/>
                  </a:ext>
                </a:extLst>
              </a:tr>
              <a:tr h="554050">
                <a:tc>
                  <a:txBody>
                    <a:bodyPr/>
                    <a:lstStyle/>
                    <a:p>
                      <a:r>
                        <a:rPr lang="en-US" sz="2400" dirty="0" smtClean="0">
                          <a:latin typeface="Arial" panose="020B0604020202020204" pitchFamily="34" charset="0"/>
                          <a:cs typeface="Arial" panose="020B0604020202020204" pitchFamily="34" charset="0"/>
                        </a:rPr>
                        <a:t>District A</a:t>
                      </a:r>
                      <a:endParaRPr lang="en-US" sz="2400" dirty="0">
                        <a:latin typeface="Arial" panose="020B0604020202020204" pitchFamily="34" charset="0"/>
                        <a:cs typeface="Arial" panose="020B0604020202020204" pitchFamily="34" charset="0"/>
                      </a:endParaRPr>
                    </a:p>
                  </a:txBody>
                  <a:tcPr marL="89548" marR="89548"/>
                </a:tc>
                <a:tc>
                  <a:txBody>
                    <a:bodyPr/>
                    <a:lstStyle/>
                    <a:p>
                      <a:r>
                        <a:rPr lang="en-US" sz="2400" dirty="0" smtClean="0">
                          <a:latin typeface="Arial" panose="020B0604020202020204" pitchFamily="34" charset="0"/>
                          <a:cs typeface="Arial" panose="020B0604020202020204" pitchFamily="34" charset="0"/>
                        </a:rPr>
                        <a:t>District</a:t>
                      </a:r>
                      <a:r>
                        <a:rPr lang="en-US" sz="2400" baseline="0" dirty="0" smtClean="0">
                          <a:latin typeface="Arial" panose="020B0604020202020204" pitchFamily="34" charset="0"/>
                          <a:cs typeface="Arial" panose="020B0604020202020204" pitchFamily="34" charset="0"/>
                        </a:rPr>
                        <a:t> A</a:t>
                      </a:r>
                      <a:endParaRPr lang="en-US" sz="2400" dirty="0">
                        <a:latin typeface="Arial" panose="020B0604020202020204" pitchFamily="34" charset="0"/>
                        <a:cs typeface="Arial" panose="020B0604020202020204" pitchFamily="34" charset="0"/>
                      </a:endParaRPr>
                    </a:p>
                  </a:txBody>
                  <a:tcPr marL="89548" marR="895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District</a:t>
                      </a:r>
                      <a:r>
                        <a:rPr lang="en-US" sz="2400" baseline="0" dirty="0" smtClean="0">
                          <a:latin typeface="Arial" panose="020B0604020202020204" pitchFamily="34" charset="0"/>
                          <a:cs typeface="Arial" panose="020B0604020202020204" pitchFamily="34" charset="0"/>
                        </a:rPr>
                        <a:t> B</a:t>
                      </a:r>
                      <a:endParaRPr lang="en-US" sz="2400" dirty="0" smtClean="0">
                        <a:latin typeface="Arial" panose="020B0604020202020204" pitchFamily="34" charset="0"/>
                        <a:cs typeface="Arial" panose="020B0604020202020204" pitchFamily="34" charset="0"/>
                      </a:endParaRPr>
                    </a:p>
                  </a:txBody>
                  <a:tcPr marL="89548" marR="895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District</a:t>
                      </a:r>
                      <a:r>
                        <a:rPr lang="en-US" sz="2400" baseline="0" dirty="0" smtClean="0">
                          <a:latin typeface="Arial" panose="020B0604020202020204" pitchFamily="34" charset="0"/>
                          <a:cs typeface="Arial" panose="020B0604020202020204" pitchFamily="34" charset="0"/>
                        </a:rPr>
                        <a:t> A</a:t>
                      </a:r>
                      <a:endParaRPr lang="en-US" sz="2400" dirty="0" smtClean="0">
                        <a:latin typeface="Arial" panose="020B0604020202020204" pitchFamily="34" charset="0"/>
                        <a:cs typeface="Arial" panose="020B0604020202020204" pitchFamily="34" charset="0"/>
                      </a:endParaRPr>
                    </a:p>
                  </a:txBody>
                  <a:tcPr marL="89548" marR="895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District</a:t>
                      </a:r>
                      <a:r>
                        <a:rPr lang="en-US" sz="2400" baseline="0" dirty="0" smtClean="0">
                          <a:latin typeface="Arial" panose="020B0604020202020204" pitchFamily="34" charset="0"/>
                          <a:cs typeface="Arial" panose="020B0604020202020204" pitchFamily="34" charset="0"/>
                        </a:rPr>
                        <a:t> A</a:t>
                      </a:r>
                      <a:endParaRPr lang="en-US" sz="2400" dirty="0" smtClean="0">
                        <a:latin typeface="Arial" panose="020B0604020202020204" pitchFamily="34" charset="0"/>
                        <a:cs typeface="Arial" panose="020B0604020202020204" pitchFamily="34" charset="0"/>
                      </a:endParaRPr>
                    </a:p>
                  </a:txBody>
                  <a:tcPr marL="89548" marR="89548"/>
                </a:tc>
                <a:extLst>
                  <a:ext uri="{0D108BD9-81ED-4DB2-BD59-A6C34878D82A}">
                    <a16:rowId xmlns:a16="http://schemas.microsoft.com/office/drawing/2014/main" val="10002"/>
                  </a:ext>
                </a:extLst>
              </a:tr>
              <a:tr h="844011">
                <a:tc>
                  <a:txBody>
                    <a:bodyPr/>
                    <a:lstStyle/>
                    <a:p>
                      <a:r>
                        <a:rPr lang="en-US" sz="2400" dirty="0" smtClean="0">
                          <a:latin typeface="Arial" panose="020B0604020202020204" pitchFamily="34" charset="0"/>
                          <a:cs typeface="Arial" panose="020B0604020202020204" pitchFamily="34" charset="0"/>
                        </a:rPr>
                        <a:t>District A</a:t>
                      </a:r>
                      <a:endParaRPr lang="en-US" sz="2400" dirty="0">
                        <a:latin typeface="Arial" panose="020B0604020202020204" pitchFamily="34" charset="0"/>
                        <a:cs typeface="Arial" panose="020B0604020202020204" pitchFamily="34" charset="0"/>
                      </a:endParaRPr>
                    </a:p>
                  </a:txBody>
                  <a:tcPr marL="89548" marR="89548"/>
                </a:tc>
                <a:tc>
                  <a:txBody>
                    <a:bodyPr/>
                    <a:lstStyle/>
                    <a:p>
                      <a:r>
                        <a:rPr lang="en-US" sz="2400" dirty="0" smtClean="0">
                          <a:latin typeface="Arial" panose="020B0604020202020204" pitchFamily="34" charset="0"/>
                          <a:cs typeface="Arial" panose="020B0604020202020204" pitchFamily="34" charset="0"/>
                        </a:rPr>
                        <a:t>District</a:t>
                      </a:r>
                      <a:r>
                        <a:rPr lang="en-US" sz="2400" baseline="0" dirty="0" smtClean="0">
                          <a:latin typeface="Arial" panose="020B0604020202020204" pitchFamily="34" charset="0"/>
                          <a:cs typeface="Arial" panose="020B0604020202020204" pitchFamily="34" charset="0"/>
                        </a:rPr>
                        <a:t> B </a:t>
                      </a:r>
                      <a:r>
                        <a:rPr lang="en-US" sz="2400" baseline="0" dirty="0" smtClean="0">
                          <a:solidFill>
                            <a:schemeClr val="tx1"/>
                          </a:solidFill>
                          <a:latin typeface="Arial" panose="020B0604020202020204" pitchFamily="34" charset="0"/>
                          <a:cs typeface="Arial" panose="020B0604020202020204" pitchFamily="34" charset="0"/>
                        </a:rPr>
                        <a:t>(per IEP)</a:t>
                      </a:r>
                      <a:endParaRPr lang="en-US" sz="2400" dirty="0">
                        <a:solidFill>
                          <a:schemeClr val="tx1"/>
                        </a:solidFill>
                        <a:latin typeface="Arial" panose="020B0604020202020204" pitchFamily="34" charset="0"/>
                        <a:cs typeface="Arial" panose="020B0604020202020204" pitchFamily="34" charset="0"/>
                      </a:endParaRPr>
                    </a:p>
                  </a:txBody>
                  <a:tcPr marL="89548" marR="895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District</a:t>
                      </a:r>
                      <a:r>
                        <a:rPr lang="en-US" sz="2400" baseline="0" dirty="0" smtClean="0">
                          <a:latin typeface="Arial" panose="020B0604020202020204" pitchFamily="34" charset="0"/>
                          <a:cs typeface="Arial" panose="020B0604020202020204" pitchFamily="34" charset="0"/>
                        </a:rPr>
                        <a:t> B</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txBody>
                  <a:tcPr marL="89548" marR="895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District</a:t>
                      </a:r>
                      <a:r>
                        <a:rPr lang="en-US" sz="2400" baseline="0" dirty="0" smtClean="0">
                          <a:latin typeface="Arial" panose="020B0604020202020204" pitchFamily="34" charset="0"/>
                          <a:cs typeface="Arial" panose="020B0604020202020204" pitchFamily="34" charset="0"/>
                        </a:rPr>
                        <a:t> B</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txBody>
                  <a:tcPr marL="89548" marR="895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District</a:t>
                      </a:r>
                      <a:r>
                        <a:rPr lang="en-US" sz="2400" baseline="0" dirty="0" smtClean="0">
                          <a:latin typeface="Arial" panose="020B0604020202020204" pitchFamily="34" charset="0"/>
                          <a:cs typeface="Arial" panose="020B0604020202020204" pitchFamily="34" charset="0"/>
                        </a:rPr>
                        <a:t> A</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txBody>
                  <a:tcPr marL="89548" marR="89548"/>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53</a:t>
            </a:fld>
            <a:endParaRPr lang="en-US" dirty="0">
              <a:solidFill>
                <a:prstClr val="black">
                  <a:tint val="75000"/>
                </a:prstClr>
              </a:solidFill>
            </a:endParaRPr>
          </a:p>
        </p:txBody>
      </p:sp>
      <p:sp>
        <p:nvSpPr>
          <p:cNvPr id="2" name="TextBox 1"/>
          <p:cNvSpPr txBox="1"/>
          <p:nvPr/>
        </p:nvSpPr>
        <p:spPr>
          <a:xfrm>
            <a:off x="409905" y="5396716"/>
            <a:ext cx="10773104"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Note that the CALPADS Office will be sending out additional scenarios.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4936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DSEA Submitted to CALPADS?</a:t>
            </a:r>
            <a:endParaRPr lang="en-US" dirty="0"/>
          </a:p>
        </p:txBody>
      </p:sp>
      <p:sp>
        <p:nvSpPr>
          <p:cNvPr id="3" name="Content Placeholder 2"/>
          <p:cNvSpPr>
            <a:spLocks noGrp="1"/>
          </p:cNvSpPr>
          <p:nvPr>
            <p:ph idx="1"/>
          </p:nvPr>
        </p:nvSpPr>
        <p:spPr>
          <a:xfrm>
            <a:off x="211016" y="1582616"/>
            <a:ext cx="11582400" cy="4849357"/>
          </a:xfrm>
        </p:spPr>
        <p:txBody>
          <a:bodyPr>
            <a:normAutofit fontScale="92500" lnSpcReduction="10000"/>
          </a:bodyPr>
          <a:lstStyle/>
          <a:p>
            <a:r>
              <a:rPr lang="en-US" sz="3000" dirty="0" smtClean="0"/>
              <a:t>Through 2018-19 the District of Service submits the DSEA for a student on:</a:t>
            </a:r>
          </a:p>
          <a:p>
            <a:pPr lvl="1"/>
            <a:r>
              <a:rPr lang="en-US" sz="2800" dirty="0" smtClean="0"/>
              <a:t>Field # 3.22 in Student Program (SPRG) File – </a:t>
            </a:r>
            <a:r>
              <a:rPr lang="en-US" sz="2800" i="1" dirty="0" smtClean="0"/>
              <a:t>District of Special Education Accountability</a:t>
            </a:r>
          </a:p>
          <a:p>
            <a:pPr lvl="2"/>
            <a:r>
              <a:rPr lang="en-US" sz="2800" dirty="0" smtClean="0"/>
              <a:t>Must be populated for students with an Education Program Code of 144 – Special Education</a:t>
            </a:r>
          </a:p>
          <a:p>
            <a:pPr lvl="2"/>
            <a:r>
              <a:rPr lang="en-US" sz="2800" dirty="0" smtClean="0"/>
              <a:t>Comes from student information systems</a:t>
            </a:r>
          </a:p>
          <a:p>
            <a:r>
              <a:rPr lang="en-US" sz="3000" dirty="0" smtClean="0"/>
              <a:t>Beginning in 2019-20 the District of Service will submit the DSEA for a student on:</a:t>
            </a:r>
          </a:p>
          <a:p>
            <a:pPr lvl="1"/>
            <a:r>
              <a:rPr lang="en-US" sz="2800" dirty="0"/>
              <a:t>T</a:t>
            </a:r>
            <a:r>
              <a:rPr lang="en-US" sz="2800" dirty="0" smtClean="0"/>
              <a:t>he new Special Education (SPED) file which will come directly from local special education data systems</a:t>
            </a:r>
          </a:p>
          <a:p>
            <a:pPr lvl="1"/>
            <a:endParaRPr lang="en-US" dirty="0" smtClean="0"/>
          </a:p>
        </p:txBody>
      </p:sp>
      <p:sp>
        <p:nvSpPr>
          <p:cNvPr id="4" name="Slide Number Placeholder 3"/>
          <p:cNvSpPr>
            <a:spLocks noGrp="1"/>
          </p:cNvSpPr>
          <p:nvPr>
            <p:ph type="sldNum" sz="quarter" idx="12"/>
          </p:nvPr>
        </p:nvSpPr>
        <p:spPr/>
        <p:txBody>
          <a:bodyPr/>
          <a:lstStyle/>
          <a:p>
            <a:pPr>
              <a:defRPr/>
            </a:pPr>
            <a:fld id="{FF274300-4450-45A9-9F19-01221D882E9C}" type="slidenum">
              <a:rPr lang="en-US" altLang="en-US" smtClean="0">
                <a:solidFill>
                  <a:prstClr val="black">
                    <a:tint val="75000"/>
                  </a:prstClr>
                </a:solidFill>
              </a:rPr>
              <a:pPr>
                <a:defRPr/>
              </a:pPr>
              <a:t>54</a:t>
            </a:fld>
            <a:endParaRPr lang="en-US" altLang="en-US" dirty="0">
              <a:solidFill>
                <a:prstClr val="black">
                  <a:tint val="75000"/>
                </a:prstClr>
              </a:solidFill>
            </a:endParaRPr>
          </a:p>
        </p:txBody>
      </p:sp>
      <p:sp>
        <p:nvSpPr>
          <p:cNvPr id="5" name="Footer Placeholder 7"/>
          <p:cNvSpPr>
            <a:spLocks noGrp="1"/>
          </p:cNvSpPr>
          <p:nvPr>
            <p:ph type="ftr" sz="quarter" idx="11"/>
          </p:nvPr>
        </p:nvSpPr>
        <p:spPr>
          <a:xfrm>
            <a:off x="4038600" y="6356351"/>
            <a:ext cx="4114800" cy="365125"/>
          </a:xfrm>
        </p:spPr>
        <p:txBody>
          <a:bodyPr/>
          <a:lstStyle/>
          <a:p>
            <a:r>
              <a:rPr lang="en-US" dirty="0"/>
              <a:t>California Department of Education</a:t>
            </a:r>
          </a:p>
        </p:txBody>
      </p:sp>
    </p:spTree>
    <p:extLst>
      <p:ext uri="{BB962C8B-B14F-4D97-AF65-F5344CB8AC3E}">
        <p14:creationId xmlns:p14="http://schemas.microsoft.com/office/powerpoint/2010/main" val="36885862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CALPADS Flash #160</a:t>
            </a:r>
            <a:br>
              <a:rPr lang="en-US" dirty="0" smtClean="0"/>
            </a:br>
            <a:r>
              <a:rPr lang="en-US" sz="2800" b="0" dirty="0" smtClean="0">
                <a:solidFill>
                  <a:schemeClr val="accent2">
                    <a:lumMod val="75000"/>
                  </a:schemeClr>
                </a:solidFill>
              </a:rPr>
              <a:t> </a:t>
            </a:r>
            <a:r>
              <a:rPr lang="en-US" sz="2800" b="0" dirty="0">
                <a:solidFill>
                  <a:schemeClr val="accent2">
                    <a:lumMod val="75000"/>
                  </a:schemeClr>
                </a:solidFill>
                <a:hlinkClick r:id="rId2" tooltip="CALPADS Flash #160"/>
              </a:rPr>
              <a:t>https://www.cde.ca.gov/ds/sp/cl/calpadsupdflash160.asp</a:t>
            </a:r>
            <a:endParaRPr lang="en-US" sz="2800" b="0"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US" sz="3200" dirty="0" smtClean="0"/>
              <a:t>Contains the district of residence rule </a:t>
            </a:r>
          </a:p>
          <a:p>
            <a:r>
              <a:rPr lang="en-US" sz="3200" dirty="0" smtClean="0"/>
              <a:t>If LEAs wish to view the DSEA for each student, they can, for this year, request a Student Program (SPRG) Operational Data Store (ODS) extract with program code 144 for enrollments from July 1, 2018 to June 30, 2019</a:t>
            </a:r>
          </a:p>
          <a:p>
            <a:endParaRPr lang="en-US" sz="3200" dirty="0"/>
          </a:p>
        </p:txBody>
      </p:sp>
      <p:sp>
        <p:nvSpPr>
          <p:cNvPr id="4" name="Footer Placeholder 3"/>
          <p:cNvSpPr>
            <a:spLocks noGrp="1"/>
          </p:cNvSpPr>
          <p:nvPr>
            <p:ph type="ftr" sz="quarter" idx="11"/>
          </p:nvPr>
        </p:nvSpPr>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24593464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1"/>
            <a:ext cx="12192000" cy="1582615"/>
          </a:xfrm>
        </p:spPr>
        <p:txBody>
          <a:bodyPr>
            <a:noAutofit/>
          </a:bodyPr>
          <a:lstStyle/>
          <a:p>
            <a:pPr>
              <a:spcBef>
                <a:spcPts val="1200"/>
              </a:spcBef>
            </a:pPr>
            <a:r>
              <a:rPr lang="en-US" sz="4800" dirty="0"/>
              <a:t>Eligibility Criteria for </a:t>
            </a:r>
            <a:r>
              <a:rPr lang="en-US" sz="4800" dirty="0" smtClean="0"/>
              <a:t/>
            </a:r>
            <a:br>
              <a:rPr lang="en-US" sz="4800" dirty="0" smtClean="0"/>
            </a:br>
            <a:r>
              <a:rPr lang="en-US" sz="4800" dirty="0" smtClean="0"/>
              <a:t>Differentiated </a:t>
            </a:r>
            <a:r>
              <a:rPr lang="en-US" sz="4800" dirty="0"/>
              <a:t>Assistance </a:t>
            </a:r>
          </a:p>
        </p:txBody>
      </p:sp>
      <p:sp>
        <p:nvSpPr>
          <p:cNvPr id="3" name="Footer Placeholder 2"/>
          <p:cNvSpPr>
            <a:spLocks noGrp="1"/>
          </p:cNvSpPr>
          <p:nvPr>
            <p:ph type="ftr" sz="quarter" idx="11"/>
          </p:nvPr>
        </p:nvSpPr>
        <p:spPr/>
        <p:txBody>
          <a:bodyPr/>
          <a:lstStyle/>
          <a:p>
            <a:r>
              <a:rPr lang="en-US" dirty="0" smtClean="0"/>
              <a:t>California Department of Education</a:t>
            </a:r>
            <a:endParaRPr lang="en-US"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34872511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736" y="178676"/>
            <a:ext cx="12119264" cy="1143000"/>
          </a:xfrm>
        </p:spPr>
        <p:txBody>
          <a:bodyPr>
            <a:noAutofit/>
          </a:bodyPr>
          <a:lstStyle/>
          <a:p>
            <a:r>
              <a:rPr lang="en-US" sz="4400" dirty="0" smtClean="0"/>
              <a:t>Charter Schools and Eligibility </a:t>
            </a:r>
            <a:br>
              <a:rPr lang="en-US" sz="4400" dirty="0" smtClean="0"/>
            </a:br>
            <a:r>
              <a:rPr lang="en-US" sz="4400" dirty="0" smtClean="0"/>
              <a:t>for LCFF Support</a:t>
            </a:r>
            <a:endParaRPr lang="en-US" sz="4400" dirty="0"/>
          </a:p>
        </p:txBody>
      </p:sp>
      <p:sp>
        <p:nvSpPr>
          <p:cNvPr id="3" name="Content Placeholder 2"/>
          <p:cNvSpPr>
            <a:spLocks noGrp="1"/>
          </p:cNvSpPr>
          <p:nvPr>
            <p:ph idx="1"/>
          </p:nvPr>
        </p:nvSpPr>
        <p:spPr>
          <a:xfrm>
            <a:off x="228600" y="1795346"/>
            <a:ext cx="11769941" cy="4811372"/>
          </a:xfrm>
        </p:spPr>
        <p:txBody>
          <a:bodyPr>
            <a:normAutofit/>
          </a:bodyPr>
          <a:lstStyle/>
          <a:p>
            <a:pPr>
              <a:spcAft>
                <a:spcPts val="1200"/>
              </a:spcAft>
            </a:pPr>
            <a:r>
              <a:rPr lang="en-US" dirty="0" smtClean="0"/>
              <a:t>Charter schools will be eligible for support under LCFF for the first time in the 2019-20 schools year</a:t>
            </a:r>
          </a:p>
          <a:p>
            <a:pPr>
              <a:spcAft>
                <a:spcPts val="1200"/>
              </a:spcAft>
            </a:pPr>
            <a:r>
              <a:rPr lang="en-US" dirty="0" smtClean="0"/>
              <a:t>The business rules to implement the current criteria in </a:t>
            </a:r>
            <a:r>
              <a:rPr lang="en-US" i="1" dirty="0" smtClean="0"/>
              <a:t>Education Code </a:t>
            </a:r>
            <a:r>
              <a:rPr lang="en-US" dirty="0" smtClean="0"/>
              <a:t>have not been yet been developed. </a:t>
            </a:r>
          </a:p>
          <a:p>
            <a:pPr>
              <a:spcAft>
                <a:spcPts val="1200"/>
              </a:spcAft>
            </a:pPr>
            <a:r>
              <a:rPr lang="en-US" dirty="0" smtClean="0"/>
              <a:t>Information will be forthcoming later in the fall. </a:t>
            </a:r>
          </a:p>
          <a:p>
            <a:pPr lvl="2">
              <a:spcAft>
                <a:spcPts val="1200"/>
              </a:spcAft>
              <a:buFont typeface="Arial" panose="020B0604020202020204" pitchFamily="34" charset="0"/>
              <a:buChar char="•"/>
            </a:pPr>
            <a:endParaRPr lang="en-US" dirty="0" smtClean="0"/>
          </a:p>
        </p:txBody>
      </p:sp>
      <p:sp>
        <p:nvSpPr>
          <p:cNvPr id="4" name="Footer Placeholder 3"/>
          <p:cNvSpPr>
            <a:spLocks noGrp="1"/>
          </p:cNvSpPr>
          <p:nvPr>
            <p:ph type="ftr" sz="quarter" idx="11"/>
          </p:nvPr>
        </p:nvSpPr>
        <p:spPr>
          <a:xfrm>
            <a:off x="3733800" y="6298972"/>
            <a:ext cx="4114800" cy="365125"/>
          </a:xfrm>
        </p:spPr>
        <p:txBody>
          <a:bodyPr/>
          <a:lstStyle/>
          <a:p>
            <a:r>
              <a:rPr lang="en-US" dirty="0" smtClean="0"/>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val="3594426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Background on the Graduation </a:t>
            </a:r>
            <a:br>
              <a:rPr lang="en-US" dirty="0" smtClean="0"/>
            </a:br>
            <a:r>
              <a:rPr lang="en-US" dirty="0" smtClean="0"/>
              <a:t>Rate Indicator</a:t>
            </a:r>
            <a:endParaRPr lang="en-US" dirty="0"/>
          </a:p>
        </p:txBody>
      </p:sp>
      <p:sp>
        <p:nvSpPr>
          <p:cNvPr id="3" name="Content Placeholder 2"/>
          <p:cNvSpPr>
            <a:spLocks noGrp="1"/>
          </p:cNvSpPr>
          <p:nvPr>
            <p:ph idx="1"/>
          </p:nvPr>
        </p:nvSpPr>
        <p:spPr/>
        <p:txBody>
          <a:bodyPr>
            <a:normAutofit lnSpcReduction="10000"/>
          </a:bodyPr>
          <a:lstStyle/>
          <a:p>
            <a:pPr>
              <a:lnSpc>
                <a:spcPct val="110000"/>
              </a:lnSpc>
              <a:spcBef>
                <a:spcPts val="1200"/>
              </a:spcBef>
            </a:pPr>
            <a:r>
              <a:rPr lang="en-US" sz="3200" dirty="0"/>
              <a:t>At its July 2019 meeting, the SBE adopted a combined four- and five-year graduation rate for the Graduation Rate Indicator. </a:t>
            </a:r>
          </a:p>
          <a:p>
            <a:pPr>
              <a:lnSpc>
                <a:spcPct val="110000"/>
              </a:lnSpc>
              <a:spcBef>
                <a:spcPts val="1200"/>
              </a:spcBef>
            </a:pPr>
            <a:r>
              <a:rPr lang="en-US" sz="3200" dirty="0"/>
              <a:t>Since </a:t>
            </a:r>
            <a:r>
              <a:rPr lang="en-US" sz="3200" dirty="0" smtClean="0"/>
              <a:t>the new methodology only increases </a:t>
            </a:r>
            <a:r>
              <a:rPr lang="en-US" sz="3200" dirty="0"/>
              <a:t>graduation rates, the SBE </a:t>
            </a:r>
            <a:r>
              <a:rPr lang="en-US" sz="3200" dirty="0" smtClean="0"/>
              <a:t>requested that CDE staff explore raising </a:t>
            </a:r>
            <a:r>
              <a:rPr lang="en-US" sz="3200" dirty="0"/>
              <a:t>the Graduation Rate “threshold” </a:t>
            </a:r>
            <a:r>
              <a:rPr lang="en-US" sz="3200" dirty="0" smtClean="0"/>
              <a:t>status score to </a:t>
            </a:r>
            <a:r>
              <a:rPr lang="en-US" sz="3200" dirty="0"/>
              <a:t>determine eligibility of schools for Comprehensive Support and Improvement (CSI</a:t>
            </a:r>
            <a:r>
              <a:rPr lang="en-US" sz="3200" dirty="0" smtClean="0"/>
              <a:t>) under ESSA.</a:t>
            </a:r>
            <a:endParaRPr lang="en-US" sz="3200" dirty="0"/>
          </a:p>
          <a:p>
            <a:pPr marL="0" indent="0">
              <a:buNone/>
            </a:pP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6</a:t>
            </a:fld>
            <a:endParaRPr lang="en-US" dirty="0"/>
          </a:p>
        </p:txBody>
      </p:sp>
      <p:sp>
        <p:nvSpPr>
          <p:cNvPr id="6" name="Footer Placeholder 3"/>
          <p:cNvSpPr>
            <a:spLocks noGrp="1"/>
          </p:cNvSpPr>
          <p:nvPr>
            <p:ph type="ftr" sz="quarter" idx="11"/>
          </p:nvPr>
        </p:nvSpPr>
        <p:spPr>
          <a:xfrm>
            <a:off x="4038600" y="6356350"/>
            <a:ext cx="4114800" cy="365125"/>
          </a:xfrm>
        </p:spPr>
        <p:txBody>
          <a:bodyPr/>
          <a:lstStyle/>
          <a:p>
            <a:pPr algn="ctr"/>
            <a:r>
              <a:rPr lang="en-US" sz="1200" dirty="0">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160218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Resetting Threshold for Low </a:t>
            </a:r>
            <a:r>
              <a:rPr lang="en-US" dirty="0" smtClean="0"/>
              <a:t/>
            </a:r>
            <a:br>
              <a:rPr lang="en-US" dirty="0" smtClean="0"/>
            </a:br>
            <a:r>
              <a:rPr lang="en-US" dirty="0" smtClean="0"/>
              <a:t>Graduation </a:t>
            </a:r>
            <a:r>
              <a:rPr lang="en-US" dirty="0"/>
              <a:t>Rate</a:t>
            </a:r>
          </a:p>
        </p:txBody>
      </p:sp>
      <p:sp>
        <p:nvSpPr>
          <p:cNvPr id="3" name="Content Placeholder 2"/>
          <p:cNvSpPr>
            <a:spLocks noGrp="1"/>
          </p:cNvSpPr>
          <p:nvPr>
            <p:ph idx="1"/>
          </p:nvPr>
        </p:nvSpPr>
        <p:spPr>
          <a:xfrm>
            <a:off x="211016" y="1788605"/>
            <a:ext cx="11582400" cy="4088513"/>
          </a:xfrm>
        </p:spPr>
        <p:txBody>
          <a:bodyPr>
            <a:normAutofit/>
          </a:bodyPr>
          <a:lstStyle/>
          <a:p>
            <a:pPr>
              <a:spcAft>
                <a:spcPts val="600"/>
              </a:spcAft>
            </a:pPr>
            <a:r>
              <a:rPr lang="en-US" sz="3200" dirty="0"/>
              <a:t>Currently set at </a:t>
            </a:r>
            <a:r>
              <a:rPr lang="en-US" sz="3200" dirty="0" smtClean="0"/>
              <a:t>less than 67 </a:t>
            </a:r>
            <a:r>
              <a:rPr lang="en-US" sz="3200" dirty="0"/>
              <a:t>percent</a:t>
            </a:r>
          </a:p>
          <a:p>
            <a:pPr lvl="1">
              <a:spcAft>
                <a:spcPts val="1200"/>
              </a:spcAft>
            </a:pPr>
            <a:r>
              <a:rPr lang="en-US" dirty="0"/>
              <a:t>Schools with graduation rates below 67 percent are identified for CSI </a:t>
            </a:r>
          </a:p>
          <a:p>
            <a:pPr>
              <a:spcBef>
                <a:spcPts val="1200"/>
              </a:spcBef>
              <a:spcAft>
                <a:spcPts val="600"/>
              </a:spcAft>
            </a:pPr>
            <a:r>
              <a:rPr lang="en-US" sz="3200" dirty="0" smtClean="0"/>
              <a:t>CDE staff conducted simulations on two </a:t>
            </a:r>
            <a:r>
              <a:rPr lang="en-US" sz="3200" dirty="0"/>
              <a:t>new thresholds—68 percent and 70 </a:t>
            </a:r>
            <a:r>
              <a:rPr lang="en-US" sz="3200" dirty="0" smtClean="0"/>
              <a:t>percent—for </a:t>
            </a:r>
            <a:r>
              <a:rPr lang="en-US" sz="3200" dirty="0"/>
              <a:t>consideration </a:t>
            </a:r>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7</a:t>
            </a:fld>
            <a:endParaRPr lang="en-US" dirty="0"/>
          </a:p>
        </p:txBody>
      </p:sp>
      <p:sp>
        <p:nvSpPr>
          <p:cNvPr id="6" name="Footer Placeholder 3"/>
          <p:cNvSpPr>
            <a:spLocks noGrp="1"/>
          </p:cNvSpPr>
          <p:nvPr>
            <p:ph type="ftr" sz="quarter" idx="11"/>
          </p:nvPr>
        </p:nvSpPr>
        <p:spPr>
          <a:xfrm>
            <a:off x="4038600" y="6356350"/>
            <a:ext cx="4114800" cy="365125"/>
          </a:xfrm>
        </p:spPr>
        <p:txBody>
          <a:bodyPr/>
          <a:lstStyle/>
          <a:p>
            <a:pPr algn="ctr"/>
            <a:r>
              <a:rPr lang="en-US" sz="1200" dirty="0">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672562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C277-C2D7-4E83-A621-39639A210974}"/>
              </a:ext>
            </a:extLst>
          </p:cNvPr>
          <p:cNvSpPr>
            <a:spLocks noGrp="1"/>
          </p:cNvSpPr>
          <p:nvPr>
            <p:ph type="title"/>
          </p:nvPr>
        </p:nvSpPr>
        <p:spPr>
          <a:xfrm>
            <a:off x="0" y="153316"/>
            <a:ext cx="12192000" cy="1582615"/>
          </a:xfrm>
        </p:spPr>
        <p:txBody>
          <a:bodyPr/>
          <a:lstStyle/>
          <a:p>
            <a:r>
              <a:rPr lang="en-US" dirty="0" smtClean="0"/>
              <a:t>Recommendation: Graduation Rate Threshold Cut Score</a:t>
            </a:r>
            <a:endParaRPr lang="en-US" dirty="0"/>
          </a:p>
        </p:txBody>
      </p:sp>
      <p:sp>
        <p:nvSpPr>
          <p:cNvPr id="3" name="Content Placeholder 2">
            <a:extLst>
              <a:ext uri="{FF2B5EF4-FFF2-40B4-BE49-F238E27FC236}">
                <a16:creationId xmlns:a16="http://schemas.microsoft.com/office/drawing/2014/main" id="{A7052A2C-88C9-4AE7-8895-EE90ED2E758B}"/>
              </a:ext>
            </a:extLst>
          </p:cNvPr>
          <p:cNvSpPr>
            <a:spLocks noGrp="1"/>
          </p:cNvSpPr>
          <p:nvPr>
            <p:ph idx="1"/>
          </p:nvPr>
        </p:nvSpPr>
        <p:spPr>
          <a:xfrm>
            <a:off x="211016" y="1941640"/>
            <a:ext cx="11582400" cy="4351338"/>
          </a:xfrm>
        </p:spPr>
        <p:txBody>
          <a:bodyPr>
            <a:normAutofit/>
          </a:bodyPr>
          <a:lstStyle/>
          <a:p>
            <a:pPr>
              <a:spcAft>
                <a:spcPts val="1200"/>
              </a:spcAft>
            </a:pPr>
            <a:r>
              <a:rPr lang="en-US" dirty="0" smtClean="0"/>
              <a:t>Because the </a:t>
            </a:r>
            <a:r>
              <a:rPr lang="en-US" dirty="0"/>
              <a:t>combined graduation rate only minimally increases the overall graduation rate for the </a:t>
            </a:r>
            <a:r>
              <a:rPr lang="en-US" dirty="0" smtClean="0"/>
              <a:t>state (less than 1%), </a:t>
            </a:r>
            <a:r>
              <a:rPr lang="en-US" dirty="0"/>
              <a:t>the CDE </a:t>
            </a:r>
            <a:r>
              <a:rPr lang="en-US" dirty="0" smtClean="0"/>
              <a:t>is recommending </a:t>
            </a:r>
            <a:r>
              <a:rPr lang="en-US" dirty="0"/>
              <a:t>that the </a:t>
            </a:r>
            <a:r>
              <a:rPr lang="en-US" dirty="0" smtClean="0"/>
              <a:t>graduation </a:t>
            </a:r>
            <a:r>
              <a:rPr lang="en-US" dirty="0"/>
              <a:t>threshold for CSI be raised to “below 68 percent.” </a:t>
            </a:r>
            <a:endParaRPr lang="en-US" dirty="0" smtClean="0"/>
          </a:p>
          <a:p>
            <a:pPr>
              <a:spcAft>
                <a:spcPts val="1200"/>
              </a:spcAft>
            </a:pPr>
            <a:r>
              <a:rPr lang="en-US" dirty="0" smtClean="0"/>
              <a:t>This </a:t>
            </a:r>
            <a:r>
              <a:rPr lang="en-US" dirty="0"/>
              <a:t>change will </a:t>
            </a:r>
            <a:r>
              <a:rPr lang="en-US" dirty="0" smtClean="0"/>
              <a:t>result </a:t>
            </a:r>
            <a:r>
              <a:rPr lang="en-US" dirty="0"/>
              <a:t>in new Status cut scores for both the non-DASS schools and DASS </a:t>
            </a:r>
            <a:r>
              <a:rPr lang="en-US" dirty="0" smtClean="0"/>
              <a:t>schools to ensure consistency in LEA and school eligibility for support. </a:t>
            </a:r>
            <a:endParaRPr lang="en-US" dirty="0"/>
          </a:p>
        </p:txBody>
      </p:sp>
      <p:sp>
        <p:nvSpPr>
          <p:cNvPr id="5" name="Slide Number Placeholder 4">
            <a:extLst>
              <a:ext uri="{FF2B5EF4-FFF2-40B4-BE49-F238E27FC236}">
                <a16:creationId xmlns:a16="http://schemas.microsoft.com/office/drawing/2014/main" id="{D1FDAFD1-F077-4BB4-8442-56E4F91FCD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3"/>
          <p:cNvSpPr>
            <a:spLocks noGrp="1"/>
          </p:cNvSpPr>
          <p:nvPr>
            <p:ph type="ftr" sz="quarter" idx="11"/>
          </p:nvPr>
        </p:nvSpPr>
        <p:spPr>
          <a:xfrm>
            <a:off x="4038600" y="6356350"/>
            <a:ext cx="4114800" cy="365125"/>
          </a:xfrm>
        </p:spPr>
        <p:txBody>
          <a:bodyPr/>
          <a:lstStyle/>
          <a:p>
            <a:pPr algn="ctr"/>
            <a:r>
              <a:rPr lang="en-US" sz="1200" dirty="0">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224127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1"/>
            <a:ext cx="12192000" cy="1582615"/>
          </a:xfrm>
        </p:spPr>
        <p:txBody>
          <a:bodyPr>
            <a:noAutofit/>
          </a:bodyPr>
          <a:lstStyle/>
          <a:p>
            <a:pPr>
              <a:spcBef>
                <a:spcPts val="1200"/>
              </a:spcBef>
            </a:pPr>
            <a:r>
              <a:rPr lang="en-US" sz="4800" dirty="0" smtClean="0"/>
              <a:t>Changes to the Academic Indicator</a:t>
            </a:r>
            <a:endParaRPr lang="en-US" sz="4800" dirty="0"/>
          </a:p>
        </p:txBody>
      </p:sp>
      <p:sp>
        <p:nvSpPr>
          <p:cNvPr id="3" name="Footer Placeholder 2"/>
          <p:cNvSpPr>
            <a:spLocks noGrp="1"/>
          </p:cNvSpPr>
          <p:nvPr>
            <p:ph type="ftr" sz="quarter" idx="11"/>
          </p:nvPr>
        </p:nvSpPr>
        <p:spPr/>
        <p:txBody>
          <a:bodyPr/>
          <a:lstStyle/>
          <a:p>
            <a:r>
              <a:rPr lang="en-US" dirty="0" smtClean="0"/>
              <a:t>California Department of Education</a:t>
            </a:r>
            <a:endParaRPr lang="en-US"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1200613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U_Widescreen_Sample.pptx" id="{726F9FF5-C628-4DB6-949A-54C39A389D23}" vid="{AEA919EF-AEDD-45F0-94EE-833B1CB42E3B}"/>
    </a:ext>
  </a:extLst>
</a:theme>
</file>

<file path=ppt/theme/theme10.xml><?xml version="1.0" encoding="utf-8"?>
<a:theme xmlns:a="http://schemas.openxmlformats.org/drawingml/2006/main" name="6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11.xml><?xml version="1.0" encoding="utf-8"?>
<a:theme xmlns:a="http://schemas.openxmlformats.org/drawingml/2006/main" name="7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12.xml><?xml version="1.0" encoding="utf-8"?>
<a:theme xmlns:a="http://schemas.openxmlformats.org/drawingml/2006/main" name="8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13.xml><?xml version="1.0" encoding="utf-8"?>
<a:theme xmlns:a="http://schemas.openxmlformats.org/drawingml/2006/main" name="9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14.xml><?xml version="1.0" encoding="utf-8"?>
<a:theme xmlns:a="http://schemas.openxmlformats.org/drawingml/2006/main" name="10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15.xml><?xml version="1.0" encoding="utf-8"?>
<a:theme xmlns:a="http://schemas.openxmlformats.org/drawingml/2006/main" name="11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16.xml><?xml version="1.0" encoding="utf-8"?>
<a:theme xmlns:a="http://schemas.openxmlformats.org/drawingml/2006/main" name="12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17.xml><?xml version="1.0" encoding="utf-8"?>
<a:theme xmlns:a="http://schemas.openxmlformats.org/drawingml/2006/main" name="13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18.xml><?xml version="1.0" encoding="utf-8"?>
<a:theme xmlns:a="http://schemas.openxmlformats.org/drawingml/2006/main" name="14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19.xml><?xml version="1.0" encoding="utf-8"?>
<a:theme xmlns:a="http://schemas.openxmlformats.org/drawingml/2006/main" name="15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2.xml><?xml version="1.0" encoding="utf-8"?>
<a:theme xmlns:a="http://schemas.openxmlformats.org/drawingml/2006/main" name="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U_Widescreen_Sample.pptx" id="{726F9FF5-C628-4DB6-949A-54C39A389D23}" vid="{714DF2BB-256D-42C9-A3D6-586CFAC4A3F0}"/>
    </a:ext>
  </a:extLst>
</a:theme>
</file>

<file path=ppt/theme/theme20.xml><?xml version="1.0" encoding="utf-8"?>
<a:theme xmlns:a="http://schemas.openxmlformats.org/drawingml/2006/main" name="3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BA2F52-3D79-4D5A-A2A8-7BFEC56B3DB1}" vid="{D36AF434-9944-480F-BA7C-28E2586817E5}"/>
    </a:ext>
  </a:extLst>
</a:theme>
</file>

<file path=ppt/theme/theme21.xml><?xml version="1.0" encoding="utf-8"?>
<a:theme xmlns:a="http://schemas.openxmlformats.org/drawingml/2006/main" name="16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22.xml><?xml version="1.0" encoding="utf-8"?>
<a:theme xmlns:a="http://schemas.openxmlformats.org/drawingml/2006/main" name="4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BA2F52-3D79-4D5A-A2A8-7BFEC56B3DB1}" vid="{D36AF434-9944-480F-BA7C-28E2586817E5}"/>
    </a:ext>
  </a:extLst>
</a:theme>
</file>

<file path=ppt/theme/theme23.xml><?xml version="1.0" encoding="utf-8"?>
<a:theme xmlns:a="http://schemas.openxmlformats.org/drawingml/2006/main" name="17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24.xml><?xml version="1.0" encoding="utf-8"?>
<a:theme xmlns:a="http://schemas.openxmlformats.org/drawingml/2006/main" name="18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25.xml><?xml version="1.0" encoding="utf-8"?>
<a:theme xmlns:a="http://schemas.openxmlformats.org/drawingml/2006/main" name="5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BA2F52-3D79-4D5A-A2A8-7BFEC56B3DB1}" vid="{D36AF434-9944-480F-BA7C-28E2586817E5}"/>
    </a:ext>
  </a:extLst>
</a:theme>
</file>

<file path=ppt/theme/theme26.xml><?xml version="1.0" encoding="utf-8"?>
<a:theme xmlns:a="http://schemas.openxmlformats.org/drawingml/2006/main" name="19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4.xml><?xml version="1.0" encoding="utf-8"?>
<a:theme xmlns:a="http://schemas.openxmlformats.org/drawingml/2006/main" name="1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5.xml><?xml version="1.0" encoding="utf-8"?>
<a:theme xmlns:a="http://schemas.openxmlformats.org/drawingml/2006/main" name="2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U_Widescreen_Sample.pptx" id="{726F9FF5-C628-4DB6-949A-54C39A389D23}" vid="{AEA919EF-AEDD-45F0-94EE-833B1CB42E3B}"/>
    </a:ext>
  </a:extLst>
</a:theme>
</file>

<file path=ppt/theme/theme6.xml><?xml version="1.0" encoding="utf-8"?>
<a:theme xmlns:a="http://schemas.openxmlformats.org/drawingml/2006/main" name="2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7.xml><?xml version="1.0" encoding="utf-8"?>
<a:theme xmlns:a="http://schemas.openxmlformats.org/drawingml/2006/main" name="3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8.xml><?xml version="1.0" encoding="utf-8"?>
<a:theme xmlns:a="http://schemas.openxmlformats.org/drawingml/2006/main" name="4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9.xml><?xml version="1.0" encoding="utf-8"?>
<a:theme xmlns:a="http://schemas.openxmlformats.org/drawingml/2006/main" name="5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docProps/app.xml><?xml version="1.0" encoding="utf-8"?>
<Properties xmlns="http://schemas.openxmlformats.org/officeDocument/2006/extended-properties" xmlns:vt="http://schemas.openxmlformats.org/officeDocument/2006/docPropsVTypes">
  <Template>AAU_Widescreen_Template</Template>
  <TotalTime>4642</TotalTime>
  <Words>3496</Words>
  <Application>Microsoft Office PowerPoint</Application>
  <PresentationFormat>Widescreen</PresentationFormat>
  <Paragraphs>430</Paragraphs>
  <Slides>57</Slides>
  <Notes>9</Notes>
  <HiddenSlides>0</HiddenSlides>
  <MMClips>0</MMClips>
  <ScaleCrop>false</ScaleCrop>
  <HeadingPairs>
    <vt:vector size="6" baseType="variant">
      <vt:variant>
        <vt:lpstr>Fonts Used</vt:lpstr>
      </vt:variant>
      <vt:variant>
        <vt:i4>7</vt:i4>
      </vt:variant>
      <vt:variant>
        <vt:lpstr>Theme</vt:lpstr>
      </vt:variant>
      <vt:variant>
        <vt:i4>26</vt:i4>
      </vt:variant>
      <vt:variant>
        <vt:lpstr>Slide Titles</vt:lpstr>
      </vt:variant>
      <vt:variant>
        <vt:i4>57</vt:i4>
      </vt:variant>
    </vt:vector>
  </HeadingPairs>
  <TitlesOfParts>
    <vt:vector size="90" baseType="lpstr">
      <vt:lpstr>ＭＳ Ｐゴシック</vt:lpstr>
      <vt:lpstr>Arial</vt:lpstr>
      <vt:lpstr>Calibri</vt:lpstr>
      <vt:lpstr>Courier New</vt:lpstr>
      <vt:lpstr>Helvetica Neue</vt:lpstr>
      <vt:lpstr>Symbol</vt:lpstr>
      <vt:lpstr>Wingdings</vt:lpstr>
      <vt:lpstr>1_AAU Slide Master</vt:lpstr>
      <vt:lpstr>AAU Slide Master</vt:lpstr>
      <vt:lpstr>ADAD Layout</vt:lpstr>
      <vt:lpstr>1_ADAD Layout</vt:lpstr>
      <vt:lpstr>2_AAU Slide Master</vt:lpstr>
      <vt:lpstr>2_ADAD Layout</vt:lpstr>
      <vt:lpstr>3_ADAD Layout</vt:lpstr>
      <vt:lpstr>4_ADAD Layout</vt:lpstr>
      <vt:lpstr>5_ADAD Layout</vt:lpstr>
      <vt:lpstr>6_ADAD Layout</vt:lpstr>
      <vt:lpstr>7_ADAD Layout</vt:lpstr>
      <vt:lpstr>8_ADAD Layout</vt:lpstr>
      <vt:lpstr>9_ADAD Layout</vt:lpstr>
      <vt:lpstr>10_ADAD Layout</vt:lpstr>
      <vt:lpstr>11_ADAD Layout</vt:lpstr>
      <vt:lpstr>12_ADAD Layout</vt:lpstr>
      <vt:lpstr>13_ADAD Layout</vt:lpstr>
      <vt:lpstr>14_ADAD Layout</vt:lpstr>
      <vt:lpstr>15_ADAD Layout</vt:lpstr>
      <vt:lpstr>3_AAU Slide Master</vt:lpstr>
      <vt:lpstr>16_ADAD Layout</vt:lpstr>
      <vt:lpstr>4_AAU Slide Master</vt:lpstr>
      <vt:lpstr>17_ADAD Layout</vt:lpstr>
      <vt:lpstr>18_ADAD Layout</vt:lpstr>
      <vt:lpstr>5_AAU Slide Master</vt:lpstr>
      <vt:lpstr>19_ADAD Layout</vt:lpstr>
      <vt:lpstr>Student Programs and Services  Steering Committee </vt:lpstr>
      <vt:lpstr>Topics</vt:lpstr>
      <vt:lpstr>Dashboard Mobile App is now Available!</vt:lpstr>
      <vt:lpstr>2019 Dashboard</vt:lpstr>
      <vt:lpstr>Changes to the Graduation  Rate Indicator</vt:lpstr>
      <vt:lpstr>Background on the Graduation  Rate Indicator</vt:lpstr>
      <vt:lpstr>Resetting Threshold for Low  Graduation Rate</vt:lpstr>
      <vt:lpstr>Recommendation: Graduation Rate Threshold Cut Score</vt:lpstr>
      <vt:lpstr>Changes to the Academic Indicator</vt:lpstr>
      <vt:lpstr>Academic Updates for 2019 Dashboard</vt:lpstr>
      <vt:lpstr>Proposal to Include the CAA</vt:lpstr>
      <vt:lpstr>Challenges for Incorporating CAA Results into Academic Indicator</vt:lpstr>
      <vt:lpstr>Developing a Methodology for Incorporating CAA Results into the Academic Indicator  </vt:lpstr>
      <vt:lpstr>Options Considered for Incorporating  the CAA into the Academic Indicator</vt:lpstr>
      <vt:lpstr>The CDE is Recommending the  Top-of-the-Scale-Range Approach</vt:lpstr>
      <vt:lpstr>Rationale for Top-of-Range</vt:lpstr>
      <vt:lpstr>Proposed Status Cut Scores for DASS Schools </vt:lpstr>
      <vt:lpstr>Rationale for Modified Status Cut Scores</vt:lpstr>
      <vt:lpstr>Impact Analysis of Revised Cut Scores</vt:lpstr>
      <vt:lpstr>September 2019 SBE Item </vt:lpstr>
      <vt:lpstr>Changes to the Participation Rate</vt:lpstr>
      <vt:lpstr>Background  </vt:lpstr>
      <vt:lpstr>Factoring In the Participation Rate</vt:lpstr>
      <vt:lpstr>Current Participation Rate Methodology </vt:lpstr>
      <vt:lpstr>Exceptions to Participation Rate Requirement</vt:lpstr>
      <vt:lpstr>Changes to Participation Rate Methodology for 2020 Dashboard</vt:lpstr>
      <vt:lpstr>ED Direction on Participation Rate </vt:lpstr>
      <vt:lpstr>Methodology Applied for 2020 Dashboard</vt:lpstr>
      <vt:lpstr>Incorporating Participation for  CAA students</vt:lpstr>
      <vt:lpstr>Rule Change for Including SWDs Who Exit Special Education in the Academic Indicator </vt:lpstr>
      <vt:lpstr>New Rule for Students Who Exit  Special Education </vt:lpstr>
      <vt:lpstr>Expanding the  District of Residence Rule</vt:lpstr>
      <vt:lpstr>When Districts Cannot Directly  Provide Services to SWDs</vt:lpstr>
      <vt:lpstr>Non-Academic Measures: Which Entity Is Accountable for SWDs?</vt:lpstr>
      <vt:lpstr>Academic Indicator:  Which Entity is Accountable for SWDs? </vt:lpstr>
      <vt:lpstr>Academic Indicator: Current Business Rule</vt:lpstr>
      <vt:lpstr>Changes for the 2019 Dashboard</vt:lpstr>
      <vt:lpstr>Which Entity Is Accountable for SWDs for the 2019 Dashboard?</vt:lpstr>
      <vt:lpstr>Changes Beyond the 2019 Dashboard:   Expand Rule to All State Indicators </vt:lpstr>
      <vt:lpstr>Which Entity Is Accountable for SWDs for the 2020 Dashboard and Beyond?</vt:lpstr>
      <vt:lpstr>Why Is the District of Residence  Rule Changing?  Overview of Monitoring Under IDEA  </vt:lpstr>
      <vt:lpstr>Monitoring under IDEA</vt:lpstr>
      <vt:lpstr>Monitoring Priority Areas under IDEA</vt:lpstr>
      <vt:lpstr>California’s Monitoring System</vt:lpstr>
      <vt:lpstr>Which Entity is Responsible?</vt:lpstr>
      <vt:lpstr>Why is this sometimes different for  students with disabilities?</vt:lpstr>
      <vt:lpstr>Determining the District of Special  Education Accountability (1 of 3)</vt:lpstr>
      <vt:lpstr>Determining the District of Special  Education Accountability (2 of 3)</vt:lpstr>
      <vt:lpstr>Determining the District of Special  Education Accountability (3 of 3)</vt:lpstr>
      <vt:lpstr>California’s Monitoring System and  Districts of Special Education Accountability</vt:lpstr>
      <vt:lpstr>District of Special Education  Accountability in CALPADS</vt:lpstr>
      <vt:lpstr>Which District is Responsible for Reporting Data for SWD to CALPADS? </vt:lpstr>
      <vt:lpstr>Examples: Districts Responsible for Reporting SWD Data to CALPADS</vt:lpstr>
      <vt:lpstr>How is the DSEA Submitted to CALPADS?</vt:lpstr>
      <vt:lpstr>CALPADS Flash #160  https://www.cde.ca.gov/ds/sp/cl/calpadsupdflash160.asp</vt:lpstr>
      <vt:lpstr>Eligibility Criteria for  Differentiated Assistance </vt:lpstr>
      <vt:lpstr>Charter Schools and Eligibility  for LCFF Support</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Advisory Task Force on Alternative Schools</dc:title>
  <dc:subject/>
  <dc:creator>Windows User</dc:creator>
  <cp:lastModifiedBy>Gabrielle Marchini</cp:lastModifiedBy>
  <cp:revision>285</cp:revision>
  <cp:lastPrinted>2018-05-18T23:01:18Z</cp:lastPrinted>
  <dcterms:created xsi:type="dcterms:W3CDTF">2018-05-10T22:58:55Z</dcterms:created>
  <dcterms:modified xsi:type="dcterms:W3CDTF">2019-09-05T15:50:03Z</dcterms:modified>
</cp:coreProperties>
</file>