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262" r:id="rId4"/>
    <p:sldId id="263" r:id="rId5"/>
    <p:sldId id="279" r:id="rId6"/>
    <p:sldId id="397" r:id="rId7"/>
    <p:sldId id="258" r:id="rId8"/>
    <p:sldId id="259" r:id="rId9"/>
    <p:sldId id="260" r:id="rId10"/>
    <p:sldId id="286" r:id="rId11"/>
    <p:sldId id="281" r:id="rId12"/>
    <p:sldId id="284" r:id="rId13"/>
    <p:sldId id="289" r:id="rId14"/>
    <p:sldId id="285" r:id="rId15"/>
    <p:sldId id="288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>
          <p15:clr>
            <a:srgbClr val="A4A3A4"/>
          </p15:clr>
        </p15:guide>
        <p15:guide id="2" pos="3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66"/>
    <a:srgbClr val="2399C7"/>
    <a:srgbClr val="3C44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048" autoAdjust="0"/>
  </p:normalViewPr>
  <p:slideViewPr>
    <p:cSldViewPr snapToGrid="0">
      <p:cViewPr varScale="1">
        <p:scale>
          <a:sx n="114" d="100"/>
          <a:sy n="114" d="100"/>
        </p:scale>
        <p:origin x="1848" y="114"/>
      </p:cViewPr>
      <p:guideLst>
        <p:guide orient="horz" pos="794"/>
        <p:guide pos="3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defRPr>
            </a:pPr>
            <a:r>
              <a:rPr lang="en-US" b="1" dirty="0">
                <a:highlight>
                  <a:srgbClr val="FFFF00"/>
                </a:highlight>
                <a:latin typeface="Californian FB" panose="0207040306080B030204" pitchFamily="18" charset="0"/>
              </a:rPr>
              <a:t>Average: 5.3M</a:t>
            </a:r>
          </a:p>
        </c:rich>
      </c:tx>
      <c:layout>
        <c:manualLayout>
          <c:xMode val="edge"/>
          <c:yMode val="edge"/>
          <c:x val="0.12796575775250316"/>
          <c:y val="0.19735764501813538"/>
        </c:manualLayout>
      </c:layout>
      <c:overlay val="0"/>
      <c:spPr>
        <a:solidFill>
          <a:srgbClr val="92D05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Sheet1!$B$2:$B$19</c:f>
              <c:numCache>
                <c:formatCode>#,##0</c:formatCode>
                <c:ptCount val="18"/>
                <c:pt idx="0">
                  <c:v>3996728</c:v>
                </c:pt>
                <c:pt idx="1">
                  <c:v>4492952</c:v>
                </c:pt>
                <c:pt idx="2">
                  <c:v>4679927</c:v>
                </c:pt>
                <c:pt idx="3">
                  <c:v>4867025</c:v>
                </c:pt>
                <c:pt idx="4">
                  <c:v>4855476</c:v>
                </c:pt>
                <c:pt idx="5">
                  <c:v>5215414</c:v>
                </c:pt>
                <c:pt idx="6">
                  <c:v>5047893</c:v>
                </c:pt>
                <c:pt idx="7">
                  <c:v>5185605</c:v>
                </c:pt>
                <c:pt idx="8">
                  <c:v>5340243</c:v>
                </c:pt>
                <c:pt idx="9">
                  <c:v>5450558</c:v>
                </c:pt>
                <c:pt idx="10">
                  <c:v>5560400</c:v>
                </c:pt>
                <c:pt idx="11">
                  <c:v>5700882</c:v>
                </c:pt>
                <c:pt idx="12">
                  <c:v>5995451</c:v>
                </c:pt>
                <c:pt idx="13">
                  <c:v>6139426</c:v>
                </c:pt>
                <c:pt idx="14">
                  <c:v>6275266</c:v>
                </c:pt>
                <c:pt idx="15">
                  <c:v>6307547</c:v>
                </c:pt>
                <c:pt idx="16">
                  <c:v>6264602</c:v>
                </c:pt>
                <c:pt idx="17">
                  <c:v>4462522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D-4744-BBD2-4A4AA75DB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6301199"/>
        <c:axId val="1796308687"/>
      </c:barChart>
      <c:catAx>
        <c:axId val="1796301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fornian FB" panose="0207040306080B030204" pitchFamily="18" charset="0"/>
                <a:ea typeface="+mn-ea"/>
                <a:cs typeface="+mn-cs"/>
              </a:defRPr>
            </a:pPr>
            <a:endParaRPr lang="en-US"/>
          </a:p>
        </c:txPr>
        <c:crossAx val="1796308687"/>
        <c:crosses val="autoZero"/>
        <c:auto val="1"/>
        <c:lblAlgn val="ctr"/>
        <c:lblOffset val="100"/>
        <c:noMultiLvlLbl val="0"/>
      </c:catAx>
      <c:valAx>
        <c:axId val="1796308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fornian FB" panose="0207040306080B030204" pitchFamily="18" charset="0"/>
                <a:ea typeface="+mn-ea"/>
                <a:cs typeface="+mn-cs"/>
              </a:defRPr>
            </a:pPr>
            <a:endParaRPr lang="en-US"/>
          </a:p>
        </c:txPr>
        <c:crossAx val="1796301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1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86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7359B3-92AE-4ED8-9B3C-AC92A06F63DF}"/>
              </a:ext>
            </a:extLst>
          </p:cNvPr>
          <p:cNvSpPr/>
          <p:nvPr userDrawn="1"/>
        </p:nvSpPr>
        <p:spPr>
          <a:xfrm>
            <a:off x="1" y="166254"/>
            <a:ext cx="8023859" cy="6633555"/>
          </a:xfrm>
          <a:prstGeom prst="rect">
            <a:avLst/>
          </a:prstGeom>
          <a:solidFill>
            <a:srgbClr val="4D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29" y="20574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C417-A558-459F-AE04-6151EFA6A71C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ECD735-9DB3-4B61-BA01-67F6322078F5}"/>
              </a:ext>
            </a:extLst>
          </p:cNvPr>
          <p:cNvSpPr/>
          <p:nvPr userDrawn="1"/>
        </p:nvSpPr>
        <p:spPr>
          <a:xfrm>
            <a:off x="-1" y="1"/>
            <a:ext cx="9144000" cy="1662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highlight>
                <a:srgbClr val="000080"/>
              </a:highligh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EF2633-E57D-4285-9695-C789CB6E89C8}"/>
              </a:ext>
            </a:extLst>
          </p:cNvPr>
          <p:cNvSpPr/>
          <p:nvPr userDrawn="1"/>
        </p:nvSpPr>
        <p:spPr>
          <a:xfrm>
            <a:off x="0" y="1924211"/>
            <a:ext cx="8023860" cy="1685676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22620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DFC4-FD44-4423-9715-F4CE461A6488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05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A0F8-219F-4BE9-971C-FFE8715EFE2E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78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B625-5196-473C-8AD1-793A5956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AC87C-31DC-4EBF-BCD9-D047733B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0344-BF1E-451C-A650-4DD0047A2A82}" type="datetime1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8085-BF78-450D-AA97-85F9BB3C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F9C9E-B27F-4519-A412-077FD2009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97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AECE-BC93-40B4-BC6E-1BA87844A3AB}" type="datetime1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16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BB57-1F48-4F76-96F9-7B6E11A1DE73}" type="datetime1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4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B2E2-D726-4440-9E0F-64090BDFBA2C}" type="datetime1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40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4F90-B67B-4F3E-BCE6-8899B20E2F9B}" type="datetime1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3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20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4FEB-116B-47DB-8E31-B641E7594890}" type="datetime1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82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953-3F23-4D46-9719-32AD8A3817ED}" type="datetime1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01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4C3-9F56-459B-A035-A726D55089A9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45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F1B4-57CC-444C-98FD-653FB7984D7B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0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3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2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69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8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7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E12A5-44B3-CA41-B642-1054AD6CD98F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5C7E-EC84-1641-A439-9D2F02FF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3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C9A59-27C9-468A-AEF2-9865E02224BB}" type="datetime1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 CLOSED SESSION MATERIALS - DO NOT REPRODUCE, DISCLOSE OR DISTRIBUTE (Government Code Section 54963)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7F9CD-8847-4A5D-A4DA-477F13EB26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6097F-343E-488E-A58E-2CD1307A4D55}"/>
              </a:ext>
            </a:extLst>
          </p:cNvPr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53FE51-671D-4D80-9F57-1C9BB1D6A19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505" y="360362"/>
            <a:ext cx="621949" cy="135331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88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0" y="351427"/>
            <a:ext cx="731520" cy="1473199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4436DB-4C5E-A040-806A-AD0A6D8DD630}"/>
              </a:ext>
            </a:extLst>
          </p:cNvPr>
          <p:cNvSpPr/>
          <p:nvPr/>
        </p:nvSpPr>
        <p:spPr>
          <a:xfrm>
            <a:off x="0" y="0"/>
            <a:ext cx="7911548" cy="6858000"/>
          </a:xfrm>
          <a:prstGeom prst="rect">
            <a:avLst/>
          </a:prstGeom>
          <a:solidFill>
            <a:srgbClr val="3C44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2110D4-2C82-1542-BE6D-B880967A9D0F}"/>
              </a:ext>
            </a:extLst>
          </p:cNvPr>
          <p:cNvSpPr/>
          <p:nvPr/>
        </p:nvSpPr>
        <p:spPr>
          <a:xfrm>
            <a:off x="0" y="1925026"/>
            <a:ext cx="7911548" cy="1685676"/>
          </a:xfrm>
          <a:prstGeom prst="rect">
            <a:avLst/>
          </a:prstGeom>
          <a:solidFill>
            <a:srgbClr val="2399C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2399C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-1" y="2210458"/>
            <a:ext cx="7911549" cy="1113183"/>
          </a:xfrm>
        </p:spPr>
        <p:txBody>
          <a:bodyPr numCol="1" spcCol="182880" anchor="ctr">
            <a:no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Californian FB" panose="0207040306080B030204" pitchFamily="18" charset="0"/>
              </a:rPr>
              <a:t>Schools Excess Liability Fund</a:t>
            </a:r>
            <a:br>
              <a:rPr lang="en-US" sz="3600" dirty="0">
                <a:solidFill>
                  <a:schemeClr val="bg1"/>
                </a:solidFill>
                <a:latin typeface="Californian FB" panose="0207040306080B0302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Californian FB" panose="0207040306080B030204" pitchFamily="18" charset="0"/>
                <a:cs typeface="Helvetica Neue"/>
              </a:rPr>
              <a:t>Educational Partner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350139-3ABD-4ED2-B3F1-8DF26A5149DC}"/>
              </a:ext>
            </a:extLst>
          </p:cNvPr>
          <p:cNvSpPr txBox="1"/>
          <p:nvPr/>
        </p:nvSpPr>
        <p:spPr>
          <a:xfrm>
            <a:off x="428016" y="4757297"/>
            <a:ext cx="6819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fornian FB" panose="0207040306080B030204" pitchFamily="18" charset="0"/>
              </a:rPr>
              <a:t>Dave George, CEO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alifornian FB" panose="0207040306080B030204" pitchFamily="18" charset="0"/>
              </a:rPr>
              <a:t>Renee Hendrick, Board Chair</a:t>
            </a:r>
          </a:p>
        </p:txBody>
      </p:sp>
    </p:spTree>
    <p:extLst>
      <p:ext uri="{BB962C8B-B14F-4D97-AF65-F5344CB8AC3E}">
        <p14:creationId xmlns:p14="http://schemas.microsoft.com/office/powerpoint/2010/main" val="276387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Recent Developments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03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Following the March verdict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>
                <a:solidFill>
                  <a:schemeClr val="tx2"/>
                </a:solidFill>
                <a:latin typeface="Californian FB" panose="0207040306080B030204" pitchFamily="18" charset="0"/>
              </a:rPr>
              <a:t>Verdict of $10M to a single individual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800" dirty="0">
                <a:solidFill>
                  <a:schemeClr val="tx2"/>
                </a:solidFill>
                <a:latin typeface="Californian FB" panose="0207040306080B030204" pitchFamily="18" charset="0"/>
              </a:rPr>
              <a:t>Verdict of $26M for a student on student sexual assault allegation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Assignment of fault</a:t>
            </a:r>
          </a:p>
        </p:txBody>
      </p:sp>
    </p:spTree>
    <p:extLst>
      <p:ext uri="{BB962C8B-B14F-4D97-AF65-F5344CB8AC3E}">
        <p14:creationId xmlns:p14="http://schemas.microsoft.com/office/powerpoint/2010/main" val="100322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A53BAF-C650-4821-A301-115EE71D1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Fiscal Impact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E9291AA-A63C-CE7F-D43D-491434160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946826"/>
              </p:ext>
            </p:extLst>
          </p:nvPr>
        </p:nvGraphicFramePr>
        <p:xfrm>
          <a:off x="457200" y="3219275"/>
          <a:ext cx="8229600" cy="186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35549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67388409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86204866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11832568"/>
                    </a:ext>
                  </a:extLst>
                </a:gridCol>
              </a:tblGrid>
              <a:tr h="13301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Californian FB" panose="0207040306080B0302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fornian FB" panose="0207040306080B030204" pitchFamily="18" charset="0"/>
                        </a:rPr>
                        <a:t>Current Estimate</a:t>
                      </a:r>
                    </a:p>
                    <a:p>
                      <a:pPr algn="ctr"/>
                      <a:endParaRPr lang="en-US" dirty="0">
                        <a:latin typeface="Californian FB" panose="0207040306080B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+50%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+100%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+150%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7164978"/>
                  </a:ext>
                </a:extLst>
              </a:tr>
              <a:tr h="53943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$365M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$547M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$730M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$913M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793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DDD789E-3D29-DB46-AB45-3E060B52A335}"/>
              </a:ext>
            </a:extLst>
          </p:cNvPr>
          <p:cNvSpPr txBox="1"/>
          <p:nvPr/>
        </p:nvSpPr>
        <p:spPr>
          <a:xfrm>
            <a:off x="457200" y="2499644"/>
            <a:ext cx="814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fornian FB" panose="0207040306080B030204" pitchFamily="18" charset="0"/>
              </a:rPr>
              <a:t>Settlement and Jury award trending: Inflationary effects of large awards (Social Inflation)</a:t>
            </a:r>
          </a:p>
        </p:txBody>
      </p:sp>
    </p:spTree>
    <p:extLst>
      <p:ext uri="{BB962C8B-B14F-4D97-AF65-F5344CB8AC3E}">
        <p14:creationId xmlns:p14="http://schemas.microsoft.com/office/powerpoint/2010/main" val="1507577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What are we doing?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035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Educating legislators through annual meetings on fiscal impact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This law was passed as a “no fiscal impact” bill and thus skipped the appropriations committee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Educating Department of Finance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Meeting with FCMAT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Collaborate with all school risk pools in the state on risk management and mitigation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Offer training and resources for districts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Partner with other professional education associations to leverage policy-level access</a:t>
            </a:r>
          </a:p>
        </p:txBody>
      </p:sp>
    </p:spTree>
    <p:extLst>
      <p:ext uri="{BB962C8B-B14F-4D97-AF65-F5344CB8AC3E}">
        <p14:creationId xmlns:p14="http://schemas.microsoft.com/office/powerpoint/2010/main" val="1658081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Where we need you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0351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Emphasize and build upon a culture of training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Legal emphasis is on negligence in supervision of your employees and hiring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But a “lack of training” is what is used to portray you as uncaring toward the safety of kids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Training is the best single defense and proactive action a district or COE can take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dirty="0">
                <a:solidFill>
                  <a:schemeClr val="tx2"/>
                </a:solidFill>
                <a:latin typeface="Californian FB" panose="0207040306080B030204" pitchFamily="18" charset="0"/>
              </a:rPr>
              <a:t>Annual mandated reporter training is a good start, but more is needed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Many trainings have been developed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chemeClr val="tx2"/>
                </a:solidFill>
                <a:latin typeface="Californian FB" panose="0207040306080B030204" pitchFamily="18" charset="0"/>
              </a:rPr>
              <a:t>Online and in-person resources are available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chemeClr val="tx2"/>
                </a:solidFill>
                <a:latin typeface="Californian FB" panose="0207040306080B030204" pitchFamily="18" charset="0"/>
              </a:rPr>
              <a:t>Targeted to staff and students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chemeClr val="tx2"/>
                </a:solidFill>
                <a:latin typeface="Californian FB" panose="0207040306080B030204" pitchFamily="18" charset="0"/>
              </a:rPr>
              <a:t>Variety sufficient to meet district needs/culture for content delivery</a:t>
            </a:r>
          </a:p>
        </p:txBody>
      </p:sp>
    </p:spTree>
    <p:extLst>
      <p:ext uri="{BB962C8B-B14F-4D97-AF65-F5344CB8AC3E}">
        <p14:creationId xmlns:p14="http://schemas.microsoft.com/office/powerpoint/2010/main" val="1185157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Access Resources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035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Identify what insurance pool your District/COE is part of for liability coverage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Reach out and review their resources for training and support; all of them have training resources available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600" dirty="0">
                <a:solidFill>
                  <a:schemeClr val="tx2"/>
                </a:solidFill>
                <a:latin typeface="Californian FB" panose="0207040306080B030204" pitchFamily="18" charset="0"/>
              </a:rPr>
              <a:t>Call or email SELF</a:t>
            </a:r>
          </a:p>
        </p:txBody>
      </p:sp>
    </p:spTree>
    <p:extLst>
      <p:ext uri="{BB962C8B-B14F-4D97-AF65-F5344CB8AC3E}">
        <p14:creationId xmlns:p14="http://schemas.microsoft.com/office/powerpoint/2010/main" val="171540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58" y="580906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fornian FB" panose="0207040306080B030204" pitchFamily="18" charset="0"/>
              </a:rPr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27012"/>
            <a:ext cx="8229600" cy="42597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600" dirty="0">
                <a:latin typeface="Californian FB" panose="0207040306080B030204" pitchFamily="18" charset="0"/>
              </a:rPr>
              <a:t>Contact: </a:t>
            </a:r>
          </a:p>
          <a:p>
            <a:pPr marL="0" indent="0" algn="ctr">
              <a:buNone/>
            </a:pPr>
            <a:r>
              <a:rPr lang="en-US" sz="4600" b="1" dirty="0">
                <a:solidFill>
                  <a:schemeClr val="tx2"/>
                </a:solidFill>
                <a:latin typeface="Californian FB" panose="0207040306080B030204" pitchFamily="18" charset="0"/>
              </a:rPr>
              <a:t>Dave George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chemeClr val="tx2"/>
                </a:solidFill>
                <a:latin typeface="Californian FB" panose="0207040306080B030204" pitchFamily="18" charset="0"/>
              </a:rPr>
              <a:t>Schools Excess Liability Fund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chemeClr val="tx2"/>
                </a:solidFill>
                <a:latin typeface="Californian FB" panose="0207040306080B030204" pitchFamily="18" charset="0"/>
              </a:rPr>
              <a:t>dave@selfjpa.org</a:t>
            </a:r>
          </a:p>
        </p:txBody>
      </p:sp>
    </p:spTree>
    <p:extLst>
      <p:ext uri="{BB962C8B-B14F-4D97-AF65-F5344CB8AC3E}">
        <p14:creationId xmlns:p14="http://schemas.microsoft.com/office/powerpoint/2010/main" val="358876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D87FD2-2E77-448A-BDD3-0825E9911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60D31-B67D-4A78-889E-39A7BF2AA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Overview of AB218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Background on SELF and insurance pooling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latin typeface="Californian FB" panose="0207040306080B030204" pitchFamily="18" charset="0"/>
              </a:rPr>
              <a:t>Prospective</a:t>
            </a:r>
            <a:r>
              <a:rPr lang="en-US" dirty="0">
                <a:latin typeface="Californian FB" panose="0207040306080B030204" pitchFamily="18" charset="0"/>
              </a:rPr>
              <a:t> problems created by </a:t>
            </a:r>
            <a:r>
              <a:rPr lang="en-US" b="1" i="1" dirty="0">
                <a:latin typeface="Californian FB" panose="0207040306080B030204" pitchFamily="18" charset="0"/>
              </a:rPr>
              <a:t>Retroactive</a:t>
            </a:r>
            <a:r>
              <a:rPr lang="en-US" dirty="0">
                <a:latin typeface="Californian FB" panose="0207040306080B030204" pitchFamily="18" charset="0"/>
              </a:rPr>
              <a:t> laws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Insurance marketplace for schools in 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Fiscal impact to date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Where do we go from here (and how can you help us?)</a:t>
            </a:r>
          </a:p>
        </p:txBody>
      </p:sp>
    </p:spTree>
    <p:extLst>
      <p:ext uri="{BB962C8B-B14F-4D97-AF65-F5344CB8AC3E}">
        <p14:creationId xmlns:p14="http://schemas.microsoft.com/office/powerpoint/2010/main" val="62260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2CB6121-6CAB-4BD2-8E62-A6428EEB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73058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fornian FB" panose="0207040306080B030204" pitchFamily="18" charset="0"/>
              </a:rPr>
              <a:t>Background – AB 218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7FA0F5-2F72-4DDA-9301-7A060127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058" y="1259813"/>
            <a:ext cx="8229600" cy="5483887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Enacted effective January 1, 2020, AB 218 has multiple implications for California’s schools: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effectLst/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allows for a three year “revival period”, expiring Dec. 31, 2022 with an unlimited statute of limitations for claims to be filed alleging improper sexual conduct against a minor from any time in the past, not just against the perpetrator, but against employers based on claims of negligent supervision or hiring.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900" dirty="0">
              <a:effectLst/>
              <a:latin typeface="Californian FB" panose="0207040306080B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effectLst/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permanently extends the statute of limitations on child sexual assault claims to age 40 from age 26, and potentially even longer in repressed memory cases. 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900" dirty="0">
              <a:effectLst/>
              <a:latin typeface="Californian FB" panose="0207040306080B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effectLst/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deletes entirely the requirement of filing a government claim.  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effectLst/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Called for the recovery of treble damages in cases where a “cover up” by the employer can be proven. </a:t>
            </a:r>
            <a:r>
              <a:rPr lang="en-US" sz="1900" i="1" dirty="0">
                <a:latin typeface="Californian FB" panose="0207040306080B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(Currently under review by the CA Supreme Court as to its applicability to public entities)</a:t>
            </a:r>
            <a:endParaRPr lang="en-US" sz="1900" i="1" dirty="0">
              <a:effectLst/>
              <a:latin typeface="Californian FB" panose="0207040306080B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fornian FB" panose="0207040306080B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4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6BDA9B-A996-43CE-9436-53088A03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lifornian FB" panose="0207040306080B030204" pitchFamily="18" charset="0"/>
              </a:rPr>
              <a:t>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947A24-2408-5C45-85E2-F56D5AA2D1E9}"/>
              </a:ext>
            </a:extLst>
          </p:cNvPr>
          <p:cNvSpPr/>
          <p:nvPr/>
        </p:nvSpPr>
        <p:spPr>
          <a:xfrm>
            <a:off x="-1" y="-1"/>
            <a:ext cx="9144001" cy="190831"/>
          </a:xfrm>
          <a:prstGeom prst="rect">
            <a:avLst/>
          </a:prstGeom>
          <a:solidFill>
            <a:srgbClr val="559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6" descr="C:\Documents and Settings\fritz\Local Settings\Temporary Internet Files\Content.IE5\SOZVW6F1\MCMP00118_0000[1].wmf">
            <a:extLst>
              <a:ext uri="{FF2B5EF4-FFF2-40B4-BE49-F238E27FC236}">
                <a16:creationId xmlns:a16="http://schemas.microsoft.com/office/drawing/2014/main" id="{E9B0F78C-B4B7-4616-B91C-C283BA4D73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8649" y="1690688"/>
            <a:ext cx="2108240" cy="3657600"/>
          </a:xfrm>
          <a:prstGeom prst="rect">
            <a:avLst/>
          </a:prstGeom>
          <a:noFill/>
          <a:scene3d>
            <a:camera prst="orthographicFront">
              <a:rot lat="0" lon="0" rev="900000"/>
            </a:camera>
            <a:lightRig rig="threePt" dir="t"/>
          </a:scene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B1250D-5493-46FE-B65C-6965D83A47A1}"/>
              </a:ext>
            </a:extLst>
          </p:cNvPr>
          <p:cNvSpPr txBox="1"/>
          <p:nvPr/>
        </p:nvSpPr>
        <p:spPr>
          <a:xfrm>
            <a:off x="3302493" y="2032986"/>
            <a:ext cx="55396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Established in 1986, SELF is a public entity, formed as a statewide </a:t>
            </a:r>
            <a:r>
              <a:rPr lang="en-US" dirty="0">
                <a:solidFill>
                  <a:prstClr val="black"/>
                </a:solidFill>
                <a:latin typeface="Californian FB" panose="0207040306080B030204" pitchFamily="18" charset="0"/>
              </a:rPr>
              <a:t>J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oint </a:t>
            </a:r>
            <a:r>
              <a:rPr lang="en-US" dirty="0">
                <a:solidFill>
                  <a:prstClr val="black"/>
                </a:solidFill>
                <a:latin typeface="Californian FB" panose="0207040306080B030204" pitchFamily="18" charset="0"/>
              </a:rPr>
              <a:t>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owers </a:t>
            </a:r>
            <a:r>
              <a:rPr lang="en-US" dirty="0">
                <a:solidFill>
                  <a:prstClr val="black"/>
                </a:solidFill>
                <a:latin typeface="Californian FB" panose="0207040306080B030204" pitchFamily="18" charset="0"/>
              </a:rPr>
              <a:t>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uthority (JPA) dedicated to public schools’ catastrophic liability coverage needs.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fornian FB" panose="0207040306080B0302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We are 100% member owned; i.e. owned and operated by schools, for the sole benefit of schools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fornian FB" panose="0207040306080B0302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In 2022/23 SELF’s member districts will </a:t>
            </a:r>
            <a:r>
              <a:rPr lang="en-US" dirty="0">
                <a:solidFill>
                  <a:prstClr val="black"/>
                </a:solidFill>
                <a:latin typeface="Californian FB" panose="0207040306080B030204" pitchFamily="18" charset="0"/>
              </a:rPr>
              <a:t>educate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 3 million California students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fornian FB" panose="0207040306080B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+mn-cs"/>
              </a:rPr>
              <a:t>Your AB218 financial exposure is concentrated in SELF based on historical membership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F5F26E0-6941-4B1D-9506-CF2D864DC2B1}"/>
              </a:ext>
            </a:extLst>
          </p:cNvPr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38065A-956C-4EBF-9023-986ECFA9A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270" y="346101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B37A6-AED7-456D-A010-41975E322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835C7E-EC84-1641-A439-9D2F02FFC98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57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60030-AE9F-60BB-B2BC-02745C60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latin typeface="Californian FB" panose="0207040306080B030204" pitchFamily="18" charset="0"/>
              </a:rPr>
              <a:t>ADA History 1991-2008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DDD086B-EEF8-BBF1-70C6-15775D341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976132"/>
              </p:ext>
            </p:extLst>
          </p:nvPr>
        </p:nvGraphicFramePr>
        <p:xfrm>
          <a:off x="457200" y="2075260"/>
          <a:ext cx="8229600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B00430-C763-B143-A5D6-320381E67DC8}"/>
              </a:ext>
            </a:extLst>
          </p:cNvPr>
          <p:cNvCxnSpPr>
            <a:cxnSpLocks/>
          </p:cNvCxnSpPr>
          <p:nvPr/>
        </p:nvCxnSpPr>
        <p:spPr>
          <a:xfrm>
            <a:off x="1051869" y="3044396"/>
            <a:ext cx="752989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7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98A68A1-FDE0-4A29-918A-BC4D154F6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2335"/>
            <a:ext cx="8229600" cy="1143000"/>
          </a:xfrm>
        </p:spPr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Prospective issues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998D9B-4E33-453E-9743-6F118B378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fornian FB" panose="0207040306080B030204" pitchFamily="18" charset="0"/>
              </a:rPr>
              <a:t>Retroactive law domino effects: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Significant contraction of insurance availability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States that regard rule of law as fungible create a very unstable insurance marketplace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Elimination of coverage for abuse/molestation coverage in many instances, or severely limited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Districts formed insurance JPA’s during a period where insurance was unavailable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Therefore, these old claims are not insurance dollars, they are coming direct from your General Fund</a:t>
            </a:r>
          </a:p>
        </p:txBody>
      </p:sp>
    </p:spTree>
    <p:extLst>
      <p:ext uri="{BB962C8B-B14F-4D97-AF65-F5344CB8AC3E}">
        <p14:creationId xmlns:p14="http://schemas.microsoft.com/office/powerpoint/2010/main" val="108116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CCA4D-4E11-4E90-8768-58B4098C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Insurance Marketplace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85C7-7E3C-4BC4-A6B7-77CE6F2B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A finite number of insurers service a particular sector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Public entities in CA shared 25-35 liability insurers total (globally)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Californian FB" panose="0207040306080B030204" pitchFamily="18" charset="0"/>
              </a:rPr>
              <a:t>Since AB218, approximately 1/3 have left the State or refuse to quote public sector.  The remainder have reduced coverage by half or more </a:t>
            </a:r>
            <a:r>
              <a:rPr lang="en-US" b="1" u="sng" dirty="0">
                <a:latin typeface="Californian FB" panose="0207040306080B030204" pitchFamily="18" charset="0"/>
              </a:rPr>
              <a:t>and</a:t>
            </a:r>
            <a:r>
              <a:rPr lang="en-US" dirty="0">
                <a:latin typeface="Californian FB" panose="0207040306080B030204" pitchFamily="18" charset="0"/>
              </a:rPr>
              <a:t> raised prices in some cases 300-400%</a:t>
            </a:r>
          </a:p>
        </p:txBody>
      </p:sp>
    </p:spTree>
    <p:extLst>
      <p:ext uri="{BB962C8B-B14F-4D97-AF65-F5344CB8AC3E}">
        <p14:creationId xmlns:p14="http://schemas.microsoft.com/office/powerpoint/2010/main" val="348960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96240" y="396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82" y="351427"/>
            <a:ext cx="451060" cy="908386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0" y="0"/>
            <a:ext cx="9153144" cy="177800"/>
          </a:xfrm>
          <a:prstGeom prst="rect">
            <a:avLst/>
          </a:prstGeom>
          <a:solidFill>
            <a:srgbClr val="3C447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A53BAF-C650-4821-A301-115EE71D1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Fiscal Impact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E9197-47AB-43C8-85F3-0346E930B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fornian FB" panose="0207040306080B030204" pitchFamily="18" charset="0"/>
              </a:rPr>
              <a:t>Our experience in 30 months following AB218</a:t>
            </a:r>
          </a:p>
          <a:p>
            <a:endParaRPr lang="en-US" dirty="0"/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E9077412-4515-4597-B277-4214A985D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725895"/>
              </p:ext>
            </p:extLst>
          </p:nvPr>
        </p:nvGraphicFramePr>
        <p:xfrm>
          <a:off x="1934213" y="2520176"/>
          <a:ext cx="5275573" cy="335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727">
                  <a:extLst>
                    <a:ext uri="{9D8B030D-6E8A-4147-A177-3AD203B41FA5}">
                      <a16:colId xmlns:a16="http://schemas.microsoft.com/office/drawing/2014/main" val="2259507758"/>
                    </a:ext>
                  </a:extLst>
                </a:gridCol>
                <a:gridCol w="1766423">
                  <a:extLst>
                    <a:ext uri="{9D8B030D-6E8A-4147-A177-3AD203B41FA5}">
                      <a16:colId xmlns:a16="http://schemas.microsoft.com/office/drawing/2014/main" val="784898853"/>
                    </a:ext>
                  </a:extLst>
                </a:gridCol>
                <a:gridCol w="1766423">
                  <a:extLst>
                    <a:ext uri="{9D8B030D-6E8A-4147-A177-3AD203B41FA5}">
                      <a16:colId xmlns:a16="http://schemas.microsoft.com/office/drawing/2014/main" val="3746129907"/>
                    </a:ext>
                  </a:extLst>
                </a:gridCol>
              </a:tblGrid>
              <a:tr h="108057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fornian FB" panose="0207040306080B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Claims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Number of Plaintiffs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682242"/>
                  </a:ext>
                </a:extLst>
              </a:tr>
              <a:tr h="7564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Claims Open 12/31/19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876869"/>
                  </a:ext>
                </a:extLst>
              </a:tr>
              <a:tr h="10805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Claims reported</a:t>
                      </a:r>
                    </a:p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As of</a:t>
                      </a:r>
                    </a:p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June 30,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163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fornian FB" panose="0207040306080B030204" pitchFamily="18" charset="0"/>
                        </a:rPr>
                        <a:t>243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6748571"/>
                  </a:ext>
                </a:extLst>
              </a:tr>
              <a:tr h="43823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209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76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B153C0-F831-E508-AE9B-7BD5CD536512}"/>
              </a:ext>
            </a:extLst>
          </p:cNvPr>
          <p:cNvSpPr txBox="1"/>
          <p:nvPr/>
        </p:nvSpPr>
        <p:spPr>
          <a:xfrm>
            <a:off x="2286000" y="2274838"/>
            <a:ext cx="5029200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dirty="0">
                <a:solidFill>
                  <a:srgbClr val="1A1D26"/>
                </a:solidFill>
                <a:effectLst/>
                <a:latin typeface="var(--font-secondary)"/>
              </a:rPr>
              <a:t>School District to Pay $102M to Students Abused by Teacher</a:t>
            </a:r>
          </a:p>
          <a:p>
            <a:pPr algn="l"/>
            <a:r>
              <a:rPr lang="en-US" b="0" i="0" dirty="0">
                <a:solidFill>
                  <a:srgbClr val="1A1D26"/>
                </a:solidFill>
                <a:effectLst/>
                <a:latin typeface="Roboto" panose="02000000000000000000" pitchFamily="2" charset="0"/>
              </a:rPr>
              <a:t>A jury has awarded $102.5 million to </a:t>
            </a:r>
            <a:r>
              <a:rPr lang="en-US" b="0" i="0" dirty="0">
                <a:solidFill>
                  <a:srgbClr val="1A1D26"/>
                </a:solidFill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two</a:t>
            </a:r>
            <a:r>
              <a:rPr lang="en-US" b="0" i="0" dirty="0">
                <a:solidFill>
                  <a:srgbClr val="1A1D26"/>
                </a:solidFill>
                <a:effectLst/>
                <a:latin typeface="Roboto" panose="02000000000000000000" pitchFamily="2" charset="0"/>
              </a:rPr>
              <a:t> women who sued a Northern California school district over what they said was officials’ failure to stop a middle school teacher from sexually grooming and abusing them as minors.</a:t>
            </a:r>
          </a:p>
          <a:p>
            <a:pPr algn="l"/>
            <a:endParaRPr lang="en-US" dirty="0">
              <a:solidFill>
                <a:srgbClr val="1A1D26"/>
              </a:solidFill>
              <a:latin typeface="Roboto" panose="02000000000000000000" pitchFamily="2" charset="0"/>
            </a:endParaRPr>
          </a:p>
          <a:p>
            <a:pPr algn="l"/>
            <a:r>
              <a:rPr lang="en-US" sz="1200" b="0" i="0" dirty="0">
                <a:solidFill>
                  <a:srgbClr val="1A1D26"/>
                </a:solidFill>
                <a:effectLst/>
                <a:latin typeface="Roboto" panose="02000000000000000000" pitchFamily="2" charset="0"/>
              </a:rPr>
              <a:t>US News and World Report</a:t>
            </a:r>
          </a:p>
          <a:p>
            <a:pPr algn="l"/>
            <a:r>
              <a:rPr lang="en-US" sz="1200" dirty="0">
                <a:solidFill>
                  <a:srgbClr val="1A1D26"/>
                </a:solidFill>
                <a:latin typeface="Roboto" panose="02000000000000000000" pitchFamily="2" charset="0"/>
              </a:rPr>
              <a:t>March 30, 2022</a:t>
            </a:r>
            <a:endParaRPr lang="en-US" sz="1200" b="0" i="0" dirty="0">
              <a:solidFill>
                <a:srgbClr val="1A1D2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8E969E-02B7-D286-35C7-FF0E8E5B1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fornian FB" panose="0207040306080B030204" pitchFamily="18" charset="0"/>
              </a:rPr>
              <a:t>Recent Developments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AF74C6-4B4E-427A-EB77-642074242903}"/>
              </a:ext>
            </a:extLst>
          </p:cNvPr>
          <p:cNvSpPr txBox="1"/>
          <p:nvPr/>
        </p:nvSpPr>
        <p:spPr>
          <a:xfrm>
            <a:off x="1661020" y="5301842"/>
            <a:ext cx="688736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alifornian FB" panose="0207040306080B030204" pitchFamily="18" charset="0"/>
              </a:rPr>
              <a:t>SELF’s coverage historically has ranged from $10M in the late 80’s to $55M currently.  Any amounts above this would have to be paid from the general fund.</a:t>
            </a:r>
          </a:p>
        </p:txBody>
      </p:sp>
    </p:spTree>
    <p:extLst>
      <p:ext uri="{BB962C8B-B14F-4D97-AF65-F5344CB8AC3E}">
        <p14:creationId xmlns:p14="http://schemas.microsoft.com/office/powerpoint/2010/main" val="2092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niv_3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5thAnniv_Logo (002) [Read-Only]" id="{383C6CEB-4C95-4468-B539-D33D5AD03FF4}" vid="{01762A21-F072-4218-A0C5-5B449DE62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5570</TotalTime>
  <Words>831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Californian FB</vt:lpstr>
      <vt:lpstr>Roboto</vt:lpstr>
      <vt:lpstr>var(--font-secondary)</vt:lpstr>
      <vt:lpstr>Wingdings</vt:lpstr>
      <vt:lpstr>Office Theme</vt:lpstr>
      <vt:lpstr>Anniv_35</vt:lpstr>
      <vt:lpstr>Schools Excess Liability Fund Educational Partner Overview</vt:lpstr>
      <vt:lpstr>Agenda</vt:lpstr>
      <vt:lpstr>Background – AB 218</vt:lpstr>
      <vt:lpstr>Overview</vt:lpstr>
      <vt:lpstr>ADA History 1991-2008</vt:lpstr>
      <vt:lpstr>Prospective issues</vt:lpstr>
      <vt:lpstr>Insurance Marketplace</vt:lpstr>
      <vt:lpstr>Fiscal Impact</vt:lpstr>
      <vt:lpstr>Recent Developments</vt:lpstr>
      <vt:lpstr>Recent Developments</vt:lpstr>
      <vt:lpstr>Fiscal Impact</vt:lpstr>
      <vt:lpstr>What are we doing?</vt:lpstr>
      <vt:lpstr>Where we need you</vt:lpstr>
      <vt:lpstr>Access Resources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Jeff Merker</dc:creator>
  <cp:lastModifiedBy>Dave George</cp:lastModifiedBy>
  <cp:revision>45</cp:revision>
  <dcterms:created xsi:type="dcterms:W3CDTF">2020-06-26T19:25:10Z</dcterms:created>
  <dcterms:modified xsi:type="dcterms:W3CDTF">2022-10-14T17:20:27Z</dcterms:modified>
</cp:coreProperties>
</file>