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7" r:id="rId2"/>
    <p:sldId id="270" r:id="rId3"/>
    <p:sldId id="281" r:id="rId4"/>
    <p:sldId id="301" r:id="rId5"/>
    <p:sldId id="302" r:id="rId6"/>
    <p:sldId id="303" r:id="rId7"/>
    <p:sldId id="304" r:id="rId8"/>
    <p:sldId id="305" r:id="rId9"/>
    <p:sldId id="306" r:id="rId10"/>
    <p:sldId id="29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1F76E9-3B5A-44AE-9A2B-7469A139B413}" v="2" dt="2021-05-24T22:08:27.4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110" autoAdjust="0"/>
    <p:restoredTop sz="94660"/>
  </p:normalViewPr>
  <p:slideViewPr>
    <p:cSldViewPr snapToGrid="0">
      <p:cViewPr varScale="1">
        <p:scale>
          <a:sx n="58" d="100"/>
          <a:sy n="58" d="100"/>
        </p:scale>
        <p:origin x="6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51A6A-D9D2-40D9-AB17-EE43E2CD1E59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2FAC2B-88FD-4569-B366-E0E175B43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047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7199-9633-4DB9-A73B-43B134CF8FB4}" type="datetime1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7345"/>
      </p:ext>
    </p:extLst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048F-683A-4DC2-8347-3B292E945365}" type="datetime1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60357"/>
      </p:ext>
    </p:extLst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9AD7-AEF9-4440-887D-C6EA1848575C}" type="datetime1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015646"/>
      </p:ext>
    </p:extLst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3CB1-FB24-41D9-9877-A74DA07C4B36}" type="datetime1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30436"/>
      </p:ext>
    </p:extLst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F87B9-3F64-4BE5-8909-79D99E926B47}" type="datetime1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857588"/>
      </p:ext>
    </p:extLst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BC6E-9663-484B-8723-BB2E9D5742AC}" type="datetime1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842409"/>
      </p:ext>
    </p:extLst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02C8-515E-484F-94C7-D29B8E7D7855}" type="datetime1">
              <a:rPr lang="en-US" smtClean="0"/>
              <a:t>5/24/2021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27760"/>
      </p:ext>
    </p:extLst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A723-C7A5-4F09-BA0F-DA90BF16C7C8}" type="datetime1">
              <a:rPr lang="en-US" smtClean="0"/>
              <a:t>5/24/2021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97626"/>
      </p:ext>
    </p:extLst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25D94-29DA-45AF-8E62-70BA2C2F9847}" type="datetime1">
              <a:rPr lang="en-US" smtClean="0"/>
              <a:t>5/24/2021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84656"/>
      </p:ext>
    </p:extLst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E1FF-0771-415C-AC21-2FF9825DA99C}" type="datetime1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90199"/>
      </p:ext>
    </p:extLst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A730-B6C5-4FFD-9257-B9D02DF29384}" type="datetime1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268199"/>
      </p:ext>
    </p:extLst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33E5A-682A-4387-A294-3C20CE402DCF}" type="datetime1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388FD-C416-4524-9A04-0613E096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0128" y="3886200"/>
            <a:ext cx="9169880" cy="2438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175" y="6748893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60400" y="899581"/>
            <a:ext cx="7823200" cy="550920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sz="4000" b="1" cap="small" dirty="0">
              <a:solidFill>
                <a:schemeClr val="accent1">
                  <a:lumMod val="50000"/>
                </a:schemeClr>
              </a:solidFill>
              <a:latin typeface="Myriad Pro" panose="020B0503030403020204"/>
              <a:cs typeface="Myriad Arabic"/>
            </a:endParaRPr>
          </a:p>
          <a:p>
            <a:pPr algn="ctr"/>
            <a:r>
              <a:rPr lang="en-US" sz="4000" b="1" cap="small" dirty="0">
                <a:solidFill>
                  <a:schemeClr val="accent1">
                    <a:lumMod val="50000"/>
                  </a:schemeClr>
                </a:solidFill>
                <a:latin typeface="Myriad Pro" panose="020B0503030403020204"/>
                <a:cs typeface="Myriad Arabic"/>
              </a:rPr>
              <a:t>CCSESA Proposed Response to</a:t>
            </a:r>
            <a:endParaRPr lang="en-US" sz="4000" cap="small" dirty="0">
              <a:solidFill>
                <a:schemeClr val="accent1">
                  <a:lumMod val="50000"/>
                </a:schemeClr>
              </a:solidFill>
              <a:latin typeface="Myriad Pro" panose="020B0503030403020204"/>
              <a:cs typeface="Myriad Arabic" pitchFamily="50" charset="-78"/>
            </a:endParaRPr>
          </a:p>
          <a:p>
            <a:pPr algn="ctr"/>
            <a:endParaRPr lang="en-US" sz="4800" dirty="0">
              <a:solidFill>
                <a:schemeClr val="accent1">
                  <a:lumMod val="50000"/>
                </a:schemeClr>
              </a:solidFill>
              <a:latin typeface="Myriad Pro" panose="020B0503030403020204"/>
              <a:cs typeface="Myriad Arabic"/>
            </a:endParaRPr>
          </a:p>
          <a:p>
            <a:pPr algn="ctr">
              <a:spcBef>
                <a:spcPts val="1200"/>
              </a:spcBef>
            </a:pPr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Myriad Pro" panose="020B0503030403020204"/>
                <a:cs typeface="Myriad Arabic"/>
              </a:rPr>
              <a:t>May Revision 2021-22</a:t>
            </a:r>
          </a:p>
          <a:p>
            <a:pPr algn="ctr"/>
            <a:endParaRPr lang="en-US" sz="2400" dirty="0">
              <a:solidFill>
                <a:schemeClr val="accent1">
                  <a:lumMod val="50000"/>
                </a:schemeClr>
              </a:solidFill>
              <a:latin typeface="Myriad Pro"/>
              <a:cs typeface="Myriad Arabic"/>
            </a:endParaRPr>
          </a:p>
          <a:p>
            <a:pPr algn="ctr"/>
            <a:endParaRPr lang="en-US" sz="2400" dirty="0">
              <a:solidFill>
                <a:schemeClr val="accent1">
                  <a:lumMod val="50000"/>
                </a:schemeClr>
              </a:solidFill>
              <a:latin typeface="Myriad Pro"/>
              <a:cs typeface="Myriad Arabic"/>
            </a:endParaRPr>
          </a:p>
          <a:p>
            <a:pPr algn="ctr"/>
            <a:endParaRPr lang="en-US" sz="2400" dirty="0">
              <a:solidFill>
                <a:schemeClr val="accent1">
                  <a:lumMod val="50000"/>
                </a:schemeClr>
              </a:solidFill>
              <a:latin typeface="Myriad Pro"/>
              <a:cs typeface="Myriad Arabic"/>
            </a:endParaRPr>
          </a:p>
          <a:p>
            <a:pPr algn="ctr"/>
            <a:endParaRPr lang="en-US" sz="3200" dirty="0">
              <a:solidFill>
                <a:schemeClr val="accent1">
                  <a:lumMod val="50000"/>
                </a:schemeClr>
              </a:solidFill>
              <a:latin typeface="Myriad Pro"/>
              <a:cs typeface="Myriad Arabic"/>
            </a:endParaRPr>
          </a:p>
          <a:p>
            <a:pPr algn="ctr"/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/>
              </a:rPr>
              <a:t>Monday, May 24, 2021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/>
              <a:cs typeface="Calibri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" y="457200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499" y="4980950"/>
            <a:ext cx="1453311" cy="1675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457485"/>
      </p:ext>
    </p:extLst>
  </p:cSld>
  <p:clrMapOvr>
    <a:masterClrMapping/>
  </p:clrMapOvr>
  <p:transition spd="slow"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96701"/>
            <a:ext cx="87630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 panose="020B0503030403020204"/>
                <a:cs typeface="Myriad Arabic"/>
              </a:rPr>
              <a:t>Next Steps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Myriad Pro" panose="020B0503030403020204"/>
              <a:cs typeface="Myriad Arabic" pitchFamily="50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800" y="1404740"/>
            <a:ext cx="8496300" cy="5100504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Finalize CCSESA letter on May Revision </a:t>
            </a:r>
            <a:r>
              <a:rPr lang="en-US" u="sng" dirty="0">
                <a:latin typeface="Myriad Pro" panose="020B0503030403020204"/>
                <a:cs typeface="Myriad Arabic" pitchFamily="50" charset="-78"/>
              </a:rPr>
              <a:t>tomorrow</a:t>
            </a:r>
            <a:endParaRPr lang="en-US" dirty="0">
              <a:latin typeface="Myriad Pro" panose="020B0503030403020204"/>
              <a:cs typeface="Myriad Arabic" pitchFamily="50" charset="-78"/>
            </a:endParaRP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Targeted advocacy this week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Budget must pass by June 15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E92C66-C5D2-4432-A2FC-78392ED77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80302"/>
      </p:ext>
    </p:extLst>
  </p:cSld>
  <p:clrMapOvr>
    <a:masterClrMapping/>
  </p:clrMapOvr>
  <p:transition spd="slow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190" y="596701"/>
            <a:ext cx="82296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 pitchFamily="50" charset="-78"/>
              </a:rPr>
              <a:t>Process for Collecting CCSESA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55682"/>
            <a:ext cx="8001000" cy="484956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latin typeface="Myriad Pro"/>
                <a:cs typeface="Myriad Arabic"/>
              </a:rPr>
              <a:t>8 hours of Reactor Group feedback from superintendents and steering committee members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/>
                <a:cs typeface="Myriad Arabic"/>
              </a:rPr>
              <a:t>Meetings with steering committees and polls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/>
                <a:cs typeface="Myriad Arabic"/>
              </a:rPr>
              <a:t>Individual discussions with superintendents and steering committee members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/>
                <a:cs typeface="Myriad Arabic"/>
              </a:rPr>
              <a:t>Input from legislative staff, administration officials, and educational stakeholder organizations</a:t>
            </a:r>
          </a:p>
          <a:p>
            <a:endParaRPr lang="en-US" dirty="0">
              <a:latin typeface="Myriad Pro"/>
              <a:cs typeface="Myriad Arabic"/>
            </a:endParaRPr>
          </a:p>
          <a:p>
            <a:pPr marL="0" indent="0">
              <a:buNone/>
            </a:pPr>
            <a:endParaRPr lang="en-US" dirty="0">
              <a:latin typeface="Myriad Pro"/>
              <a:cs typeface="Myriad Arabic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9621BA-2B3E-41DB-B550-3CCFEDBE6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18211"/>
      </p:ext>
    </p:extLst>
  </p:cSld>
  <p:clrMapOvr>
    <a:masterClrMapping/>
  </p:clrMapOvr>
  <p:transition spd="slow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190" y="596701"/>
            <a:ext cx="82296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 pitchFamily="50" charset="-78"/>
              </a:rPr>
              <a:t>Proposed Priorities for Advocacy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1"/>
            <a:ext cx="8371114" cy="44612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spcBef>
                <a:spcPts val="2400"/>
              </a:spcBef>
              <a:buFont typeface="+mj-lt"/>
              <a:buAutoNum type="arabicPeriod"/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Supporting virtual learning option</a:t>
            </a:r>
          </a:p>
          <a:p>
            <a:pPr marL="514350" indent="-514350">
              <a:spcBef>
                <a:spcPts val="2400"/>
              </a:spcBef>
              <a:buFont typeface="+mj-lt"/>
              <a:buAutoNum type="arabicPeriod"/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Supporting school budget resiliency</a:t>
            </a:r>
          </a:p>
          <a:p>
            <a:pPr marL="514350" indent="-514350">
              <a:spcBef>
                <a:spcPts val="2400"/>
              </a:spcBef>
              <a:buFont typeface="+mj-lt"/>
              <a:buAutoNum type="arabicPeriod"/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Supporting educator workforce initiatives</a:t>
            </a:r>
          </a:p>
          <a:p>
            <a:pPr marL="514350" indent="-514350">
              <a:spcBef>
                <a:spcPts val="2400"/>
              </a:spcBef>
              <a:buFont typeface="+mj-lt"/>
              <a:buAutoNum type="arabicPeriod"/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Supporting student wellness</a:t>
            </a:r>
          </a:p>
          <a:p>
            <a:pPr marL="514350" indent="-514350">
              <a:spcBef>
                <a:spcPts val="2400"/>
              </a:spcBef>
              <a:buFont typeface="+mj-lt"/>
              <a:buAutoNum type="arabicPeriod"/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Supporting expansion of Transitional Kindergarten</a:t>
            </a:r>
          </a:p>
          <a:p>
            <a:pPr marL="514350" indent="-514350">
              <a:spcBef>
                <a:spcPts val="2400"/>
              </a:spcBef>
              <a:buFont typeface="+mj-lt"/>
              <a:buAutoNum type="arabicPeriod"/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Supporting broadband package</a:t>
            </a:r>
          </a:p>
          <a:p>
            <a:pPr marL="0" indent="0">
              <a:spcBef>
                <a:spcPts val="2400"/>
              </a:spcBef>
              <a:buNone/>
            </a:pPr>
            <a:endParaRPr lang="en-US" dirty="0">
              <a:latin typeface="Myriad Pro" panose="020B0503030403020204"/>
              <a:cs typeface="Myriad Arabic" pitchFamily="50" charset="-78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4FAF5D-7D03-4C80-8D5B-CE0ADCDDA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248305"/>
      </p:ext>
    </p:extLst>
  </p:cSld>
  <p:clrMapOvr>
    <a:masterClrMapping/>
  </p:clrMapOvr>
  <p:transition spd="slow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190" y="596701"/>
            <a:ext cx="82296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 pitchFamily="50" charset="-78"/>
              </a:rPr>
              <a:t>1. Virtual Learning 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1"/>
            <a:ext cx="8371114" cy="446120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Support administration’s proposal to allow remote learning through independent study, including enhancements:</a:t>
            </a:r>
          </a:p>
          <a:p>
            <a:pPr lvl="1">
              <a:spcBef>
                <a:spcPts val="2400"/>
              </a:spcBef>
            </a:pPr>
            <a:r>
              <a:rPr lang="en-US" sz="2800" dirty="0">
                <a:latin typeface="Myriad Pro" panose="020B0503030403020204"/>
                <a:cs typeface="Myriad Arabic" pitchFamily="50" charset="-78"/>
              </a:rPr>
              <a:t>Weekly synchronous interaction, tiered reengagement strategy, electronic signatures, content aligned to grade level standards, identification of supports for struggling students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Eliminate daily live interaction requirement, especially for existing programs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4FAF5D-7D03-4C80-8D5B-CE0ADCDDA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53048"/>
      </p:ext>
    </p:extLst>
  </p:cSld>
  <p:clrMapOvr>
    <a:masterClrMapping/>
  </p:clrMapOvr>
  <p:transition spd="slow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190" y="596701"/>
            <a:ext cx="82296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 pitchFamily="50" charset="-78"/>
              </a:rPr>
              <a:t>2. School Budget Resiliency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1"/>
            <a:ext cx="8371114" cy="446120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Support investing one-time resources for fiscal health in outyears</a:t>
            </a:r>
          </a:p>
          <a:p>
            <a:pPr lvl="1">
              <a:spcBef>
                <a:spcPts val="2400"/>
              </a:spcBef>
            </a:pPr>
            <a:r>
              <a:rPr lang="en-US" sz="2800" dirty="0">
                <a:latin typeface="Myriad Pro" panose="020B0503030403020204"/>
                <a:cs typeface="Myriad Arabic" pitchFamily="50" charset="-78"/>
              </a:rPr>
              <a:t>Pension relief (non-Proposition 98)</a:t>
            </a:r>
          </a:p>
          <a:p>
            <a:pPr lvl="1">
              <a:spcBef>
                <a:spcPts val="2400"/>
              </a:spcBef>
            </a:pPr>
            <a:r>
              <a:rPr lang="en-US" sz="2800" dirty="0">
                <a:latin typeface="Myriad Pro" panose="020B0503030403020204"/>
                <a:cs typeface="Myriad Arabic" pitchFamily="50" charset="-78"/>
              </a:rPr>
              <a:t>Per-pupil allocation of In-Person Instruction Health and Safety Grant</a:t>
            </a:r>
          </a:p>
          <a:p>
            <a:pPr lvl="1">
              <a:spcBef>
                <a:spcPts val="2400"/>
              </a:spcBef>
            </a:pPr>
            <a:r>
              <a:rPr lang="en-US" sz="2800" dirty="0">
                <a:latin typeface="Myriad Pro" panose="020B0503030403020204"/>
                <a:cs typeface="Myriad Arabic" pitchFamily="50" charset="-78"/>
              </a:rPr>
              <a:t>Special education COLA (5.07%)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4FAF5D-7D03-4C80-8D5B-CE0ADCDDA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428359"/>
      </p:ext>
    </p:extLst>
  </p:cSld>
  <p:clrMapOvr>
    <a:masterClrMapping/>
  </p:clrMapOvr>
  <p:transition spd="slow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190" y="596701"/>
            <a:ext cx="82296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 pitchFamily="50" charset="-78"/>
              </a:rPr>
              <a:t>3. Educator Workforce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1"/>
            <a:ext cx="8371114" cy="446120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Support $3.3 billion proposal for various educator workforce initiatives to recruit and retain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Request short-term changes to meet staffing urgency for new programs </a:t>
            </a:r>
          </a:p>
          <a:p>
            <a:pPr lvl="1">
              <a:spcBef>
                <a:spcPts val="2400"/>
              </a:spcBef>
            </a:pPr>
            <a:r>
              <a:rPr lang="en-US" sz="2800" dirty="0">
                <a:latin typeface="Myriad Pro" panose="020B0503030403020204"/>
                <a:cs typeface="Myriad Arabic" pitchFamily="50" charset="-78"/>
              </a:rPr>
              <a:t>Examples: expanded learning grants, before/after school, targeted interventions, reduced adult-to-student ratio, TK, etc.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4FAF5D-7D03-4C80-8D5B-CE0ADCDDA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12539"/>
      </p:ext>
    </p:extLst>
  </p:cSld>
  <p:clrMapOvr>
    <a:masterClrMapping/>
  </p:clrMapOvr>
  <p:transition spd="slow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190" y="596701"/>
            <a:ext cx="82296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 pitchFamily="50" charset="-78"/>
              </a:rPr>
              <a:t>4. Student Wellness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1"/>
            <a:ext cx="8371114" cy="446120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Supporting administration’s proposals for:</a:t>
            </a:r>
          </a:p>
          <a:p>
            <a:pPr lvl="1">
              <a:spcBef>
                <a:spcPts val="2400"/>
              </a:spcBef>
            </a:pPr>
            <a:r>
              <a:rPr lang="en-US" sz="2800" dirty="0">
                <a:latin typeface="Myriad Pro" panose="020B0503030403020204"/>
                <a:cs typeface="Myriad Arabic" pitchFamily="50" charset="-78"/>
              </a:rPr>
              <a:t>Children and Youth Behavioral Health Initiative </a:t>
            </a:r>
          </a:p>
          <a:p>
            <a:pPr lvl="2">
              <a:spcBef>
                <a:spcPts val="2400"/>
              </a:spcBef>
            </a:pPr>
            <a:r>
              <a:rPr lang="en-US" sz="2800" dirty="0">
                <a:latin typeface="Myriad Pro" panose="020B0503030403020204"/>
                <a:cs typeface="Myriad Arabic" pitchFamily="50" charset="-78"/>
              </a:rPr>
              <a:t>With request for additional technical assistance and training resources</a:t>
            </a:r>
          </a:p>
          <a:p>
            <a:pPr lvl="1">
              <a:spcBef>
                <a:spcPts val="2400"/>
              </a:spcBef>
            </a:pPr>
            <a:r>
              <a:rPr lang="en-US" sz="2800" dirty="0">
                <a:latin typeface="Myriad Pro" panose="020B0503030403020204"/>
                <a:cs typeface="Myriad Arabic" pitchFamily="50" charset="-78"/>
              </a:rPr>
              <a:t>Community Schools Partnership Program</a:t>
            </a:r>
          </a:p>
          <a:p>
            <a:pPr lvl="2">
              <a:spcBef>
                <a:spcPts val="2400"/>
              </a:spcBef>
            </a:pPr>
            <a:r>
              <a:rPr lang="en-US" sz="2800" dirty="0">
                <a:latin typeface="Myriad Pro" panose="020B0503030403020204"/>
                <a:cs typeface="Myriad Arabic" pitchFamily="50" charset="-78"/>
              </a:rPr>
              <a:t>With request for clarification on allowable sources for local match</a:t>
            </a:r>
          </a:p>
          <a:p>
            <a:pPr>
              <a:spcBef>
                <a:spcPts val="2400"/>
              </a:spcBef>
            </a:pPr>
            <a:endParaRPr lang="en-US" dirty="0">
              <a:latin typeface="Myriad Pro" panose="020B0503030403020204"/>
              <a:cs typeface="Myriad Arabic" pitchFamily="50" charset="-78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4FAF5D-7D03-4C80-8D5B-CE0ADCDDA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59798"/>
      </p:ext>
    </p:extLst>
  </p:cSld>
  <p:clrMapOvr>
    <a:masterClrMapping/>
  </p:clrMapOvr>
  <p:transition spd="slow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190" y="596701"/>
            <a:ext cx="82296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 pitchFamily="50" charset="-78"/>
              </a:rPr>
              <a:t>5. Expansion of Transitional Kindergarten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1"/>
            <a:ext cx="8371114" cy="446120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Support administration’s proposal to expand TK, with changes:</a:t>
            </a:r>
          </a:p>
          <a:p>
            <a:pPr lvl="1">
              <a:spcBef>
                <a:spcPts val="2400"/>
              </a:spcBef>
            </a:pPr>
            <a:r>
              <a:rPr lang="en-US" sz="2800" dirty="0">
                <a:latin typeface="Myriad Pro" panose="020B0503030403020204"/>
                <a:cs typeface="Myriad Arabic" pitchFamily="50" charset="-78"/>
              </a:rPr>
              <a:t>Clarifying TBL that COEs can operate TK</a:t>
            </a:r>
          </a:p>
          <a:p>
            <a:pPr lvl="1">
              <a:spcBef>
                <a:spcPts val="2400"/>
              </a:spcBef>
            </a:pPr>
            <a:r>
              <a:rPr lang="en-US" sz="2800" dirty="0">
                <a:latin typeface="Myriad Pro" panose="020B0503030403020204"/>
                <a:cs typeface="Myriad Arabic" pitchFamily="50" charset="-78"/>
              </a:rPr>
              <a:t>Phase-in to ensure sufficient staffing of TK and facility growth for 250,000 new students</a:t>
            </a:r>
          </a:p>
          <a:p>
            <a:pPr lvl="1">
              <a:spcBef>
                <a:spcPts val="2400"/>
              </a:spcBef>
            </a:pPr>
            <a:r>
              <a:rPr lang="en-US" sz="2800" dirty="0">
                <a:latin typeface="Myriad Pro" panose="020B0503030403020204"/>
                <a:cs typeface="Myriad Arabic" pitchFamily="50" charset="-78"/>
              </a:rPr>
              <a:t>Support rate increases for state preschool program and general childcare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4FAF5D-7D03-4C80-8D5B-CE0ADCDDA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21437"/>
      </p:ext>
    </p:extLst>
  </p:cSld>
  <p:clrMapOvr>
    <a:masterClrMapping/>
  </p:clrMapOvr>
  <p:transition spd="slow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190" y="596701"/>
            <a:ext cx="82296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 pitchFamily="50" charset="-78"/>
              </a:rPr>
              <a:t>6. Broadband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1"/>
            <a:ext cx="8371114" cy="446120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$7 billion over three years (non-Proposition 98 and ARPA)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Multiple programs to expand broadband infrastructure, increase affordability, and enhance access to broadband for all Californians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4FAF5D-7D03-4C80-8D5B-CE0ADCDDA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086973"/>
      </p:ext>
    </p:extLst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7838</TotalTime>
  <Words>368</Words>
  <Application>Microsoft Office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Process for Collecting CCSESA Feedback</vt:lpstr>
      <vt:lpstr>Proposed Priorities for Advocacy</vt:lpstr>
      <vt:lpstr>1. Virtual Learning Option</vt:lpstr>
      <vt:lpstr>2. School Budget Resiliency</vt:lpstr>
      <vt:lpstr>3. Educator Workforce</vt:lpstr>
      <vt:lpstr>4. Student Wellness</vt:lpstr>
      <vt:lpstr>5. Expansion of Transitional Kindergarten</vt:lpstr>
      <vt:lpstr>6. Broadband Access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Derick Lennox</dc:creator>
  <cp:lastModifiedBy>Derick Lennox</cp:lastModifiedBy>
  <cp:revision>13</cp:revision>
  <dcterms:created xsi:type="dcterms:W3CDTF">2021-01-11T22:22:52Z</dcterms:created>
  <dcterms:modified xsi:type="dcterms:W3CDTF">2021-05-25T01:44:22Z</dcterms:modified>
</cp:coreProperties>
</file>