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64" r:id="rId7"/>
    <p:sldId id="262" r:id="rId8"/>
    <p:sldId id="261" r:id="rId9"/>
    <p:sldId id="263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B39"/>
    <a:srgbClr val="769D44"/>
    <a:srgbClr val="EDB71F"/>
    <a:srgbClr val="E8B012"/>
    <a:srgbClr val="D9A511"/>
    <a:srgbClr val="EA8B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32E09-06D2-491C-9A6E-A87C2426720F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A0F8E-B0D7-4DD5-9B21-638EEC9D6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22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4572D-D51F-44E9-A739-51D09613E8C2}" type="datetime1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37F-D1B9-4E12-B9EE-DAE39CC5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0243D-32AA-4C94-9763-8AB6C1F4CA4F}" type="datetime1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37F-D1B9-4E12-B9EE-DAE39CC5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9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2A7-0BED-4AE3-85F9-F24E899FD903}" type="datetime1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37F-D1B9-4E12-B9EE-DAE39CC5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AEC1F-1387-46F3-81DD-51370D4CAAEC}" type="datetime1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37F-D1B9-4E12-B9EE-DAE39CC5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4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FE33-1253-4166-8FFD-CA708D372E4E}" type="datetime1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37F-D1B9-4E12-B9EE-DAE39CC5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1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794F-4321-4715-904E-933ACC12CDE3}" type="datetime1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37F-D1B9-4E12-B9EE-DAE39CC5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9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6DC0-9112-4708-87DD-C2282951F1F2}" type="datetime1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37F-D1B9-4E12-B9EE-DAE39CC5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5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96BE-76F5-4382-9D8B-BA2FAC80926C}" type="datetime1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37F-D1B9-4E12-B9EE-DAE39CC5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1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3369D-61AD-4123-987E-7923F13DC765}" type="datetime1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37F-D1B9-4E12-B9EE-DAE39CC5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9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216D2-4503-4ABE-8C04-3A17E2EE72F7}" type="datetime1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37F-D1B9-4E12-B9EE-DAE39CC5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7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5194-134E-4067-8C2B-F4387696ED3B}" type="datetime1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37F-D1B9-4E12-B9EE-DAE39CC5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3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6A034-F7A6-43CC-9BF9-3690A97EE489}" type="datetime1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037F-D1B9-4E12-B9EE-DAE39CC5F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5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ericanschooldistrictpanel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americanschooldistrictpanel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csesa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474" y="3657601"/>
            <a:ext cx="8534725" cy="228600"/>
          </a:xfrm>
          <a:prstGeom prst="rect">
            <a:avLst/>
          </a:prstGeom>
          <a:solidFill>
            <a:srgbClr val="769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04475" y="3830844"/>
            <a:ext cx="8534724" cy="28271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20128" y="3886200"/>
            <a:ext cx="9169880" cy="243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794933"/>
            <a:ext cx="1524000" cy="17570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1" y="4191000"/>
            <a:ext cx="8534399" cy="14927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Arabic" pitchFamily="50" charset="-78"/>
                <a:cs typeface="Myriad Arabic" pitchFamily="50" charset="-78"/>
              </a:rPr>
              <a:t>January 2021</a:t>
            </a: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Arabic" pitchFamily="50" charset="-78"/>
                <a:cs typeface="Myriad Arabic" pitchFamily="50" charset="-78"/>
              </a:rPr>
              <a:t>CCSESA General Membership Meeting</a:t>
            </a:r>
          </a:p>
          <a:p>
            <a:endParaRPr lang="en-US" sz="3500" b="1" dirty="0">
              <a:solidFill>
                <a:schemeClr val="accent1">
                  <a:lumMod val="50000"/>
                </a:schemeClr>
              </a:solidFill>
              <a:latin typeface="Myriad Arabic" pitchFamily="50" charset="-78"/>
              <a:cs typeface="Myriad Arabic" pitchFamily="50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6400800"/>
            <a:ext cx="85344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10228" y="1002828"/>
            <a:ext cx="916412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cap="small" dirty="0">
                <a:solidFill>
                  <a:schemeClr val="accent1">
                    <a:lumMod val="50000"/>
                  </a:schemeClr>
                </a:solidFill>
                <a:latin typeface="Aviano Flare Black" pitchFamily="50" charset="0"/>
                <a:cs typeface="Myriad Arabic" pitchFamily="50" charset="-78"/>
              </a:rPr>
              <a:t>American School District Panel</a:t>
            </a:r>
          </a:p>
          <a:p>
            <a:pPr algn="ctr"/>
            <a:r>
              <a:rPr lang="en-US" sz="4000" cap="small" dirty="0">
                <a:solidFill>
                  <a:srgbClr val="F1AB39"/>
                </a:solidFill>
                <a:latin typeface="Myriad Arabic" pitchFamily="50" charset="-78"/>
                <a:cs typeface="Myriad Arabic" pitchFamily="50" charset="-78"/>
              </a:rPr>
              <a:t>Survey Results</a:t>
            </a:r>
          </a:p>
          <a:p>
            <a:pPr algn="ctr"/>
            <a:endParaRPr lang="en-US" sz="4000" cap="small" dirty="0">
              <a:solidFill>
                <a:srgbClr val="F1AB39"/>
              </a:solidFill>
              <a:latin typeface="Myriad Arabic" pitchFamily="50" charset="-78"/>
              <a:cs typeface="Myriad Arabic" pitchFamily="50" charset="-78"/>
            </a:endParaRPr>
          </a:p>
          <a:p>
            <a:pPr algn="ctr"/>
            <a:r>
              <a:rPr lang="en-US" cap="small" dirty="0">
                <a:solidFill>
                  <a:srgbClr val="F1AB39"/>
                </a:solidFill>
                <a:latin typeface="Myriad Arabic" pitchFamily="50" charset="-78"/>
                <a:cs typeface="Myriad Arabic" pitchFamily="50" charset="-78"/>
                <a:hlinkClick r:id="rId3"/>
              </a:rPr>
              <a:t>https://www.americanschooldistrictpanel.org/</a:t>
            </a:r>
            <a:r>
              <a:rPr lang="en-US" cap="small" dirty="0">
                <a:solidFill>
                  <a:srgbClr val="F1AB39"/>
                </a:solidFill>
                <a:latin typeface="Myriad Arabic" pitchFamily="50" charset="-78"/>
                <a:cs typeface="Myriad Arabic" pitchFamily="50" charset="-78"/>
              </a:rPr>
              <a:t>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2F43FC-C5CF-47BE-B60D-ABADF63D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37F-D1B9-4E12-B9EE-DAE39CC5F62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57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1" y="6754764"/>
            <a:ext cx="8839200" cy="103236"/>
          </a:xfrm>
          <a:prstGeom prst="rect">
            <a:avLst/>
          </a:prstGeom>
          <a:solidFill>
            <a:srgbClr val="769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370577"/>
            <a:ext cx="8839202" cy="17324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1">
                    <a:lumMod val="50000"/>
                  </a:schemeClr>
                </a:solidFill>
                <a:latin typeface="Myriad Arabic" pitchFamily="50" charset="-78"/>
                <a:cs typeface="Myriad Arabic" pitchFamily="50" charset="-78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2311"/>
            <a:ext cx="7924800" cy="405128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Myriad Arabic"/>
              </a:rPr>
              <a:t>RAND’s American School District Panel (ASDP) survey, is a project funded by the Bill and Melinda Gates Foundation.</a:t>
            </a:r>
            <a:b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Myriad Arabic"/>
              </a:rPr>
            </a:br>
            <a:endParaRPr lang="en-US" sz="1800" dirty="0">
              <a:solidFill>
                <a:srgbClr val="000000"/>
              </a:solidFill>
              <a:effectLst/>
              <a:latin typeface="Myriad Pro" panose="020B0503030403020204" pitchFamily="34" charset="0"/>
              <a:ea typeface="Times New Roman" panose="02020603050405020304" pitchFamily="18" charset="0"/>
              <a:cs typeface="Myriad Arabic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Myriad Arabic"/>
              </a:rPr>
              <a:t>The ASDP is the first and only nationally representative panel of school districts in the country. </a:t>
            </a:r>
            <a:b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Myriad Arabic"/>
              </a:rPr>
            </a:br>
            <a:endParaRPr lang="en-US" sz="1800" dirty="0">
              <a:solidFill>
                <a:srgbClr val="000000"/>
              </a:solidFill>
              <a:effectLst/>
              <a:latin typeface="Myriad Pro" panose="020B0503030403020204" pitchFamily="34" charset="0"/>
              <a:ea typeface="Times New Roman" panose="02020603050405020304" pitchFamily="18" charset="0"/>
              <a:cs typeface="Myriad Arabic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Myriad Arabic"/>
              </a:rPr>
              <a:t>The ASDP is the newest addition to the American Educator Panels (AEPs), which regularly survey over 25,000 teachers and 5,000 principals. </a:t>
            </a:r>
            <a:b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Myriad Arabic"/>
              </a:rPr>
            </a:br>
            <a:endParaRPr lang="en-US" sz="1800" dirty="0">
              <a:solidFill>
                <a:srgbClr val="000000"/>
              </a:solidFill>
              <a:effectLst/>
              <a:latin typeface="Myriad Pro" panose="020B0503030403020204" pitchFamily="34" charset="0"/>
              <a:ea typeface="Times New Roman" panose="02020603050405020304" pitchFamily="18" charset="0"/>
              <a:cs typeface="Myriad Arabic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Myriad Arabic"/>
              </a:rPr>
              <a:t>AEP studies have already impacted policies in California and around the country.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5713042"/>
            <a:ext cx="778933" cy="10163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0"/>
            <a:ext cx="8839201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9B7493-1028-4F7D-A8D9-68E2171D6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37F-D1B9-4E12-B9EE-DAE39CC5F6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7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1" y="6754764"/>
            <a:ext cx="8839200" cy="103236"/>
          </a:xfrm>
          <a:prstGeom prst="rect">
            <a:avLst/>
          </a:prstGeom>
          <a:solidFill>
            <a:srgbClr val="769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370577"/>
            <a:ext cx="8839202" cy="17324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1">
                    <a:lumMod val="50000"/>
                  </a:schemeClr>
                </a:solidFill>
                <a:latin typeface="Myriad Arabic" pitchFamily="50" charset="-78"/>
                <a:cs typeface="Myriad Arabic" pitchFamily="50" charset="-78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1604"/>
            <a:ext cx="7924800" cy="466474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In August 2020, 35 county superintendents reached out to a total of 129 district superintendents to encourage participation in RAND’s American School District Panel (ASDP) survey. </a:t>
            </a:r>
            <a:br>
              <a:rPr lang="en-US" sz="1800" dirty="0">
                <a:solidFill>
                  <a:srgbClr val="000000"/>
                </a:solidFill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lang="en-US" sz="1800" dirty="0">
              <a:solidFill>
                <a:srgbClr val="000000"/>
              </a:solidFill>
              <a:latin typeface="Myriad Pro" panose="020B0503030403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Myriad Arabic"/>
              </a:rPr>
              <a:t>Nationally, over 375 public school districts and charter management organizations’ (CMOs) participated in the Fall 2020 COVID-19 Survey.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400" dirty="0">
                <a:solidFill>
                  <a:srgbClr val="000000"/>
                </a:solidFill>
                <a:latin typeface="Myriad Pro" panose="020B0503030403020204" pitchFamily="34" charset="0"/>
                <a:ea typeface="Times New Roman" panose="02020603050405020304" pitchFamily="18" charset="0"/>
                <a:cs typeface="Myriad Arabic"/>
              </a:rPr>
              <a:t>The survey had an approximate administration time of five minutes. </a:t>
            </a:r>
            <a:endParaRPr lang="en-US" sz="1400" dirty="0">
              <a:solidFill>
                <a:srgbClr val="000000"/>
              </a:solidFill>
              <a:effectLst/>
              <a:latin typeface="Myriad Pro" panose="020B0503030403020204" pitchFamily="34" charset="0"/>
              <a:ea typeface="Times New Roman" panose="02020603050405020304" pitchFamily="18" charset="0"/>
              <a:cs typeface="Myriad Arabic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Myriad Pro" panose="020B0503030403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On December 15, 2020, the Survey Analysis was released titled: “Remote Learning Is Here to Stay: Results from the First American School District Panel Survey”.  </a:t>
            </a:r>
            <a:b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lang="en-US" sz="2400" dirty="0">
              <a:latin typeface="Myriad Pro" panose="020B0503030403020204" pitchFamily="34" charset="0"/>
              <a:cs typeface="Myriad Arabic" pitchFamily="50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5713042"/>
            <a:ext cx="778933" cy="10163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0"/>
            <a:ext cx="8839201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9B7493-1028-4F7D-A8D9-68E2171D6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37F-D1B9-4E12-B9EE-DAE39CC5F6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67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1" y="6754764"/>
            <a:ext cx="8839200" cy="103236"/>
          </a:xfrm>
          <a:prstGeom prst="rect">
            <a:avLst/>
          </a:prstGeom>
          <a:solidFill>
            <a:srgbClr val="769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370577"/>
            <a:ext cx="8839202" cy="17324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1">
                    <a:lumMod val="50000"/>
                  </a:schemeClr>
                </a:solidFill>
                <a:latin typeface="Myriad Arabic" pitchFamily="50" charset="-78"/>
                <a:cs typeface="Myriad Arabic" pitchFamily="50" charset="-78"/>
              </a:rPr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1764"/>
            <a:ext cx="7924800" cy="3810000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endParaRPr lang="en-US" sz="1800" dirty="0">
              <a:solidFill>
                <a:srgbClr val="000000"/>
              </a:solidFill>
              <a:effectLst/>
              <a:latin typeface="Myriad Pro" panose="020B0503030403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What are school districts' and charter management organizations' (CMOs') needs and approaches to school operations in the 2020–2021 school year during the COVID-19 pandemic?</a:t>
            </a:r>
            <a:b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lang="en-US" sz="1800" dirty="0">
              <a:solidFill>
                <a:srgbClr val="000000"/>
              </a:solidFill>
              <a:effectLst/>
              <a:latin typeface="Myriad Pro" panose="020B0503030403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What influences and inputs do school district and CMO leaders seek when making these school reopening decisions?</a:t>
            </a:r>
            <a:b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lang="en-US" sz="1800" dirty="0">
              <a:solidFill>
                <a:srgbClr val="000000"/>
              </a:solidFill>
              <a:effectLst/>
              <a:latin typeface="Myriad Pro" panose="020B0503030403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Which innovative practices that districts have made as a result of the COVID-19 pandemic do they anticipate keeping after the pandemic has ended?</a:t>
            </a:r>
            <a:b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lang="en-US" sz="2400" dirty="0">
              <a:latin typeface="Myriad Pro" panose="020B0503030403020204" pitchFamily="34" charset="0"/>
              <a:cs typeface="Myriad Arabic" pitchFamily="50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5713042"/>
            <a:ext cx="778933" cy="10163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0"/>
            <a:ext cx="8839201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8E7EE-BF3F-45E2-8E3B-3D1717EE8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37F-D1B9-4E12-B9EE-DAE39CC5F6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3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1" y="6754764"/>
            <a:ext cx="8839200" cy="103236"/>
          </a:xfrm>
          <a:prstGeom prst="rect">
            <a:avLst/>
          </a:prstGeom>
          <a:solidFill>
            <a:srgbClr val="769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370577"/>
            <a:ext cx="8839202" cy="17324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1">
                    <a:lumMod val="50000"/>
                  </a:schemeClr>
                </a:solidFill>
                <a:latin typeface="Myriad Arabic" pitchFamily="50" charset="-78"/>
                <a:cs typeface="Myriad Arabic" pitchFamily="50" charset="-78"/>
              </a:rPr>
              <a:t>Selection of Key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1764"/>
            <a:ext cx="7924800" cy="3810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About two in ten districts have already adopted, plan to adopt, or are considering adopting virtual school as part of their district portfolio after the end of the COVID-19 pandemic. District leaders cited reasons related to student and parent demand for continuing various forms of online instruction in future years.</a:t>
            </a:r>
            <a:br>
              <a:rPr lang="en-US" sz="16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lang="en-US" sz="1600" dirty="0">
              <a:solidFill>
                <a:srgbClr val="000000"/>
              </a:solidFill>
              <a:effectLst/>
              <a:latin typeface="Myriad Pro" panose="020B0503030403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Among a wide variety of school instructional and staffing matters, three widely shared concerns rose to the top for district leaders for the 2020–2021 school year: disparities in students' opportunities to learn during the COVID-19 pandemic, students' social and emotional learning needs, and insufficient funding to cover staff.</a:t>
            </a:r>
            <a:br>
              <a:rPr lang="en-US" sz="16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lang="en-US" sz="1600" dirty="0">
              <a:solidFill>
                <a:srgbClr val="000000"/>
              </a:solidFill>
              <a:effectLst/>
              <a:latin typeface="Myriad Pro" panose="020B0503030403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School district leaders reported that the U.S. Department of Education had the second-least amount of influence on their COVID-19 plans; state and local health departments had the most.</a:t>
            </a:r>
          </a:p>
          <a:p>
            <a:pPr marL="0" indent="0">
              <a:buNone/>
            </a:pPr>
            <a:br>
              <a:rPr lang="en-US" sz="14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lang="en-US" sz="1800" dirty="0">
              <a:latin typeface="Myriad Pro" panose="020B0503030403020204" pitchFamily="34" charset="0"/>
              <a:cs typeface="Myriad Arabic" pitchFamily="50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5713042"/>
            <a:ext cx="778933" cy="10163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0"/>
            <a:ext cx="8839201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C6AE4-CA49-46E6-A45C-39826BB84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37F-D1B9-4E12-B9EE-DAE39CC5F6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67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2401" y="6754764"/>
            <a:ext cx="8839200" cy="103236"/>
          </a:xfrm>
          <a:prstGeom prst="rect">
            <a:avLst/>
          </a:prstGeom>
          <a:solidFill>
            <a:srgbClr val="769D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370577"/>
            <a:ext cx="8839202" cy="17324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1">
                    <a:lumMod val="50000"/>
                  </a:schemeClr>
                </a:solidFill>
                <a:latin typeface="Myriad Arabic" pitchFamily="50" charset="-78"/>
                <a:cs typeface="Myriad Arabic" pitchFamily="50" charset="-78"/>
              </a:rPr>
              <a:t>ASDP Upcoming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7929"/>
            <a:ext cx="8229600" cy="4503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RAND is conducting a second round of surveys with the ASDP, and would like to add additional school districts to the panel. </a:t>
            </a:r>
            <a:b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lang="en-US" sz="1800" dirty="0">
              <a:solidFill>
                <a:srgbClr val="000000"/>
              </a:solidFill>
              <a:effectLst/>
              <a:latin typeface="Myriad Pro" panose="020B0503030403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RAND is reaching out to districts during the week of February 1</a:t>
            </a:r>
            <a:r>
              <a:rPr lang="en-US" sz="1800" baseline="300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st</a:t>
            </a:r>
            <a: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for the second round of surveys and would like county superintendents to reach out to their newly selected district superintendents for the panel during the same week.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 template letter would be provided to county superintendents to email to selected district superintendents. </a:t>
            </a:r>
            <a:br>
              <a:rPr lang="en-US" sz="14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lang="en-US" sz="1400" dirty="0">
              <a:solidFill>
                <a:srgbClr val="000000"/>
              </a:solidFill>
              <a:effectLst/>
              <a:latin typeface="Myriad Pro" panose="020B0503030403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After that, a RAND representative will be reaching out to district superintendents asking for their participation.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000000"/>
              </a:solidFill>
              <a:latin typeface="Myriad Pro" panose="020B0503030403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effectLst/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Full ASDP Fall COVID-19 Survey Analysis </a:t>
            </a:r>
            <a:r>
              <a:rPr lang="en-US" sz="1800" dirty="0">
                <a:solidFill>
                  <a:srgbClr val="000000"/>
                </a:solidFill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can be found here: </a:t>
            </a:r>
            <a:br>
              <a:rPr lang="en-US" sz="1800" dirty="0">
                <a:solidFill>
                  <a:srgbClr val="000000"/>
                </a:solidFill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US" sz="1800" dirty="0">
                <a:solidFill>
                  <a:srgbClr val="000000"/>
                </a:solidFill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  <a:hlinkClick r:id="rId2"/>
              </a:rPr>
              <a:t>https://www.americanschooldistrictpanel.org/</a:t>
            </a:r>
            <a:r>
              <a:rPr lang="en-US" sz="1800" dirty="0">
                <a:solidFill>
                  <a:srgbClr val="000000"/>
                </a:solidFill>
                <a:latin typeface="Myriad Pro" panose="020B0503030403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endParaRPr lang="en-US" sz="1800" dirty="0">
              <a:solidFill>
                <a:srgbClr val="000000"/>
              </a:solidFill>
              <a:effectLst/>
              <a:latin typeface="Myriad Pro" panose="020B0503030403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5713042"/>
            <a:ext cx="778933" cy="10163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" y="0"/>
            <a:ext cx="8839201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DB123-77F9-477E-A807-D1E3F2F47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00567" y="6364239"/>
            <a:ext cx="2133600" cy="365125"/>
          </a:xfrm>
        </p:spPr>
        <p:txBody>
          <a:bodyPr/>
          <a:lstStyle/>
          <a:p>
            <a:fld id="{B0E1037F-D1B9-4E12-B9EE-DAE39CC5F62D}" type="slidenum">
              <a:rPr lang="en-US" smtClean="0">
                <a:latin typeface="Myriad Pro" panose="020B0503030403020204" pitchFamily="34" charset="0"/>
              </a:rPr>
              <a:t>6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152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25563" y="4211846"/>
            <a:ext cx="8534724" cy="21889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" y="4419600"/>
            <a:ext cx="9144000" cy="215444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500" dirty="0">
                <a:latin typeface="Myriad Arabic" pitchFamily="50" charset="-78"/>
                <a:cs typeface="Myriad Arabic" pitchFamily="50" charset="-78"/>
              </a:rPr>
              <a:t>1121 L Street, Suite 510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500" dirty="0">
                <a:latin typeface="Myriad Arabic" pitchFamily="50" charset="-78"/>
                <a:cs typeface="Myriad Arabic" pitchFamily="50" charset="-78"/>
              </a:rPr>
              <a:t>Sacramento, CA 95814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500" dirty="0">
                <a:latin typeface="Myriad Arabic" pitchFamily="50" charset="-78"/>
                <a:cs typeface="Myriad Arabic" pitchFamily="50" charset="-78"/>
              </a:rPr>
              <a:t>T: (916) 446-3095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500" dirty="0">
                <a:latin typeface="Myriad Arabic" pitchFamily="50" charset="-78"/>
                <a:cs typeface="Myriad Arabic" pitchFamily="50" charset="-78"/>
              </a:rPr>
              <a:t>F: (916) 448-7801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500" dirty="0">
                <a:latin typeface="Myriad Arabic" pitchFamily="50" charset="-78"/>
                <a:cs typeface="Myriad Arabic" pitchFamily="50" charset="-78"/>
                <a:hlinkClick r:id="rId2"/>
              </a:rPr>
              <a:t>www.ccsesa.org</a:t>
            </a:r>
            <a:r>
              <a:rPr lang="en-US" sz="2500" dirty="0">
                <a:latin typeface="Myriad Arabic" pitchFamily="50" charset="-78"/>
                <a:cs typeface="Myriad Arabic" pitchFamily="50" charset="-78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25561" y="6400800"/>
            <a:ext cx="85347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912" y="609600"/>
            <a:ext cx="2760022" cy="318214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25561" y="4140856"/>
            <a:ext cx="8534725" cy="14197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34418A-7E84-45AD-B59A-DD99ED1A8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037F-D1B9-4E12-B9EE-DAE39CC5F6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9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3c0fbce-616d-46c0-90fb-a1a012e3ab21">
      <UserInfo>
        <DisplayName>Serette Kaminski</DisplayName>
        <AccountId>32</AccountId>
        <AccountType/>
      </UserInfo>
    </SharedWithUsers>
    <CONCUR xmlns="fa3b1f58-6d4d-4aa3-8382-9aa80045d531">false</CONCUR>
    <test xmlns="fa3b1f58-6d4d-4aa3-8382-9aa80045d531">
      <Url xsi:nil="true"/>
      <Description xsi:nil="true"/>
    </tes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464620EF19814BB907F49572791AA5" ma:contentTypeVersion="15" ma:contentTypeDescription="Create a new document." ma:contentTypeScope="" ma:versionID="8fcb28641553d655719ccbb655a37999">
  <xsd:schema xmlns:xsd="http://www.w3.org/2001/XMLSchema" xmlns:xs="http://www.w3.org/2001/XMLSchema" xmlns:p="http://schemas.microsoft.com/office/2006/metadata/properties" xmlns:ns2="c3c0fbce-616d-46c0-90fb-a1a012e3ab21" xmlns:ns3="fa3b1f58-6d4d-4aa3-8382-9aa80045d531" targetNamespace="http://schemas.microsoft.com/office/2006/metadata/properties" ma:root="true" ma:fieldsID="cbcfa5c2ac78c8c4fce0ce807e90c567" ns2:_="" ns3:_="">
    <xsd:import namespace="c3c0fbce-616d-46c0-90fb-a1a012e3ab21"/>
    <xsd:import namespace="fa3b1f58-6d4d-4aa3-8382-9aa80045d53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CONCUR"/>
                <xsd:element ref="ns3:test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c0fbce-616d-46c0-90fb-a1a012e3ab2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3b1f58-6d4d-4aa3-8382-9aa80045d5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CONCUR" ma:index="19" ma:displayName="CONCUR" ma:default="0" ma:internalName="CONCUR">
      <xsd:simpleType>
        <xsd:restriction base="dms:Boolean"/>
      </xsd:simpleType>
    </xsd:element>
    <xsd:element name="test" ma:index="20" nillable="true" ma:displayName="test" ma:format="Image" ma:internalName="test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58B028-9536-4574-B153-36817B724301}">
  <ds:schemaRefs>
    <ds:schemaRef ds:uri="http://schemas.microsoft.com/office/2006/metadata/properties"/>
    <ds:schemaRef ds:uri="http://schemas.microsoft.com/office/infopath/2007/PartnerControls"/>
    <ds:schemaRef ds:uri="c3c0fbce-616d-46c0-90fb-a1a012e3ab21"/>
    <ds:schemaRef ds:uri="fa3b1f58-6d4d-4aa3-8382-9aa80045d531"/>
  </ds:schemaRefs>
</ds:datastoreItem>
</file>

<file path=customXml/itemProps2.xml><?xml version="1.0" encoding="utf-8"?>
<ds:datastoreItem xmlns:ds="http://schemas.openxmlformats.org/officeDocument/2006/customXml" ds:itemID="{D582B935-CD23-4D4F-AF6D-FD0EE30F0A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c0fbce-616d-46c0-90fb-a1a012e3ab21"/>
    <ds:schemaRef ds:uri="fa3b1f58-6d4d-4aa3-8382-9aa80045d5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983149-D9E1-4946-9CA5-458DB67EAB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581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Aviano Flare Black</vt:lpstr>
      <vt:lpstr>Calibri</vt:lpstr>
      <vt:lpstr>Myriad Arabic</vt:lpstr>
      <vt:lpstr>Myriad Pro</vt:lpstr>
      <vt:lpstr>Wingdings</vt:lpstr>
      <vt:lpstr>Office Theme</vt:lpstr>
      <vt:lpstr>PowerPoint Presentation</vt:lpstr>
      <vt:lpstr>Background</vt:lpstr>
      <vt:lpstr>Background</vt:lpstr>
      <vt:lpstr>Research Questions</vt:lpstr>
      <vt:lpstr>Selection of Key Findings</vt:lpstr>
      <vt:lpstr>ASDP Upcoming Survey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Marcellus</dc:creator>
  <cp:lastModifiedBy>Kamellia Martin</cp:lastModifiedBy>
  <cp:revision>23</cp:revision>
  <dcterms:created xsi:type="dcterms:W3CDTF">2014-08-26T18:05:17Z</dcterms:created>
  <dcterms:modified xsi:type="dcterms:W3CDTF">2021-01-25T20:00:21Z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0x0101003B464620EF19814BB907F49572791AA5</vt:lpwstr>
  </property>
</Properties>
</file>