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
  <p:sldMasterIdLst>
    <p:sldMasterId id="2147483656" r:id="rId1"/>
  </p:sldMasterIdLst>
  <p:notesMasterIdLst>
    <p:notesMasterId r:id="rId25"/>
  </p:notesMasterIdLst>
  <p:handoutMasterIdLst>
    <p:handoutMasterId r:id="rId26"/>
  </p:handoutMasterIdLst>
  <p:sldIdLst>
    <p:sldId id="3309" r:id="rId2"/>
    <p:sldId id="3340" r:id="rId3"/>
    <p:sldId id="4098" r:id="rId4"/>
    <p:sldId id="4099" r:id="rId5"/>
    <p:sldId id="4106" r:id="rId6"/>
    <p:sldId id="4100" r:id="rId7"/>
    <p:sldId id="4112" r:id="rId8"/>
    <p:sldId id="4118" r:id="rId9"/>
    <p:sldId id="4116" r:id="rId10"/>
    <p:sldId id="4122" r:id="rId11"/>
    <p:sldId id="4121" r:id="rId12"/>
    <p:sldId id="4113" r:id="rId13"/>
    <p:sldId id="3307" r:id="rId14"/>
    <p:sldId id="3326" r:id="rId15"/>
    <p:sldId id="3337" r:id="rId16"/>
    <p:sldId id="4114" r:id="rId17"/>
    <p:sldId id="4109" r:id="rId18"/>
    <p:sldId id="4085" r:id="rId19"/>
    <p:sldId id="4097" r:id="rId20"/>
    <p:sldId id="4115" r:id="rId21"/>
    <p:sldId id="4111" r:id="rId22"/>
    <p:sldId id="4120" r:id="rId23"/>
    <p:sldId id="4092" r:id="rId24"/>
  </p:sldIdLst>
  <p:sldSz cx="9144000" cy="5715000" type="screen16x10"/>
  <p:notesSz cx="6858000" cy="9144000"/>
  <p:defaultTextStyle>
    <a:defPPr>
      <a:defRPr lang="en-US"/>
    </a:defPPr>
    <a:lvl1pPr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1pPr>
    <a:lvl2pPr marL="457200"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2pPr>
    <a:lvl3pPr marL="914400"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3pPr>
    <a:lvl4pPr marL="1371600"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4pPr>
    <a:lvl5pPr marL="1828800"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5pPr>
    <a:lvl6pPr marL="2286000" algn="l" defTabSz="914400" rtl="0" eaLnBrk="1" latinLnBrk="0" hangingPunct="1">
      <a:defRPr kern="1200">
        <a:solidFill>
          <a:schemeClr val="tx1"/>
        </a:solidFill>
        <a:latin typeface="Calibri" panose="020F0502020204030204" pitchFamily="34" charset="0"/>
        <a:ea typeface="ヒラギノ角ゴ Pro W3" pitchFamily="-127" charset="-128"/>
        <a:cs typeface="+mn-cs"/>
      </a:defRPr>
    </a:lvl6pPr>
    <a:lvl7pPr marL="2743200" algn="l" defTabSz="914400" rtl="0" eaLnBrk="1" latinLnBrk="0" hangingPunct="1">
      <a:defRPr kern="1200">
        <a:solidFill>
          <a:schemeClr val="tx1"/>
        </a:solidFill>
        <a:latin typeface="Calibri" panose="020F0502020204030204" pitchFamily="34" charset="0"/>
        <a:ea typeface="ヒラギノ角ゴ Pro W3" pitchFamily="-127" charset="-128"/>
        <a:cs typeface="+mn-cs"/>
      </a:defRPr>
    </a:lvl7pPr>
    <a:lvl8pPr marL="3200400" algn="l" defTabSz="914400" rtl="0" eaLnBrk="1" latinLnBrk="0" hangingPunct="1">
      <a:defRPr kern="1200">
        <a:solidFill>
          <a:schemeClr val="tx1"/>
        </a:solidFill>
        <a:latin typeface="Calibri" panose="020F0502020204030204" pitchFamily="34" charset="0"/>
        <a:ea typeface="ヒラギノ角ゴ Pro W3" pitchFamily="-127" charset="-128"/>
        <a:cs typeface="+mn-cs"/>
      </a:defRPr>
    </a:lvl8pPr>
    <a:lvl9pPr marL="3657600" algn="l" defTabSz="914400" rtl="0" eaLnBrk="1" latinLnBrk="0" hangingPunct="1">
      <a:defRPr kern="1200">
        <a:solidFill>
          <a:schemeClr val="tx1"/>
        </a:solidFill>
        <a:latin typeface="Calibri" panose="020F0502020204030204" pitchFamily="34" charset="0"/>
        <a:ea typeface="ヒラギノ角ゴ Pro W3" pitchFamily="-127" charset="-128"/>
        <a:cs typeface="+mn-cs"/>
      </a:defRPr>
    </a:lvl9pPr>
  </p:defaultTextStyle>
  <p:extLst>
    <p:ext uri="{521415D9-36F7-43E2-AB2F-B90AF26B5E84}">
      <p14:sectionLst xmlns:p14="http://schemas.microsoft.com/office/powerpoint/2010/main">
        <p14:section name="Default Section" id="{562D23B7-A2E3-485D-9A86-F9309DD9C2EE}">
          <p14:sldIdLst>
            <p14:sldId id="3309"/>
            <p14:sldId id="3340"/>
            <p14:sldId id="4098"/>
            <p14:sldId id="4099"/>
            <p14:sldId id="4106"/>
            <p14:sldId id="4100"/>
            <p14:sldId id="4112"/>
            <p14:sldId id="4118"/>
            <p14:sldId id="4116"/>
            <p14:sldId id="4122"/>
            <p14:sldId id="4121"/>
            <p14:sldId id="4113"/>
            <p14:sldId id="3307"/>
            <p14:sldId id="3326"/>
            <p14:sldId id="3337"/>
            <p14:sldId id="4114"/>
            <p14:sldId id="4109"/>
            <p14:sldId id="4085"/>
            <p14:sldId id="4097"/>
            <p14:sldId id="4115"/>
            <p14:sldId id="4111"/>
            <p14:sldId id="4120"/>
            <p14:sldId id="4092"/>
          </p14:sldIdLst>
        </p14:section>
      </p14:sectionLst>
    </p:ext>
    <p:ext uri="{EFAFB233-063F-42B5-8137-9DF3F51BA10A}">
      <p15:sldGuideLst xmlns:p15="http://schemas.microsoft.com/office/powerpoint/2012/main">
        <p15:guide id="1" orient="horz" pos="2467">
          <p15:clr>
            <a:srgbClr val="A4A3A4"/>
          </p15:clr>
        </p15:guide>
        <p15:guide id="2" orient="horz" pos="3531">
          <p15:clr>
            <a:srgbClr val="A4A3A4"/>
          </p15:clr>
        </p15:guide>
        <p15:guide id="3" orient="horz" pos="127">
          <p15:clr>
            <a:srgbClr val="A4A3A4"/>
          </p15:clr>
        </p15:guide>
        <p15:guide id="4" orient="horz" pos="1670">
          <p15:clr>
            <a:srgbClr val="A4A3A4"/>
          </p15:clr>
        </p15:guide>
        <p15:guide id="5" orient="horz" pos="649">
          <p15:clr>
            <a:srgbClr val="A4A3A4"/>
          </p15:clr>
        </p15:guide>
        <p15:guide id="6" orient="horz" pos="766">
          <p15:clr>
            <a:srgbClr val="A4A3A4"/>
          </p15:clr>
        </p15:guide>
        <p15:guide id="7" pos="5474">
          <p15:clr>
            <a:srgbClr val="A4A3A4"/>
          </p15:clr>
        </p15:guide>
        <p15:guide id="8" pos="3037">
          <p15:clr>
            <a:srgbClr val="A4A3A4"/>
          </p15:clr>
        </p15:guide>
        <p15:guide id="9" pos="4117">
          <p15:clr>
            <a:srgbClr val="A4A3A4"/>
          </p15:clr>
        </p15:guide>
        <p15:guide id="10" pos="288">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anda Dickey" initials="AD" lastIdx="3" clrIdx="0">
    <p:extLst>
      <p:ext uri="{19B8F6BF-5375-455C-9EA6-DF929625EA0E}">
        <p15:presenceInfo xmlns:p15="http://schemas.microsoft.com/office/powerpoint/2012/main" userId="S::adickey@ccsesa.org::bd6d7db5-1174-4904-9e5d-43983df7e16e" providerId="AD"/>
      </p:ext>
    </p:extLst>
  </p:cmAuthor>
  <p:cmAuthor id="2" name="Amanda Dickey" initials="AD [2]" lastIdx="2" clrIdx="1">
    <p:extLst>
      <p:ext uri="{19B8F6BF-5375-455C-9EA6-DF929625EA0E}">
        <p15:presenceInfo xmlns:p15="http://schemas.microsoft.com/office/powerpoint/2012/main" userId="Amanda Dicke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2852"/>
    <a:srgbClr val="128DB5"/>
    <a:srgbClr val="1382A5"/>
    <a:srgbClr val="B7D7EA"/>
    <a:srgbClr val="0E5C74"/>
    <a:srgbClr val="179DC7"/>
    <a:srgbClr val="0A4152"/>
    <a:srgbClr val="1690B7"/>
    <a:srgbClr val="65B0D2"/>
    <a:srgbClr val="3C63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317" autoAdjust="0"/>
  </p:normalViewPr>
  <p:slideViewPr>
    <p:cSldViewPr snapToGrid="0" snapToObjects="1">
      <p:cViewPr varScale="1">
        <p:scale>
          <a:sx n="97" d="100"/>
          <a:sy n="97" d="100"/>
        </p:scale>
        <p:origin x="1070" y="72"/>
      </p:cViewPr>
      <p:guideLst>
        <p:guide orient="horz" pos="2467"/>
        <p:guide orient="horz" pos="3531"/>
        <p:guide orient="horz" pos="127"/>
        <p:guide orient="horz" pos="1670"/>
        <p:guide orient="horz" pos="649"/>
        <p:guide orient="horz" pos="766"/>
        <p:guide pos="5474"/>
        <p:guide pos="3037"/>
        <p:guide pos="4117"/>
        <p:guide pos="288"/>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6" d="100"/>
          <a:sy n="66" d="100"/>
        </p:scale>
        <p:origin x="3134" y="5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82195BB6-22F4-47C1-BF49-914543BD40CC}" type="datetimeFigureOut">
              <a:rPr lang="en-US" altLang="en-US"/>
              <a:pPr/>
              <a:t>10/14/2021</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7F12DDB-BF8F-4F8C-9699-4C724772E49E}" type="slidenum">
              <a:rPr lang="en-US" altLang="en-US"/>
              <a:pPr/>
              <a:t>‹#›</a:t>
            </a:fld>
            <a:endParaRPr lang="en-US" altLang="en-US"/>
          </a:p>
        </p:txBody>
      </p:sp>
    </p:spTree>
    <p:extLst>
      <p:ext uri="{BB962C8B-B14F-4D97-AF65-F5344CB8AC3E}">
        <p14:creationId xmlns:p14="http://schemas.microsoft.com/office/powerpoint/2010/main" val="16139020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74C856B3-FAA4-4F21-B298-AC237589E049}" type="datetimeFigureOut">
              <a:rPr lang="en-US" altLang="en-US"/>
              <a:pPr/>
              <a:t>10/14/2021</a:t>
            </a:fld>
            <a:endParaRPr lang="en-US" altLang="en-US"/>
          </a:p>
        </p:txBody>
      </p:sp>
      <p:sp>
        <p:nvSpPr>
          <p:cNvPr id="4" name="Slide Image Placeholder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EBB86561-62BC-4017-88A0-77152687E587}" type="slidenum">
              <a:rPr lang="en-US" altLang="en-US"/>
              <a:pPr/>
              <a:t>‹#›</a:t>
            </a:fld>
            <a:endParaRPr lang="en-US" altLang="en-US"/>
          </a:p>
        </p:txBody>
      </p:sp>
    </p:spTree>
    <p:extLst>
      <p:ext uri="{BB962C8B-B14F-4D97-AF65-F5344CB8AC3E}">
        <p14:creationId xmlns:p14="http://schemas.microsoft.com/office/powerpoint/2010/main" val="314170191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ヒラギノ角ゴ Pro W3" charset="0"/>
        <a:cs typeface="ヒラギノ角ゴ Pro W3" charset="0"/>
      </a:defRPr>
    </a:lvl1pPr>
    <a:lvl2pPr marL="457200" algn="l" defTabSz="457200" rtl="0" eaLnBrk="0" fontAlgn="base" hangingPunct="0">
      <a:spcBef>
        <a:spcPct val="30000"/>
      </a:spcBef>
      <a:spcAft>
        <a:spcPct val="0"/>
      </a:spcAft>
      <a:defRPr sz="1200" kern="1200">
        <a:solidFill>
          <a:schemeClr val="tx1"/>
        </a:solidFill>
        <a:latin typeface="+mn-lt"/>
        <a:ea typeface="ヒラギノ角ゴ Pro W3"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Because most of the details of the initiative will be decided by stakeholder groups, your input is critical. We will make sure that CCSESA and COE staff are on these groups, but we’ll need to speak in a unified voice and use aligned talking points if we are going to </a:t>
            </a:r>
            <a:r>
              <a:rPr lang="en-US"/>
              <a:t>influence stakeholder groups.</a:t>
            </a:r>
            <a:endParaRPr lang="en-US" dirty="0"/>
          </a:p>
        </p:txBody>
      </p:sp>
      <p:sp>
        <p:nvSpPr>
          <p:cNvPr id="4" name="Slide Number Placeholder 3"/>
          <p:cNvSpPr>
            <a:spLocks noGrp="1"/>
          </p:cNvSpPr>
          <p:nvPr>
            <p:ph type="sldNum" sz="quarter" idx="5"/>
          </p:nvPr>
        </p:nvSpPr>
        <p:spPr/>
        <p:txBody>
          <a:bodyPr/>
          <a:lstStyle/>
          <a:p>
            <a:fld id="{EBB86561-62BC-4017-88A0-77152687E587}" type="slidenum">
              <a:rPr lang="en-US" altLang="en-US" smtClean="0"/>
              <a:pPr/>
              <a:t>5</a:t>
            </a:fld>
            <a:endParaRPr lang="en-US" altLang="en-US"/>
          </a:p>
        </p:txBody>
      </p:sp>
    </p:spTree>
    <p:extLst>
      <p:ext uri="{BB962C8B-B14F-4D97-AF65-F5344CB8AC3E}">
        <p14:creationId xmlns:p14="http://schemas.microsoft.com/office/powerpoint/2010/main" val="2066406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lot of nuance here, but general overview. Caveat: educationally related mental health services</a:t>
            </a:r>
          </a:p>
        </p:txBody>
      </p:sp>
      <p:sp>
        <p:nvSpPr>
          <p:cNvPr id="4" name="Slide Number Placeholder 3"/>
          <p:cNvSpPr>
            <a:spLocks noGrp="1"/>
          </p:cNvSpPr>
          <p:nvPr>
            <p:ph type="sldNum" sz="quarter" idx="5"/>
          </p:nvPr>
        </p:nvSpPr>
        <p:spPr/>
        <p:txBody>
          <a:bodyPr/>
          <a:lstStyle/>
          <a:p>
            <a:fld id="{EBB86561-62BC-4017-88A0-77152687E587}" type="slidenum">
              <a:rPr lang="en-US" altLang="en-US" smtClean="0"/>
              <a:pPr/>
              <a:t>6</a:t>
            </a:fld>
            <a:endParaRPr lang="en-US" altLang="en-US"/>
          </a:p>
        </p:txBody>
      </p:sp>
    </p:spTree>
    <p:extLst>
      <p:ext uri="{BB962C8B-B14F-4D97-AF65-F5344CB8AC3E}">
        <p14:creationId xmlns:p14="http://schemas.microsoft.com/office/powerpoint/2010/main" val="2791220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a:extLst>
              <a:ext uri="{FF2B5EF4-FFF2-40B4-BE49-F238E27FC236}">
                <a16:creationId xmlns:a16="http://schemas.microsoft.com/office/drawing/2014/main" id="{55D0B662-4300-4E27-AE2F-226A7B3420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0111920E-353A-4F2A-A5B6-3B6371F78245}"/>
              </a:ext>
            </a:extLst>
          </p:cNvPr>
          <p:cNvSpPr>
            <a:spLocks noGrp="1"/>
          </p:cNvSpPr>
          <p:nvPr>
            <p:ph type="body" idx="1"/>
          </p:nvPr>
        </p:nvSpPr>
        <p:spPr bwMode="auto"/>
        <p:txBody>
          <a:bodyPr wrap="square" numCol="1" anchor="t" anchorCtr="0" compatLnSpc="1">
            <a:prstTxWarp prst="textNoShape">
              <a:avLst/>
            </a:prstTxWarp>
          </a:bodyPr>
          <a:lstStyle/>
          <a:p>
            <a:pPr defTabSz="476250">
              <a:defRPr/>
            </a:pPr>
            <a:endParaRPr lang="en-US" altLang="en-US" dirty="0">
              <a:ea typeface="ヒラギノ角ゴ Pro W3"/>
              <a:cs typeface="ヒラギノ角ゴ Pro W3"/>
            </a:endParaRPr>
          </a:p>
        </p:txBody>
      </p:sp>
      <p:sp>
        <p:nvSpPr>
          <p:cNvPr id="18435" name="Slide Number Placeholder 3">
            <a:extLst>
              <a:ext uri="{FF2B5EF4-FFF2-40B4-BE49-F238E27FC236}">
                <a16:creationId xmlns:a16="http://schemas.microsoft.com/office/drawing/2014/main" id="{D37625C7-4217-4D81-A2BA-9B4D63E48A6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a:cs typeface="ヒラギノ角ゴ Pro W3"/>
              </a:defRPr>
            </a:lvl1pPr>
            <a:lvl2pPr marL="742950" indent="-285750">
              <a:defRPr>
                <a:solidFill>
                  <a:schemeClr val="tx1"/>
                </a:solidFill>
                <a:latin typeface="Calibri" panose="020F0502020204030204" pitchFamily="34" charset="0"/>
                <a:ea typeface="ヒラギノ角ゴ Pro W3"/>
                <a:cs typeface="ヒラギノ角ゴ Pro W3"/>
              </a:defRPr>
            </a:lvl2pPr>
            <a:lvl3pPr marL="1143000" indent="-228600">
              <a:defRPr>
                <a:solidFill>
                  <a:schemeClr val="tx1"/>
                </a:solidFill>
                <a:latin typeface="Calibri" panose="020F0502020204030204" pitchFamily="34" charset="0"/>
                <a:ea typeface="ヒラギノ角ゴ Pro W3"/>
                <a:cs typeface="ヒラギノ角ゴ Pro W3"/>
              </a:defRPr>
            </a:lvl3pPr>
            <a:lvl4pPr marL="1600200" indent="-228600">
              <a:defRPr>
                <a:solidFill>
                  <a:schemeClr val="tx1"/>
                </a:solidFill>
                <a:latin typeface="Calibri" panose="020F0502020204030204" pitchFamily="34" charset="0"/>
                <a:ea typeface="ヒラギノ角ゴ Pro W3"/>
                <a:cs typeface="ヒラギノ角ゴ Pro W3"/>
              </a:defRPr>
            </a:lvl4pPr>
            <a:lvl5pPr marL="2057400" indent="-228600">
              <a:defRPr>
                <a:solidFill>
                  <a:schemeClr val="tx1"/>
                </a:solidFill>
                <a:latin typeface="Calibri" panose="020F0502020204030204"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9pPr>
          </a:lstStyle>
          <a:p>
            <a:fld id="{A79F7940-47E8-41E5-9333-8D8415EED631}" type="slidenum">
              <a:rPr lang="en-US" altLang="en-US" smtClean="0"/>
              <a:pPr/>
              <a:t>17</a:t>
            </a:fld>
            <a:endParaRPr lang="en-US" altLang="en-US"/>
          </a:p>
        </p:txBody>
      </p:sp>
    </p:spTree>
    <p:extLst>
      <p:ext uri="{BB962C8B-B14F-4D97-AF65-F5344CB8AC3E}">
        <p14:creationId xmlns:p14="http://schemas.microsoft.com/office/powerpoint/2010/main" val="1805669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a:extLst>
              <a:ext uri="{FF2B5EF4-FFF2-40B4-BE49-F238E27FC236}">
                <a16:creationId xmlns:a16="http://schemas.microsoft.com/office/drawing/2014/main" id="{55D0B662-4300-4E27-AE2F-226A7B3420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0111920E-353A-4F2A-A5B6-3B6371F78245}"/>
              </a:ext>
            </a:extLst>
          </p:cNvPr>
          <p:cNvSpPr>
            <a:spLocks noGrp="1"/>
          </p:cNvSpPr>
          <p:nvPr>
            <p:ph type="body" idx="1"/>
          </p:nvPr>
        </p:nvSpPr>
        <p:spPr bwMode="auto"/>
        <p:txBody>
          <a:bodyPr wrap="square" numCol="1" anchor="t" anchorCtr="0" compatLnSpc="1">
            <a:prstTxWarp prst="textNoShape">
              <a:avLst/>
            </a:prstTxWarp>
          </a:bodyPr>
          <a:lstStyle/>
          <a:p>
            <a:pPr defTabSz="476250">
              <a:defRPr/>
            </a:pPr>
            <a:endParaRPr lang="en-US" altLang="en-US" dirty="0">
              <a:ea typeface="ヒラギノ角ゴ Pro W3"/>
              <a:cs typeface="ヒラギノ角ゴ Pro W3"/>
            </a:endParaRPr>
          </a:p>
        </p:txBody>
      </p:sp>
      <p:sp>
        <p:nvSpPr>
          <p:cNvPr id="18435" name="Slide Number Placeholder 3">
            <a:extLst>
              <a:ext uri="{FF2B5EF4-FFF2-40B4-BE49-F238E27FC236}">
                <a16:creationId xmlns:a16="http://schemas.microsoft.com/office/drawing/2014/main" id="{D37625C7-4217-4D81-A2BA-9B4D63E48A6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a:cs typeface="ヒラギノ角ゴ Pro W3"/>
              </a:defRPr>
            </a:lvl1pPr>
            <a:lvl2pPr marL="742950" indent="-285750">
              <a:defRPr>
                <a:solidFill>
                  <a:schemeClr val="tx1"/>
                </a:solidFill>
                <a:latin typeface="Calibri" panose="020F0502020204030204" pitchFamily="34" charset="0"/>
                <a:ea typeface="ヒラギノ角ゴ Pro W3"/>
                <a:cs typeface="ヒラギノ角ゴ Pro W3"/>
              </a:defRPr>
            </a:lvl2pPr>
            <a:lvl3pPr marL="1143000" indent="-228600">
              <a:defRPr>
                <a:solidFill>
                  <a:schemeClr val="tx1"/>
                </a:solidFill>
                <a:latin typeface="Calibri" panose="020F0502020204030204" pitchFamily="34" charset="0"/>
                <a:ea typeface="ヒラギノ角ゴ Pro W3"/>
                <a:cs typeface="ヒラギノ角ゴ Pro W3"/>
              </a:defRPr>
            </a:lvl3pPr>
            <a:lvl4pPr marL="1600200" indent="-228600">
              <a:defRPr>
                <a:solidFill>
                  <a:schemeClr val="tx1"/>
                </a:solidFill>
                <a:latin typeface="Calibri" panose="020F0502020204030204" pitchFamily="34" charset="0"/>
                <a:ea typeface="ヒラギノ角ゴ Pro W3"/>
                <a:cs typeface="ヒラギノ角ゴ Pro W3"/>
              </a:defRPr>
            </a:lvl4pPr>
            <a:lvl5pPr marL="2057400" indent="-228600">
              <a:defRPr>
                <a:solidFill>
                  <a:schemeClr val="tx1"/>
                </a:solidFill>
                <a:latin typeface="Calibri" panose="020F0502020204030204"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9pPr>
          </a:lstStyle>
          <a:p>
            <a:fld id="{A79F7940-47E8-41E5-9333-8D8415EED631}" type="slidenum">
              <a:rPr lang="en-US" altLang="en-US" smtClean="0"/>
              <a:pPr/>
              <a:t>21</a:t>
            </a:fld>
            <a:endParaRPr lang="en-US" altLang="en-US"/>
          </a:p>
        </p:txBody>
      </p:sp>
    </p:spTree>
    <p:extLst>
      <p:ext uri="{BB962C8B-B14F-4D97-AF65-F5344CB8AC3E}">
        <p14:creationId xmlns:p14="http://schemas.microsoft.com/office/powerpoint/2010/main" val="16155144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4" name="Picture 7" descr="COE Title Top 1_10x6.2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163" y="-61913"/>
            <a:ext cx="9226551" cy="3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COE Title Top 1_10x6.2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rot="10800000">
            <a:off x="-30163" y="5348288"/>
            <a:ext cx="9226551"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828925" y="314325"/>
            <a:ext cx="3489325"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8788" y="1397674"/>
            <a:ext cx="8231187" cy="1225550"/>
          </a:xfrm>
        </p:spPr>
        <p:txBody>
          <a:bodyPr lIns="0" tIns="0" rIns="0" bIns="0">
            <a:noAutofit/>
          </a:bodyPr>
          <a:lstStyle/>
          <a:p>
            <a:r>
              <a:rPr lang="en-US" dirty="0"/>
              <a:t>Click to edit Master title style</a:t>
            </a:r>
          </a:p>
        </p:txBody>
      </p:sp>
      <p:sp>
        <p:nvSpPr>
          <p:cNvPr id="3" name="Subtitle 2"/>
          <p:cNvSpPr>
            <a:spLocks noGrp="1"/>
          </p:cNvSpPr>
          <p:nvPr>
            <p:ph type="subTitle" idx="1"/>
          </p:nvPr>
        </p:nvSpPr>
        <p:spPr>
          <a:xfrm>
            <a:off x="458788" y="2861349"/>
            <a:ext cx="8231187" cy="1460500"/>
          </a:xfrm>
        </p:spPr>
        <p:txBody>
          <a:bodyPr lIns="0" tIns="0" rIns="0" bIns="0">
            <a:noAutofit/>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2528060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B91FDDD1-96F7-466C-9BF0-80A92B96DDA4}" type="datetime1">
              <a:rPr lang="en-US" altLang="en-US"/>
              <a:pPr/>
              <a:t>10/14/2021</a:t>
            </a:fld>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SCCOE: Equity | Diversity | Inclusion | Partnership </a:t>
            </a:r>
          </a:p>
        </p:txBody>
      </p:sp>
      <p:sp>
        <p:nvSpPr>
          <p:cNvPr id="6" name="Slide Number Placeholder 5"/>
          <p:cNvSpPr>
            <a:spLocks noGrp="1"/>
          </p:cNvSpPr>
          <p:nvPr>
            <p:ph type="sldNum" sz="quarter" idx="12"/>
          </p:nvPr>
        </p:nvSpPr>
        <p:spPr/>
        <p:txBody>
          <a:bodyPr/>
          <a:lstStyle>
            <a:lvl1pPr>
              <a:defRPr/>
            </a:lvl1pPr>
          </a:lstStyle>
          <a:p>
            <a:fld id="{94FA1523-D1CB-419B-A71B-5DB36374CE80}" type="slidenum">
              <a:rPr lang="en-US" altLang="en-US"/>
              <a:pPr/>
              <a:t>‹#›</a:t>
            </a:fld>
            <a:endParaRPr lang="en-US" altLang="en-US"/>
          </a:p>
        </p:txBody>
      </p:sp>
    </p:spTree>
    <p:extLst>
      <p:ext uri="{BB962C8B-B14F-4D97-AF65-F5344CB8AC3E}">
        <p14:creationId xmlns:p14="http://schemas.microsoft.com/office/powerpoint/2010/main" val="840989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4876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4876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807C78FA-9FB1-4E71-AB22-D5DC83F13BFA}" type="datetime1">
              <a:rPr lang="en-US" altLang="en-US"/>
              <a:pPr/>
              <a:t>10/14/2021</a:t>
            </a:fld>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SCCOE: Equity | Diversity | Inclusion | Partnership </a:t>
            </a:r>
          </a:p>
        </p:txBody>
      </p:sp>
      <p:sp>
        <p:nvSpPr>
          <p:cNvPr id="6" name="Slide Number Placeholder 5"/>
          <p:cNvSpPr>
            <a:spLocks noGrp="1"/>
          </p:cNvSpPr>
          <p:nvPr>
            <p:ph type="sldNum" sz="quarter" idx="12"/>
          </p:nvPr>
        </p:nvSpPr>
        <p:spPr/>
        <p:txBody>
          <a:bodyPr/>
          <a:lstStyle>
            <a:lvl1pPr>
              <a:defRPr/>
            </a:lvl1pPr>
          </a:lstStyle>
          <a:p>
            <a:fld id="{B5AC8BC0-22E2-4442-A170-12CB9A876372}" type="slidenum">
              <a:rPr lang="en-US" altLang="en-US"/>
              <a:pPr/>
              <a:t>‹#›</a:t>
            </a:fld>
            <a:endParaRPr lang="en-US" altLang="en-US"/>
          </a:p>
        </p:txBody>
      </p:sp>
    </p:spTree>
    <p:extLst>
      <p:ext uri="{BB962C8B-B14F-4D97-AF65-F5344CB8AC3E}">
        <p14:creationId xmlns:p14="http://schemas.microsoft.com/office/powerpoint/2010/main" val="39378448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82894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Introduction Slide 03">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ED1056F3-F8DC-4BA5-BA6A-25016A2D4F49}"/>
              </a:ext>
            </a:extLst>
          </p:cNvPr>
          <p:cNvSpPr>
            <a:spLocks noGrp="1"/>
          </p:cNvSpPr>
          <p:nvPr>
            <p:ph type="pic" sz="quarter" idx="10"/>
          </p:nvPr>
        </p:nvSpPr>
        <p:spPr>
          <a:xfrm>
            <a:off x="626174" y="1004"/>
            <a:ext cx="2419646" cy="5712993"/>
          </a:xfrm>
          <a:custGeom>
            <a:avLst/>
            <a:gdLst>
              <a:gd name="connsiteX0" fmla="*/ 0 w 6450710"/>
              <a:gd name="connsiteY0" fmla="*/ 0 h 13711182"/>
              <a:gd name="connsiteX1" fmla="*/ 6450710 w 6450710"/>
              <a:gd name="connsiteY1" fmla="*/ 0 h 13711182"/>
              <a:gd name="connsiteX2" fmla="*/ 6450710 w 6450710"/>
              <a:gd name="connsiteY2" fmla="*/ 13711182 h 13711182"/>
              <a:gd name="connsiteX3" fmla="*/ 0 w 6450710"/>
              <a:gd name="connsiteY3" fmla="*/ 13711182 h 13711182"/>
            </a:gdLst>
            <a:ahLst/>
            <a:cxnLst>
              <a:cxn ang="0">
                <a:pos x="connsiteX0" y="connsiteY0"/>
              </a:cxn>
              <a:cxn ang="0">
                <a:pos x="connsiteX1" y="connsiteY1"/>
              </a:cxn>
              <a:cxn ang="0">
                <a:pos x="connsiteX2" y="connsiteY2"/>
              </a:cxn>
              <a:cxn ang="0">
                <a:pos x="connsiteX3" y="connsiteY3"/>
              </a:cxn>
            </a:cxnLst>
            <a:rect l="l" t="t" r="r" b="b"/>
            <a:pathLst>
              <a:path w="6450710" h="13711182">
                <a:moveTo>
                  <a:pt x="0" y="0"/>
                </a:moveTo>
                <a:lnTo>
                  <a:pt x="6450710" y="0"/>
                </a:lnTo>
                <a:lnTo>
                  <a:pt x="6450710" y="13711182"/>
                </a:lnTo>
                <a:lnTo>
                  <a:pt x="0" y="13711182"/>
                </a:lnTo>
                <a:close/>
              </a:path>
            </a:pathLst>
          </a:custGeom>
          <a:solidFill>
            <a:schemeClr val="bg2">
              <a:lumMod val="95000"/>
            </a:schemeClr>
          </a:solidFill>
        </p:spPr>
        <p:txBody>
          <a:bodyPr wrap="square">
            <a:noAutofit/>
          </a:bodyPr>
          <a:lstStyle>
            <a:lvl1pPr marL="0" indent="0">
              <a:buNone/>
              <a:defRPr/>
            </a:lvl1pPr>
          </a:lstStyle>
          <a:p>
            <a:endParaRPr lang="en-US" dirty="0"/>
          </a:p>
        </p:txBody>
      </p:sp>
    </p:spTree>
    <p:extLst>
      <p:ext uri="{BB962C8B-B14F-4D97-AF65-F5344CB8AC3E}">
        <p14:creationId xmlns:p14="http://schemas.microsoft.com/office/powerpoint/2010/main" val="37639367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Introduction Slide 17">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FC7710D6-3F7E-4D41-B8E2-99D3ADB1546F}"/>
              </a:ext>
            </a:extLst>
          </p:cNvPr>
          <p:cNvSpPr>
            <a:spLocks noGrp="1"/>
          </p:cNvSpPr>
          <p:nvPr>
            <p:ph type="pic" sz="quarter" idx="10"/>
          </p:nvPr>
        </p:nvSpPr>
        <p:spPr>
          <a:xfrm>
            <a:off x="793423" y="919612"/>
            <a:ext cx="3489689" cy="3875773"/>
          </a:xfrm>
          <a:custGeom>
            <a:avLst/>
            <a:gdLst>
              <a:gd name="connsiteX0" fmla="*/ 312 w 9303415"/>
              <a:gd name="connsiteY0" fmla="*/ 0 h 9301856"/>
              <a:gd name="connsiteX1" fmla="*/ 187222 w 9303415"/>
              <a:gd name="connsiteY1" fmla="*/ 0 h 9301856"/>
              <a:gd name="connsiteX2" fmla="*/ 7075455 w 9303415"/>
              <a:gd name="connsiteY2" fmla="*/ 0 h 9301856"/>
              <a:gd name="connsiteX3" fmla="*/ 9303415 w 9303415"/>
              <a:gd name="connsiteY3" fmla="*/ 2225468 h 9301856"/>
              <a:gd name="connsiteX4" fmla="*/ 9303415 w 9303415"/>
              <a:gd name="connsiteY4" fmla="*/ 9112455 h 9301856"/>
              <a:gd name="connsiteX5" fmla="*/ 9303415 w 9303415"/>
              <a:gd name="connsiteY5" fmla="*/ 9301856 h 9301856"/>
              <a:gd name="connsiteX6" fmla="*/ 9127720 w 9303415"/>
              <a:gd name="connsiteY6" fmla="*/ 9301856 h 9301856"/>
              <a:gd name="connsiteX7" fmla="*/ 2270638 w 9303415"/>
              <a:gd name="connsiteY7" fmla="*/ 9301856 h 9301856"/>
              <a:gd name="connsiteX8" fmla="*/ 1558 w 9303415"/>
              <a:gd name="connsiteY8" fmla="*/ 7035269 h 9301856"/>
              <a:gd name="connsiteX9" fmla="*/ 312 w 9303415"/>
              <a:gd name="connsiteY9" fmla="*/ 164481 h 9301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03415" h="9301856">
                <a:moveTo>
                  <a:pt x="312" y="0"/>
                </a:moveTo>
                <a:lnTo>
                  <a:pt x="187222" y="0"/>
                </a:lnTo>
                <a:cubicBezTo>
                  <a:pt x="2483715" y="0"/>
                  <a:pt x="4780208" y="0"/>
                  <a:pt x="7075455" y="0"/>
                </a:cubicBezTo>
                <a:cubicBezTo>
                  <a:pt x="8328994" y="0"/>
                  <a:pt x="9303415" y="974421"/>
                  <a:pt x="9303415" y="2225468"/>
                </a:cubicBezTo>
                <a:cubicBezTo>
                  <a:pt x="9303415" y="4520715"/>
                  <a:pt x="9303415" y="6817207"/>
                  <a:pt x="9303415" y="9112455"/>
                </a:cubicBezTo>
                <a:lnTo>
                  <a:pt x="9303415" y="9301856"/>
                </a:lnTo>
                <a:lnTo>
                  <a:pt x="9127720" y="9301856"/>
                </a:lnTo>
                <a:cubicBezTo>
                  <a:pt x="6841195" y="9301856"/>
                  <a:pt x="4555917" y="9301856"/>
                  <a:pt x="2270638" y="9301856"/>
                </a:cubicBezTo>
                <a:cubicBezTo>
                  <a:pt x="963519" y="9300610"/>
                  <a:pt x="2804" y="8341142"/>
                  <a:pt x="1558" y="7035269"/>
                </a:cubicBezTo>
                <a:cubicBezTo>
                  <a:pt x="-934" y="4745006"/>
                  <a:pt x="312" y="2454743"/>
                  <a:pt x="312" y="164481"/>
                </a:cubicBezTo>
                <a:close/>
              </a:path>
            </a:pathLst>
          </a:custGeom>
          <a:solidFill>
            <a:schemeClr val="bg2">
              <a:lumMod val="95000"/>
            </a:schemeClr>
          </a:solidFill>
        </p:spPr>
        <p:txBody>
          <a:bodyPr wrap="square">
            <a:noAutofit/>
          </a:bodyPr>
          <a:lstStyle>
            <a:lvl1pPr marL="0" indent="0">
              <a:buNone/>
              <a:defRPr/>
            </a:lvl1pPr>
          </a:lstStyle>
          <a:p>
            <a:endParaRPr lang="en-US" dirty="0"/>
          </a:p>
        </p:txBody>
      </p:sp>
    </p:spTree>
    <p:extLst>
      <p:ext uri="{BB962C8B-B14F-4D97-AF65-F5344CB8AC3E}">
        <p14:creationId xmlns:p14="http://schemas.microsoft.com/office/powerpoint/2010/main" val="3951344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lIns="0" tIns="0" rIns="0" bIns="0">
            <a:noAutofit/>
          </a:bodyPr>
          <a:lstStyle/>
          <a:p>
            <a:r>
              <a:rPr lang="en-US"/>
              <a:t>Click to edit Master title style</a:t>
            </a:r>
          </a:p>
        </p:txBody>
      </p:sp>
      <p:sp>
        <p:nvSpPr>
          <p:cNvPr id="3" name="Content Placeholder 2"/>
          <p:cNvSpPr>
            <a:spLocks noGrp="1"/>
          </p:cNvSpPr>
          <p:nvPr>
            <p:ph idx="1"/>
          </p:nvPr>
        </p:nvSpPr>
        <p:spPr/>
        <p:txBody>
          <a:bodyPr lIns="0" tIns="0" rIns="0" bIns="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fld id="{37C71D0E-126A-48A9-A6FE-2FFCA8BCFA60}" type="datetime1">
              <a:rPr lang="en-US" altLang="en-US"/>
              <a:pPr/>
              <a:t>10/14/2021</a:t>
            </a:fld>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SCCOE: Equity | Diversity | Inclusion | Partnership </a:t>
            </a:r>
          </a:p>
        </p:txBody>
      </p:sp>
      <p:sp>
        <p:nvSpPr>
          <p:cNvPr id="6" name="Slide Number Placeholder 5"/>
          <p:cNvSpPr>
            <a:spLocks noGrp="1"/>
          </p:cNvSpPr>
          <p:nvPr>
            <p:ph type="sldNum" sz="quarter" idx="12"/>
          </p:nvPr>
        </p:nvSpPr>
        <p:spPr/>
        <p:txBody>
          <a:bodyPr/>
          <a:lstStyle>
            <a:lvl1pPr>
              <a:defRPr>
                <a:effectLst>
                  <a:outerShdw blurRad="38100" dist="38100" dir="2700000" algn="tl">
                    <a:srgbClr val="C0C0C0"/>
                  </a:outerShdw>
                </a:effectLst>
              </a:defRPr>
            </a:lvl1pPr>
          </a:lstStyle>
          <a:p>
            <a:fld id="{090B5002-71AA-4AD7-82F1-3A2AEAC6BA1E}" type="slidenum">
              <a:rPr lang="en-US" altLang="en-US"/>
              <a:pPr/>
              <a:t>‹#›</a:t>
            </a:fld>
            <a:endParaRPr lang="en-US" altLang="en-US"/>
          </a:p>
        </p:txBody>
      </p:sp>
    </p:spTree>
    <p:extLst>
      <p:ext uri="{BB962C8B-B14F-4D97-AF65-F5344CB8AC3E}">
        <p14:creationId xmlns:p14="http://schemas.microsoft.com/office/powerpoint/2010/main" val="1900944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1888"/>
            <a:ext cx="7772400" cy="1135062"/>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525"/>
            <a:ext cx="7772400" cy="1249363"/>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0E6ED45A-0BA2-4E89-98D5-5378103C8BFC}" type="datetime1">
              <a:rPr lang="en-US" altLang="en-US"/>
              <a:pPr/>
              <a:t>10/14/2021</a:t>
            </a:fld>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SCCOE: Equity | Diversity | Inclusion | Partnership </a:t>
            </a:r>
          </a:p>
        </p:txBody>
      </p:sp>
      <p:sp>
        <p:nvSpPr>
          <p:cNvPr id="6" name="Slide Number Placeholder 5"/>
          <p:cNvSpPr>
            <a:spLocks noGrp="1"/>
          </p:cNvSpPr>
          <p:nvPr>
            <p:ph type="sldNum" sz="quarter" idx="12"/>
          </p:nvPr>
        </p:nvSpPr>
        <p:spPr/>
        <p:txBody>
          <a:bodyPr/>
          <a:lstStyle>
            <a:lvl1pPr>
              <a:defRPr/>
            </a:lvl1pPr>
          </a:lstStyle>
          <a:p>
            <a:fld id="{0EAABEC2-B358-4793-9A8C-3A2E1D3D12A7}" type="slidenum">
              <a:rPr lang="en-US" altLang="en-US"/>
              <a:pPr/>
              <a:t>‹#›</a:t>
            </a:fld>
            <a:endParaRPr lang="en-US" altLang="en-US"/>
          </a:p>
        </p:txBody>
      </p:sp>
    </p:spTree>
    <p:extLst>
      <p:ext uri="{BB962C8B-B14F-4D97-AF65-F5344CB8AC3E}">
        <p14:creationId xmlns:p14="http://schemas.microsoft.com/office/powerpoint/2010/main" val="3090160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903BE012-397B-48C4-BCE0-7C4B9CB597A5}" type="datetime1">
              <a:rPr lang="en-US" altLang="en-US"/>
              <a:pPr/>
              <a:t>10/14/2021</a:t>
            </a:fld>
            <a:endParaRPr lang="en-US" altLang="en-US"/>
          </a:p>
        </p:txBody>
      </p:sp>
      <p:sp>
        <p:nvSpPr>
          <p:cNvPr id="6" name="Footer Placeholder 4"/>
          <p:cNvSpPr>
            <a:spLocks noGrp="1"/>
          </p:cNvSpPr>
          <p:nvPr>
            <p:ph type="ftr" sz="quarter" idx="11"/>
          </p:nvPr>
        </p:nvSpPr>
        <p:spPr/>
        <p:txBody>
          <a:bodyPr/>
          <a:lstStyle>
            <a:lvl1pPr>
              <a:defRPr/>
            </a:lvl1pPr>
          </a:lstStyle>
          <a:p>
            <a:r>
              <a:rPr lang="en-US" altLang="en-US"/>
              <a:t>SCCOE: Equity | Diversity | Inclusion | Partnership </a:t>
            </a:r>
          </a:p>
        </p:txBody>
      </p:sp>
      <p:sp>
        <p:nvSpPr>
          <p:cNvPr id="7" name="Slide Number Placeholder 5"/>
          <p:cNvSpPr>
            <a:spLocks noGrp="1"/>
          </p:cNvSpPr>
          <p:nvPr>
            <p:ph type="sldNum" sz="quarter" idx="12"/>
          </p:nvPr>
        </p:nvSpPr>
        <p:spPr/>
        <p:txBody>
          <a:bodyPr/>
          <a:lstStyle>
            <a:lvl1pPr>
              <a:defRPr/>
            </a:lvl1pPr>
          </a:lstStyle>
          <a:p>
            <a:fld id="{E31CAD01-ECF1-43C9-9D41-EC38740C2A49}" type="slidenum">
              <a:rPr lang="en-US" altLang="en-US"/>
              <a:pPr/>
              <a:t>‹#›</a:t>
            </a:fld>
            <a:endParaRPr lang="en-US" altLang="en-US"/>
          </a:p>
        </p:txBody>
      </p:sp>
    </p:spTree>
    <p:extLst>
      <p:ext uri="{BB962C8B-B14F-4D97-AF65-F5344CB8AC3E}">
        <p14:creationId xmlns:p14="http://schemas.microsoft.com/office/powerpoint/2010/main" val="3292114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525"/>
            <a:ext cx="4040188" cy="5334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925"/>
            <a:ext cx="4040188" cy="32924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279525"/>
            <a:ext cx="4041775" cy="5334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812925"/>
            <a:ext cx="4041775" cy="32924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229C06C5-C7A8-4963-9978-13312DF95E33}" type="datetime1">
              <a:rPr lang="en-US" altLang="en-US"/>
              <a:pPr/>
              <a:t>10/14/2021</a:t>
            </a:fld>
            <a:endParaRPr lang="en-US" altLang="en-US"/>
          </a:p>
        </p:txBody>
      </p:sp>
      <p:sp>
        <p:nvSpPr>
          <p:cNvPr id="8" name="Footer Placeholder 4"/>
          <p:cNvSpPr>
            <a:spLocks noGrp="1"/>
          </p:cNvSpPr>
          <p:nvPr>
            <p:ph type="ftr" sz="quarter" idx="11"/>
          </p:nvPr>
        </p:nvSpPr>
        <p:spPr/>
        <p:txBody>
          <a:bodyPr/>
          <a:lstStyle>
            <a:lvl1pPr>
              <a:defRPr/>
            </a:lvl1pPr>
          </a:lstStyle>
          <a:p>
            <a:r>
              <a:rPr lang="en-US" altLang="en-US"/>
              <a:t>SCCOE: Equity | Diversity | Inclusion | Partnership </a:t>
            </a:r>
          </a:p>
        </p:txBody>
      </p:sp>
      <p:sp>
        <p:nvSpPr>
          <p:cNvPr id="9" name="Slide Number Placeholder 5"/>
          <p:cNvSpPr>
            <a:spLocks noGrp="1"/>
          </p:cNvSpPr>
          <p:nvPr>
            <p:ph type="sldNum" sz="quarter" idx="12"/>
          </p:nvPr>
        </p:nvSpPr>
        <p:spPr/>
        <p:txBody>
          <a:bodyPr/>
          <a:lstStyle>
            <a:lvl1pPr>
              <a:defRPr/>
            </a:lvl1pPr>
          </a:lstStyle>
          <a:p>
            <a:fld id="{9EF56806-FC4E-42BD-A13C-8B273026D76D}" type="slidenum">
              <a:rPr lang="en-US" altLang="en-US"/>
              <a:pPr/>
              <a:t>‹#›</a:t>
            </a:fld>
            <a:endParaRPr lang="en-US" altLang="en-US"/>
          </a:p>
        </p:txBody>
      </p:sp>
    </p:spTree>
    <p:extLst>
      <p:ext uri="{BB962C8B-B14F-4D97-AF65-F5344CB8AC3E}">
        <p14:creationId xmlns:p14="http://schemas.microsoft.com/office/powerpoint/2010/main" val="2880327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1AB56C73-898D-40CE-A27B-96A48390E7FF}" type="datetime1">
              <a:rPr lang="en-US" altLang="en-US"/>
              <a:pPr/>
              <a:t>10/14/2021</a:t>
            </a:fld>
            <a:endParaRPr lang="en-US" altLang="en-US"/>
          </a:p>
        </p:txBody>
      </p:sp>
      <p:sp>
        <p:nvSpPr>
          <p:cNvPr id="4" name="Footer Placeholder 4"/>
          <p:cNvSpPr>
            <a:spLocks noGrp="1"/>
          </p:cNvSpPr>
          <p:nvPr>
            <p:ph type="ftr" sz="quarter" idx="11"/>
          </p:nvPr>
        </p:nvSpPr>
        <p:spPr/>
        <p:txBody>
          <a:bodyPr/>
          <a:lstStyle>
            <a:lvl1pPr>
              <a:defRPr/>
            </a:lvl1pPr>
          </a:lstStyle>
          <a:p>
            <a:r>
              <a:rPr lang="en-US" altLang="en-US"/>
              <a:t>SCCOE: Equity | Diversity | Inclusion | Partnership </a:t>
            </a:r>
          </a:p>
        </p:txBody>
      </p:sp>
      <p:sp>
        <p:nvSpPr>
          <p:cNvPr id="5" name="Slide Number Placeholder 5"/>
          <p:cNvSpPr>
            <a:spLocks noGrp="1"/>
          </p:cNvSpPr>
          <p:nvPr>
            <p:ph type="sldNum" sz="quarter" idx="12"/>
          </p:nvPr>
        </p:nvSpPr>
        <p:spPr/>
        <p:txBody>
          <a:bodyPr/>
          <a:lstStyle>
            <a:lvl1pPr>
              <a:defRPr/>
            </a:lvl1pPr>
          </a:lstStyle>
          <a:p>
            <a:fld id="{01244FD6-A47D-43AB-A667-80FAFC7C1A3B}" type="slidenum">
              <a:rPr lang="en-US" altLang="en-US"/>
              <a:pPr/>
              <a:t>‹#›</a:t>
            </a:fld>
            <a:endParaRPr lang="en-US" altLang="en-US"/>
          </a:p>
        </p:txBody>
      </p:sp>
    </p:spTree>
    <p:extLst>
      <p:ext uri="{BB962C8B-B14F-4D97-AF65-F5344CB8AC3E}">
        <p14:creationId xmlns:p14="http://schemas.microsoft.com/office/powerpoint/2010/main" val="2778487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E2EEF62D-BF07-4790-9472-FC14D9821ED0}" type="datetime1">
              <a:rPr lang="en-US" altLang="en-US"/>
              <a:pPr/>
              <a:t>10/14/2021</a:t>
            </a:fld>
            <a:endParaRPr lang="en-US" altLang="en-US"/>
          </a:p>
        </p:txBody>
      </p:sp>
      <p:sp>
        <p:nvSpPr>
          <p:cNvPr id="3" name="Footer Placeholder 4"/>
          <p:cNvSpPr>
            <a:spLocks noGrp="1"/>
          </p:cNvSpPr>
          <p:nvPr>
            <p:ph type="ftr" sz="quarter" idx="11"/>
          </p:nvPr>
        </p:nvSpPr>
        <p:spPr/>
        <p:txBody>
          <a:bodyPr/>
          <a:lstStyle>
            <a:lvl1pPr>
              <a:defRPr/>
            </a:lvl1pPr>
          </a:lstStyle>
          <a:p>
            <a:r>
              <a:rPr lang="en-US" altLang="en-US"/>
              <a:t>SCCOE: Equity | Diversity | Inclusion | Partnership </a:t>
            </a:r>
          </a:p>
        </p:txBody>
      </p:sp>
      <p:sp>
        <p:nvSpPr>
          <p:cNvPr id="4" name="Slide Number Placeholder 5"/>
          <p:cNvSpPr>
            <a:spLocks noGrp="1"/>
          </p:cNvSpPr>
          <p:nvPr>
            <p:ph type="sldNum" sz="quarter" idx="12"/>
          </p:nvPr>
        </p:nvSpPr>
        <p:spPr/>
        <p:txBody>
          <a:bodyPr/>
          <a:lstStyle>
            <a:lvl1pPr>
              <a:defRPr/>
            </a:lvl1pPr>
          </a:lstStyle>
          <a:p>
            <a:fld id="{F9AB140A-1D7E-4F0F-9548-41A68245D6C5}" type="slidenum">
              <a:rPr lang="en-US" altLang="en-US"/>
              <a:pPr/>
              <a:t>‹#›</a:t>
            </a:fld>
            <a:endParaRPr lang="en-US" altLang="en-US"/>
          </a:p>
        </p:txBody>
      </p:sp>
    </p:spTree>
    <p:extLst>
      <p:ext uri="{BB962C8B-B14F-4D97-AF65-F5344CB8AC3E}">
        <p14:creationId xmlns:p14="http://schemas.microsoft.com/office/powerpoint/2010/main" val="3453465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7013"/>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013"/>
            <a:ext cx="5111750" cy="48783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195388"/>
            <a:ext cx="3008313" cy="39100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B2B28BF5-8BD6-44F2-BEB3-6AA97BF16E1A}" type="datetime1">
              <a:rPr lang="en-US" altLang="en-US"/>
              <a:pPr/>
              <a:t>10/14/2021</a:t>
            </a:fld>
            <a:endParaRPr lang="en-US" altLang="en-US"/>
          </a:p>
        </p:txBody>
      </p:sp>
      <p:sp>
        <p:nvSpPr>
          <p:cNvPr id="6" name="Footer Placeholder 4"/>
          <p:cNvSpPr>
            <a:spLocks noGrp="1"/>
          </p:cNvSpPr>
          <p:nvPr>
            <p:ph type="ftr" sz="quarter" idx="11"/>
          </p:nvPr>
        </p:nvSpPr>
        <p:spPr/>
        <p:txBody>
          <a:bodyPr/>
          <a:lstStyle>
            <a:lvl1pPr>
              <a:defRPr/>
            </a:lvl1pPr>
          </a:lstStyle>
          <a:p>
            <a:r>
              <a:rPr lang="en-US" altLang="en-US"/>
              <a:t>SCCOE: Equity | Diversity | Inclusion | Partnership </a:t>
            </a:r>
          </a:p>
        </p:txBody>
      </p:sp>
      <p:sp>
        <p:nvSpPr>
          <p:cNvPr id="7" name="Slide Number Placeholder 5"/>
          <p:cNvSpPr>
            <a:spLocks noGrp="1"/>
          </p:cNvSpPr>
          <p:nvPr>
            <p:ph type="sldNum" sz="quarter" idx="12"/>
          </p:nvPr>
        </p:nvSpPr>
        <p:spPr/>
        <p:txBody>
          <a:bodyPr/>
          <a:lstStyle>
            <a:lvl1pPr>
              <a:defRPr/>
            </a:lvl1pPr>
          </a:lstStyle>
          <a:p>
            <a:fld id="{C7F2CB4A-CA45-4694-B6BC-1E1FA35987B6}" type="slidenum">
              <a:rPr lang="en-US" altLang="en-US"/>
              <a:pPr/>
              <a:t>‹#›</a:t>
            </a:fld>
            <a:endParaRPr lang="en-US" altLang="en-US"/>
          </a:p>
        </p:txBody>
      </p:sp>
    </p:spTree>
    <p:extLst>
      <p:ext uri="{BB962C8B-B14F-4D97-AF65-F5344CB8AC3E}">
        <p14:creationId xmlns:p14="http://schemas.microsoft.com/office/powerpoint/2010/main" val="840740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30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1175"/>
            <a:ext cx="5486400" cy="3429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473575"/>
            <a:ext cx="5486400" cy="6699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05DB8D9C-9B8B-43E7-9F90-5BC66AAB7BB6}" type="datetime1">
              <a:rPr lang="en-US" altLang="en-US"/>
              <a:pPr/>
              <a:t>10/14/2021</a:t>
            </a:fld>
            <a:endParaRPr lang="en-US" altLang="en-US"/>
          </a:p>
        </p:txBody>
      </p:sp>
      <p:sp>
        <p:nvSpPr>
          <p:cNvPr id="6" name="Footer Placeholder 4"/>
          <p:cNvSpPr>
            <a:spLocks noGrp="1"/>
          </p:cNvSpPr>
          <p:nvPr>
            <p:ph type="ftr" sz="quarter" idx="11"/>
          </p:nvPr>
        </p:nvSpPr>
        <p:spPr/>
        <p:txBody>
          <a:bodyPr/>
          <a:lstStyle>
            <a:lvl1pPr>
              <a:defRPr/>
            </a:lvl1pPr>
          </a:lstStyle>
          <a:p>
            <a:r>
              <a:rPr lang="en-US" altLang="en-US"/>
              <a:t>SCCOE: Equity | Diversity | Inclusion | Partnership </a:t>
            </a:r>
          </a:p>
        </p:txBody>
      </p:sp>
      <p:sp>
        <p:nvSpPr>
          <p:cNvPr id="7" name="Slide Number Placeholder 5"/>
          <p:cNvSpPr>
            <a:spLocks noGrp="1"/>
          </p:cNvSpPr>
          <p:nvPr>
            <p:ph type="sldNum" sz="quarter" idx="12"/>
          </p:nvPr>
        </p:nvSpPr>
        <p:spPr/>
        <p:txBody>
          <a:bodyPr/>
          <a:lstStyle>
            <a:lvl1pPr>
              <a:defRPr/>
            </a:lvl1pPr>
          </a:lstStyle>
          <a:p>
            <a:fld id="{759D3904-CE6A-4B84-BC72-03DD8628330E}" type="slidenum">
              <a:rPr lang="en-US" altLang="en-US"/>
              <a:pPr/>
              <a:t>‹#›</a:t>
            </a:fld>
            <a:endParaRPr lang="en-US" altLang="en-US"/>
          </a:p>
        </p:txBody>
      </p:sp>
    </p:spTree>
    <p:extLst>
      <p:ext uri="{BB962C8B-B14F-4D97-AF65-F5344CB8AC3E}">
        <p14:creationId xmlns:p14="http://schemas.microsoft.com/office/powerpoint/2010/main" val="2001683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28600"/>
            <a:ext cx="82296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333500"/>
            <a:ext cx="8229600"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838200" y="5297488"/>
            <a:ext cx="1752600" cy="303212"/>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B6955460-842A-4DB7-AA23-B0FF951CD3B7}" type="datetime1">
              <a:rPr lang="en-US" altLang="en-US"/>
              <a:pPr/>
              <a:t>10/14/2021</a:t>
            </a:fld>
            <a:endParaRPr lang="en-US" altLang="en-US"/>
          </a:p>
        </p:txBody>
      </p:sp>
      <p:sp>
        <p:nvSpPr>
          <p:cNvPr id="5" name="Footer Placeholder 4"/>
          <p:cNvSpPr>
            <a:spLocks noGrp="1"/>
          </p:cNvSpPr>
          <p:nvPr>
            <p:ph type="ftr" sz="quarter" idx="3"/>
          </p:nvPr>
        </p:nvSpPr>
        <p:spPr>
          <a:xfrm>
            <a:off x="4300538" y="5297488"/>
            <a:ext cx="4386262" cy="303212"/>
          </a:xfrm>
          <a:prstGeom prst="rect">
            <a:avLst/>
          </a:prstGeom>
        </p:spPr>
        <p:txBody>
          <a:bodyPr vert="horz" wrap="square" lIns="0" tIns="0" rIns="0" bIns="0" numCol="1" anchor="ctr" anchorCtr="0" compatLnSpc="1">
            <a:prstTxWarp prst="textNoShape">
              <a:avLst/>
            </a:prstTxWarp>
          </a:bodyPr>
          <a:lstStyle>
            <a:lvl1pPr algn="ctr">
              <a:defRPr sz="1600" b="1">
                <a:solidFill>
                  <a:schemeClr val="bg1"/>
                </a:solidFill>
                <a:effectLst>
                  <a:outerShdw blurRad="38100" dist="38100" dir="2700000" algn="tl">
                    <a:srgbClr val="C0C0C0"/>
                  </a:outerShdw>
                </a:effectLst>
              </a:defRPr>
            </a:lvl1pPr>
          </a:lstStyle>
          <a:p>
            <a:r>
              <a:rPr lang="en-US" altLang="en-US"/>
              <a:t>SCCOE: Equity | Diversity | Inclusion | Partnership </a:t>
            </a:r>
          </a:p>
        </p:txBody>
      </p:sp>
      <p:sp>
        <p:nvSpPr>
          <p:cNvPr id="6" name="Slide Number Placeholder 5"/>
          <p:cNvSpPr>
            <a:spLocks noGrp="1"/>
          </p:cNvSpPr>
          <p:nvPr>
            <p:ph type="sldNum" sz="quarter" idx="4"/>
          </p:nvPr>
        </p:nvSpPr>
        <p:spPr>
          <a:xfrm>
            <a:off x="8686800" y="5297488"/>
            <a:ext cx="373063" cy="303212"/>
          </a:xfrm>
          <a:prstGeom prst="rect">
            <a:avLst/>
          </a:prstGeom>
        </p:spPr>
        <p:txBody>
          <a:bodyPr vert="horz" wrap="square" lIns="0" tIns="0" rIns="0" bIns="0" numCol="1" anchor="ctr" anchorCtr="0" compatLnSpc="1">
            <a:prstTxWarp prst="textNoShape">
              <a:avLst/>
            </a:prstTxWarp>
          </a:bodyPr>
          <a:lstStyle>
            <a:lvl1pPr algn="r">
              <a:defRPr sz="1600">
                <a:solidFill>
                  <a:schemeClr val="bg1"/>
                </a:solidFill>
              </a:defRPr>
            </a:lvl1pPr>
          </a:lstStyle>
          <a:p>
            <a:fld id="{7C12A6FF-F4F8-4EF8-AA4D-70C316F0927D}" type="slidenum">
              <a:rPr lang="en-US" altLang="en-US"/>
              <a:pPr/>
              <a:t>‹#›</a:t>
            </a:fld>
            <a:endParaRPr lang="en-US" altLang="en-US"/>
          </a:p>
        </p:txBody>
      </p:sp>
      <p:pic>
        <p:nvPicPr>
          <p:cNvPr id="9" name="Picture 8"/>
          <p:cNvPicPr>
            <a:picLocks noChangeAspect="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157163" y="5037138"/>
            <a:ext cx="301625" cy="563562"/>
          </a:xfrm>
          <a:prstGeom prst="rect">
            <a:avLst/>
          </a:prstGeom>
          <a:noFill/>
          <a:ln>
            <a:noFill/>
          </a:ln>
          <a:effectLst>
            <a:outerShdw blurRad="50800" dist="38100" dir="2700000" algn="tl" rotWithShape="0">
              <a:srgbClr val="808080">
                <a:alpha val="42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2" r:id="rId1"/>
    <p:sldLayoutId id="2147483693"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4" r:id="rId12"/>
    <p:sldLayoutId id="2147483695" r:id="rId13"/>
    <p:sldLayoutId id="2147483696" r:id="rId14"/>
  </p:sldLayoutIdLst>
  <p:hf hdr="0" dt="0"/>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0"/>
          <a:cs typeface="ヒラギノ角ゴ Pro W3" charset="0"/>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0"/>
          <a:cs typeface="ヒラギノ角ゴ Pro W3" charset="0"/>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0"/>
          <a:cs typeface="ヒラギノ角ゴ Pro W3" charset="0"/>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0"/>
          <a:cs typeface="ヒラギノ角ゴ Pro W3" charset="0"/>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0"/>
          <a:cs typeface="ヒラギノ角ゴ Pro W3" charset="0"/>
        </a:defRPr>
      </a:lvl5pPr>
      <a:lvl6pPr marL="457200" algn="ctr" defTabSz="457200" rtl="0" fontAlgn="base">
        <a:spcBef>
          <a:spcPct val="0"/>
        </a:spcBef>
        <a:spcAft>
          <a:spcPct val="0"/>
        </a:spcAft>
        <a:defRPr sz="4400">
          <a:solidFill>
            <a:schemeClr val="tx1"/>
          </a:solidFill>
          <a:latin typeface="Calibri" charset="0"/>
          <a:ea typeface="ヒラギノ角ゴ Pro W3" charset="0"/>
          <a:cs typeface="ヒラギノ角ゴ Pro W3" charset="0"/>
        </a:defRPr>
      </a:lvl6pPr>
      <a:lvl7pPr marL="914400" algn="ctr" defTabSz="457200" rtl="0" fontAlgn="base">
        <a:spcBef>
          <a:spcPct val="0"/>
        </a:spcBef>
        <a:spcAft>
          <a:spcPct val="0"/>
        </a:spcAft>
        <a:defRPr sz="4400">
          <a:solidFill>
            <a:schemeClr val="tx1"/>
          </a:solidFill>
          <a:latin typeface="Calibri" charset="0"/>
          <a:ea typeface="ヒラギノ角ゴ Pro W3" charset="0"/>
          <a:cs typeface="ヒラギノ角ゴ Pro W3" charset="0"/>
        </a:defRPr>
      </a:lvl7pPr>
      <a:lvl8pPr marL="1371600" algn="ctr" defTabSz="457200" rtl="0" fontAlgn="base">
        <a:spcBef>
          <a:spcPct val="0"/>
        </a:spcBef>
        <a:spcAft>
          <a:spcPct val="0"/>
        </a:spcAft>
        <a:defRPr sz="4400">
          <a:solidFill>
            <a:schemeClr val="tx1"/>
          </a:solidFill>
          <a:latin typeface="Calibri" charset="0"/>
          <a:ea typeface="ヒラギノ角ゴ Pro W3" charset="0"/>
          <a:cs typeface="ヒラギノ角ゴ Pro W3" charset="0"/>
        </a:defRPr>
      </a:lvl8pPr>
      <a:lvl9pPr marL="1828800" algn="ctr" defTabSz="457200" rtl="0" fontAlgn="base">
        <a:spcBef>
          <a:spcPct val="0"/>
        </a:spcBef>
        <a:spcAft>
          <a:spcPct val="0"/>
        </a:spcAft>
        <a:defRPr sz="4400">
          <a:solidFill>
            <a:schemeClr val="tx1"/>
          </a:solidFill>
          <a:latin typeface="Calibri" charset="0"/>
          <a:ea typeface="ヒラギノ角ゴ Pro W3" charset="0"/>
          <a:cs typeface="ヒラギノ角ゴ Pro W3"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ヒラギノ角ゴ Pro W3" charset="0"/>
          <a:cs typeface="ヒラギノ角ゴ Pro W3"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ヒラギノ角ゴ Pro W3" charset="0"/>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ヒラギノ角ゴ Pro W3" charset="0"/>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charset="0"/>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hyperlink" Target="https://www.dhcs.ca.gov/individuals/Pages/MMCDHealthPlanDir.aspx" TargetMode="Externa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219E960-8647-B94D-8FEE-E0C693C79EAE}"/>
              </a:ext>
            </a:extLst>
          </p:cNvPr>
          <p:cNvSpPr txBox="1"/>
          <p:nvPr/>
        </p:nvSpPr>
        <p:spPr>
          <a:xfrm>
            <a:off x="368750" y="507423"/>
            <a:ext cx="8406532" cy="400110"/>
          </a:xfrm>
          <a:prstGeom prst="rect">
            <a:avLst/>
          </a:prstGeom>
          <a:noFill/>
        </p:spPr>
        <p:txBody>
          <a:bodyPr wrap="none" rtlCol="0" anchor="t">
            <a:spAutoFit/>
          </a:bodyPr>
          <a:lstStyle/>
          <a:p>
            <a:pPr algn="ctr"/>
            <a:r>
              <a:rPr lang="en-US" sz="2000" b="1" spc="113" dirty="0">
                <a:solidFill>
                  <a:schemeClr val="tx2"/>
                </a:solidFill>
                <a:latin typeface="Poppins" panose="00000500000000000000" pitchFamily="2" charset="0"/>
                <a:cs typeface="Poppins" panose="00000500000000000000" pitchFamily="2" charset="0"/>
              </a:rPr>
              <a:t>$4B CHILDREN AND YOUTH BEHAVIORAL HEALTH INITIATIVE</a:t>
            </a:r>
          </a:p>
        </p:txBody>
      </p:sp>
      <p:sp>
        <p:nvSpPr>
          <p:cNvPr id="3" name="Rectangle 2">
            <a:extLst>
              <a:ext uri="{FF2B5EF4-FFF2-40B4-BE49-F238E27FC236}">
                <a16:creationId xmlns:a16="http://schemas.microsoft.com/office/drawing/2014/main" id="{4B082A54-3CD4-4340-9168-3E1F2CE48573}"/>
              </a:ext>
            </a:extLst>
          </p:cNvPr>
          <p:cNvSpPr/>
          <p:nvPr/>
        </p:nvSpPr>
        <p:spPr>
          <a:xfrm>
            <a:off x="4143264" y="986692"/>
            <a:ext cx="857473" cy="342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Light" panose="02000000000000000000" pitchFamily="2" charset="0"/>
            </a:endParaRPr>
          </a:p>
        </p:txBody>
      </p:sp>
      <p:sp>
        <p:nvSpPr>
          <p:cNvPr id="4" name="Freeform 5">
            <a:extLst>
              <a:ext uri="{FF2B5EF4-FFF2-40B4-BE49-F238E27FC236}">
                <a16:creationId xmlns:a16="http://schemas.microsoft.com/office/drawing/2014/main" id="{9A7E9B38-2C09-A64D-A947-C6AB2E9E0F9A}"/>
              </a:ext>
            </a:extLst>
          </p:cNvPr>
          <p:cNvSpPr>
            <a:spLocks/>
          </p:cNvSpPr>
          <p:nvPr/>
        </p:nvSpPr>
        <p:spPr bwMode="auto">
          <a:xfrm>
            <a:off x="2895600" y="1637475"/>
            <a:ext cx="3352800" cy="3355181"/>
          </a:xfrm>
          <a:custGeom>
            <a:avLst/>
            <a:gdLst>
              <a:gd name="T0" fmla="*/ 4438298 w 2605"/>
              <a:gd name="T1" fmla="*/ 2181991 h 2606"/>
              <a:gd name="T2" fmla="*/ 3775814 w 2605"/>
              <a:gd name="T3" fmla="*/ 1570827 h 2606"/>
              <a:gd name="T4" fmla="*/ 3715744 w 2605"/>
              <a:gd name="T5" fmla="*/ 1598296 h 2606"/>
              <a:gd name="T6" fmla="*/ 3715744 w 2605"/>
              <a:gd name="T7" fmla="*/ 1757953 h 2606"/>
              <a:gd name="T8" fmla="*/ 3633363 w 2605"/>
              <a:gd name="T9" fmla="*/ 1840357 h 2606"/>
              <a:gd name="T10" fmla="*/ 3518372 w 2605"/>
              <a:gd name="T11" fmla="*/ 1840357 h 2606"/>
              <a:gd name="T12" fmla="*/ 3518372 w 2605"/>
              <a:gd name="T13" fmla="*/ 1088420 h 2606"/>
              <a:gd name="T14" fmla="*/ 3394800 w 2605"/>
              <a:gd name="T15" fmla="*/ 964814 h 2606"/>
              <a:gd name="T16" fmla="*/ 2641354 w 2605"/>
              <a:gd name="T17" fmla="*/ 964814 h 2606"/>
              <a:gd name="T18" fmla="*/ 2643070 w 2605"/>
              <a:gd name="T19" fmla="*/ 957947 h 2606"/>
              <a:gd name="T20" fmla="*/ 2643070 w 2605"/>
              <a:gd name="T21" fmla="*/ 839491 h 2606"/>
              <a:gd name="T22" fmla="*/ 2725451 w 2605"/>
              <a:gd name="T23" fmla="*/ 757087 h 2606"/>
              <a:gd name="T24" fmla="*/ 2885065 w 2605"/>
              <a:gd name="T25" fmla="*/ 757087 h 2606"/>
              <a:gd name="T26" fmla="*/ 2912526 w 2605"/>
              <a:gd name="T27" fmla="*/ 697001 h 2606"/>
              <a:gd name="T28" fmla="*/ 2301530 w 2605"/>
              <a:gd name="T29" fmla="*/ 34335 h 2606"/>
              <a:gd name="T30" fmla="*/ 2189972 w 2605"/>
              <a:gd name="T31" fmla="*/ 34335 h 2606"/>
              <a:gd name="T32" fmla="*/ 1578977 w 2605"/>
              <a:gd name="T33" fmla="*/ 697001 h 2606"/>
              <a:gd name="T34" fmla="*/ 1606437 w 2605"/>
              <a:gd name="T35" fmla="*/ 757087 h 2606"/>
              <a:gd name="T36" fmla="*/ 1767767 w 2605"/>
              <a:gd name="T37" fmla="*/ 757087 h 2606"/>
              <a:gd name="T38" fmla="*/ 1850149 w 2605"/>
              <a:gd name="T39" fmla="*/ 839491 h 2606"/>
              <a:gd name="T40" fmla="*/ 1850149 w 2605"/>
              <a:gd name="T41" fmla="*/ 957947 h 2606"/>
              <a:gd name="T42" fmla="*/ 1850149 w 2605"/>
              <a:gd name="T43" fmla="*/ 964814 h 2606"/>
              <a:gd name="T44" fmla="*/ 1098419 w 2605"/>
              <a:gd name="T45" fmla="*/ 964814 h 2606"/>
              <a:gd name="T46" fmla="*/ 974847 w 2605"/>
              <a:gd name="T47" fmla="*/ 1088420 h 2606"/>
              <a:gd name="T48" fmla="*/ 974847 w 2605"/>
              <a:gd name="T49" fmla="*/ 1843791 h 2606"/>
              <a:gd name="T50" fmla="*/ 955967 w 2605"/>
              <a:gd name="T51" fmla="*/ 1840357 h 2606"/>
              <a:gd name="T52" fmla="*/ 837544 w 2605"/>
              <a:gd name="T53" fmla="*/ 1840357 h 2606"/>
              <a:gd name="T54" fmla="*/ 755163 w 2605"/>
              <a:gd name="T55" fmla="*/ 1757953 h 2606"/>
              <a:gd name="T56" fmla="*/ 755163 w 2605"/>
              <a:gd name="T57" fmla="*/ 1598296 h 2606"/>
              <a:gd name="T58" fmla="*/ 695093 w 2605"/>
              <a:gd name="T59" fmla="*/ 1570827 h 2606"/>
              <a:gd name="T60" fmla="*/ 32609 w 2605"/>
              <a:gd name="T61" fmla="*/ 2181991 h 2606"/>
              <a:gd name="T62" fmla="*/ 32609 w 2605"/>
              <a:gd name="T63" fmla="*/ 2293580 h 2606"/>
              <a:gd name="T64" fmla="*/ 695093 w 2605"/>
              <a:gd name="T65" fmla="*/ 2904743 h 2606"/>
              <a:gd name="T66" fmla="*/ 755163 w 2605"/>
              <a:gd name="T67" fmla="*/ 2877275 h 2606"/>
              <a:gd name="T68" fmla="*/ 755163 w 2605"/>
              <a:gd name="T69" fmla="*/ 2715901 h 2606"/>
              <a:gd name="T70" fmla="*/ 837544 w 2605"/>
              <a:gd name="T71" fmla="*/ 2633497 h 2606"/>
              <a:gd name="T72" fmla="*/ 955967 w 2605"/>
              <a:gd name="T73" fmla="*/ 2633497 h 2606"/>
              <a:gd name="T74" fmla="*/ 974847 w 2605"/>
              <a:gd name="T75" fmla="*/ 2631780 h 2606"/>
              <a:gd name="T76" fmla="*/ 974847 w 2605"/>
              <a:gd name="T77" fmla="*/ 3385434 h 2606"/>
              <a:gd name="T78" fmla="*/ 1098419 w 2605"/>
              <a:gd name="T79" fmla="*/ 3509040 h 2606"/>
              <a:gd name="T80" fmla="*/ 1850149 w 2605"/>
              <a:gd name="T81" fmla="*/ 3509040 h 2606"/>
              <a:gd name="T82" fmla="*/ 1850149 w 2605"/>
              <a:gd name="T83" fmla="*/ 3515907 h 2606"/>
              <a:gd name="T84" fmla="*/ 1850149 w 2605"/>
              <a:gd name="T85" fmla="*/ 3634363 h 2606"/>
              <a:gd name="T86" fmla="*/ 1767767 w 2605"/>
              <a:gd name="T87" fmla="*/ 3716767 h 2606"/>
              <a:gd name="T88" fmla="*/ 1606437 w 2605"/>
              <a:gd name="T89" fmla="*/ 3716767 h 2606"/>
              <a:gd name="T90" fmla="*/ 1578977 w 2605"/>
              <a:gd name="T91" fmla="*/ 3778570 h 2606"/>
              <a:gd name="T92" fmla="*/ 2189972 w 2605"/>
              <a:gd name="T93" fmla="*/ 4441236 h 2606"/>
              <a:gd name="T94" fmla="*/ 2301530 w 2605"/>
              <a:gd name="T95" fmla="*/ 4441236 h 2606"/>
              <a:gd name="T96" fmla="*/ 2912526 w 2605"/>
              <a:gd name="T97" fmla="*/ 3778570 h 2606"/>
              <a:gd name="T98" fmla="*/ 2885065 w 2605"/>
              <a:gd name="T99" fmla="*/ 3716767 h 2606"/>
              <a:gd name="T100" fmla="*/ 2725451 w 2605"/>
              <a:gd name="T101" fmla="*/ 3716767 h 2606"/>
              <a:gd name="T102" fmla="*/ 2643070 w 2605"/>
              <a:gd name="T103" fmla="*/ 3634363 h 2606"/>
              <a:gd name="T104" fmla="*/ 2643070 w 2605"/>
              <a:gd name="T105" fmla="*/ 3515907 h 2606"/>
              <a:gd name="T106" fmla="*/ 2641354 w 2605"/>
              <a:gd name="T107" fmla="*/ 3509040 h 2606"/>
              <a:gd name="T108" fmla="*/ 3394800 w 2605"/>
              <a:gd name="T109" fmla="*/ 3509040 h 2606"/>
              <a:gd name="T110" fmla="*/ 3518372 w 2605"/>
              <a:gd name="T111" fmla="*/ 3385434 h 2606"/>
              <a:gd name="T112" fmla="*/ 3518372 w 2605"/>
              <a:gd name="T113" fmla="*/ 2633497 h 2606"/>
              <a:gd name="T114" fmla="*/ 3633363 w 2605"/>
              <a:gd name="T115" fmla="*/ 2633497 h 2606"/>
              <a:gd name="T116" fmla="*/ 3715744 w 2605"/>
              <a:gd name="T117" fmla="*/ 2715901 h 2606"/>
              <a:gd name="T118" fmla="*/ 3715744 w 2605"/>
              <a:gd name="T119" fmla="*/ 2877275 h 2606"/>
              <a:gd name="T120" fmla="*/ 3775814 w 2605"/>
              <a:gd name="T121" fmla="*/ 2904743 h 2606"/>
              <a:gd name="T122" fmla="*/ 4438298 w 2605"/>
              <a:gd name="T123" fmla="*/ 2293580 h 2606"/>
              <a:gd name="T124" fmla="*/ 4438298 w 2605"/>
              <a:gd name="T125" fmla="*/ 2181991 h 260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605" h="2606">
                <a:moveTo>
                  <a:pt x="2586" y="1271"/>
                </a:moveTo>
                <a:cubicBezTo>
                  <a:pt x="2200" y="915"/>
                  <a:pt x="2200" y="915"/>
                  <a:pt x="2200" y="915"/>
                </a:cubicBezTo>
                <a:cubicBezTo>
                  <a:pt x="2181" y="897"/>
                  <a:pt x="2165" y="904"/>
                  <a:pt x="2165" y="931"/>
                </a:cubicBezTo>
                <a:cubicBezTo>
                  <a:pt x="2165" y="1024"/>
                  <a:pt x="2165" y="1024"/>
                  <a:pt x="2165" y="1024"/>
                </a:cubicBezTo>
                <a:cubicBezTo>
                  <a:pt x="2165" y="1051"/>
                  <a:pt x="2143" y="1072"/>
                  <a:pt x="2117" y="1072"/>
                </a:cubicBezTo>
                <a:cubicBezTo>
                  <a:pt x="2050" y="1072"/>
                  <a:pt x="2050" y="1072"/>
                  <a:pt x="2050" y="1072"/>
                </a:cubicBezTo>
                <a:cubicBezTo>
                  <a:pt x="2050" y="634"/>
                  <a:pt x="2050" y="634"/>
                  <a:pt x="2050" y="634"/>
                </a:cubicBezTo>
                <a:cubicBezTo>
                  <a:pt x="2050" y="595"/>
                  <a:pt x="2017" y="562"/>
                  <a:pt x="1978" y="562"/>
                </a:cubicBezTo>
                <a:cubicBezTo>
                  <a:pt x="1539" y="562"/>
                  <a:pt x="1539" y="562"/>
                  <a:pt x="1539" y="562"/>
                </a:cubicBezTo>
                <a:cubicBezTo>
                  <a:pt x="1539" y="561"/>
                  <a:pt x="1540" y="559"/>
                  <a:pt x="1540" y="558"/>
                </a:cubicBezTo>
                <a:cubicBezTo>
                  <a:pt x="1540" y="489"/>
                  <a:pt x="1540" y="489"/>
                  <a:pt x="1540" y="489"/>
                </a:cubicBezTo>
                <a:cubicBezTo>
                  <a:pt x="1540" y="462"/>
                  <a:pt x="1561" y="441"/>
                  <a:pt x="1588" y="441"/>
                </a:cubicBezTo>
                <a:cubicBezTo>
                  <a:pt x="1681" y="441"/>
                  <a:pt x="1681" y="441"/>
                  <a:pt x="1681" y="441"/>
                </a:cubicBezTo>
                <a:cubicBezTo>
                  <a:pt x="1708" y="441"/>
                  <a:pt x="1715" y="425"/>
                  <a:pt x="1697" y="406"/>
                </a:cubicBezTo>
                <a:cubicBezTo>
                  <a:pt x="1341" y="20"/>
                  <a:pt x="1341" y="20"/>
                  <a:pt x="1341" y="20"/>
                </a:cubicBezTo>
                <a:cubicBezTo>
                  <a:pt x="1323" y="0"/>
                  <a:pt x="1294" y="0"/>
                  <a:pt x="1276" y="20"/>
                </a:cubicBezTo>
                <a:cubicBezTo>
                  <a:pt x="920" y="406"/>
                  <a:pt x="920" y="406"/>
                  <a:pt x="920" y="406"/>
                </a:cubicBezTo>
                <a:cubicBezTo>
                  <a:pt x="903" y="425"/>
                  <a:pt x="910" y="441"/>
                  <a:pt x="936" y="441"/>
                </a:cubicBezTo>
                <a:cubicBezTo>
                  <a:pt x="1030" y="441"/>
                  <a:pt x="1030" y="441"/>
                  <a:pt x="1030" y="441"/>
                </a:cubicBezTo>
                <a:cubicBezTo>
                  <a:pt x="1056" y="441"/>
                  <a:pt x="1078" y="462"/>
                  <a:pt x="1078" y="489"/>
                </a:cubicBezTo>
                <a:cubicBezTo>
                  <a:pt x="1078" y="558"/>
                  <a:pt x="1078" y="558"/>
                  <a:pt x="1078" y="558"/>
                </a:cubicBezTo>
                <a:cubicBezTo>
                  <a:pt x="1078" y="559"/>
                  <a:pt x="1078" y="561"/>
                  <a:pt x="1078" y="562"/>
                </a:cubicBezTo>
                <a:cubicBezTo>
                  <a:pt x="640" y="562"/>
                  <a:pt x="640" y="562"/>
                  <a:pt x="640" y="562"/>
                </a:cubicBezTo>
                <a:cubicBezTo>
                  <a:pt x="600" y="562"/>
                  <a:pt x="568" y="595"/>
                  <a:pt x="568" y="634"/>
                </a:cubicBezTo>
                <a:cubicBezTo>
                  <a:pt x="568" y="1074"/>
                  <a:pt x="568" y="1074"/>
                  <a:pt x="568" y="1074"/>
                </a:cubicBezTo>
                <a:cubicBezTo>
                  <a:pt x="564" y="1073"/>
                  <a:pt x="561" y="1072"/>
                  <a:pt x="557" y="1072"/>
                </a:cubicBezTo>
                <a:cubicBezTo>
                  <a:pt x="488" y="1072"/>
                  <a:pt x="488" y="1072"/>
                  <a:pt x="488" y="1072"/>
                </a:cubicBezTo>
                <a:cubicBezTo>
                  <a:pt x="462" y="1072"/>
                  <a:pt x="440" y="1051"/>
                  <a:pt x="440" y="1024"/>
                </a:cubicBezTo>
                <a:cubicBezTo>
                  <a:pt x="440" y="931"/>
                  <a:pt x="440" y="931"/>
                  <a:pt x="440" y="931"/>
                </a:cubicBezTo>
                <a:cubicBezTo>
                  <a:pt x="440" y="904"/>
                  <a:pt x="424" y="897"/>
                  <a:pt x="405" y="915"/>
                </a:cubicBezTo>
                <a:cubicBezTo>
                  <a:pt x="19" y="1271"/>
                  <a:pt x="19" y="1271"/>
                  <a:pt x="19" y="1271"/>
                </a:cubicBezTo>
                <a:cubicBezTo>
                  <a:pt x="0" y="1289"/>
                  <a:pt x="0" y="1318"/>
                  <a:pt x="19" y="1336"/>
                </a:cubicBezTo>
                <a:cubicBezTo>
                  <a:pt x="405" y="1692"/>
                  <a:pt x="405" y="1692"/>
                  <a:pt x="405" y="1692"/>
                </a:cubicBezTo>
                <a:cubicBezTo>
                  <a:pt x="424" y="1709"/>
                  <a:pt x="440" y="1702"/>
                  <a:pt x="440" y="1676"/>
                </a:cubicBezTo>
                <a:cubicBezTo>
                  <a:pt x="440" y="1582"/>
                  <a:pt x="440" y="1582"/>
                  <a:pt x="440" y="1582"/>
                </a:cubicBezTo>
                <a:cubicBezTo>
                  <a:pt x="440" y="1556"/>
                  <a:pt x="462" y="1534"/>
                  <a:pt x="488" y="1534"/>
                </a:cubicBezTo>
                <a:cubicBezTo>
                  <a:pt x="557" y="1534"/>
                  <a:pt x="557" y="1534"/>
                  <a:pt x="557" y="1534"/>
                </a:cubicBezTo>
                <a:cubicBezTo>
                  <a:pt x="561" y="1534"/>
                  <a:pt x="564" y="1534"/>
                  <a:pt x="568" y="1533"/>
                </a:cubicBezTo>
                <a:cubicBezTo>
                  <a:pt x="568" y="1972"/>
                  <a:pt x="568" y="1972"/>
                  <a:pt x="568" y="1972"/>
                </a:cubicBezTo>
                <a:cubicBezTo>
                  <a:pt x="568" y="2012"/>
                  <a:pt x="600" y="2044"/>
                  <a:pt x="640" y="2044"/>
                </a:cubicBezTo>
                <a:cubicBezTo>
                  <a:pt x="1078" y="2044"/>
                  <a:pt x="1078" y="2044"/>
                  <a:pt x="1078" y="2044"/>
                </a:cubicBezTo>
                <a:cubicBezTo>
                  <a:pt x="1078" y="2046"/>
                  <a:pt x="1078" y="2047"/>
                  <a:pt x="1078" y="2048"/>
                </a:cubicBezTo>
                <a:cubicBezTo>
                  <a:pt x="1078" y="2117"/>
                  <a:pt x="1078" y="2117"/>
                  <a:pt x="1078" y="2117"/>
                </a:cubicBezTo>
                <a:cubicBezTo>
                  <a:pt x="1078" y="2144"/>
                  <a:pt x="1056" y="2165"/>
                  <a:pt x="1030" y="2165"/>
                </a:cubicBezTo>
                <a:cubicBezTo>
                  <a:pt x="936" y="2165"/>
                  <a:pt x="936" y="2165"/>
                  <a:pt x="936" y="2165"/>
                </a:cubicBezTo>
                <a:cubicBezTo>
                  <a:pt x="910" y="2165"/>
                  <a:pt x="903" y="2181"/>
                  <a:pt x="920" y="2201"/>
                </a:cubicBezTo>
                <a:cubicBezTo>
                  <a:pt x="1276" y="2587"/>
                  <a:pt x="1276" y="2587"/>
                  <a:pt x="1276" y="2587"/>
                </a:cubicBezTo>
                <a:cubicBezTo>
                  <a:pt x="1294" y="2606"/>
                  <a:pt x="1323" y="2606"/>
                  <a:pt x="1341" y="2587"/>
                </a:cubicBezTo>
                <a:cubicBezTo>
                  <a:pt x="1697" y="2201"/>
                  <a:pt x="1697" y="2201"/>
                  <a:pt x="1697" y="2201"/>
                </a:cubicBezTo>
                <a:cubicBezTo>
                  <a:pt x="1715" y="2181"/>
                  <a:pt x="1708" y="2165"/>
                  <a:pt x="1681" y="2165"/>
                </a:cubicBezTo>
                <a:cubicBezTo>
                  <a:pt x="1588" y="2165"/>
                  <a:pt x="1588" y="2165"/>
                  <a:pt x="1588" y="2165"/>
                </a:cubicBezTo>
                <a:cubicBezTo>
                  <a:pt x="1561" y="2165"/>
                  <a:pt x="1540" y="2144"/>
                  <a:pt x="1540" y="2117"/>
                </a:cubicBezTo>
                <a:cubicBezTo>
                  <a:pt x="1540" y="2048"/>
                  <a:pt x="1540" y="2048"/>
                  <a:pt x="1540" y="2048"/>
                </a:cubicBezTo>
                <a:cubicBezTo>
                  <a:pt x="1540" y="2047"/>
                  <a:pt x="1539" y="2046"/>
                  <a:pt x="1539" y="2044"/>
                </a:cubicBezTo>
                <a:cubicBezTo>
                  <a:pt x="1978" y="2044"/>
                  <a:pt x="1978" y="2044"/>
                  <a:pt x="1978" y="2044"/>
                </a:cubicBezTo>
                <a:cubicBezTo>
                  <a:pt x="2017" y="2044"/>
                  <a:pt x="2050" y="2012"/>
                  <a:pt x="2050" y="1972"/>
                </a:cubicBezTo>
                <a:cubicBezTo>
                  <a:pt x="2050" y="1534"/>
                  <a:pt x="2050" y="1534"/>
                  <a:pt x="2050" y="1534"/>
                </a:cubicBezTo>
                <a:cubicBezTo>
                  <a:pt x="2117" y="1534"/>
                  <a:pt x="2117" y="1534"/>
                  <a:pt x="2117" y="1534"/>
                </a:cubicBezTo>
                <a:cubicBezTo>
                  <a:pt x="2143" y="1534"/>
                  <a:pt x="2165" y="1556"/>
                  <a:pt x="2165" y="1582"/>
                </a:cubicBezTo>
                <a:cubicBezTo>
                  <a:pt x="2165" y="1676"/>
                  <a:pt x="2165" y="1676"/>
                  <a:pt x="2165" y="1676"/>
                </a:cubicBezTo>
                <a:cubicBezTo>
                  <a:pt x="2165" y="1702"/>
                  <a:pt x="2181" y="1709"/>
                  <a:pt x="2200" y="1692"/>
                </a:cubicBezTo>
                <a:cubicBezTo>
                  <a:pt x="2586" y="1336"/>
                  <a:pt x="2586" y="1336"/>
                  <a:pt x="2586" y="1336"/>
                </a:cubicBezTo>
                <a:cubicBezTo>
                  <a:pt x="2605" y="1318"/>
                  <a:pt x="2605" y="1289"/>
                  <a:pt x="2586" y="1271"/>
                </a:cubicBezTo>
                <a:close/>
              </a:path>
            </a:pathLst>
          </a:custGeom>
          <a:solidFill>
            <a:schemeClr val="tx2"/>
          </a:solidFill>
          <a:ln>
            <a:noFill/>
          </a:ln>
        </p:spPr>
        <p:txBody>
          <a:bodyPr/>
          <a:lstStyle/>
          <a:p>
            <a:endParaRPr lang="en-ID" sz="2700" dirty="0">
              <a:latin typeface="Roboto Light" panose="02000000000000000000" pitchFamily="2" charset="0"/>
            </a:endParaRPr>
          </a:p>
        </p:txBody>
      </p:sp>
      <p:sp>
        <p:nvSpPr>
          <p:cNvPr id="5" name="Freeform 6">
            <a:extLst>
              <a:ext uri="{FF2B5EF4-FFF2-40B4-BE49-F238E27FC236}">
                <a16:creationId xmlns:a16="http://schemas.microsoft.com/office/drawing/2014/main" id="{7AAF72FF-C9C5-C346-9888-84D94934DCDA}"/>
              </a:ext>
            </a:extLst>
          </p:cNvPr>
          <p:cNvSpPr>
            <a:spLocks/>
          </p:cNvSpPr>
          <p:nvPr/>
        </p:nvSpPr>
        <p:spPr bwMode="auto">
          <a:xfrm>
            <a:off x="897732" y="1480313"/>
            <a:ext cx="3656410" cy="1816894"/>
          </a:xfrm>
          <a:custGeom>
            <a:avLst/>
            <a:gdLst>
              <a:gd name="T0" fmla="*/ 2626806 w 2842"/>
              <a:gd name="T1" fmla="*/ 2422601 h 1411"/>
              <a:gd name="T2" fmla="*/ 2664552 w 2842"/>
              <a:gd name="T3" fmla="*/ 2355640 h 1411"/>
              <a:gd name="T4" fmla="*/ 3326830 w 2842"/>
              <a:gd name="T5" fmla="*/ 1746127 h 1411"/>
              <a:gd name="T6" fmla="*/ 3393744 w 2842"/>
              <a:gd name="T7" fmla="*/ 1715222 h 1411"/>
              <a:gd name="T8" fmla="*/ 3467521 w 2842"/>
              <a:gd name="T9" fmla="*/ 1807937 h 1411"/>
              <a:gd name="T10" fmla="*/ 3467521 w 2842"/>
              <a:gd name="T11" fmla="*/ 1967612 h 1411"/>
              <a:gd name="T12" fmla="*/ 3501836 w 2842"/>
              <a:gd name="T13" fmla="*/ 2001951 h 1411"/>
              <a:gd name="T14" fmla="*/ 3591055 w 2842"/>
              <a:gd name="T15" fmla="*/ 2001951 h 1411"/>
              <a:gd name="T16" fmla="*/ 3591055 w 2842"/>
              <a:gd name="T17" fmla="*/ 1298006 h 1411"/>
              <a:gd name="T18" fmla="*/ 3762629 w 2842"/>
              <a:gd name="T19" fmla="*/ 1126312 h 1411"/>
              <a:gd name="T20" fmla="*/ 4466085 w 2842"/>
              <a:gd name="T21" fmla="*/ 1126312 h 1411"/>
              <a:gd name="T22" fmla="*/ 4466085 w 2842"/>
              <a:gd name="T23" fmla="*/ 1049050 h 1411"/>
              <a:gd name="T24" fmla="*/ 4431770 w 2842"/>
              <a:gd name="T25" fmla="*/ 1014711 h 1411"/>
              <a:gd name="T26" fmla="*/ 4270490 w 2842"/>
              <a:gd name="T27" fmla="*/ 1014711 h 1411"/>
              <a:gd name="T28" fmla="*/ 4184703 w 2842"/>
              <a:gd name="T29" fmla="*/ 968354 h 1411"/>
              <a:gd name="T30" fmla="*/ 4208723 w 2842"/>
              <a:gd name="T31" fmla="*/ 873922 h 1411"/>
              <a:gd name="T32" fmla="*/ 4817813 w 2842"/>
              <a:gd name="T33" fmla="*/ 211184 h 1411"/>
              <a:gd name="T34" fmla="*/ 4876148 w 2842"/>
              <a:gd name="T35" fmla="*/ 175128 h 1411"/>
              <a:gd name="T36" fmla="*/ 4876148 w 2842"/>
              <a:gd name="T37" fmla="*/ 0 h 1411"/>
              <a:gd name="T38" fmla="*/ 123534 w 2842"/>
              <a:gd name="T39" fmla="*/ 0 h 1411"/>
              <a:gd name="T40" fmla="*/ 0 w 2842"/>
              <a:gd name="T41" fmla="*/ 123620 h 1411"/>
              <a:gd name="T42" fmla="*/ 0 w 2842"/>
              <a:gd name="T43" fmla="*/ 2422601 h 1411"/>
              <a:gd name="T44" fmla="*/ 2626806 w 2842"/>
              <a:gd name="T45" fmla="*/ 2422601 h 141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842" h="1411">
                <a:moveTo>
                  <a:pt x="1531" y="1411"/>
                </a:moveTo>
                <a:cubicBezTo>
                  <a:pt x="1534" y="1396"/>
                  <a:pt x="1542" y="1383"/>
                  <a:pt x="1553" y="1372"/>
                </a:cubicBezTo>
                <a:cubicBezTo>
                  <a:pt x="1939" y="1017"/>
                  <a:pt x="1939" y="1017"/>
                  <a:pt x="1939" y="1017"/>
                </a:cubicBezTo>
                <a:cubicBezTo>
                  <a:pt x="1952" y="1005"/>
                  <a:pt x="1965" y="999"/>
                  <a:pt x="1978" y="999"/>
                </a:cubicBezTo>
                <a:cubicBezTo>
                  <a:pt x="1999" y="999"/>
                  <a:pt x="2021" y="1016"/>
                  <a:pt x="2021" y="1053"/>
                </a:cubicBezTo>
                <a:cubicBezTo>
                  <a:pt x="2021" y="1146"/>
                  <a:pt x="2021" y="1146"/>
                  <a:pt x="2021" y="1146"/>
                </a:cubicBezTo>
                <a:cubicBezTo>
                  <a:pt x="2021" y="1157"/>
                  <a:pt x="2030" y="1166"/>
                  <a:pt x="2041" y="1166"/>
                </a:cubicBezTo>
                <a:cubicBezTo>
                  <a:pt x="2093" y="1166"/>
                  <a:pt x="2093" y="1166"/>
                  <a:pt x="2093" y="1166"/>
                </a:cubicBezTo>
                <a:cubicBezTo>
                  <a:pt x="2093" y="756"/>
                  <a:pt x="2093" y="756"/>
                  <a:pt x="2093" y="756"/>
                </a:cubicBezTo>
                <a:cubicBezTo>
                  <a:pt x="2093" y="701"/>
                  <a:pt x="2137" y="656"/>
                  <a:pt x="2193" y="656"/>
                </a:cubicBezTo>
                <a:cubicBezTo>
                  <a:pt x="2603" y="656"/>
                  <a:pt x="2603" y="656"/>
                  <a:pt x="2603" y="656"/>
                </a:cubicBezTo>
                <a:cubicBezTo>
                  <a:pt x="2603" y="611"/>
                  <a:pt x="2603" y="611"/>
                  <a:pt x="2603" y="611"/>
                </a:cubicBezTo>
                <a:cubicBezTo>
                  <a:pt x="2603" y="600"/>
                  <a:pt x="2594" y="591"/>
                  <a:pt x="2583" y="591"/>
                </a:cubicBezTo>
                <a:cubicBezTo>
                  <a:pt x="2489" y="591"/>
                  <a:pt x="2489" y="591"/>
                  <a:pt x="2489" y="591"/>
                </a:cubicBezTo>
                <a:cubicBezTo>
                  <a:pt x="2455" y="591"/>
                  <a:pt x="2443" y="572"/>
                  <a:pt x="2439" y="564"/>
                </a:cubicBezTo>
                <a:cubicBezTo>
                  <a:pt x="2435" y="556"/>
                  <a:pt x="2430" y="534"/>
                  <a:pt x="2453" y="509"/>
                </a:cubicBezTo>
                <a:cubicBezTo>
                  <a:pt x="2808" y="123"/>
                  <a:pt x="2808" y="123"/>
                  <a:pt x="2808" y="123"/>
                </a:cubicBezTo>
                <a:cubicBezTo>
                  <a:pt x="2818" y="113"/>
                  <a:pt x="2829" y="106"/>
                  <a:pt x="2842" y="102"/>
                </a:cubicBezTo>
                <a:cubicBezTo>
                  <a:pt x="2842" y="0"/>
                  <a:pt x="2842" y="0"/>
                  <a:pt x="2842" y="0"/>
                </a:cubicBezTo>
                <a:cubicBezTo>
                  <a:pt x="72" y="0"/>
                  <a:pt x="72" y="0"/>
                  <a:pt x="72" y="0"/>
                </a:cubicBezTo>
                <a:cubicBezTo>
                  <a:pt x="32" y="0"/>
                  <a:pt x="0" y="33"/>
                  <a:pt x="0" y="72"/>
                </a:cubicBezTo>
                <a:cubicBezTo>
                  <a:pt x="0" y="1411"/>
                  <a:pt x="0" y="1411"/>
                  <a:pt x="0" y="1411"/>
                </a:cubicBezTo>
                <a:lnTo>
                  <a:pt x="1531" y="1411"/>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D" sz="2700" dirty="0">
              <a:latin typeface="Roboto Light" panose="02000000000000000000" pitchFamily="2" charset="0"/>
            </a:endParaRPr>
          </a:p>
        </p:txBody>
      </p:sp>
      <p:sp>
        <p:nvSpPr>
          <p:cNvPr id="6" name="Freeform 7">
            <a:extLst>
              <a:ext uri="{FF2B5EF4-FFF2-40B4-BE49-F238E27FC236}">
                <a16:creationId xmlns:a16="http://schemas.microsoft.com/office/drawing/2014/main" id="{D6C7C54A-2DB0-FB46-9BA7-F4B771AC75F7}"/>
              </a:ext>
            </a:extLst>
          </p:cNvPr>
          <p:cNvSpPr>
            <a:spLocks/>
          </p:cNvSpPr>
          <p:nvPr/>
        </p:nvSpPr>
        <p:spPr bwMode="auto">
          <a:xfrm>
            <a:off x="4591050" y="1480313"/>
            <a:ext cx="3655219" cy="1816894"/>
          </a:xfrm>
          <a:custGeom>
            <a:avLst/>
            <a:gdLst>
              <a:gd name="T0" fmla="*/ 0 w 2841"/>
              <a:gd name="T1" fmla="*/ 100 h 1411"/>
              <a:gd name="T2" fmla="*/ 45 w 2841"/>
              <a:gd name="T3" fmla="*/ 123 h 1411"/>
              <a:gd name="T4" fmla="*/ 400 w 2841"/>
              <a:gd name="T5" fmla="*/ 509 h 1411"/>
              <a:gd name="T6" fmla="*/ 414 w 2841"/>
              <a:gd name="T7" fmla="*/ 564 h 1411"/>
              <a:gd name="T8" fmla="*/ 364 w 2841"/>
              <a:gd name="T9" fmla="*/ 591 h 1411"/>
              <a:gd name="T10" fmla="*/ 271 w 2841"/>
              <a:gd name="T11" fmla="*/ 591 h 1411"/>
              <a:gd name="T12" fmla="*/ 251 w 2841"/>
              <a:gd name="T13" fmla="*/ 611 h 1411"/>
              <a:gd name="T14" fmla="*/ 251 w 2841"/>
              <a:gd name="T15" fmla="*/ 656 h 1411"/>
              <a:gd name="T16" fmla="*/ 661 w 2841"/>
              <a:gd name="T17" fmla="*/ 656 h 1411"/>
              <a:gd name="T18" fmla="*/ 761 w 2841"/>
              <a:gd name="T19" fmla="*/ 756 h 1411"/>
              <a:gd name="T20" fmla="*/ 761 w 2841"/>
              <a:gd name="T21" fmla="*/ 1166 h 1411"/>
              <a:gd name="T22" fmla="*/ 800 w 2841"/>
              <a:gd name="T23" fmla="*/ 1166 h 1411"/>
              <a:gd name="T24" fmla="*/ 820 w 2841"/>
              <a:gd name="T25" fmla="*/ 1146 h 1411"/>
              <a:gd name="T26" fmla="*/ 820 w 2841"/>
              <a:gd name="T27" fmla="*/ 1053 h 1411"/>
              <a:gd name="T28" fmla="*/ 863 w 2841"/>
              <a:gd name="T29" fmla="*/ 999 h 1411"/>
              <a:gd name="T30" fmla="*/ 902 w 2841"/>
              <a:gd name="T31" fmla="*/ 1017 h 1411"/>
              <a:gd name="T32" fmla="*/ 1288 w 2841"/>
              <a:gd name="T33" fmla="*/ 1372 h 1411"/>
              <a:gd name="T34" fmla="*/ 1310 w 2841"/>
              <a:gd name="T35" fmla="*/ 1411 h 1411"/>
              <a:gd name="T36" fmla="*/ 2841 w 2841"/>
              <a:gd name="T37" fmla="*/ 1411 h 1411"/>
              <a:gd name="T38" fmla="*/ 2841 w 2841"/>
              <a:gd name="T39" fmla="*/ 72 h 1411"/>
              <a:gd name="T40" fmla="*/ 2769 w 2841"/>
              <a:gd name="T41" fmla="*/ 0 h 1411"/>
              <a:gd name="T42" fmla="*/ 0 w 2841"/>
              <a:gd name="T43" fmla="*/ 0 h 1411"/>
              <a:gd name="T44" fmla="*/ 0 w 2841"/>
              <a:gd name="T45" fmla="*/ 100 h 1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841" h="1411">
                <a:moveTo>
                  <a:pt x="0" y="100"/>
                </a:moveTo>
                <a:cubicBezTo>
                  <a:pt x="17" y="102"/>
                  <a:pt x="33" y="110"/>
                  <a:pt x="45" y="123"/>
                </a:cubicBezTo>
                <a:cubicBezTo>
                  <a:pt x="400" y="509"/>
                  <a:pt x="400" y="509"/>
                  <a:pt x="400" y="509"/>
                </a:cubicBezTo>
                <a:cubicBezTo>
                  <a:pt x="424" y="534"/>
                  <a:pt x="418" y="556"/>
                  <a:pt x="414" y="564"/>
                </a:cubicBezTo>
                <a:cubicBezTo>
                  <a:pt x="411" y="572"/>
                  <a:pt x="399" y="591"/>
                  <a:pt x="364" y="591"/>
                </a:cubicBezTo>
                <a:cubicBezTo>
                  <a:pt x="271" y="591"/>
                  <a:pt x="271" y="591"/>
                  <a:pt x="271" y="591"/>
                </a:cubicBezTo>
                <a:cubicBezTo>
                  <a:pt x="260" y="591"/>
                  <a:pt x="251" y="600"/>
                  <a:pt x="251" y="611"/>
                </a:cubicBezTo>
                <a:cubicBezTo>
                  <a:pt x="251" y="656"/>
                  <a:pt x="251" y="656"/>
                  <a:pt x="251" y="656"/>
                </a:cubicBezTo>
                <a:cubicBezTo>
                  <a:pt x="661" y="656"/>
                  <a:pt x="661" y="656"/>
                  <a:pt x="661" y="656"/>
                </a:cubicBezTo>
                <a:cubicBezTo>
                  <a:pt x="716" y="656"/>
                  <a:pt x="761" y="701"/>
                  <a:pt x="761" y="756"/>
                </a:cubicBezTo>
                <a:cubicBezTo>
                  <a:pt x="761" y="1166"/>
                  <a:pt x="761" y="1166"/>
                  <a:pt x="761" y="1166"/>
                </a:cubicBezTo>
                <a:cubicBezTo>
                  <a:pt x="800" y="1166"/>
                  <a:pt x="800" y="1166"/>
                  <a:pt x="800" y="1166"/>
                </a:cubicBezTo>
                <a:cubicBezTo>
                  <a:pt x="811" y="1166"/>
                  <a:pt x="820" y="1157"/>
                  <a:pt x="820" y="1146"/>
                </a:cubicBezTo>
                <a:cubicBezTo>
                  <a:pt x="820" y="1053"/>
                  <a:pt x="820" y="1053"/>
                  <a:pt x="820" y="1053"/>
                </a:cubicBezTo>
                <a:cubicBezTo>
                  <a:pt x="820" y="1016"/>
                  <a:pt x="842" y="999"/>
                  <a:pt x="863" y="999"/>
                </a:cubicBezTo>
                <a:cubicBezTo>
                  <a:pt x="877" y="999"/>
                  <a:pt x="890" y="1005"/>
                  <a:pt x="902" y="1017"/>
                </a:cubicBezTo>
                <a:cubicBezTo>
                  <a:pt x="1288" y="1372"/>
                  <a:pt x="1288" y="1372"/>
                  <a:pt x="1288" y="1372"/>
                </a:cubicBezTo>
                <a:cubicBezTo>
                  <a:pt x="1300" y="1383"/>
                  <a:pt x="1307" y="1396"/>
                  <a:pt x="1310" y="1411"/>
                </a:cubicBezTo>
                <a:cubicBezTo>
                  <a:pt x="2841" y="1411"/>
                  <a:pt x="2841" y="1411"/>
                  <a:pt x="2841" y="1411"/>
                </a:cubicBezTo>
                <a:cubicBezTo>
                  <a:pt x="2841" y="72"/>
                  <a:pt x="2841" y="72"/>
                  <a:pt x="2841" y="72"/>
                </a:cubicBezTo>
                <a:cubicBezTo>
                  <a:pt x="2841" y="33"/>
                  <a:pt x="2809" y="0"/>
                  <a:pt x="2769" y="0"/>
                </a:cubicBezTo>
                <a:cubicBezTo>
                  <a:pt x="0" y="0"/>
                  <a:pt x="0" y="0"/>
                  <a:pt x="0" y="0"/>
                </a:cubicBezTo>
                <a:lnTo>
                  <a:pt x="0" y="100"/>
                </a:lnTo>
                <a:close/>
              </a:path>
            </a:pathLst>
          </a:custGeom>
          <a:solidFill>
            <a:schemeClr val="accent3"/>
          </a:solidFill>
          <a:ln>
            <a:noFill/>
          </a:ln>
        </p:spPr>
        <p:txBody>
          <a:bodyPr/>
          <a:lstStyle/>
          <a:p>
            <a:pPr>
              <a:defRPr/>
            </a:pPr>
            <a:endParaRPr lang="id-ID" sz="2700" dirty="0">
              <a:latin typeface="Roboto Light" panose="02000000000000000000" pitchFamily="2" charset="0"/>
            </a:endParaRPr>
          </a:p>
        </p:txBody>
      </p:sp>
      <p:sp>
        <p:nvSpPr>
          <p:cNvPr id="7" name="Freeform 8">
            <a:extLst>
              <a:ext uri="{FF2B5EF4-FFF2-40B4-BE49-F238E27FC236}">
                <a16:creationId xmlns:a16="http://schemas.microsoft.com/office/drawing/2014/main" id="{D9CD1C95-D812-1149-B22E-C0E124840707}"/>
              </a:ext>
            </a:extLst>
          </p:cNvPr>
          <p:cNvSpPr>
            <a:spLocks/>
          </p:cNvSpPr>
          <p:nvPr/>
        </p:nvSpPr>
        <p:spPr bwMode="auto">
          <a:xfrm>
            <a:off x="4591050" y="3332925"/>
            <a:ext cx="3655219" cy="1816894"/>
          </a:xfrm>
          <a:custGeom>
            <a:avLst/>
            <a:gdLst>
              <a:gd name="T0" fmla="*/ 1310 w 2841"/>
              <a:gd name="T1" fmla="*/ 0 h 1411"/>
              <a:gd name="T2" fmla="*/ 1288 w 2841"/>
              <a:gd name="T3" fmla="*/ 39 h 1411"/>
              <a:gd name="T4" fmla="*/ 902 w 2841"/>
              <a:gd name="T5" fmla="*/ 395 h 1411"/>
              <a:gd name="T6" fmla="*/ 863 w 2841"/>
              <a:gd name="T7" fmla="*/ 412 h 1411"/>
              <a:gd name="T8" fmla="*/ 863 w 2841"/>
              <a:gd name="T9" fmla="*/ 412 h 1411"/>
              <a:gd name="T10" fmla="*/ 820 w 2841"/>
              <a:gd name="T11" fmla="*/ 359 h 1411"/>
              <a:gd name="T12" fmla="*/ 820 w 2841"/>
              <a:gd name="T13" fmla="*/ 265 h 1411"/>
              <a:gd name="T14" fmla="*/ 800 w 2841"/>
              <a:gd name="T15" fmla="*/ 245 h 1411"/>
              <a:gd name="T16" fmla="*/ 761 w 2841"/>
              <a:gd name="T17" fmla="*/ 245 h 1411"/>
              <a:gd name="T18" fmla="*/ 761 w 2841"/>
              <a:gd name="T19" fmla="*/ 655 h 1411"/>
              <a:gd name="T20" fmla="*/ 661 w 2841"/>
              <a:gd name="T21" fmla="*/ 755 h 1411"/>
              <a:gd name="T22" fmla="*/ 251 w 2841"/>
              <a:gd name="T23" fmla="*/ 755 h 1411"/>
              <a:gd name="T24" fmla="*/ 251 w 2841"/>
              <a:gd name="T25" fmla="*/ 800 h 1411"/>
              <a:gd name="T26" fmla="*/ 271 w 2841"/>
              <a:gd name="T27" fmla="*/ 820 h 1411"/>
              <a:gd name="T28" fmla="*/ 364 w 2841"/>
              <a:gd name="T29" fmla="*/ 820 h 1411"/>
              <a:gd name="T30" fmla="*/ 414 w 2841"/>
              <a:gd name="T31" fmla="*/ 847 h 1411"/>
              <a:gd name="T32" fmla="*/ 400 w 2841"/>
              <a:gd name="T33" fmla="*/ 903 h 1411"/>
              <a:gd name="T34" fmla="*/ 45 w 2841"/>
              <a:gd name="T35" fmla="*/ 1288 h 1411"/>
              <a:gd name="T36" fmla="*/ 0 w 2841"/>
              <a:gd name="T37" fmla="*/ 1312 h 1411"/>
              <a:gd name="T38" fmla="*/ 0 w 2841"/>
              <a:gd name="T39" fmla="*/ 1411 h 1411"/>
              <a:gd name="T40" fmla="*/ 2769 w 2841"/>
              <a:gd name="T41" fmla="*/ 1411 h 1411"/>
              <a:gd name="T42" fmla="*/ 2841 w 2841"/>
              <a:gd name="T43" fmla="*/ 1339 h 1411"/>
              <a:gd name="T44" fmla="*/ 2841 w 2841"/>
              <a:gd name="T45" fmla="*/ 0 h 1411"/>
              <a:gd name="T46" fmla="*/ 1310 w 2841"/>
              <a:gd name="T47" fmla="*/ 0 h 1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841" h="1411">
                <a:moveTo>
                  <a:pt x="1310" y="0"/>
                </a:moveTo>
                <a:cubicBezTo>
                  <a:pt x="1307" y="15"/>
                  <a:pt x="1300" y="29"/>
                  <a:pt x="1288" y="39"/>
                </a:cubicBezTo>
                <a:cubicBezTo>
                  <a:pt x="902" y="395"/>
                  <a:pt x="902" y="395"/>
                  <a:pt x="902" y="395"/>
                </a:cubicBezTo>
                <a:cubicBezTo>
                  <a:pt x="890" y="407"/>
                  <a:pt x="877" y="412"/>
                  <a:pt x="863" y="412"/>
                </a:cubicBezTo>
                <a:cubicBezTo>
                  <a:pt x="863" y="412"/>
                  <a:pt x="863" y="412"/>
                  <a:pt x="863" y="412"/>
                </a:cubicBezTo>
                <a:cubicBezTo>
                  <a:pt x="842" y="412"/>
                  <a:pt x="820" y="396"/>
                  <a:pt x="820" y="359"/>
                </a:cubicBezTo>
                <a:cubicBezTo>
                  <a:pt x="820" y="265"/>
                  <a:pt x="820" y="265"/>
                  <a:pt x="820" y="265"/>
                </a:cubicBezTo>
                <a:cubicBezTo>
                  <a:pt x="820" y="254"/>
                  <a:pt x="811" y="245"/>
                  <a:pt x="800" y="245"/>
                </a:cubicBezTo>
                <a:cubicBezTo>
                  <a:pt x="761" y="245"/>
                  <a:pt x="761" y="245"/>
                  <a:pt x="761" y="245"/>
                </a:cubicBezTo>
                <a:cubicBezTo>
                  <a:pt x="761" y="655"/>
                  <a:pt x="761" y="655"/>
                  <a:pt x="761" y="655"/>
                </a:cubicBezTo>
                <a:cubicBezTo>
                  <a:pt x="761" y="710"/>
                  <a:pt x="716" y="755"/>
                  <a:pt x="661" y="755"/>
                </a:cubicBezTo>
                <a:cubicBezTo>
                  <a:pt x="251" y="755"/>
                  <a:pt x="251" y="755"/>
                  <a:pt x="251" y="755"/>
                </a:cubicBezTo>
                <a:cubicBezTo>
                  <a:pt x="251" y="800"/>
                  <a:pt x="251" y="800"/>
                  <a:pt x="251" y="800"/>
                </a:cubicBezTo>
                <a:cubicBezTo>
                  <a:pt x="251" y="811"/>
                  <a:pt x="260" y="820"/>
                  <a:pt x="271" y="820"/>
                </a:cubicBezTo>
                <a:cubicBezTo>
                  <a:pt x="364" y="820"/>
                  <a:pt x="364" y="820"/>
                  <a:pt x="364" y="820"/>
                </a:cubicBezTo>
                <a:cubicBezTo>
                  <a:pt x="399" y="820"/>
                  <a:pt x="411" y="839"/>
                  <a:pt x="414" y="847"/>
                </a:cubicBezTo>
                <a:cubicBezTo>
                  <a:pt x="418" y="856"/>
                  <a:pt x="424" y="877"/>
                  <a:pt x="400" y="903"/>
                </a:cubicBezTo>
                <a:cubicBezTo>
                  <a:pt x="45" y="1288"/>
                  <a:pt x="45" y="1288"/>
                  <a:pt x="45" y="1288"/>
                </a:cubicBezTo>
                <a:cubicBezTo>
                  <a:pt x="33" y="1302"/>
                  <a:pt x="17" y="1310"/>
                  <a:pt x="0" y="1312"/>
                </a:cubicBezTo>
                <a:cubicBezTo>
                  <a:pt x="0" y="1411"/>
                  <a:pt x="0" y="1411"/>
                  <a:pt x="0" y="1411"/>
                </a:cubicBezTo>
                <a:cubicBezTo>
                  <a:pt x="2769" y="1411"/>
                  <a:pt x="2769" y="1411"/>
                  <a:pt x="2769" y="1411"/>
                </a:cubicBezTo>
                <a:cubicBezTo>
                  <a:pt x="2809" y="1411"/>
                  <a:pt x="2841" y="1378"/>
                  <a:pt x="2841" y="1339"/>
                </a:cubicBezTo>
                <a:cubicBezTo>
                  <a:pt x="2841" y="0"/>
                  <a:pt x="2841" y="0"/>
                  <a:pt x="2841" y="0"/>
                </a:cubicBezTo>
                <a:lnTo>
                  <a:pt x="1310" y="0"/>
                </a:lnTo>
                <a:close/>
              </a:path>
            </a:pathLst>
          </a:custGeom>
          <a:solidFill>
            <a:schemeClr val="accent4"/>
          </a:solidFill>
          <a:ln>
            <a:noFill/>
          </a:ln>
        </p:spPr>
        <p:txBody>
          <a:bodyPr/>
          <a:lstStyle/>
          <a:p>
            <a:pPr>
              <a:defRPr/>
            </a:pPr>
            <a:endParaRPr lang="id-ID" sz="2700" dirty="0">
              <a:latin typeface="Roboto Light" panose="02000000000000000000" pitchFamily="2" charset="0"/>
            </a:endParaRPr>
          </a:p>
        </p:txBody>
      </p:sp>
      <p:sp>
        <p:nvSpPr>
          <p:cNvPr id="8" name="Freeform 9">
            <a:extLst>
              <a:ext uri="{FF2B5EF4-FFF2-40B4-BE49-F238E27FC236}">
                <a16:creationId xmlns:a16="http://schemas.microsoft.com/office/drawing/2014/main" id="{18061BC9-930B-6F46-A295-C36019C2C5FE}"/>
              </a:ext>
            </a:extLst>
          </p:cNvPr>
          <p:cNvSpPr>
            <a:spLocks/>
          </p:cNvSpPr>
          <p:nvPr/>
        </p:nvSpPr>
        <p:spPr bwMode="auto">
          <a:xfrm>
            <a:off x="897732" y="3332925"/>
            <a:ext cx="3656410" cy="1816894"/>
          </a:xfrm>
          <a:custGeom>
            <a:avLst/>
            <a:gdLst>
              <a:gd name="T0" fmla="*/ 2842 w 2842"/>
              <a:gd name="T1" fmla="*/ 1309 h 1411"/>
              <a:gd name="T2" fmla="*/ 2808 w 2842"/>
              <a:gd name="T3" fmla="*/ 1288 h 1411"/>
              <a:gd name="T4" fmla="*/ 2453 w 2842"/>
              <a:gd name="T5" fmla="*/ 903 h 1411"/>
              <a:gd name="T6" fmla="*/ 2439 w 2842"/>
              <a:gd name="T7" fmla="*/ 847 h 1411"/>
              <a:gd name="T8" fmla="*/ 2489 w 2842"/>
              <a:gd name="T9" fmla="*/ 820 h 1411"/>
              <a:gd name="T10" fmla="*/ 2583 w 2842"/>
              <a:gd name="T11" fmla="*/ 820 h 1411"/>
              <a:gd name="T12" fmla="*/ 2603 w 2842"/>
              <a:gd name="T13" fmla="*/ 800 h 1411"/>
              <a:gd name="T14" fmla="*/ 2603 w 2842"/>
              <a:gd name="T15" fmla="*/ 755 h 1411"/>
              <a:gd name="T16" fmla="*/ 2193 w 2842"/>
              <a:gd name="T17" fmla="*/ 755 h 1411"/>
              <a:gd name="T18" fmla="*/ 2093 w 2842"/>
              <a:gd name="T19" fmla="*/ 655 h 1411"/>
              <a:gd name="T20" fmla="*/ 2093 w 2842"/>
              <a:gd name="T21" fmla="*/ 245 h 1411"/>
              <a:gd name="T22" fmla="*/ 2041 w 2842"/>
              <a:gd name="T23" fmla="*/ 245 h 1411"/>
              <a:gd name="T24" fmla="*/ 2021 w 2842"/>
              <a:gd name="T25" fmla="*/ 265 h 1411"/>
              <a:gd name="T26" fmla="*/ 2021 w 2842"/>
              <a:gd name="T27" fmla="*/ 359 h 1411"/>
              <a:gd name="T28" fmla="*/ 1978 w 2842"/>
              <a:gd name="T29" fmla="*/ 412 h 1411"/>
              <a:gd name="T30" fmla="*/ 1939 w 2842"/>
              <a:gd name="T31" fmla="*/ 395 h 1411"/>
              <a:gd name="T32" fmla="*/ 1553 w 2842"/>
              <a:gd name="T33" fmla="*/ 39 h 1411"/>
              <a:gd name="T34" fmla="*/ 1531 w 2842"/>
              <a:gd name="T35" fmla="*/ 0 h 1411"/>
              <a:gd name="T36" fmla="*/ 0 w 2842"/>
              <a:gd name="T37" fmla="*/ 0 h 1411"/>
              <a:gd name="T38" fmla="*/ 0 w 2842"/>
              <a:gd name="T39" fmla="*/ 1339 h 1411"/>
              <a:gd name="T40" fmla="*/ 72 w 2842"/>
              <a:gd name="T41" fmla="*/ 1411 h 1411"/>
              <a:gd name="T42" fmla="*/ 2842 w 2842"/>
              <a:gd name="T43" fmla="*/ 1411 h 1411"/>
              <a:gd name="T44" fmla="*/ 2842 w 2842"/>
              <a:gd name="T45" fmla="*/ 1309 h 1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842" h="1411">
                <a:moveTo>
                  <a:pt x="2842" y="1309"/>
                </a:moveTo>
                <a:cubicBezTo>
                  <a:pt x="2829" y="1306"/>
                  <a:pt x="2818" y="1299"/>
                  <a:pt x="2808" y="1288"/>
                </a:cubicBezTo>
                <a:cubicBezTo>
                  <a:pt x="2453" y="903"/>
                  <a:pt x="2453" y="903"/>
                  <a:pt x="2453" y="903"/>
                </a:cubicBezTo>
                <a:cubicBezTo>
                  <a:pt x="2430" y="877"/>
                  <a:pt x="2435" y="856"/>
                  <a:pt x="2439" y="847"/>
                </a:cubicBezTo>
                <a:cubicBezTo>
                  <a:pt x="2443" y="839"/>
                  <a:pt x="2455" y="820"/>
                  <a:pt x="2489" y="820"/>
                </a:cubicBezTo>
                <a:cubicBezTo>
                  <a:pt x="2583" y="820"/>
                  <a:pt x="2583" y="820"/>
                  <a:pt x="2583" y="820"/>
                </a:cubicBezTo>
                <a:cubicBezTo>
                  <a:pt x="2594" y="820"/>
                  <a:pt x="2603" y="811"/>
                  <a:pt x="2603" y="800"/>
                </a:cubicBezTo>
                <a:cubicBezTo>
                  <a:pt x="2603" y="755"/>
                  <a:pt x="2603" y="755"/>
                  <a:pt x="2603" y="755"/>
                </a:cubicBezTo>
                <a:cubicBezTo>
                  <a:pt x="2193" y="755"/>
                  <a:pt x="2193" y="755"/>
                  <a:pt x="2193" y="755"/>
                </a:cubicBezTo>
                <a:cubicBezTo>
                  <a:pt x="2137" y="755"/>
                  <a:pt x="2093" y="710"/>
                  <a:pt x="2093" y="655"/>
                </a:cubicBezTo>
                <a:cubicBezTo>
                  <a:pt x="2093" y="245"/>
                  <a:pt x="2093" y="245"/>
                  <a:pt x="2093" y="245"/>
                </a:cubicBezTo>
                <a:cubicBezTo>
                  <a:pt x="2041" y="245"/>
                  <a:pt x="2041" y="245"/>
                  <a:pt x="2041" y="245"/>
                </a:cubicBezTo>
                <a:cubicBezTo>
                  <a:pt x="2030" y="245"/>
                  <a:pt x="2021" y="254"/>
                  <a:pt x="2021" y="265"/>
                </a:cubicBezTo>
                <a:cubicBezTo>
                  <a:pt x="2021" y="359"/>
                  <a:pt x="2021" y="359"/>
                  <a:pt x="2021" y="359"/>
                </a:cubicBezTo>
                <a:cubicBezTo>
                  <a:pt x="2021" y="396"/>
                  <a:pt x="1999" y="412"/>
                  <a:pt x="1978" y="412"/>
                </a:cubicBezTo>
                <a:cubicBezTo>
                  <a:pt x="1965" y="412"/>
                  <a:pt x="1952" y="407"/>
                  <a:pt x="1939" y="395"/>
                </a:cubicBezTo>
                <a:cubicBezTo>
                  <a:pt x="1553" y="39"/>
                  <a:pt x="1553" y="39"/>
                  <a:pt x="1553" y="39"/>
                </a:cubicBezTo>
                <a:cubicBezTo>
                  <a:pt x="1542" y="29"/>
                  <a:pt x="1534" y="15"/>
                  <a:pt x="1531" y="0"/>
                </a:cubicBezTo>
                <a:cubicBezTo>
                  <a:pt x="0" y="0"/>
                  <a:pt x="0" y="0"/>
                  <a:pt x="0" y="0"/>
                </a:cubicBezTo>
                <a:cubicBezTo>
                  <a:pt x="0" y="1339"/>
                  <a:pt x="0" y="1339"/>
                  <a:pt x="0" y="1339"/>
                </a:cubicBezTo>
                <a:cubicBezTo>
                  <a:pt x="0" y="1378"/>
                  <a:pt x="32" y="1411"/>
                  <a:pt x="72" y="1411"/>
                </a:cubicBezTo>
                <a:cubicBezTo>
                  <a:pt x="2842" y="1411"/>
                  <a:pt x="2842" y="1411"/>
                  <a:pt x="2842" y="1411"/>
                </a:cubicBezTo>
                <a:lnTo>
                  <a:pt x="2842" y="1309"/>
                </a:lnTo>
                <a:close/>
              </a:path>
            </a:pathLst>
          </a:custGeom>
          <a:solidFill>
            <a:schemeClr val="accent1"/>
          </a:solidFill>
          <a:ln>
            <a:noFill/>
          </a:ln>
        </p:spPr>
        <p:txBody>
          <a:bodyPr/>
          <a:lstStyle/>
          <a:p>
            <a:pPr>
              <a:defRPr/>
            </a:pPr>
            <a:endParaRPr lang="id-ID" sz="2700" dirty="0">
              <a:latin typeface="Roboto Light" panose="02000000000000000000" pitchFamily="2" charset="0"/>
            </a:endParaRPr>
          </a:p>
        </p:txBody>
      </p:sp>
      <p:sp>
        <p:nvSpPr>
          <p:cNvPr id="19" name="TextBox 18">
            <a:extLst>
              <a:ext uri="{FF2B5EF4-FFF2-40B4-BE49-F238E27FC236}">
                <a16:creationId xmlns:a16="http://schemas.microsoft.com/office/drawing/2014/main" id="{3C84DCE8-BDCF-BD4D-BC65-42361E3070A8}"/>
              </a:ext>
            </a:extLst>
          </p:cNvPr>
          <p:cNvSpPr txBox="1"/>
          <p:nvPr/>
        </p:nvSpPr>
        <p:spPr>
          <a:xfrm>
            <a:off x="5898925" y="1608651"/>
            <a:ext cx="1770036" cy="288541"/>
          </a:xfrm>
          <a:prstGeom prst="rect">
            <a:avLst/>
          </a:prstGeom>
          <a:noFill/>
        </p:spPr>
        <p:txBody>
          <a:bodyPr wrap="none" rtlCol="0" anchor="ctr" anchorCtr="0">
            <a:spAutoFit/>
          </a:bodyPr>
          <a:lstStyle/>
          <a:p>
            <a:r>
              <a:rPr lang="en-US" sz="1275" b="1" dirty="0">
                <a:solidFill>
                  <a:schemeClr val="bg1"/>
                </a:solidFill>
                <a:latin typeface="Oswald" panose="02000503000000000000" pitchFamily="2" charset="77"/>
                <a:ea typeface="League Spartan" charset="0"/>
                <a:cs typeface="Poppins" pitchFamily="2" charset="77"/>
              </a:rPr>
              <a:t>STREAMLINE STATEWIDE</a:t>
            </a:r>
          </a:p>
        </p:txBody>
      </p:sp>
      <p:sp>
        <p:nvSpPr>
          <p:cNvPr id="20" name="Subtitle 2">
            <a:extLst>
              <a:ext uri="{FF2B5EF4-FFF2-40B4-BE49-F238E27FC236}">
                <a16:creationId xmlns:a16="http://schemas.microsoft.com/office/drawing/2014/main" id="{78401B88-15CA-064D-B9E8-FAD35D910083}"/>
              </a:ext>
            </a:extLst>
          </p:cNvPr>
          <p:cNvSpPr txBox="1">
            <a:spLocks/>
          </p:cNvSpPr>
          <p:nvPr/>
        </p:nvSpPr>
        <p:spPr>
          <a:xfrm>
            <a:off x="5864689" y="1877714"/>
            <a:ext cx="2258743" cy="786929"/>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US" sz="975" dirty="0">
                <a:solidFill>
                  <a:schemeClr val="bg1"/>
                </a:solidFill>
                <a:latin typeface="Roboto Light" panose="02000000000000000000" pitchFamily="2" charset="0"/>
                <a:ea typeface="Open Sans Light" panose="020B0306030504020204" pitchFamily="34" charset="0"/>
                <a:cs typeface="Open Sans Light" panose="020B0306030504020204" pitchFamily="34" charset="0"/>
              </a:rPr>
              <a:t>“To build a statewide, community-based organization provider network for behavioral health prevention and treatment services”</a:t>
            </a:r>
          </a:p>
        </p:txBody>
      </p:sp>
      <p:sp>
        <p:nvSpPr>
          <p:cNvPr id="21" name="TextBox 20">
            <a:extLst>
              <a:ext uri="{FF2B5EF4-FFF2-40B4-BE49-F238E27FC236}">
                <a16:creationId xmlns:a16="http://schemas.microsoft.com/office/drawing/2014/main" id="{06E97AAF-21C3-834F-9682-7147CC9F03E7}"/>
              </a:ext>
            </a:extLst>
          </p:cNvPr>
          <p:cNvSpPr txBox="1"/>
          <p:nvPr/>
        </p:nvSpPr>
        <p:spPr>
          <a:xfrm>
            <a:off x="5890150" y="3708483"/>
            <a:ext cx="2359941" cy="288541"/>
          </a:xfrm>
          <a:prstGeom prst="rect">
            <a:avLst/>
          </a:prstGeom>
          <a:noFill/>
        </p:spPr>
        <p:txBody>
          <a:bodyPr wrap="none" rtlCol="0" anchor="ctr" anchorCtr="0">
            <a:spAutoFit/>
          </a:bodyPr>
          <a:lstStyle/>
          <a:p>
            <a:r>
              <a:rPr lang="en-US" sz="1275" b="1" dirty="0">
                <a:solidFill>
                  <a:schemeClr val="bg1"/>
                </a:solidFill>
                <a:latin typeface="Oswald" panose="02000503000000000000" pitchFamily="2" charset="77"/>
                <a:ea typeface="League Spartan" charset="0"/>
                <a:cs typeface="Poppins" pitchFamily="2" charset="77"/>
              </a:rPr>
              <a:t>DATA SYSTEMS &amp; COORDINATION</a:t>
            </a:r>
          </a:p>
        </p:txBody>
      </p:sp>
      <p:sp>
        <p:nvSpPr>
          <p:cNvPr id="22" name="Subtitle 2">
            <a:extLst>
              <a:ext uri="{FF2B5EF4-FFF2-40B4-BE49-F238E27FC236}">
                <a16:creationId xmlns:a16="http://schemas.microsoft.com/office/drawing/2014/main" id="{816B1A04-38CE-1944-A0FD-DEDEE4C9EC92}"/>
              </a:ext>
            </a:extLst>
          </p:cNvPr>
          <p:cNvSpPr txBox="1">
            <a:spLocks/>
          </p:cNvSpPr>
          <p:nvPr/>
        </p:nvSpPr>
        <p:spPr>
          <a:xfrm>
            <a:off x="5898925" y="3996905"/>
            <a:ext cx="2258743" cy="96646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US" sz="975" dirty="0">
                <a:solidFill>
                  <a:schemeClr val="bg1"/>
                </a:solidFill>
                <a:latin typeface="Roboto Light" panose="02000000000000000000" pitchFamily="2" charset="0"/>
                <a:ea typeface="Open Sans Light" panose="020B0306030504020204" pitchFamily="34" charset="0"/>
                <a:cs typeface="Open Sans Light" panose="020B0306030504020204" pitchFamily="34" charset="0"/>
              </a:rPr>
              <a:t>“To enhance coordination and partnerships with respect to behavioral  health prevention and treatment services…via appropriate data sharing systems.”</a:t>
            </a:r>
          </a:p>
        </p:txBody>
      </p:sp>
      <p:sp>
        <p:nvSpPr>
          <p:cNvPr id="23" name="TextBox 22">
            <a:extLst>
              <a:ext uri="{FF2B5EF4-FFF2-40B4-BE49-F238E27FC236}">
                <a16:creationId xmlns:a16="http://schemas.microsoft.com/office/drawing/2014/main" id="{432AD863-B5E5-C34E-B12E-879555E7D741}"/>
              </a:ext>
            </a:extLst>
          </p:cNvPr>
          <p:cNvSpPr txBox="1"/>
          <p:nvPr/>
        </p:nvSpPr>
        <p:spPr>
          <a:xfrm>
            <a:off x="1195803" y="1608651"/>
            <a:ext cx="2042547" cy="288541"/>
          </a:xfrm>
          <a:prstGeom prst="rect">
            <a:avLst/>
          </a:prstGeom>
          <a:noFill/>
        </p:spPr>
        <p:txBody>
          <a:bodyPr wrap="none" rtlCol="0" anchor="ctr" anchorCtr="0">
            <a:spAutoFit/>
          </a:bodyPr>
          <a:lstStyle/>
          <a:p>
            <a:pPr algn="r"/>
            <a:r>
              <a:rPr lang="en-US" sz="1275" b="1" dirty="0">
                <a:solidFill>
                  <a:schemeClr val="bg1"/>
                </a:solidFill>
                <a:latin typeface="Oswald" panose="02000503000000000000" pitchFamily="2" charset="77"/>
                <a:ea typeface="League Spartan" charset="0"/>
                <a:cs typeface="Poppins" pitchFamily="2" charset="77"/>
              </a:rPr>
              <a:t>PARTNERSHIPS &amp; CAPACITY</a:t>
            </a:r>
          </a:p>
        </p:txBody>
      </p:sp>
      <p:sp>
        <p:nvSpPr>
          <p:cNvPr id="24" name="Subtitle 2">
            <a:extLst>
              <a:ext uri="{FF2B5EF4-FFF2-40B4-BE49-F238E27FC236}">
                <a16:creationId xmlns:a16="http://schemas.microsoft.com/office/drawing/2014/main" id="{ADDDB383-3F95-764B-A13F-79EB74D0DF97}"/>
              </a:ext>
            </a:extLst>
          </p:cNvPr>
          <p:cNvSpPr txBox="1">
            <a:spLocks/>
          </p:cNvSpPr>
          <p:nvPr/>
        </p:nvSpPr>
        <p:spPr>
          <a:xfrm>
            <a:off x="1020569" y="1877714"/>
            <a:ext cx="2258743" cy="786929"/>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1388"/>
              </a:lnSpc>
            </a:pPr>
            <a:r>
              <a:rPr lang="en-US" sz="975" dirty="0">
                <a:solidFill>
                  <a:schemeClr val="bg1"/>
                </a:solidFill>
                <a:latin typeface="Roboto Light" panose="02000000000000000000" pitchFamily="2" charset="0"/>
                <a:ea typeface="Open Sans Light" panose="020B0306030504020204" pitchFamily="34" charset="0"/>
                <a:cs typeface="Open Sans Light" panose="020B0306030504020204" pitchFamily="34" charset="0"/>
              </a:rPr>
              <a:t>“To build partnerships, capacity and infrastructure supporting ongoing school-linked behavioral health services for children and youth” </a:t>
            </a:r>
          </a:p>
        </p:txBody>
      </p:sp>
      <p:sp>
        <p:nvSpPr>
          <p:cNvPr id="25" name="TextBox 24">
            <a:extLst>
              <a:ext uri="{FF2B5EF4-FFF2-40B4-BE49-F238E27FC236}">
                <a16:creationId xmlns:a16="http://schemas.microsoft.com/office/drawing/2014/main" id="{EBD1DCA4-4BE3-AE4F-9694-0ECBCA47F8CA}"/>
              </a:ext>
            </a:extLst>
          </p:cNvPr>
          <p:cNvSpPr txBox="1"/>
          <p:nvPr/>
        </p:nvSpPr>
        <p:spPr>
          <a:xfrm>
            <a:off x="1533005" y="3678735"/>
            <a:ext cx="1704314" cy="288541"/>
          </a:xfrm>
          <a:prstGeom prst="rect">
            <a:avLst/>
          </a:prstGeom>
          <a:noFill/>
        </p:spPr>
        <p:txBody>
          <a:bodyPr wrap="none" rtlCol="0" anchor="ctr" anchorCtr="0">
            <a:spAutoFit/>
          </a:bodyPr>
          <a:lstStyle/>
          <a:p>
            <a:pPr algn="r"/>
            <a:r>
              <a:rPr lang="en-US" sz="1275" b="1" dirty="0">
                <a:solidFill>
                  <a:schemeClr val="bg1"/>
                </a:solidFill>
                <a:latin typeface="Oswald" panose="02000503000000000000" pitchFamily="2" charset="77"/>
                <a:ea typeface="League Spartan" charset="0"/>
                <a:cs typeface="Poppins" pitchFamily="2" charset="77"/>
              </a:rPr>
              <a:t>WORKFORCE &amp; ACCESS</a:t>
            </a:r>
          </a:p>
        </p:txBody>
      </p:sp>
      <p:sp>
        <p:nvSpPr>
          <p:cNvPr id="26" name="Subtitle 2">
            <a:extLst>
              <a:ext uri="{FF2B5EF4-FFF2-40B4-BE49-F238E27FC236}">
                <a16:creationId xmlns:a16="http://schemas.microsoft.com/office/drawing/2014/main" id="{018B35AA-8EFF-E646-B8A5-D4A2FEDE61EF}"/>
              </a:ext>
            </a:extLst>
          </p:cNvPr>
          <p:cNvSpPr txBox="1">
            <a:spLocks/>
          </p:cNvSpPr>
          <p:nvPr/>
        </p:nvSpPr>
        <p:spPr>
          <a:xfrm>
            <a:off x="1032867" y="3913691"/>
            <a:ext cx="2258743" cy="1146001"/>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1388"/>
              </a:lnSpc>
            </a:pPr>
            <a:r>
              <a:rPr lang="en-US" sz="975" dirty="0">
                <a:solidFill>
                  <a:schemeClr val="bg1"/>
                </a:solidFill>
                <a:latin typeface="Roboto Light" panose="02000000000000000000" pitchFamily="2" charset="0"/>
                <a:ea typeface="Open Sans Light" panose="020B0306030504020204" pitchFamily="34" charset="0"/>
                <a:cs typeface="Open Sans Light" panose="020B0306030504020204" pitchFamily="34" charset="0"/>
              </a:rPr>
              <a:t>“To expand access to licensed medical and behavioral health professionals, counselors, peer support specialists, community health workers, and behavioral health coaches”</a:t>
            </a:r>
          </a:p>
        </p:txBody>
      </p:sp>
      <p:sp>
        <p:nvSpPr>
          <p:cNvPr id="27" name="TextBox 26">
            <a:extLst>
              <a:ext uri="{FF2B5EF4-FFF2-40B4-BE49-F238E27FC236}">
                <a16:creationId xmlns:a16="http://schemas.microsoft.com/office/drawing/2014/main" id="{7A9E1FEA-DCFB-6742-A3C5-8C5443BBE3EB}"/>
              </a:ext>
            </a:extLst>
          </p:cNvPr>
          <p:cNvSpPr txBox="1"/>
          <p:nvPr/>
        </p:nvSpPr>
        <p:spPr>
          <a:xfrm>
            <a:off x="4206636" y="2481841"/>
            <a:ext cx="817853" cy="288541"/>
          </a:xfrm>
          <a:prstGeom prst="rect">
            <a:avLst/>
          </a:prstGeom>
          <a:noFill/>
        </p:spPr>
        <p:txBody>
          <a:bodyPr wrap="none" rtlCol="0" anchor="ctr" anchorCtr="0">
            <a:spAutoFit/>
          </a:bodyPr>
          <a:lstStyle/>
          <a:p>
            <a:pPr algn="ctr"/>
            <a:r>
              <a:rPr lang="en-US" sz="1275" b="1" dirty="0">
                <a:solidFill>
                  <a:schemeClr val="bg1"/>
                </a:solidFill>
                <a:latin typeface="Oswald" panose="02000503000000000000" pitchFamily="2" charset="77"/>
                <a:ea typeface="League Spartan" charset="0"/>
                <a:cs typeface="Poppins" pitchFamily="2" charset="77"/>
              </a:rPr>
              <a:t>PURPOSE</a:t>
            </a:r>
          </a:p>
        </p:txBody>
      </p:sp>
      <p:sp>
        <p:nvSpPr>
          <p:cNvPr id="28" name="Subtitle 2">
            <a:extLst>
              <a:ext uri="{FF2B5EF4-FFF2-40B4-BE49-F238E27FC236}">
                <a16:creationId xmlns:a16="http://schemas.microsoft.com/office/drawing/2014/main" id="{B1CA4AA1-7B28-9E42-9441-F5660F636CEB}"/>
              </a:ext>
            </a:extLst>
          </p:cNvPr>
          <p:cNvSpPr txBox="1">
            <a:spLocks/>
          </p:cNvSpPr>
          <p:nvPr/>
        </p:nvSpPr>
        <p:spPr>
          <a:xfrm>
            <a:off x="3717321" y="2741394"/>
            <a:ext cx="1709358" cy="142595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1050" b="1" dirty="0">
                <a:solidFill>
                  <a:schemeClr val="bg1"/>
                </a:solidFill>
              </a:rPr>
              <a:t>To increase the number of K-12 students receiving preventive and early intervention behavioral health services provided in schools.</a:t>
            </a:r>
          </a:p>
        </p:txBody>
      </p:sp>
    </p:spTree>
    <p:extLst>
      <p:ext uri="{BB962C8B-B14F-4D97-AF65-F5344CB8AC3E}">
        <p14:creationId xmlns:p14="http://schemas.microsoft.com/office/powerpoint/2010/main" val="1550742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3E0933C-730B-134E-93BC-F3F1809DC5D6}"/>
              </a:ext>
            </a:extLst>
          </p:cNvPr>
          <p:cNvSpPr/>
          <p:nvPr/>
        </p:nvSpPr>
        <p:spPr>
          <a:xfrm>
            <a:off x="126889" y="1429123"/>
            <a:ext cx="3396784"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39D60C1-2B35-5842-AFC5-6CB80EED2E2D}"/>
              </a:ext>
            </a:extLst>
          </p:cNvPr>
          <p:cNvSpPr/>
          <p:nvPr/>
        </p:nvSpPr>
        <p:spPr>
          <a:xfrm>
            <a:off x="141048" y="1429123"/>
            <a:ext cx="80031" cy="7545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35963F27-EB2E-284F-8D10-B3E39224D6AF}"/>
              </a:ext>
            </a:extLst>
          </p:cNvPr>
          <p:cNvSpPr/>
          <p:nvPr/>
        </p:nvSpPr>
        <p:spPr>
          <a:xfrm>
            <a:off x="117052" y="2400186"/>
            <a:ext cx="3396784"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ED6D64D4-C9B2-E24E-A2F7-D5D6C47C394A}"/>
              </a:ext>
            </a:extLst>
          </p:cNvPr>
          <p:cNvSpPr/>
          <p:nvPr/>
        </p:nvSpPr>
        <p:spPr>
          <a:xfrm>
            <a:off x="141047" y="2400185"/>
            <a:ext cx="80031" cy="7545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8371CE-2710-C04C-8781-370237E90F51}"/>
              </a:ext>
            </a:extLst>
          </p:cNvPr>
          <p:cNvSpPr/>
          <p:nvPr/>
        </p:nvSpPr>
        <p:spPr>
          <a:xfrm>
            <a:off x="181061" y="3370975"/>
            <a:ext cx="3396784"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BC96A62-31FD-3C46-94AC-259FFD2CFBE7}"/>
              </a:ext>
            </a:extLst>
          </p:cNvPr>
          <p:cNvSpPr/>
          <p:nvPr/>
        </p:nvSpPr>
        <p:spPr>
          <a:xfrm>
            <a:off x="141046" y="3365304"/>
            <a:ext cx="80031" cy="754577"/>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39AEBDBC-C655-D944-904D-F3F47E43173E}"/>
              </a:ext>
            </a:extLst>
          </p:cNvPr>
          <p:cNvSpPr/>
          <p:nvPr/>
        </p:nvSpPr>
        <p:spPr>
          <a:xfrm>
            <a:off x="4479996" y="1421382"/>
            <a:ext cx="3396784"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5A4132A-D29A-FD4B-A8F7-A75A3CE05515}"/>
              </a:ext>
            </a:extLst>
          </p:cNvPr>
          <p:cNvSpPr/>
          <p:nvPr/>
        </p:nvSpPr>
        <p:spPr>
          <a:xfrm>
            <a:off x="4399965" y="1421382"/>
            <a:ext cx="80031" cy="75457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806D2A4F-99BA-7849-AD5E-F70A11DBFD5A}"/>
              </a:ext>
            </a:extLst>
          </p:cNvPr>
          <p:cNvSpPr/>
          <p:nvPr/>
        </p:nvSpPr>
        <p:spPr>
          <a:xfrm>
            <a:off x="4438285" y="2400184"/>
            <a:ext cx="3396784"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EC580BA-0EFB-0D46-8738-FE9719B711D1}"/>
              </a:ext>
            </a:extLst>
          </p:cNvPr>
          <p:cNvSpPr/>
          <p:nvPr/>
        </p:nvSpPr>
        <p:spPr>
          <a:xfrm>
            <a:off x="4399965" y="2386503"/>
            <a:ext cx="80031" cy="75457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12DFC44C-9202-2648-BFF0-ADE5EA92CB26}"/>
              </a:ext>
            </a:extLst>
          </p:cNvPr>
          <p:cNvSpPr/>
          <p:nvPr/>
        </p:nvSpPr>
        <p:spPr>
          <a:xfrm>
            <a:off x="4400257" y="3378986"/>
            <a:ext cx="3396784"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5EE33211-F490-9047-A864-73933ED5AC02}"/>
              </a:ext>
            </a:extLst>
          </p:cNvPr>
          <p:cNvSpPr/>
          <p:nvPr/>
        </p:nvSpPr>
        <p:spPr>
          <a:xfrm>
            <a:off x="4393908" y="3365305"/>
            <a:ext cx="80031" cy="75457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05AFFAC4-0981-DD4F-9BB4-0B7561B8157F}"/>
              </a:ext>
            </a:extLst>
          </p:cNvPr>
          <p:cNvSpPr txBox="1"/>
          <p:nvPr/>
        </p:nvSpPr>
        <p:spPr>
          <a:xfrm>
            <a:off x="291810" y="1586354"/>
            <a:ext cx="562976" cy="438710"/>
          </a:xfrm>
          <a:prstGeom prst="rect">
            <a:avLst/>
          </a:prstGeom>
          <a:noFill/>
        </p:spPr>
        <p:txBody>
          <a:bodyPr wrap="none" rtlCol="0" anchor="ctr" anchorCtr="0">
            <a:spAutoFit/>
          </a:bodyPr>
          <a:lstStyle/>
          <a:p>
            <a:pPr algn="ctr"/>
            <a:r>
              <a:rPr lang="en-US" sz="2251" b="1" dirty="0">
                <a:solidFill>
                  <a:schemeClr val="accent1"/>
                </a:solidFill>
                <a:latin typeface="Poppins" pitchFamily="2" charset="77"/>
                <a:ea typeface="League Spartan" charset="0"/>
                <a:cs typeface="Poppins" pitchFamily="2" charset="77"/>
              </a:rPr>
              <a:t>01.</a:t>
            </a:r>
          </a:p>
        </p:txBody>
      </p:sp>
      <p:sp>
        <p:nvSpPr>
          <p:cNvPr id="52" name="TextBox 51">
            <a:extLst>
              <a:ext uri="{FF2B5EF4-FFF2-40B4-BE49-F238E27FC236}">
                <a16:creationId xmlns:a16="http://schemas.microsoft.com/office/drawing/2014/main" id="{440BAA21-A40B-434E-9BFE-D373C969A63E}"/>
              </a:ext>
            </a:extLst>
          </p:cNvPr>
          <p:cNvSpPr txBox="1"/>
          <p:nvPr/>
        </p:nvSpPr>
        <p:spPr>
          <a:xfrm>
            <a:off x="244870" y="2544437"/>
            <a:ext cx="628698" cy="438710"/>
          </a:xfrm>
          <a:prstGeom prst="rect">
            <a:avLst/>
          </a:prstGeom>
          <a:noFill/>
        </p:spPr>
        <p:txBody>
          <a:bodyPr wrap="none" rtlCol="0" anchor="ctr" anchorCtr="0">
            <a:spAutoFit/>
          </a:bodyPr>
          <a:lstStyle/>
          <a:p>
            <a:pPr algn="ctr"/>
            <a:r>
              <a:rPr lang="en-US" sz="2251" b="1" dirty="0">
                <a:solidFill>
                  <a:schemeClr val="accent2"/>
                </a:solidFill>
                <a:latin typeface="Poppins" pitchFamily="2" charset="77"/>
                <a:ea typeface="League Spartan" charset="0"/>
                <a:cs typeface="Poppins" pitchFamily="2" charset="77"/>
              </a:rPr>
              <a:t>03.</a:t>
            </a:r>
          </a:p>
        </p:txBody>
      </p:sp>
      <p:sp>
        <p:nvSpPr>
          <p:cNvPr id="53" name="TextBox 52">
            <a:extLst>
              <a:ext uri="{FF2B5EF4-FFF2-40B4-BE49-F238E27FC236}">
                <a16:creationId xmlns:a16="http://schemas.microsoft.com/office/drawing/2014/main" id="{3911BDDE-2F6B-4B48-AF5D-039CAB3F1E92}"/>
              </a:ext>
            </a:extLst>
          </p:cNvPr>
          <p:cNvSpPr txBox="1"/>
          <p:nvPr/>
        </p:nvSpPr>
        <p:spPr>
          <a:xfrm>
            <a:off x="213264" y="3499535"/>
            <a:ext cx="641522" cy="438710"/>
          </a:xfrm>
          <a:prstGeom prst="rect">
            <a:avLst/>
          </a:prstGeom>
          <a:noFill/>
        </p:spPr>
        <p:txBody>
          <a:bodyPr wrap="none" rtlCol="0" anchor="ctr" anchorCtr="0">
            <a:spAutoFit/>
          </a:bodyPr>
          <a:lstStyle/>
          <a:p>
            <a:pPr algn="ctr"/>
            <a:r>
              <a:rPr lang="en-US" sz="2251" b="1" dirty="0">
                <a:solidFill>
                  <a:schemeClr val="tx2">
                    <a:lumMod val="40000"/>
                    <a:lumOff val="60000"/>
                  </a:schemeClr>
                </a:solidFill>
                <a:latin typeface="Poppins" pitchFamily="2" charset="77"/>
                <a:ea typeface="League Spartan" charset="0"/>
                <a:cs typeface="Poppins" pitchFamily="2" charset="77"/>
              </a:rPr>
              <a:t>05.</a:t>
            </a:r>
          </a:p>
        </p:txBody>
      </p:sp>
      <p:sp>
        <p:nvSpPr>
          <p:cNvPr id="58" name="TextBox 57">
            <a:extLst>
              <a:ext uri="{FF2B5EF4-FFF2-40B4-BE49-F238E27FC236}">
                <a16:creationId xmlns:a16="http://schemas.microsoft.com/office/drawing/2014/main" id="{1EA304F3-6D55-1A4B-B794-4A2A79050B76}"/>
              </a:ext>
            </a:extLst>
          </p:cNvPr>
          <p:cNvSpPr txBox="1"/>
          <p:nvPr/>
        </p:nvSpPr>
        <p:spPr>
          <a:xfrm>
            <a:off x="4479996" y="1597833"/>
            <a:ext cx="619080" cy="438710"/>
          </a:xfrm>
          <a:prstGeom prst="rect">
            <a:avLst/>
          </a:prstGeom>
          <a:noFill/>
        </p:spPr>
        <p:txBody>
          <a:bodyPr wrap="none" rtlCol="0" anchor="ctr" anchorCtr="0">
            <a:spAutoFit/>
          </a:bodyPr>
          <a:lstStyle/>
          <a:p>
            <a:pPr algn="ctr"/>
            <a:r>
              <a:rPr lang="en-US" sz="2251" b="1" dirty="0">
                <a:solidFill>
                  <a:schemeClr val="accent3"/>
                </a:solidFill>
                <a:latin typeface="Poppins" pitchFamily="2" charset="77"/>
                <a:ea typeface="League Spartan" charset="0"/>
                <a:cs typeface="Poppins" pitchFamily="2" charset="77"/>
              </a:rPr>
              <a:t>02.</a:t>
            </a:r>
          </a:p>
        </p:txBody>
      </p:sp>
      <p:sp>
        <p:nvSpPr>
          <p:cNvPr id="59" name="TextBox 58">
            <a:extLst>
              <a:ext uri="{FF2B5EF4-FFF2-40B4-BE49-F238E27FC236}">
                <a16:creationId xmlns:a16="http://schemas.microsoft.com/office/drawing/2014/main" id="{3E1175E7-3E64-6644-AFC0-205E69F36128}"/>
              </a:ext>
            </a:extLst>
          </p:cNvPr>
          <p:cNvSpPr txBox="1"/>
          <p:nvPr/>
        </p:nvSpPr>
        <p:spPr>
          <a:xfrm>
            <a:off x="4571999" y="2565735"/>
            <a:ext cx="649537" cy="438710"/>
          </a:xfrm>
          <a:prstGeom prst="rect">
            <a:avLst/>
          </a:prstGeom>
          <a:noFill/>
        </p:spPr>
        <p:txBody>
          <a:bodyPr wrap="none" rtlCol="0" anchor="ctr" anchorCtr="0">
            <a:spAutoFit/>
          </a:bodyPr>
          <a:lstStyle/>
          <a:p>
            <a:pPr algn="ctr"/>
            <a:r>
              <a:rPr lang="en-US" sz="2251" b="1" dirty="0">
                <a:solidFill>
                  <a:schemeClr val="accent4"/>
                </a:solidFill>
                <a:latin typeface="Poppins" pitchFamily="2" charset="77"/>
                <a:ea typeface="League Spartan" charset="0"/>
                <a:cs typeface="Poppins" pitchFamily="2" charset="77"/>
              </a:rPr>
              <a:t>04.</a:t>
            </a:r>
          </a:p>
        </p:txBody>
      </p:sp>
      <p:sp>
        <p:nvSpPr>
          <p:cNvPr id="60" name="TextBox 59">
            <a:extLst>
              <a:ext uri="{FF2B5EF4-FFF2-40B4-BE49-F238E27FC236}">
                <a16:creationId xmlns:a16="http://schemas.microsoft.com/office/drawing/2014/main" id="{12050EC7-A12D-844A-A685-09C3C832AD9A}"/>
              </a:ext>
            </a:extLst>
          </p:cNvPr>
          <p:cNvSpPr txBox="1"/>
          <p:nvPr/>
        </p:nvSpPr>
        <p:spPr>
          <a:xfrm>
            <a:off x="4571999" y="3569503"/>
            <a:ext cx="638316" cy="438710"/>
          </a:xfrm>
          <a:prstGeom prst="rect">
            <a:avLst/>
          </a:prstGeom>
          <a:noFill/>
        </p:spPr>
        <p:txBody>
          <a:bodyPr wrap="none" rtlCol="0" anchor="ctr" anchorCtr="0">
            <a:spAutoFit/>
          </a:bodyPr>
          <a:lstStyle/>
          <a:p>
            <a:pPr algn="ctr"/>
            <a:r>
              <a:rPr lang="en-US" sz="2251" b="1" dirty="0">
                <a:solidFill>
                  <a:schemeClr val="accent5"/>
                </a:solidFill>
                <a:latin typeface="Poppins" pitchFamily="2" charset="77"/>
                <a:ea typeface="League Spartan" charset="0"/>
                <a:cs typeface="Poppins" pitchFamily="2" charset="77"/>
              </a:rPr>
              <a:t>06.</a:t>
            </a:r>
          </a:p>
        </p:txBody>
      </p:sp>
      <p:sp>
        <p:nvSpPr>
          <p:cNvPr id="36" name="TextBox 35">
            <a:extLst>
              <a:ext uri="{FF2B5EF4-FFF2-40B4-BE49-F238E27FC236}">
                <a16:creationId xmlns:a16="http://schemas.microsoft.com/office/drawing/2014/main" id="{EBCF9819-4DC8-4B58-A055-3C67859A2629}"/>
              </a:ext>
            </a:extLst>
          </p:cNvPr>
          <p:cNvSpPr txBox="1"/>
          <p:nvPr/>
        </p:nvSpPr>
        <p:spPr>
          <a:xfrm>
            <a:off x="952868" y="1574878"/>
            <a:ext cx="1725152" cy="461665"/>
          </a:xfrm>
          <a:prstGeom prst="rect">
            <a:avLst/>
          </a:prstGeom>
          <a:noFill/>
        </p:spPr>
        <p:txBody>
          <a:bodyPr wrap="none" rtlCol="0" anchor="b" anchorCtr="0">
            <a:spAutoFit/>
          </a:bodyPr>
          <a:lstStyle/>
          <a:p>
            <a:r>
              <a:rPr lang="en-US" sz="1200" b="1" dirty="0">
                <a:solidFill>
                  <a:schemeClr val="tx2"/>
                </a:solidFill>
                <a:latin typeface="Poppins" pitchFamily="2" charset="77"/>
                <a:ea typeface="League Spartan" charset="0"/>
                <a:cs typeface="Poppins" pitchFamily="2" charset="77"/>
              </a:rPr>
              <a:t>MCO INCENTIVE </a:t>
            </a:r>
          </a:p>
          <a:p>
            <a:r>
              <a:rPr lang="en-US" sz="1200" b="1" dirty="0">
                <a:solidFill>
                  <a:schemeClr val="tx2"/>
                </a:solidFill>
                <a:latin typeface="Poppins" pitchFamily="2" charset="77"/>
                <a:ea typeface="League Spartan" charset="0"/>
                <a:cs typeface="Poppins" pitchFamily="2" charset="77"/>
              </a:rPr>
              <a:t>PAYMENTS - $400M</a:t>
            </a:r>
          </a:p>
        </p:txBody>
      </p:sp>
      <p:sp>
        <p:nvSpPr>
          <p:cNvPr id="37" name="TextBox 36">
            <a:extLst>
              <a:ext uri="{FF2B5EF4-FFF2-40B4-BE49-F238E27FC236}">
                <a16:creationId xmlns:a16="http://schemas.microsoft.com/office/drawing/2014/main" id="{D92B2CCF-8CBE-46D0-8CC9-68488B8DC9DA}"/>
              </a:ext>
            </a:extLst>
          </p:cNvPr>
          <p:cNvSpPr txBox="1"/>
          <p:nvPr/>
        </p:nvSpPr>
        <p:spPr>
          <a:xfrm>
            <a:off x="854786" y="2495730"/>
            <a:ext cx="2385874" cy="461665"/>
          </a:xfrm>
          <a:prstGeom prst="rect">
            <a:avLst/>
          </a:prstGeom>
          <a:noFill/>
        </p:spPr>
        <p:txBody>
          <a:bodyPr wrap="square" rtlCol="0" anchor="b" anchorCtr="0">
            <a:spAutoFit/>
          </a:bodyPr>
          <a:lstStyle/>
          <a:p>
            <a:r>
              <a:rPr lang="en-US" sz="1200" b="1" dirty="0">
                <a:solidFill>
                  <a:schemeClr val="tx2"/>
                </a:solidFill>
                <a:latin typeface="Poppins" pitchFamily="2" charset="77"/>
                <a:ea typeface="League Spartan" charset="0"/>
                <a:cs typeface="Poppins" pitchFamily="2" charset="77"/>
              </a:rPr>
              <a:t>WORKFORCE DEVELOPMENT GRANTS - $ 448M</a:t>
            </a:r>
          </a:p>
        </p:txBody>
      </p:sp>
      <p:sp>
        <p:nvSpPr>
          <p:cNvPr id="38" name="TextBox 37">
            <a:extLst>
              <a:ext uri="{FF2B5EF4-FFF2-40B4-BE49-F238E27FC236}">
                <a16:creationId xmlns:a16="http://schemas.microsoft.com/office/drawing/2014/main" id="{3B20A8D0-289C-44D5-9779-62313CDC040D}"/>
              </a:ext>
            </a:extLst>
          </p:cNvPr>
          <p:cNvSpPr txBox="1"/>
          <p:nvPr/>
        </p:nvSpPr>
        <p:spPr>
          <a:xfrm>
            <a:off x="833517" y="3517430"/>
            <a:ext cx="2407143" cy="461665"/>
          </a:xfrm>
          <a:prstGeom prst="rect">
            <a:avLst/>
          </a:prstGeom>
          <a:noFill/>
        </p:spPr>
        <p:txBody>
          <a:bodyPr wrap="square" rtlCol="0" anchor="b" anchorCtr="0">
            <a:spAutoFit/>
          </a:bodyPr>
          <a:lstStyle/>
          <a:p>
            <a:r>
              <a:rPr lang="en-US" sz="1200" b="1" dirty="0">
                <a:solidFill>
                  <a:schemeClr val="tx2"/>
                </a:solidFill>
                <a:latin typeface="Poppins" pitchFamily="2" charset="77"/>
                <a:ea typeface="League Spartan" charset="0"/>
                <a:cs typeface="Poppins" pitchFamily="2" charset="77"/>
              </a:rPr>
              <a:t>REIMBURSEMENT FOR SCHOOL-BASED SERVICES</a:t>
            </a:r>
          </a:p>
        </p:txBody>
      </p:sp>
      <p:sp>
        <p:nvSpPr>
          <p:cNvPr id="39" name="TextBox 38">
            <a:extLst>
              <a:ext uri="{FF2B5EF4-FFF2-40B4-BE49-F238E27FC236}">
                <a16:creationId xmlns:a16="http://schemas.microsoft.com/office/drawing/2014/main" id="{965C08C5-DC46-419F-83E3-B0B4F0865862}"/>
              </a:ext>
            </a:extLst>
          </p:cNvPr>
          <p:cNvSpPr txBox="1"/>
          <p:nvPr/>
        </p:nvSpPr>
        <p:spPr>
          <a:xfrm>
            <a:off x="5140639" y="1476532"/>
            <a:ext cx="2392985" cy="646331"/>
          </a:xfrm>
          <a:prstGeom prst="rect">
            <a:avLst/>
          </a:prstGeom>
          <a:noFill/>
        </p:spPr>
        <p:txBody>
          <a:bodyPr wrap="square" rtlCol="0" anchor="b" anchorCtr="0">
            <a:spAutoFit/>
          </a:bodyPr>
          <a:lstStyle/>
          <a:p>
            <a:r>
              <a:rPr lang="en-US" sz="1200" b="1" dirty="0">
                <a:solidFill>
                  <a:schemeClr val="tx2"/>
                </a:solidFill>
                <a:latin typeface="Poppins" pitchFamily="2" charset="77"/>
                <a:ea typeface="League Spartan" charset="0"/>
                <a:cs typeface="Poppins" pitchFamily="2" charset="77"/>
              </a:rPr>
              <a:t>PARTNERSHIPS, INFRASTRUCTURE &amp; CAPACITY GRANTS - $550M</a:t>
            </a:r>
          </a:p>
        </p:txBody>
      </p:sp>
      <p:sp>
        <p:nvSpPr>
          <p:cNvPr id="42" name="TextBox 41">
            <a:extLst>
              <a:ext uri="{FF2B5EF4-FFF2-40B4-BE49-F238E27FC236}">
                <a16:creationId xmlns:a16="http://schemas.microsoft.com/office/drawing/2014/main" id="{2034969B-36EC-473C-8283-386EB3E6AB8E}"/>
              </a:ext>
            </a:extLst>
          </p:cNvPr>
          <p:cNvSpPr txBox="1"/>
          <p:nvPr/>
        </p:nvSpPr>
        <p:spPr>
          <a:xfrm>
            <a:off x="5308375" y="3517429"/>
            <a:ext cx="2317538" cy="461665"/>
          </a:xfrm>
          <a:prstGeom prst="rect">
            <a:avLst/>
          </a:prstGeom>
          <a:noFill/>
        </p:spPr>
        <p:txBody>
          <a:bodyPr wrap="square" rtlCol="0" anchor="b" anchorCtr="0">
            <a:spAutoFit/>
          </a:bodyPr>
          <a:lstStyle/>
          <a:p>
            <a:r>
              <a:rPr lang="en-US" sz="1200" b="1" dirty="0">
                <a:solidFill>
                  <a:schemeClr val="tx2"/>
                </a:solidFill>
                <a:latin typeface="Poppins" pitchFamily="2" charset="77"/>
                <a:ea typeface="League Spartan" charset="0"/>
                <a:cs typeface="Poppins" pitchFamily="2" charset="77"/>
              </a:rPr>
              <a:t>VIRTUAL PLATFORM - $750M</a:t>
            </a:r>
          </a:p>
        </p:txBody>
      </p:sp>
      <p:sp>
        <p:nvSpPr>
          <p:cNvPr id="45" name="TextBox 44">
            <a:extLst>
              <a:ext uri="{FF2B5EF4-FFF2-40B4-BE49-F238E27FC236}">
                <a16:creationId xmlns:a16="http://schemas.microsoft.com/office/drawing/2014/main" id="{B2227616-C5C0-40F9-876D-B60FAFB968C7}"/>
              </a:ext>
            </a:extLst>
          </p:cNvPr>
          <p:cNvSpPr txBox="1"/>
          <p:nvPr/>
        </p:nvSpPr>
        <p:spPr>
          <a:xfrm>
            <a:off x="5313539" y="2546639"/>
            <a:ext cx="2371640" cy="461665"/>
          </a:xfrm>
          <a:prstGeom prst="rect">
            <a:avLst/>
          </a:prstGeom>
          <a:noFill/>
        </p:spPr>
        <p:txBody>
          <a:bodyPr wrap="square" rtlCol="0" anchor="b" anchorCtr="0">
            <a:spAutoFit/>
          </a:bodyPr>
          <a:lstStyle/>
          <a:p>
            <a:r>
              <a:rPr lang="en-US" sz="1200" b="1" dirty="0">
                <a:solidFill>
                  <a:schemeClr val="tx2"/>
                </a:solidFill>
                <a:latin typeface="Poppins" pitchFamily="2" charset="77"/>
                <a:ea typeface="League Spartan" charset="0"/>
                <a:cs typeface="Poppins" pitchFamily="2" charset="77"/>
              </a:rPr>
              <a:t>BEHAVIORAL HEALTH COACHES - $352M</a:t>
            </a:r>
          </a:p>
        </p:txBody>
      </p:sp>
      <p:sp>
        <p:nvSpPr>
          <p:cNvPr id="48" name="TextBox 47">
            <a:extLst>
              <a:ext uri="{FF2B5EF4-FFF2-40B4-BE49-F238E27FC236}">
                <a16:creationId xmlns:a16="http://schemas.microsoft.com/office/drawing/2014/main" id="{F60ACD05-B253-4FA9-BAC2-16507ECB9749}"/>
              </a:ext>
            </a:extLst>
          </p:cNvPr>
          <p:cNvSpPr txBox="1"/>
          <p:nvPr/>
        </p:nvSpPr>
        <p:spPr>
          <a:xfrm>
            <a:off x="589178" y="520719"/>
            <a:ext cx="7965643" cy="438710"/>
          </a:xfrm>
          <a:prstGeom prst="rect">
            <a:avLst/>
          </a:prstGeom>
          <a:noFill/>
        </p:spPr>
        <p:txBody>
          <a:bodyPr wrap="none" rtlCol="0">
            <a:spAutoFit/>
          </a:bodyPr>
          <a:lstStyle/>
          <a:p>
            <a:pPr algn="ctr"/>
            <a:r>
              <a:rPr lang="en-US" sz="2251" b="1" dirty="0">
                <a:solidFill>
                  <a:schemeClr val="tx2"/>
                </a:solidFill>
                <a:latin typeface="Poppins" pitchFamily="2" charset="77"/>
                <a:cs typeface="Poppins" pitchFamily="2" charset="77"/>
              </a:rPr>
              <a:t>CHILDREN AND YOUTH BEHAVIORAL HEALTH INITIATIVE</a:t>
            </a:r>
          </a:p>
        </p:txBody>
      </p:sp>
      <p:sp>
        <p:nvSpPr>
          <p:cNvPr id="49" name="TextBox 48">
            <a:extLst>
              <a:ext uri="{FF2B5EF4-FFF2-40B4-BE49-F238E27FC236}">
                <a16:creationId xmlns:a16="http://schemas.microsoft.com/office/drawing/2014/main" id="{C50065A7-83F5-4E23-8DBD-40AB07ED1B85}"/>
              </a:ext>
            </a:extLst>
          </p:cNvPr>
          <p:cNvSpPr txBox="1"/>
          <p:nvPr/>
        </p:nvSpPr>
        <p:spPr>
          <a:xfrm>
            <a:off x="2494808" y="928656"/>
            <a:ext cx="4154407" cy="307777"/>
          </a:xfrm>
          <a:prstGeom prst="rect">
            <a:avLst/>
          </a:prstGeom>
          <a:noFill/>
        </p:spPr>
        <p:txBody>
          <a:bodyPr wrap="none" rtlCol="0">
            <a:spAutoFit/>
          </a:bodyPr>
          <a:lstStyle/>
          <a:p>
            <a:pPr algn="ctr"/>
            <a:r>
              <a:rPr lang="en-US" sz="1400" spc="113" dirty="0">
                <a:solidFill>
                  <a:schemeClr val="tx2"/>
                </a:solidFill>
                <a:latin typeface="Poppins Light" pitchFamily="2" charset="77"/>
                <a:cs typeface="Poppins Light" pitchFamily="2" charset="77"/>
              </a:rPr>
              <a:t>6 PIECES DIRECTLY RELATED TO SCHOOLS</a:t>
            </a:r>
          </a:p>
        </p:txBody>
      </p:sp>
      <p:sp>
        <p:nvSpPr>
          <p:cNvPr id="2" name="TextBox 1">
            <a:extLst>
              <a:ext uri="{FF2B5EF4-FFF2-40B4-BE49-F238E27FC236}">
                <a16:creationId xmlns:a16="http://schemas.microsoft.com/office/drawing/2014/main" id="{77651C89-ED73-497D-9B8D-2B2001D9DE1E}"/>
              </a:ext>
            </a:extLst>
          </p:cNvPr>
          <p:cNvSpPr txBox="1"/>
          <p:nvPr/>
        </p:nvSpPr>
        <p:spPr>
          <a:xfrm>
            <a:off x="3061202" y="1499650"/>
            <a:ext cx="1158766" cy="646331"/>
          </a:xfrm>
          <a:prstGeom prst="rect">
            <a:avLst/>
          </a:prstGeom>
          <a:solidFill>
            <a:schemeClr val="accent1"/>
          </a:solidFill>
        </p:spPr>
        <p:txBody>
          <a:bodyPr wrap="square" rtlCol="0">
            <a:spAutoFit/>
          </a:bodyPr>
          <a:lstStyle/>
          <a:p>
            <a:r>
              <a:rPr lang="en-US" dirty="0">
                <a:solidFill>
                  <a:schemeClr val="bg1"/>
                </a:solidFill>
                <a:latin typeface="Poppins" panose="00000500000000000000" pitchFamily="2" charset="0"/>
                <a:cs typeface="Poppins" panose="00000500000000000000" pitchFamily="2" charset="0"/>
              </a:rPr>
              <a:t>REGIONS 1 &amp; 4</a:t>
            </a:r>
          </a:p>
        </p:txBody>
      </p:sp>
      <p:sp>
        <p:nvSpPr>
          <p:cNvPr id="29" name="TextBox 28">
            <a:extLst>
              <a:ext uri="{FF2B5EF4-FFF2-40B4-BE49-F238E27FC236}">
                <a16:creationId xmlns:a16="http://schemas.microsoft.com/office/drawing/2014/main" id="{9D6D9CAD-F3AD-4859-9B24-FEF428B35C36}"/>
              </a:ext>
            </a:extLst>
          </p:cNvPr>
          <p:cNvSpPr txBox="1"/>
          <p:nvPr/>
        </p:nvSpPr>
        <p:spPr>
          <a:xfrm>
            <a:off x="7500116" y="1517172"/>
            <a:ext cx="1158766" cy="646331"/>
          </a:xfrm>
          <a:prstGeom prst="rect">
            <a:avLst/>
          </a:prstGeom>
          <a:solidFill>
            <a:schemeClr val="accent3"/>
          </a:solidFill>
        </p:spPr>
        <p:txBody>
          <a:bodyPr wrap="square" rtlCol="0">
            <a:spAutoFit/>
          </a:bodyPr>
          <a:lstStyle/>
          <a:p>
            <a:r>
              <a:rPr lang="en-US" dirty="0">
                <a:solidFill>
                  <a:schemeClr val="bg1"/>
                </a:solidFill>
                <a:latin typeface="Poppins" panose="00000500000000000000" pitchFamily="2" charset="0"/>
                <a:cs typeface="Poppins" panose="00000500000000000000" pitchFamily="2" charset="0"/>
              </a:rPr>
              <a:t>REGIONS 2 &amp; 5</a:t>
            </a:r>
          </a:p>
        </p:txBody>
      </p:sp>
      <p:sp>
        <p:nvSpPr>
          <p:cNvPr id="30" name="TextBox 29">
            <a:extLst>
              <a:ext uri="{FF2B5EF4-FFF2-40B4-BE49-F238E27FC236}">
                <a16:creationId xmlns:a16="http://schemas.microsoft.com/office/drawing/2014/main" id="{CCA4E892-2331-43A6-9F05-DE061A3A8B7B}"/>
              </a:ext>
            </a:extLst>
          </p:cNvPr>
          <p:cNvSpPr txBox="1"/>
          <p:nvPr/>
        </p:nvSpPr>
        <p:spPr>
          <a:xfrm>
            <a:off x="3091309" y="2509923"/>
            <a:ext cx="1158766" cy="646331"/>
          </a:xfrm>
          <a:prstGeom prst="rect">
            <a:avLst/>
          </a:prstGeom>
          <a:solidFill>
            <a:schemeClr val="accent2"/>
          </a:solidFill>
        </p:spPr>
        <p:txBody>
          <a:bodyPr wrap="square" rtlCol="0">
            <a:spAutoFit/>
          </a:bodyPr>
          <a:lstStyle/>
          <a:p>
            <a:r>
              <a:rPr lang="en-US" dirty="0">
                <a:solidFill>
                  <a:schemeClr val="bg1"/>
                </a:solidFill>
                <a:latin typeface="Poppins" panose="00000500000000000000" pitchFamily="2" charset="0"/>
                <a:cs typeface="Poppins" panose="00000500000000000000" pitchFamily="2" charset="0"/>
              </a:rPr>
              <a:t>REGIONS 3, 6 &amp; 11</a:t>
            </a:r>
          </a:p>
        </p:txBody>
      </p:sp>
      <p:sp>
        <p:nvSpPr>
          <p:cNvPr id="31" name="TextBox 30">
            <a:extLst>
              <a:ext uri="{FF2B5EF4-FFF2-40B4-BE49-F238E27FC236}">
                <a16:creationId xmlns:a16="http://schemas.microsoft.com/office/drawing/2014/main" id="{723878FC-35BF-4984-81D0-F8B3751DC362}"/>
              </a:ext>
            </a:extLst>
          </p:cNvPr>
          <p:cNvSpPr txBox="1"/>
          <p:nvPr/>
        </p:nvSpPr>
        <p:spPr>
          <a:xfrm>
            <a:off x="3056875" y="3449848"/>
            <a:ext cx="1158766" cy="646331"/>
          </a:xfrm>
          <a:prstGeom prst="rect">
            <a:avLst/>
          </a:prstGeom>
          <a:solidFill>
            <a:schemeClr val="tx2">
              <a:lumMod val="40000"/>
              <a:lumOff val="60000"/>
            </a:schemeClr>
          </a:solidFill>
        </p:spPr>
        <p:txBody>
          <a:bodyPr wrap="square" rtlCol="0">
            <a:spAutoFit/>
          </a:bodyPr>
          <a:lstStyle/>
          <a:p>
            <a:r>
              <a:rPr lang="en-US" dirty="0">
                <a:solidFill>
                  <a:schemeClr val="bg1"/>
                </a:solidFill>
                <a:latin typeface="Poppins" panose="00000500000000000000" pitchFamily="2" charset="0"/>
                <a:cs typeface="Poppins" panose="00000500000000000000" pitchFamily="2" charset="0"/>
              </a:rPr>
              <a:t>REGIONS 7 &amp; 9</a:t>
            </a:r>
          </a:p>
        </p:txBody>
      </p:sp>
      <p:sp>
        <p:nvSpPr>
          <p:cNvPr id="32" name="TextBox 31">
            <a:extLst>
              <a:ext uri="{FF2B5EF4-FFF2-40B4-BE49-F238E27FC236}">
                <a16:creationId xmlns:a16="http://schemas.microsoft.com/office/drawing/2014/main" id="{1A50E220-BD75-4A41-B042-67C93EE991CC}"/>
              </a:ext>
            </a:extLst>
          </p:cNvPr>
          <p:cNvSpPr txBox="1"/>
          <p:nvPr/>
        </p:nvSpPr>
        <p:spPr>
          <a:xfrm>
            <a:off x="7500116" y="2505652"/>
            <a:ext cx="1158766" cy="646331"/>
          </a:xfrm>
          <a:prstGeom prst="rect">
            <a:avLst/>
          </a:prstGeom>
          <a:solidFill>
            <a:schemeClr val="accent4"/>
          </a:solidFill>
        </p:spPr>
        <p:txBody>
          <a:bodyPr wrap="square" rtlCol="0">
            <a:spAutoFit/>
          </a:bodyPr>
          <a:lstStyle/>
          <a:p>
            <a:r>
              <a:rPr lang="en-US" dirty="0">
                <a:solidFill>
                  <a:schemeClr val="bg1"/>
                </a:solidFill>
                <a:latin typeface="Poppins" panose="00000500000000000000" pitchFamily="2" charset="0"/>
                <a:cs typeface="Poppins" panose="00000500000000000000" pitchFamily="2" charset="0"/>
              </a:rPr>
              <a:t>REGIONS 3, 6 &amp; 11</a:t>
            </a:r>
          </a:p>
        </p:txBody>
      </p:sp>
      <p:sp>
        <p:nvSpPr>
          <p:cNvPr id="33" name="TextBox 32">
            <a:extLst>
              <a:ext uri="{FF2B5EF4-FFF2-40B4-BE49-F238E27FC236}">
                <a16:creationId xmlns:a16="http://schemas.microsoft.com/office/drawing/2014/main" id="{5291BAEB-3C10-4DF7-9D80-A5AC682CA18A}"/>
              </a:ext>
            </a:extLst>
          </p:cNvPr>
          <p:cNvSpPr txBox="1"/>
          <p:nvPr/>
        </p:nvSpPr>
        <p:spPr>
          <a:xfrm>
            <a:off x="7500116" y="3481676"/>
            <a:ext cx="1158766" cy="646331"/>
          </a:xfrm>
          <a:prstGeom prst="rec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en-US" dirty="0">
                <a:solidFill>
                  <a:schemeClr val="bg1"/>
                </a:solidFill>
                <a:latin typeface="Poppins" panose="00000500000000000000" pitchFamily="2" charset="0"/>
                <a:cs typeface="Poppins" panose="00000500000000000000" pitchFamily="2" charset="0"/>
              </a:rPr>
              <a:t>REGIONS 8 &amp; 10</a:t>
            </a:r>
          </a:p>
        </p:txBody>
      </p:sp>
    </p:spTree>
    <p:extLst>
      <p:ext uri="{BB962C8B-B14F-4D97-AF65-F5344CB8AC3E}">
        <p14:creationId xmlns:p14="http://schemas.microsoft.com/office/powerpoint/2010/main" val="4253690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69">
            <a:extLst>
              <a:ext uri="{FF2B5EF4-FFF2-40B4-BE49-F238E27FC236}">
                <a16:creationId xmlns:a16="http://schemas.microsoft.com/office/drawing/2014/main" id="{81635EE0-7B7D-4B4A-9614-D4791168FA2D}"/>
              </a:ext>
            </a:extLst>
          </p:cNvPr>
          <p:cNvSpPr>
            <a:spLocks noChangeArrowheads="1"/>
          </p:cNvSpPr>
          <p:nvPr/>
        </p:nvSpPr>
        <p:spPr bwMode="auto">
          <a:xfrm>
            <a:off x="2233413" y="1582096"/>
            <a:ext cx="5468378" cy="1065241"/>
          </a:xfrm>
          <a:prstGeom prst="roundRect">
            <a:avLst>
              <a:gd name="adj" fmla="val 18967"/>
            </a:avLst>
          </a:prstGeom>
          <a:solidFill>
            <a:schemeClr val="accent6">
              <a:alpha val="20000"/>
            </a:schemeClr>
          </a:solidFill>
          <a:ln>
            <a:noFill/>
          </a:ln>
          <a:effectLst/>
        </p:spPr>
        <p:txBody>
          <a:bodyPr wrap="none" anchor="ctr"/>
          <a:lstStyle/>
          <a:p>
            <a:endParaRPr lang="en-US" sz="1350" dirty="0">
              <a:latin typeface="Poppins" pitchFamily="2" charset="77"/>
            </a:endParaRPr>
          </a:p>
        </p:txBody>
      </p:sp>
      <p:sp>
        <p:nvSpPr>
          <p:cNvPr id="16" name="Freeform 70">
            <a:extLst>
              <a:ext uri="{FF2B5EF4-FFF2-40B4-BE49-F238E27FC236}">
                <a16:creationId xmlns:a16="http://schemas.microsoft.com/office/drawing/2014/main" id="{797426E0-D5C2-8C4C-9DDA-5C9BF6391AF8}"/>
              </a:ext>
            </a:extLst>
          </p:cNvPr>
          <p:cNvSpPr>
            <a:spLocks noChangeArrowheads="1"/>
          </p:cNvSpPr>
          <p:nvPr/>
        </p:nvSpPr>
        <p:spPr bwMode="auto">
          <a:xfrm>
            <a:off x="6867317" y="1582096"/>
            <a:ext cx="830354" cy="1065241"/>
          </a:xfrm>
          <a:custGeom>
            <a:avLst/>
            <a:gdLst>
              <a:gd name="T0" fmla="*/ 1775 w 1776"/>
              <a:gd name="T1" fmla="*/ 1849 h 2280"/>
              <a:gd name="T2" fmla="*/ 1775 w 1776"/>
              <a:gd name="T3" fmla="*/ 430 h 2280"/>
              <a:gd name="T4" fmla="*/ 1775 w 1776"/>
              <a:gd name="T5" fmla="*/ 430 h 2280"/>
              <a:gd name="T6" fmla="*/ 1345 w 1776"/>
              <a:gd name="T7" fmla="*/ 0 h 2280"/>
              <a:gd name="T8" fmla="*/ 0 w 1776"/>
              <a:gd name="T9" fmla="*/ 0 h 2280"/>
              <a:gd name="T10" fmla="*/ 0 w 1776"/>
              <a:gd name="T11" fmla="*/ 2279 h 2280"/>
              <a:gd name="T12" fmla="*/ 1345 w 1776"/>
              <a:gd name="T13" fmla="*/ 2279 h 2280"/>
              <a:gd name="T14" fmla="*/ 1345 w 1776"/>
              <a:gd name="T15" fmla="*/ 2279 h 2280"/>
              <a:gd name="T16" fmla="*/ 1775 w 1776"/>
              <a:gd name="T17" fmla="*/ 1849 h 2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76" h="2280">
                <a:moveTo>
                  <a:pt x="1775" y="1849"/>
                </a:moveTo>
                <a:lnTo>
                  <a:pt x="1775" y="430"/>
                </a:lnTo>
                <a:lnTo>
                  <a:pt x="1775" y="430"/>
                </a:lnTo>
                <a:cubicBezTo>
                  <a:pt x="1775" y="194"/>
                  <a:pt x="1582" y="0"/>
                  <a:pt x="1345" y="0"/>
                </a:cubicBezTo>
                <a:lnTo>
                  <a:pt x="0" y="0"/>
                </a:lnTo>
                <a:lnTo>
                  <a:pt x="0" y="2279"/>
                </a:lnTo>
                <a:lnTo>
                  <a:pt x="1345" y="2279"/>
                </a:lnTo>
                <a:lnTo>
                  <a:pt x="1345" y="2279"/>
                </a:lnTo>
                <a:cubicBezTo>
                  <a:pt x="1582" y="2279"/>
                  <a:pt x="1775" y="2085"/>
                  <a:pt x="1775" y="1849"/>
                </a:cubicBezTo>
              </a:path>
            </a:pathLst>
          </a:custGeom>
          <a:solidFill>
            <a:schemeClr val="accent1"/>
          </a:solidFill>
          <a:ln>
            <a:noFill/>
          </a:ln>
          <a:effectLst/>
        </p:spPr>
        <p:txBody>
          <a:bodyPr wrap="none" anchor="ctr"/>
          <a:lstStyle/>
          <a:p>
            <a:endParaRPr lang="en-US" sz="1350" dirty="0">
              <a:latin typeface="Poppins" pitchFamily="2" charset="77"/>
            </a:endParaRPr>
          </a:p>
        </p:txBody>
      </p:sp>
      <p:sp>
        <p:nvSpPr>
          <p:cNvPr id="17" name="Freeform 71">
            <a:extLst>
              <a:ext uri="{FF2B5EF4-FFF2-40B4-BE49-F238E27FC236}">
                <a16:creationId xmlns:a16="http://schemas.microsoft.com/office/drawing/2014/main" id="{0B338109-343F-D943-A43E-7448C4EFB798}"/>
              </a:ext>
            </a:extLst>
          </p:cNvPr>
          <p:cNvSpPr>
            <a:spLocks noChangeArrowheads="1"/>
          </p:cNvSpPr>
          <p:nvPr/>
        </p:nvSpPr>
        <p:spPr bwMode="auto">
          <a:xfrm>
            <a:off x="1446329" y="1594459"/>
            <a:ext cx="1038456" cy="1038456"/>
          </a:xfrm>
          <a:custGeom>
            <a:avLst/>
            <a:gdLst>
              <a:gd name="T0" fmla="*/ 1111 w 2224"/>
              <a:gd name="T1" fmla="*/ 2223 h 2224"/>
              <a:gd name="T2" fmla="*/ 0 w 2224"/>
              <a:gd name="T3" fmla="*/ 1112 h 2224"/>
              <a:gd name="T4" fmla="*/ 1111 w 2224"/>
              <a:gd name="T5" fmla="*/ 0 h 2224"/>
              <a:gd name="T6" fmla="*/ 2223 w 2224"/>
              <a:gd name="T7" fmla="*/ 1112 h 2224"/>
              <a:gd name="T8" fmla="*/ 1111 w 2224"/>
              <a:gd name="T9" fmla="*/ 2223 h 2224"/>
            </a:gdLst>
            <a:ahLst/>
            <a:cxnLst>
              <a:cxn ang="0">
                <a:pos x="T0" y="T1"/>
              </a:cxn>
              <a:cxn ang="0">
                <a:pos x="T2" y="T3"/>
              </a:cxn>
              <a:cxn ang="0">
                <a:pos x="T4" y="T5"/>
              </a:cxn>
              <a:cxn ang="0">
                <a:pos x="T6" y="T7"/>
              </a:cxn>
              <a:cxn ang="0">
                <a:pos x="T8" y="T9"/>
              </a:cxn>
            </a:cxnLst>
            <a:rect l="0" t="0" r="r" b="b"/>
            <a:pathLst>
              <a:path w="2224" h="2224">
                <a:moveTo>
                  <a:pt x="1111" y="2223"/>
                </a:moveTo>
                <a:lnTo>
                  <a:pt x="0" y="1112"/>
                </a:lnTo>
                <a:lnTo>
                  <a:pt x="1111" y="0"/>
                </a:lnTo>
                <a:lnTo>
                  <a:pt x="2223" y="1112"/>
                </a:lnTo>
                <a:lnTo>
                  <a:pt x="1111" y="2223"/>
                </a:lnTo>
              </a:path>
            </a:pathLst>
          </a:custGeom>
          <a:solidFill>
            <a:schemeClr val="bg2"/>
          </a:solidFill>
          <a:ln>
            <a:noFill/>
          </a:ln>
          <a:effectLst/>
        </p:spPr>
        <p:txBody>
          <a:bodyPr wrap="none" anchor="ctr"/>
          <a:lstStyle/>
          <a:p>
            <a:endParaRPr lang="en-US" sz="1350" dirty="0">
              <a:latin typeface="Poppins" pitchFamily="2" charset="77"/>
            </a:endParaRPr>
          </a:p>
        </p:txBody>
      </p:sp>
      <p:sp>
        <p:nvSpPr>
          <p:cNvPr id="18" name="Freeform 72">
            <a:extLst>
              <a:ext uri="{FF2B5EF4-FFF2-40B4-BE49-F238E27FC236}">
                <a16:creationId xmlns:a16="http://schemas.microsoft.com/office/drawing/2014/main" id="{33F7451B-4B27-4040-9BA4-FA24C0A6266D}"/>
              </a:ext>
            </a:extLst>
          </p:cNvPr>
          <p:cNvSpPr>
            <a:spLocks noChangeArrowheads="1"/>
          </p:cNvSpPr>
          <p:nvPr/>
        </p:nvSpPr>
        <p:spPr bwMode="auto">
          <a:xfrm>
            <a:off x="1514322" y="1662452"/>
            <a:ext cx="904529" cy="904529"/>
          </a:xfrm>
          <a:custGeom>
            <a:avLst/>
            <a:gdLst>
              <a:gd name="T0" fmla="*/ 966 w 1935"/>
              <a:gd name="T1" fmla="*/ 1935 h 1936"/>
              <a:gd name="T2" fmla="*/ 0 w 1935"/>
              <a:gd name="T3" fmla="*/ 968 h 1936"/>
              <a:gd name="T4" fmla="*/ 966 w 1935"/>
              <a:gd name="T5" fmla="*/ 0 h 1936"/>
              <a:gd name="T6" fmla="*/ 1934 w 1935"/>
              <a:gd name="T7" fmla="*/ 968 h 1936"/>
              <a:gd name="T8" fmla="*/ 966 w 1935"/>
              <a:gd name="T9" fmla="*/ 1935 h 1936"/>
            </a:gdLst>
            <a:ahLst/>
            <a:cxnLst>
              <a:cxn ang="0">
                <a:pos x="T0" y="T1"/>
              </a:cxn>
              <a:cxn ang="0">
                <a:pos x="T2" y="T3"/>
              </a:cxn>
              <a:cxn ang="0">
                <a:pos x="T4" y="T5"/>
              </a:cxn>
              <a:cxn ang="0">
                <a:pos x="T6" y="T7"/>
              </a:cxn>
              <a:cxn ang="0">
                <a:pos x="T8" y="T9"/>
              </a:cxn>
            </a:cxnLst>
            <a:rect l="0" t="0" r="r" b="b"/>
            <a:pathLst>
              <a:path w="1935" h="1936">
                <a:moveTo>
                  <a:pt x="966" y="1935"/>
                </a:moveTo>
                <a:lnTo>
                  <a:pt x="0" y="968"/>
                </a:lnTo>
                <a:lnTo>
                  <a:pt x="966" y="0"/>
                </a:lnTo>
                <a:lnTo>
                  <a:pt x="1934" y="968"/>
                </a:lnTo>
                <a:lnTo>
                  <a:pt x="966" y="1935"/>
                </a:lnTo>
              </a:path>
            </a:pathLst>
          </a:custGeom>
          <a:solidFill>
            <a:schemeClr val="accent1"/>
          </a:solidFill>
          <a:ln>
            <a:noFill/>
          </a:ln>
          <a:effectLst/>
        </p:spPr>
        <p:txBody>
          <a:bodyPr wrap="none" anchor="ctr"/>
          <a:lstStyle/>
          <a:p>
            <a:endParaRPr lang="en-US" sz="1350" dirty="0">
              <a:latin typeface="Poppins" pitchFamily="2" charset="77"/>
            </a:endParaRPr>
          </a:p>
        </p:txBody>
      </p:sp>
      <p:sp>
        <p:nvSpPr>
          <p:cNvPr id="20" name="Freeform 155">
            <a:extLst>
              <a:ext uri="{FF2B5EF4-FFF2-40B4-BE49-F238E27FC236}">
                <a16:creationId xmlns:a16="http://schemas.microsoft.com/office/drawing/2014/main" id="{0FE7C353-C914-1345-B30F-9D40D73B8BC6}"/>
              </a:ext>
            </a:extLst>
          </p:cNvPr>
          <p:cNvSpPr>
            <a:spLocks noChangeArrowheads="1"/>
          </p:cNvSpPr>
          <p:nvPr/>
        </p:nvSpPr>
        <p:spPr bwMode="auto">
          <a:xfrm>
            <a:off x="2235473" y="2799809"/>
            <a:ext cx="5468378" cy="1065242"/>
          </a:xfrm>
          <a:prstGeom prst="roundRect">
            <a:avLst>
              <a:gd name="adj" fmla="val 18967"/>
            </a:avLst>
          </a:prstGeom>
          <a:solidFill>
            <a:schemeClr val="accent6">
              <a:alpha val="20000"/>
            </a:schemeClr>
          </a:solidFill>
          <a:ln>
            <a:noFill/>
          </a:ln>
          <a:effectLst/>
        </p:spPr>
        <p:txBody>
          <a:bodyPr wrap="none" anchor="ctr"/>
          <a:lstStyle/>
          <a:p>
            <a:endParaRPr lang="en-US" sz="1350" dirty="0">
              <a:latin typeface="Poppins" pitchFamily="2" charset="77"/>
            </a:endParaRPr>
          </a:p>
        </p:txBody>
      </p:sp>
      <p:sp>
        <p:nvSpPr>
          <p:cNvPr id="21" name="Freeform 156">
            <a:extLst>
              <a:ext uri="{FF2B5EF4-FFF2-40B4-BE49-F238E27FC236}">
                <a16:creationId xmlns:a16="http://schemas.microsoft.com/office/drawing/2014/main" id="{4CA5660E-2B07-3E48-92E4-B9A9D0E82804}"/>
              </a:ext>
            </a:extLst>
          </p:cNvPr>
          <p:cNvSpPr>
            <a:spLocks noChangeArrowheads="1"/>
          </p:cNvSpPr>
          <p:nvPr/>
        </p:nvSpPr>
        <p:spPr bwMode="auto">
          <a:xfrm>
            <a:off x="6869378" y="2799809"/>
            <a:ext cx="830352" cy="1065242"/>
          </a:xfrm>
          <a:custGeom>
            <a:avLst/>
            <a:gdLst>
              <a:gd name="T0" fmla="*/ 1775 w 1776"/>
              <a:gd name="T1" fmla="*/ 1847 h 2278"/>
              <a:gd name="T2" fmla="*/ 1775 w 1776"/>
              <a:gd name="T3" fmla="*/ 429 h 2278"/>
              <a:gd name="T4" fmla="*/ 1775 w 1776"/>
              <a:gd name="T5" fmla="*/ 429 h 2278"/>
              <a:gd name="T6" fmla="*/ 1345 w 1776"/>
              <a:gd name="T7" fmla="*/ 0 h 2278"/>
              <a:gd name="T8" fmla="*/ 0 w 1776"/>
              <a:gd name="T9" fmla="*/ 0 h 2278"/>
              <a:gd name="T10" fmla="*/ 0 w 1776"/>
              <a:gd name="T11" fmla="*/ 2277 h 2278"/>
              <a:gd name="T12" fmla="*/ 1345 w 1776"/>
              <a:gd name="T13" fmla="*/ 2277 h 2278"/>
              <a:gd name="T14" fmla="*/ 1345 w 1776"/>
              <a:gd name="T15" fmla="*/ 2277 h 2278"/>
              <a:gd name="T16" fmla="*/ 1775 w 1776"/>
              <a:gd name="T17" fmla="*/ 1847 h 2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76" h="2278">
                <a:moveTo>
                  <a:pt x="1775" y="1847"/>
                </a:moveTo>
                <a:lnTo>
                  <a:pt x="1775" y="429"/>
                </a:lnTo>
                <a:lnTo>
                  <a:pt x="1775" y="429"/>
                </a:lnTo>
                <a:cubicBezTo>
                  <a:pt x="1775" y="192"/>
                  <a:pt x="1582" y="0"/>
                  <a:pt x="1345" y="0"/>
                </a:cubicBezTo>
                <a:lnTo>
                  <a:pt x="0" y="0"/>
                </a:lnTo>
                <a:lnTo>
                  <a:pt x="0" y="2277"/>
                </a:lnTo>
                <a:lnTo>
                  <a:pt x="1345" y="2277"/>
                </a:lnTo>
                <a:lnTo>
                  <a:pt x="1345" y="2277"/>
                </a:lnTo>
                <a:cubicBezTo>
                  <a:pt x="1582" y="2277"/>
                  <a:pt x="1775" y="2084"/>
                  <a:pt x="1775" y="1847"/>
                </a:cubicBezTo>
              </a:path>
            </a:pathLst>
          </a:custGeom>
          <a:solidFill>
            <a:schemeClr val="accent2"/>
          </a:solidFill>
          <a:ln>
            <a:noFill/>
          </a:ln>
          <a:effectLst/>
        </p:spPr>
        <p:txBody>
          <a:bodyPr wrap="none" anchor="ctr"/>
          <a:lstStyle/>
          <a:p>
            <a:endParaRPr lang="en-US" sz="1350" dirty="0">
              <a:latin typeface="Poppins" pitchFamily="2" charset="77"/>
            </a:endParaRPr>
          </a:p>
        </p:txBody>
      </p:sp>
      <p:sp>
        <p:nvSpPr>
          <p:cNvPr id="22" name="Freeform 157">
            <a:extLst>
              <a:ext uri="{FF2B5EF4-FFF2-40B4-BE49-F238E27FC236}">
                <a16:creationId xmlns:a16="http://schemas.microsoft.com/office/drawing/2014/main" id="{823970EF-A581-7A43-A2A7-C66C03FEC577}"/>
              </a:ext>
            </a:extLst>
          </p:cNvPr>
          <p:cNvSpPr>
            <a:spLocks noChangeArrowheads="1"/>
          </p:cNvSpPr>
          <p:nvPr/>
        </p:nvSpPr>
        <p:spPr bwMode="auto">
          <a:xfrm>
            <a:off x="1448389" y="2814232"/>
            <a:ext cx="1038456" cy="1038456"/>
          </a:xfrm>
          <a:custGeom>
            <a:avLst/>
            <a:gdLst>
              <a:gd name="T0" fmla="*/ 1112 w 2224"/>
              <a:gd name="T1" fmla="*/ 2222 h 2223"/>
              <a:gd name="T2" fmla="*/ 0 w 2224"/>
              <a:gd name="T3" fmla="*/ 1110 h 2223"/>
              <a:gd name="T4" fmla="*/ 1112 w 2224"/>
              <a:gd name="T5" fmla="*/ 0 h 2223"/>
              <a:gd name="T6" fmla="*/ 2223 w 2224"/>
              <a:gd name="T7" fmla="*/ 1110 h 2223"/>
              <a:gd name="T8" fmla="*/ 1112 w 2224"/>
              <a:gd name="T9" fmla="*/ 2222 h 2223"/>
            </a:gdLst>
            <a:ahLst/>
            <a:cxnLst>
              <a:cxn ang="0">
                <a:pos x="T0" y="T1"/>
              </a:cxn>
              <a:cxn ang="0">
                <a:pos x="T2" y="T3"/>
              </a:cxn>
              <a:cxn ang="0">
                <a:pos x="T4" y="T5"/>
              </a:cxn>
              <a:cxn ang="0">
                <a:pos x="T6" y="T7"/>
              </a:cxn>
              <a:cxn ang="0">
                <a:pos x="T8" y="T9"/>
              </a:cxn>
            </a:cxnLst>
            <a:rect l="0" t="0" r="r" b="b"/>
            <a:pathLst>
              <a:path w="2224" h="2223">
                <a:moveTo>
                  <a:pt x="1112" y="2222"/>
                </a:moveTo>
                <a:lnTo>
                  <a:pt x="0" y="1110"/>
                </a:lnTo>
                <a:lnTo>
                  <a:pt x="1112" y="0"/>
                </a:lnTo>
                <a:lnTo>
                  <a:pt x="2223" y="1110"/>
                </a:lnTo>
                <a:lnTo>
                  <a:pt x="1112" y="2222"/>
                </a:lnTo>
              </a:path>
            </a:pathLst>
          </a:custGeom>
          <a:solidFill>
            <a:schemeClr val="bg2"/>
          </a:solidFill>
          <a:ln>
            <a:noFill/>
          </a:ln>
          <a:effectLst/>
        </p:spPr>
        <p:txBody>
          <a:bodyPr wrap="none" anchor="ctr"/>
          <a:lstStyle/>
          <a:p>
            <a:endParaRPr lang="en-US" sz="1350" dirty="0">
              <a:latin typeface="Poppins" pitchFamily="2" charset="77"/>
            </a:endParaRPr>
          </a:p>
        </p:txBody>
      </p:sp>
      <p:sp>
        <p:nvSpPr>
          <p:cNvPr id="23" name="Freeform 158">
            <a:extLst>
              <a:ext uri="{FF2B5EF4-FFF2-40B4-BE49-F238E27FC236}">
                <a16:creationId xmlns:a16="http://schemas.microsoft.com/office/drawing/2014/main" id="{6F989B77-8E4A-0748-9AA7-EF195EA12755}"/>
              </a:ext>
            </a:extLst>
          </p:cNvPr>
          <p:cNvSpPr>
            <a:spLocks noChangeArrowheads="1"/>
          </p:cNvSpPr>
          <p:nvPr/>
        </p:nvSpPr>
        <p:spPr bwMode="auto">
          <a:xfrm>
            <a:off x="1516383" y="2880166"/>
            <a:ext cx="904528" cy="904528"/>
          </a:xfrm>
          <a:custGeom>
            <a:avLst/>
            <a:gdLst>
              <a:gd name="T0" fmla="*/ 968 w 1936"/>
              <a:gd name="T1" fmla="*/ 1934 h 1935"/>
              <a:gd name="T2" fmla="*/ 0 w 1936"/>
              <a:gd name="T3" fmla="*/ 967 h 1935"/>
              <a:gd name="T4" fmla="*/ 968 w 1936"/>
              <a:gd name="T5" fmla="*/ 0 h 1935"/>
              <a:gd name="T6" fmla="*/ 1935 w 1936"/>
              <a:gd name="T7" fmla="*/ 967 h 1935"/>
              <a:gd name="T8" fmla="*/ 968 w 1936"/>
              <a:gd name="T9" fmla="*/ 1934 h 1935"/>
            </a:gdLst>
            <a:ahLst/>
            <a:cxnLst>
              <a:cxn ang="0">
                <a:pos x="T0" y="T1"/>
              </a:cxn>
              <a:cxn ang="0">
                <a:pos x="T2" y="T3"/>
              </a:cxn>
              <a:cxn ang="0">
                <a:pos x="T4" y="T5"/>
              </a:cxn>
              <a:cxn ang="0">
                <a:pos x="T6" y="T7"/>
              </a:cxn>
              <a:cxn ang="0">
                <a:pos x="T8" y="T9"/>
              </a:cxn>
            </a:cxnLst>
            <a:rect l="0" t="0" r="r" b="b"/>
            <a:pathLst>
              <a:path w="1936" h="1935">
                <a:moveTo>
                  <a:pt x="968" y="1934"/>
                </a:moveTo>
                <a:lnTo>
                  <a:pt x="0" y="967"/>
                </a:lnTo>
                <a:lnTo>
                  <a:pt x="968" y="0"/>
                </a:lnTo>
                <a:lnTo>
                  <a:pt x="1935" y="967"/>
                </a:lnTo>
                <a:lnTo>
                  <a:pt x="968" y="1934"/>
                </a:lnTo>
              </a:path>
            </a:pathLst>
          </a:custGeom>
          <a:solidFill>
            <a:schemeClr val="accent2"/>
          </a:solidFill>
          <a:ln>
            <a:noFill/>
          </a:ln>
          <a:effectLst/>
        </p:spPr>
        <p:txBody>
          <a:bodyPr wrap="none" anchor="ctr"/>
          <a:lstStyle/>
          <a:p>
            <a:endParaRPr lang="en-US" sz="1350" dirty="0">
              <a:latin typeface="Poppins" pitchFamily="2" charset="77"/>
            </a:endParaRPr>
          </a:p>
        </p:txBody>
      </p:sp>
      <p:sp>
        <p:nvSpPr>
          <p:cNvPr id="25" name="Freeform 248">
            <a:extLst>
              <a:ext uri="{FF2B5EF4-FFF2-40B4-BE49-F238E27FC236}">
                <a16:creationId xmlns:a16="http://schemas.microsoft.com/office/drawing/2014/main" id="{7DEDD3F5-DCC6-A946-8306-6725738453AA}"/>
              </a:ext>
            </a:extLst>
          </p:cNvPr>
          <p:cNvSpPr>
            <a:spLocks noChangeArrowheads="1"/>
          </p:cNvSpPr>
          <p:nvPr/>
        </p:nvSpPr>
        <p:spPr bwMode="auto">
          <a:xfrm>
            <a:off x="2237534" y="4019583"/>
            <a:ext cx="5468378" cy="1065242"/>
          </a:xfrm>
          <a:prstGeom prst="roundRect">
            <a:avLst>
              <a:gd name="adj" fmla="val 19254"/>
            </a:avLst>
          </a:prstGeom>
          <a:solidFill>
            <a:schemeClr val="accent6">
              <a:alpha val="20000"/>
            </a:schemeClr>
          </a:solidFill>
          <a:ln>
            <a:noFill/>
          </a:ln>
          <a:effectLst/>
        </p:spPr>
        <p:txBody>
          <a:bodyPr wrap="none" anchor="ctr"/>
          <a:lstStyle/>
          <a:p>
            <a:endParaRPr lang="en-US" sz="1350" dirty="0">
              <a:latin typeface="Poppins" pitchFamily="2" charset="77"/>
            </a:endParaRPr>
          </a:p>
        </p:txBody>
      </p:sp>
      <p:sp>
        <p:nvSpPr>
          <p:cNvPr id="26" name="Freeform 249">
            <a:extLst>
              <a:ext uri="{FF2B5EF4-FFF2-40B4-BE49-F238E27FC236}">
                <a16:creationId xmlns:a16="http://schemas.microsoft.com/office/drawing/2014/main" id="{3F45C0A5-13DE-734E-8BD4-1EE1D283414B}"/>
              </a:ext>
            </a:extLst>
          </p:cNvPr>
          <p:cNvSpPr>
            <a:spLocks noChangeArrowheads="1"/>
          </p:cNvSpPr>
          <p:nvPr/>
        </p:nvSpPr>
        <p:spPr bwMode="auto">
          <a:xfrm>
            <a:off x="6873499" y="4019583"/>
            <a:ext cx="830352" cy="1065242"/>
          </a:xfrm>
          <a:custGeom>
            <a:avLst/>
            <a:gdLst>
              <a:gd name="T0" fmla="*/ 1775 w 1776"/>
              <a:gd name="T1" fmla="*/ 1848 h 2279"/>
              <a:gd name="T2" fmla="*/ 1775 w 1776"/>
              <a:gd name="T3" fmla="*/ 430 h 2279"/>
              <a:gd name="T4" fmla="*/ 1775 w 1776"/>
              <a:gd name="T5" fmla="*/ 430 h 2279"/>
              <a:gd name="T6" fmla="*/ 1345 w 1776"/>
              <a:gd name="T7" fmla="*/ 0 h 2279"/>
              <a:gd name="T8" fmla="*/ 0 w 1776"/>
              <a:gd name="T9" fmla="*/ 0 h 2279"/>
              <a:gd name="T10" fmla="*/ 0 w 1776"/>
              <a:gd name="T11" fmla="*/ 2278 h 2279"/>
              <a:gd name="T12" fmla="*/ 1345 w 1776"/>
              <a:gd name="T13" fmla="*/ 2278 h 2279"/>
              <a:gd name="T14" fmla="*/ 1345 w 1776"/>
              <a:gd name="T15" fmla="*/ 2278 h 2279"/>
              <a:gd name="T16" fmla="*/ 1775 w 1776"/>
              <a:gd name="T17" fmla="*/ 1848 h 2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76" h="2279">
                <a:moveTo>
                  <a:pt x="1775" y="1848"/>
                </a:moveTo>
                <a:lnTo>
                  <a:pt x="1775" y="430"/>
                </a:lnTo>
                <a:lnTo>
                  <a:pt x="1775" y="430"/>
                </a:lnTo>
                <a:cubicBezTo>
                  <a:pt x="1775" y="193"/>
                  <a:pt x="1581" y="0"/>
                  <a:pt x="1345" y="0"/>
                </a:cubicBezTo>
                <a:lnTo>
                  <a:pt x="0" y="0"/>
                </a:lnTo>
                <a:lnTo>
                  <a:pt x="0" y="2278"/>
                </a:lnTo>
                <a:lnTo>
                  <a:pt x="1345" y="2278"/>
                </a:lnTo>
                <a:lnTo>
                  <a:pt x="1345" y="2278"/>
                </a:lnTo>
                <a:cubicBezTo>
                  <a:pt x="1581" y="2278"/>
                  <a:pt x="1775" y="2085"/>
                  <a:pt x="1775" y="1848"/>
                </a:cubicBezTo>
              </a:path>
            </a:pathLst>
          </a:custGeom>
          <a:solidFill>
            <a:schemeClr val="accent3"/>
          </a:solidFill>
          <a:ln>
            <a:noFill/>
          </a:ln>
          <a:effectLst/>
        </p:spPr>
        <p:txBody>
          <a:bodyPr wrap="none" anchor="ctr"/>
          <a:lstStyle/>
          <a:p>
            <a:endParaRPr lang="en-US" sz="1350" dirty="0">
              <a:latin typeface="Poppins" pitchFamily="2" charset="77"/>
            </a:endParaRPr>
          </a:p>
        </p:txBody>
      </p:sp>
      <p:sp>
        <p:nvSpPr>
          <p:cNvPr id="27" name="Freeform 250">
            <a:extLst>
              <a:ext uri="{FF2B5EF4-FFF2-40B4-BE49-F238E27FC236}">
                <a16:creationId xmlns:a16="http://schemas.microsoft.com/office/drawing/2014/main" id="{C68059BA-3EB0-094F-8E4C-50A898B6E534}"/>
              </a:ext>
            </a:extLst>
          </p:cNvPr>
          <p:cNvSpPr>
            <a:spLocks noChangeArrowheads="1"/>
          </p:cNvSpPr>
          <p:nvPr/>
        </p:nvSpPr>
        <p:spPr bwMode="auto">
          <a:xfrm>
            <a:off x="1450449" y="4031945"/>
            <a:ext cx="1038456" cy="1038456"/>
          </a:xfrm>
          <a:custGeom>
            <a:avLst/>
            <a:gdLst>
              <a:gd name="T0" fmla="*/ 1111 w 2223"/>
              <a:gd name="T1" fmla="*/ 2223 h 2224"/>
              <a:gd name="T2" fmla="*/ 0 w 2223"/>
              <a:gd name="T3" fmla="*/ 1111 h 2224"/>
              <a:gd name="T4" fmla="*/ 1111 w 2223"/>
              <a:gd name="T5" fmla="*/ 0 h 2224"/>
              <a:gd name="T6" fmla="*/ 2222 w 2223"/>
              <a:gd name="T7" fmla="*/ 1111 h 2224"/>
              <a:gd name="T8" fmla="*/ 1111 w 2223"/>
              <a:gd name="T9" fmla="*/ 2223 h 2224"/>
            </a:gdLst>
            <a:ahLst/>
            <a:cxnLst>
              <a:cxn ang="0">
                <a:pos x="T0" y="T1"/>
              </a:cxn>
              <a:cxn ang="0">
                <a:pos x="T2" y="T3"/>
              </a:cxn>
              <a:cxn ang="0">
                <a:pos x="T4" y="T5"/>
              </a:cxn>
              <a:cxn ang="0">
                <a:pos x="T6" y="T7"/>
              </a:cxn>
              <a:cxn ang="0">
                <a:pos x="T8" y="T9"/>
              </a:cxn>
            </a:cxnLst>
            <a:rect l="0" t="0" r="r" b="b"/>
            <a:pathLst>
              <a:path w="2223" h="2224">
                <a:moveTo>
                  <a:pt x="1111" y="2223"/>
                </a:moveTo>
                <a:lnTo>
                  <a:pt x="0" y="1111"/>
                </a:lnTo>
                <a:lnTo>
                  <a:pt x="1111" y="0"/>
                </a:lnTo>
                <a:lnTo>
                  <a:pt x="2222" y="1111"/>
                </a:lnTo>
                <a:lnTo>
                  <a:pt x="1111" y="2223"/>
                </a:lnTo>
              </a:path>
            </a:pathLst>
          </a:custGeom>
          <a:solidFill>
            <a:schemeClr val="bg2"/>
          </a:solidFill>
          <a:ln>
            <a:noFill/>
          </a:ln>
          <a:effectLst/>
        </p:spPr>
        <p:txBody>
          <a:bodyPr wrap="none" anchor="ctr"/>
          <a:lstStyle/>
          <a:p>
            <a:endParaRPr lang="en-US" sz="1350" dirty="0">
              <a:latin typeface="Poppins" pitchFamily="2" charset="77"/>
            </a:endParaRPr>
          </a:p>
        </p:txBody>
      </p:sp>
      <p:sp>
        <p:nvSpPr>
          <p:cNvPr id="28" name="Freeform 251">
            <a:extLst>
              <a:ext uri="{FF2B5EF4-FFF2-40B4-BE49-F238E27FC236}">
                <a16:creationId xmlns:a16="http://schemas.microsoft.com/office/drawing/2014/main" id="{1F247AE2-2594-C341-8FAD-7D5FA0A355AB}"/>
              </a:ext>
            </a:extLst>
          </p:cNvPr>
          <p:cNvSpPr>
            <a:spLocks noChangeArrowheads="1"/>
          </p:cNvSpPr>
          <p:nvPr/>
        </p:nvSpPr>
        <p:spPr bwMode="auto">
          <a:xfrm>
            <a:off x="1518444" y="4099939"/>
            <a:ext cx="904529" cy="904528"/>
          </a:xfrm>
          <a:custGeom>
            <a:avLst/>
            <a:gdLst>
              <a:gd name="T0" fmla="*/ 967 w 1935"/>
              <a:gd name="T1" fmla="*/ 1934 h 1935"/>
              <a:gd name="T2" fmla="*/ 0 w 1935"/>
              <a:gd name="T3" fmla="*/ 966 h 1935"/>
              <a:gd name="T4" fmla="*/ 967 w 1935"/>
              <a:gd name="T5" fmla="*/ 0 h 1935"/>
              <a:gd name="T6" fmla="*/ 1934 w 1935"/>
              <a:gd name="T7" fmla="*/ 966 h 1935"/>
              <a:gd name="T8" fmla="*/ 967 w 1935"/>
              <a:gd name="T9" fmla="*/ 1934 h 1935"/>
            </a:gdLst>
            <a:ahLst/>
            <a:cxnLst>
              <a:cxn ang="0">
                <a:pos x="T0" y="T1"/>
              </a:cxn>
              <a:cxn ang="0">
                <a:pos x="T2" y="T3"/>
              </a:cxn>
              <a:cxn ang="0">
                <a:pos x="T4" y="T5"/>
              </a:cxn>
              <a:cxn ang="0">
                <a:pos x="T6" y="T7"/>
              </a:cxn>
              <a:cxn ang="0">
                <a:pos x="T8" y="T9"/>
              </a:cxn>
            </a:cxnLst>
            <a:rect l="0" t="0" r="r" b="b"/>
            <a:pathLst>
              <a:path w="1935" h="1935">
                <a:moveTo>
                  <a:pt x="967" y="1934"/>
                </a:moveTo>
                <a:lnTo>
                  <a:pt x="0" y="966"/>
                </a:lnTo>
                <a:lnTo>
                  <a:pt x="967" y="0"/>
                </a:lnTo>
                <a:lnTo>
                  <a:pt x="1934" y="966"/>
                </a:lnTo>
                <a:lnTo>
                  <a:pt x="967" y="1934"/>
                </a:lnTo>
              </a:path>
            </a:pathLst>
          </a:custGeom>
          <a:solidFill>
            <a:schemeClr val="accent3"/>
          </a:solidFill>
          <a:ln>
            <a:noFill/>
          </a:ln>
          <a:effectLst/>
        </p:spPr>
        <p:txBody>
          <a:bodyPr wrap="none" anchor="ctr"/>
          <a:lstStyle/>
          <a:p>
            <a:endParaRPr lang="en-US" sz="1350" dirty="0">
              <a:latin typeface="Poppins" pitchFamily="2" charset="77"/>
            </a:endParaRPr>
          </a:p>
        </p:txBody>
      </p:sp>
      <p:sp>
        <p:nvSpPr>
          <p:cNvPr id="5" name="TextBox 4">
            <a:extLst>
              <a:ext uri="{FF2B5EF4-FFF2-40B4-BE49-F238E27FC236}">
                <a16:creationId xmlns:a16="http://schemas.microsoft.com/office/drawing/2014/main" id="{BEBE2C2E-B7DF-614C-9028-C56B87B9530D}"/>
              </a:ext>
            </a:extLst>
          </p:cNvPr>
          <p:cNvSpPr txBox="1"/>
          <p:nvPr/>
        </p:nvSpPr>
        <p:spPr>
          <a:xfrm>
            <a:off x="570458" y="688519"/>
            <a:ext cx="8003084" cy="523220"/>
          </a:xfrm>
          <a:prstGeom prst="rect">
            <a:avLst/>
          </a:prstGeom>
          <a:noFill/>
        </p:spPr>
        <p:txBody>
          <a:bodyPr wrap="square" rtlCol="0">
            <a:spAutoFit/>
          </a:bodyPr>
          <a:lstStyle/>
          <a:p>
            <a:pPr algn="ctr">
              <a:lnSpc>
                <a:spcPts val="1575"/>
              </a:lnSpc>
            </a:pPr>
            <a:r>
              <a:rPr lang="en-US" sz="2000" spc="-45" dirty="0">
                <a:latin typeface="Poppins" panose="00000500000000000000" pitchFamily="2" charset="0"/>
                <a:cs typeface="Poppins" panose="00000500000000000000" pitchFamily="2" charset="0"/>
              </a:rPr>
              <a:t>Review the draft recommendations for your assigned topic(s) and discuss the following prompts at your tables:</a:t>
            </a:r>
          </a:p>
        </p:txBody>
      </p:sp>
      <p:sp>
        <p:nvSpPr>
          <p:cNvPr id="6" name="TextBox 5">
            <a:extLst>
              <a:ext uri="{FF2B5EF4-FFF2-40B4-BE49-F238E27FC236}">
                <a16:creationId xmlns:a16="http://schemas.microsoft.com/office/drawing/2014/main" id="{88C99AF3-C435-804B-A35C-9449527791BC}"/>
              </a:ext>
            </a:extLst>
          </p:cNvPr>
          <p:cNvSpPr txBox="1"/>
          <p:nvPr/>
        </p:nvSpPr>
        <p:spPr>
          <a:xfrm>
            <a:off x="2753429" y="1726105"/>
            <a:ext cx="4047954" cy="680956"/>
          </a:xfrm>
          <a:prstGeom prst="rect">
            <a:avLst/>
          </a:prstGeom>
          <a:noFill/>
        </p:spPr>
        <p:txBody>
          <a:bodyPr wrap="square" rtlCol="0" anchor="b">
            <a:spAutoFit/>
          </a:bodyPr>
          <a:lstStyle/>
          <a:p>
            <a:r>
              <a:rPr lang="en-US" sz="1275" b="1" spc="-11" dirty="0">
                <a:solidFill>
                  <a:schemeClr val="tx2"/>
                </a:solidFill>
                <a:latin typeface="Poppins" panose="00000500000000000000" pitchFamily="2" charset="0"/>
                <a:cs typeface="Poppins" panose="00000500000000000000" pitchFamily="2" charset="0"/>
              </a:rPr>
              <a:t>Do the recommendations cover the important asks/points you want addressed in stakeholder implementation groups?</a:t>
            </a:r>
          </a:p>
        </p:txBody>
      </p:sp>
      <p:sp>
        <p:nvSpPr>
          <p:cNvPr id="8" name="TextBox 7">
            <a:extLst>
              <a:ext uri="{FF2B5EF4-FFF2-40B4-BE49-F238E27FC236}">
                <a16:creationId xmlns:a16="http://schemas.microsoft.com/office/drawing/2014/main" id="{8223C790-3FD7-DF4E-87D3-2BB275F98806}"/>
              </a:ext>
            </a:extLst>
          </p:cNvPr>
          <p:cNvSpPr txBox="1"/>
          <p:nvPr/>
        </p:nvSpPr>
        <p:spPr>
          <a:xfrm>
            <a:off x="1026605" y="1483715"/>
            <a:ext cx="559389" cy="1096069"/>
          </a:xfrm>
          <a:prstGeom prst="rect">
            <a:avLst/>
          </a:prstGeom>
          <a:noFill/>
        </p:spPr>
        <p:txBody>
          <a:bodyPr wrap="square" rtlCol="0" anchor="ctr">
            <a:spAutoFit/>
          </a:bodyPr>
          <a:lstStyle>
            <a:defPPr>
              <a:defRPr lang="en-US"/>
            </a:defPPr>
            <a:lvl1pPr algn="ctr">
              <a:lnSpc>
                <a:spcPts val="9400"/>
              </a:lnSpc>
              <a:defRPr sz="8000" b="1" spc="-290">
                <a:solidFill>
                  <a:schemeClr val="tx2"/>
                </a:solidFill>
                <a:latin typeface="Raleway" panose="020B0503030101060003" pitchFamily="34" charset="77"/>
              </a:defRPr>
            </a:lvl1pPr>
          </a:lstStyle>
          <a:p>
            <a:r>
              <a:rPr lang="en-US" sz="2776" dirty="0">
                <a:solidFill>
                  <a:schemeClr val="bg1"/>
                </a:solidFill>
                <a:latin typeface="Poppins" panose="00000500000000000000" pitchFamily="2" charset="0"/>
                <a:cs typeface="Poppins" panose="00000500000000000000" pitchFamily="2" charset="0"/>
              </a:rPr>
              <a:t>01</a:t>
            </a:r>
          </a:p>
        </p:txBody>
      </p:sp>
      <p:sp>
        <p:nvSpPr>
          <p:cNvPr id="9" name="TextBox 8">
            <a:extLst>
              <a:ext uri="{FF2B5EF4-FFF2-40B4-BE49-F238E27FC236}">
                <a16:creationId xmlns:a16="http://schemas.microsoft.com/office/drawing/2014/main" id="{646C2DCC-789C-8149-8A7F-CC63A590B2E3}"/>
              </a:ext>
            </a:extLst>
          </p:cNvPr>
          <p:cNvSpPr txBox="1"/>
          <p:nvPr/>
        </p:nvSpPr>
        <p:spPr>
          <a:xfrm>
            <a:off x="2753429" y="3017303"/>
            <a:ext cx="3903728" cy="680956"/>
          </a:xfrm>
          <a:prstGeom prst="rect">
            <a:avLst/>
          </a:prstGeom>
          <a:noFill/>
        </p:spPr>
        <p:txBody>
          <a:bodyPr wrap="square" rtlCol="0" anchor="b">
            <a:spAutoFit/>
          </a:bodyPr>
          <a:lstStyle/>
          <a:p>
            <a:r>
              <a:rPr lang="en-US" sz="1275" b="1" spc="-11" dirty="0">
                <a:solidFill>
                  <a:schemeClr val="tx2"/>
                </a:solidFill>
                <a:latin typeface="Poppins" panose="00000500000000000000" pitchFamily="2" charset="0"/>
                <a:cs typeface="Poppins" panose="00000500000000000000" pitchFamily="2" charset="0"/>
              </a:rPr>
              <a:t>Do the recommendations align with  our shared vision and goal to increase mental health services for students?</a:t>
            </a:r>
          </a:p>
        </p:txBody>
      </p:sp>
      <p:sp>
        <p:nvSpPr>
          <p:cNvPr id="12" name="TextBox 11">
            <a:extLst>
              <a:ext uri="{FF2B5EF4-FFF2-40B4-BE49-F238E27FC236}">
                <a16:creationId xmlns:a16="http://schemas.microsoft.com/office/drawing/2014/main" id="{1C45DC39-87F3-4044-A85B-8BB58264BB91}"/>
              </a:ext>
            </a:extLst>
          </p:cNvPr>
          <p:cNvSpPr txBox="1"/>
          <p:nvPr/>
        </p:nvSpPr>
        <p:spPr>
          <a:xfrm>
            <a:off x="2719353" y="4184009"/>
            <a:ext cx="3923698" cy="680956"/>
          </a:xfrm>
          <a:prstGeom prst="rect">
            <a:avLst/>
          </a:prstGeom>
          <a:noFill/>
        </p:spPr>
        <p:txBody>
          <a:bodyPr wrap="square" rtlCol="0" anchor="b">
            <a:spAutoFit/>
          </a:bodyPr>
          <a:lstStyle/>
          <a:p>
            <a:r>
              <a:rPr lang="en-US" sz="1275" b="1" spc="-11" dirty="0">
                <a:solidFill>
                  <a:schemeClr val="tx2"/>
                </a:solidFill>
                <a:latin typeface="Poppins" panose="00000500000000000000" pitchFamily="2" charset="0"/>
                <a:cs typeface="Poppins" panose="00000500000000000000" pitchFamily="2" charset="0"/>
              </a:rPr>
              <a:t>If enacted, would the recommendations create the systems changes necessary to increase mental health services for students? </a:t>
            </a:r>
          </a:p>
        </p:txBody>
      </p:sp>
    </p:spTree>
    <p:extLst>
      <p:ext uri="{BB962C8B-B14F-4D97-AF65-F5344CB8AC3E}">
        <p14:creationId xmlns:p14="http://schemas.microsoft.com/office/powerpoint/2010/main" val="558434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Hexagon 9">
            <a:extLst>
              <a:ext uri="{FF2B5EF4-FFF2-40B4-BE49-F238E27FC236}">
                <a16:creationId xmlns:a16="http://schemas.microsoft.com/office/drawing/2014/main" id="{A96B95C1-5C0C-3048-B6D2-918611779524}"/>
              </a:ext>
            </a:extLst>
          </p:cNvPr>
          <p:cNvSpPr/>
          <p:nvPr/>
        </p:nvSpPr>
        <p:spPr>
          <a:xfrm>
            <a:off x="663405" y="1650839"/>
            <a:ext cx="7817189" cy="1118478"/>
          </a:xfrm>
          <a:prstGeom prst="hexagon">
            <a:avLst>
              <a:gd name="adj" fmla="val 30097"/>
              <a:gd name="vf" fmla="val 115470"/>
            </a:avLst>
          </a:prstGeom>
          <a:solidFill>
            <a:schemeClr val="accent1">
              <a:alpha val="8000"/>
            </a:schemeClr>
          </a:solidFill>
          <a:ln>
            <a:noFill/>
          </a:ln>
        </p:spPr>
        <p:style>
          <a:lnRef idx="0">
            <a:scrgbClr r="0" g="0" b="0"/>
          </a:lnRef>
          <a:fillRef idx="0">
            <a:scrgbClr r="0" g="0" b="0"/>
          </a:fillRef>
          <a:effectRef idx="0">
            <a:scrgbClr r="0" g="0" b="0"/>
          </a:effectRef>
          <a:fontRef idx="minor">
            <a:schemeClr val="lt1"/>
          </a:fontRef>
        </p:style>
        <p:txBody>
          <a:bodyPr wrap="square" rtlCol="0" anchor="ctr">
            <a:noAutofit/>
          </a:bodyPr>
          <a:lstStyle/>
          <a:p>
            <a:pPr algn="ctr"/>
            <a:endParaRPr lang="en-US" dirty="0">
              <a:latin typeface="Poppins" pitchFamily="2" charset="77"/>
            </a:endParaRPr>
          </a:p>
        </p:txBody>
      </p:sp>
      <p:sp>
        <p:nvSpPr>
          <p:cNvPr id="7" name="Freeform 6">
            <a:extLst>
              <a:ext uri="{FF2B5EF4-FFF2-40B4-BE49-F238E27FC236}">
                <a16:creationId xmlns:a16="http://schemas.microsoft.com/office/drawing/2014/main" id="{7E9C2D16-63AE-B741-B3A0-CB91A30AFA40}"/>
              </a:ext>
            </a:extLst>
          </p:cNvPr>
          <p:cNvSpPr/>
          <p:nvPr/>
        </p:nvSpPr>
        <p:spPr>
          <a:xfrm>
            <a:off x="560440" y="1650839"/>
            <a:ext cx="1255870" cy="1118478"/>
          </a:xfrm>
          <a:custGeom>
            <a:avLst/>
            <a:gdLst>
              <a:gd name="connsiteX0" fmla="*/ 896260 w 3485170"/>
              <a:gd name="connsiteY0" fmla="*/ 0 h 3004455"/>
              <a:gd name="connsiteX1" fmla="*/ 2588910 w 3485170"/>
              <a:gd name="connsiteY1" fmla="*/ 0 h 3004455"/>
              <a:gd name="connsiteX2" fmla="*/ 3485170 w 3485170"/>
              <a:gd name="connsiteY2" fmla="*/ 1502228 h 3004455"/>
              <a:gd name="connsiteX3" fmla="*/ 2588910 w 3485170"/>
              <a:gd name="connsiteY3" fmla="*/ 3004455 h 3004455"/>
              <a:gd name="connsiteX4" fmla="*/ 896260 w 3485170"/>
              <a:gd name="connsiteY4" fmla="*/ 3004455 h 3004455"/>
              <a:gd name="connsiteX5" fmla="*/ 0 w 3485170"/>
              <a:gd name="connsiteY5" fmla="*/ 1502228 h 3004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85170" h="3004455">
                <a:moveTo>
                  <a:pt x="896260" y="0"/>
                </a:moveTo>
                <a:lnTo>
                  <a:pt x="2588910" y="0"/>
                </a:lnTo>
                <a:lnTo>
                  <a:pt x="3485170" y="1502228"/>
                </a:lnTo>
                <a:lnTo>
                  <a:pt x="2588910" y="3004455"/>
                </a:lnTo>
                <a:lnTo>
                  <a:pt x="896260" y="3004455"/>
                </a:lnTo>
                <a:lnTo>
                  <a:pt x="0" y="150222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Poppins" pitchFamily="2" charset="77"/>
            </a:endParaRPr>
          </a:p>
        </p:txBody>
      </p:sp>
      <p:sp>
        <p:nvSpPr>
          <p:cNvPr id="15" name="Hexagon 14">
            <a:extLst>
              <a:ext uri="{FF2B5EF4-FFF2-40B4-BE49-F238E27FC236}">
                <a16:creationId xmlns:a16="http://schemas.microsoft.com/office/drawing/2014/main" id="{B8618FD4-1D53-734B-AD31-930141A870D4}"/>
              </a:ext>
            </a:extLst>
          </p:cNvPr>
          <p:cNvSpPr/>
          <p:nvPr/>
        </p:nvSpPr>
        <p:spPr>
          <a:xfrm>
            <a:off x="663406" y="2857653"/>
            <a:ext cx="3741724" cy="1118478"/>
          </a:xfrm>
          <a:prstGeom prst="hexagon">
            <a:avLst>
              <a:gd name="adj" fmla="val 30097"/>
              <a:gd name="vf" fmla="val 115470"/>
            </a:avLst>
          </a:prstGeom>
          <a:solidFill>
            <a:schemeClr val="accent2">
              <a:alpha val="13000"/>
            </a:schemeClr>
          </a:solidFill>
          <a:ln>
            <a:noFill/>
          </a:ln>
        </p:spPr>
        <p:style>
          <a:lnRef idx="0">
            <a:scrgbClr r="0" g="0" b="0"/>
          </a:lnRef>
          <a:fillRef idx="0">
            <a:scrgbClr r="0" g="0" b="0"/>
          </a:fillRef>
          <a:effectRef idx="0">
            <a:scrgbClr r="0" g="0" b="0"/>
          </a:effectRef>
          <a:fontRef idx="minor">
            <a:schemeClr val="lt1"/>
          </a:fontRef>
        </p:style>
        <p:txBody>
          <a:bodyPr wrap="square" rtlCol="0" anchor="ctr">
            <a:noAutofit/>
          </a:bodyPr>
          <a:lstStyle/>
          <a:p>
            <a:pPr algn="ctr"/>
            <a:endParaRPr lang="en-US" dirty="0">
              <a:latin typeface="Poppins" pitchFamily="2" charset="77"/>
            </a:endParaRPr>
          </a:p>
        </p:txBody>
      </p:sp>
      <p:sp>
        <p:nvSpPr>
          <p:cNvPr id="16" name="Freeform 15">
            <a:extLst>
              <a:ext uri="{FF2B5EF4-FFF2-40B4-BE49-F238E27FC236}">
                <a16:creationId xmlns:a16="http://schemas.microsoft.com/office/drawing/2014/main" id="{2EC54F72-0260-1346-93CF-31D4016AFE9C}"/>
              </a:ext>
            </a:extLst>
          </p:cNvPr>
          <p:cNvSpPr/>
          <p:nvPr/>
        </p:nvSpPr>
        <p:spPr>
          <a:xfrm>
            <a:off x="560440" y="2857653"/>
            <a:ext cx="1255869" cy="1118478"/>
          </a:xfrm>
          <a:custGeom>
            <a:avLst/>
            <a:gdLst>
              <a:gd name="connsiteX0" fmla="*/ 896260 w 3485170"/>
              <a:gd name="connsiteY0" fmla="*/ 0 h 3004455"/>
              <a:gd name="connsiteX1" fmla="*/ 2588910 w 3485170"/>
              <a:gd name="connsiteY1" fmla="*/ 0 h 3004455"/>
              <a:gd name="connsiteX2" fmla="*/ 3485170 w 3485170"/>
              <a:gd name="connsiteY2" fmla="*/ 1502228 h 3004455"/>
              <a:gd name="connsiteX3" fmla="*/ 2588910 w 3485170"/>
              <a:gd name="connsiteY3" fmla="*/ 3004455 h 3004455"/>
              <a:gd name="connsiteX4" fmla="*/ 896260 w 3485170"/>
              <a:gd name="connsiteY4" fmla="*/ 3004455 h 3004455"/>
              <a:gd name="connsiteX5" fmla="*/ 0 w 3485170"/>
              <a:gd name="connsiteY5" fmla="*/ 1502228 h 3004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85170" h="3004455">
                <a:moveTo>
                  <a:pt x="896260" y="0"/>
                </a:moveTo>
                <a:lnTo>
                  <a:pt x="2588910" y="0"/>
                </a:lnTo>
                <a:lnTo>
                  <a:pt x="3485170" y="1502228"/>
                </a:lnTo>
                <a:lnTo>
                  <a:pt x="2588910" y="3004455"/>
                </a:lnTo>
                <a:lnTo>
                  <a:pt x="896260" y="3004455"/>
                </a:lnTo>
                <a:lnTo>
                  <a:pt x="0" y="150222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Poppins" pitchFamily="2" charset="77"/>
            </a:endParaRPr>
          </a:p>
        </p:txBody>
      </p:sp>
      <p:sp>
        <p:nvSpPr>
          <p:cNvPr id="24" name="Hexagon 23">
            <a:extLst>
              <a:ext uri="{FF2B5EF4-FFF2-40B4-BE49-F238E27FC236}">
                <a16:creationId xmlns:a16="http://schemas.microsoft.com/office/drawing/2014/main" id="{8513281D-2337-B94A-B3FA-B507861EE0DF}"/>
              </a:ext>
            </a:extLst>
          </p:cNvPr>
          <p:cNvSpPr/>
          <p:nvPr/>
        </p:nvSpPr>
        <p:spPr>
          <a:xfrm>
            <a:off x="4738871" y="2857653"/>
            <a:ext cx="3741724" cy="1118478"/>
          </a:xfrm>
          <a:prstGeom prst="hexagon">
            <a:avLst>
              <a:gd name="adj" fmla="val 30097"/>
              <a:gd name="vf" fmla="val 115470"/>
            </a:avLst>
          </a:prstGeom>
          <a:solidFill>
            <a:schemeClr val="accent5">
              <a:alpha val="10000"/>
            </a:schemeClr>
          </a:solidFill>
          <a:ln>
            <a:noFill/>
          </a:ln>
        </p:spPr>
        <p:style>
          <a:lnRef idx="0">
            <a:scrgbClr r="0" g="0" b="0"/>
          </a:lnRef>
          <a:fillRef idx="0">
            <a:scrgbClr r="0" g="0" b="0"/>
          </a:fillRef>
          <a:effectRef idx="0">
            <a:scrgbClr r="0" g="0" b="0"/>
          </a:effectRef>
          <a:fontRef idx="minor">
            <a:schemeClr val="lt1"/>
          </a:fontRef>
        </p:style>
        <p:txBody>
          <a:bodyPr wrap="square" rtlCol="0" anchor="ctr">
            <a:noAutofit/>
          </a:bodyPr>
          <a:lstStyle/>
          <a:p>
            <a:pPr algn="ctr"/>
            <a:endParaRPr lang="en-US" dirty="0">
              <a:latin typeface="Poppins" pitchFamily="2" charset="77"/>
            </a:endParaRPr>
          </a:p>
        </p:txBody>
      </p:sp>
      <p:sp>
        <p:nvSpPr>
          <p:cNvPr id="25" name="Freeform 24">
            <a:extLst>
              <a:ext uri="{FF2B5EF4-FFF2-40B4-BE49-F238E27FC236}">
                <a16:creationId xmlns:a16="http://schemas.microsoft.com/office/drawing/2014/main" id="{4593F034-ED6A-0942-8224-3D5BCD3EE533}"/>
              </a:ext>
            </a:extLst>
          </p:cNvPr>
          <p:cNvSpPr/>
          <p:nvPr/>
        </p:nvSpPr>
        <p:spPr>
          <a:xfrm>
            <a:off x="4618146" y="2857653"/>
            <a:ext cx="1273629" cy="1118478"/>
          </a:xfrm>
          <a:custGeom>
            <a:avLst/>
            <a:gdLst>
              <a:gd name="connsiteX0" fmla="*/ 896260 w 3485170"/>
              <a:gd name="connsiteY0" fmla="*/ 0 h 3004455"/>
              <a:gd name="connsiteX1" fmla="*/ 2588910 w 3485170"/>
              <a:gd name="connsiteY1" fmla="*/ 0 h 3004455"/>
              <a:gd name="connsiteX2" fmla="*/ 3485170 w 3485170"/>
              <a:gd name="connsiteY2" fmla="*/ 1502228 h 3004455"/>
              <a:gd name="connsiteX3" fmla="*/ 2588910 w 3485170"/>
              <a:gd name="connsiteY3" fmla="*/ 3004455 h 3004455"/>
              <a:gd name="connsiteX4" fmla="*/ 896260 w 3485170"/>
              <a:gd name="connsiteY4" fmla="*/ 3004455 h 3004455"/>
              <a:gd name="connsiteX5" fmla="*/ 0 w 3485170"/>
              <a:gd name="connsiteY5" fmla="*/ 1502228 h 3004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85170" h="3004455">
                <a:moveTo>
                  <a:pt x="896260" y="0"/>
                </a:moveTo>
                <a:lnTo>
                  <a:pt x="2588910" y="0"/>
                </a:lnTo>
                <a:lnTo>
                  <a:pt x="3485170" y="1502228"/>
                </a:lnTo>
                <a:lnTo>
                  <a:pt x="2588910" y="3004455"/>
                </a:lnTo>
                <a:lnTo>
                  <a:pt x="896260" y="3004455"/>
                </a:lnTo>
                <a:lnTo>
                  <a:pt x="0" y="1502228"/>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Poppins" pitchFamily="2" charset="77"/>
            </a:endParaRPr>
          </a:p>
        </p:txBody>
      </p:sp>
      <p:sp>
        <p:nvSpPr>
          <p:cNvPr id="37" name="TextBox 36">
            <a:extLst>
              <a:ext uri="{FF2B5EF4-FFF2-40B4-BE49-F238E27FC236}">
                <a16:creationId xmlns:a16="http://schemas.microsoft.com/office/drawing/2014/main" id="{1CCB8332-D38E-E249-A9BC-71AE66034712}"/>
              </a:ext>
            </a:extLst>
          </p:cNvPr>
          <p:cNvSpPr txBox="1"/>
          <p:nvPr/>
        </p:nvSpPr>
        <p:spPr>
          <a:xfrm>
            <a:off x="1956550" y="1780505"/>
            <a:ext cx="2162183" cy="288541"/>
          </a:xfrm>
          <a:prstGeom prst="rect">
            <a:avLst/>
          </a:prstGeom>
          <a:noFill/>
        </p:spPr>
        <p:txBody>
          <a:bodyPr wrap="square" rtlCol="0" anchor="b">
            <a:spAutoFit/>
          </a:bodyPr>
          <a:lstStyle/>
          <a:p>
            <a:r>
              <a:rPr lang="en-US" sz="1275" b="1" spc="-11" dirty="0">
                <a:solidFill>
                  <a:schemeClr val="tx2"/>
                </a:solidFill>
                <a:latin typeface="Poppins" pitchFamily="2" charset="77"/>
                <a:cs typeface="Poppins" pitchFamily="2" charset="77"/>
              </a:rPr>
              <a:t>PURPOSE</a:t>
            </a:r>
          </a:p>
        </p:txBody>
      </p:sp>
      <p:sp>
        <p:nvSpPr>
          <p:cNvPr id="38" name="TextBox 37">
            <a:extLst>
              <a:ext uri="{FF2B5EF4-FFF2-40B4-BE49-F238E27FC236}">
                <a16:creationId xmlns:a16="http://schemas.microsoft.com/office/drawing/2014/main" id="{E802241C-A44C-174E-BE11-DCCB5132BAE5}"/>
              </a:ext>
            </a:extLst>
          </p:cNvPr>
          <p:cNvSpPr txBox="1"/>
          <p:nvPr/>
        </p:nvSpPr>
        <p:spPr>
          <a:xfrm>
            <a:off x="1956549" y="2032705"/>
            <a:ext cx="6259407" cy="625556"/>
          </a:xfrm>
          <a:prstGeom prst="rect">
            <a:avLst/>
          </a:prstGeom>
          <a:noFill/>
        </p:spPr>
        <p:txBody>
          <a:bodyPr wrap="square" rtlCol="0">
            <a:spAutoFit/>
          </a:bodyPr>
          <a:lstStyle/>
          <a:p>
            <a:pPr>
              <a:lnSpc>
                <a:spcPts val="1350"/>
              </a:lnSpc>
            </a:pPr>
            <a:r>
              <a:rPr lang="en-US" sz="1100" spc="-8" dirty="0">
                <a:latin typeface="Poppins" pitchFamily="2" charset="77"/>
                <a:cs typeface="Poppins" pitchFamily="2" charset="77"/>
              </a:rPr>
              <a:t>The state will offer incentive payments to Medi-Cal managed care plans that “</a:t>
            </a:r>
            <a:r>
              <a:rPr lang="en-US" sz="1100" b="1" spc="-8" dirty="0">
                <a:latin typeface="Poppins" pitchFamily="2" charset="77"/>
                <a:cs typeface="Poppins" pitchFamily="2" charset="77"/>
              </a:rPr>
              <a:t>increase access to preventative, early intervention and behavioral health services by school-affiliated behavioral health providers for K-12 children in schools.”</a:t>
            </a:r>
          </a:p>
        </p:txBody>
      </p:sp>
      <p:sp>
        <p:nvSpPr>
          <p:cNvPr id="39" name="TextBox 38">
            <a:extLst>
              <a:ext uri="{FF2B5EF4-FFF2-40B4-BE49-F238E27FC236}">
                <a16:creationId xmlns:a16="http://schemas.microsoft.com/office/drawing/2014/main" id="{AF7D83C7-3A55-094F-8C22-5B5E1B118D09}"/>
              </a:ext>
            </a:extLst>
          </p:cNvPr>
          <p:cNvSpPr txBox="1"/>
          <p:nvPr/>
        </p:nvSpPr>
        <p:spPr>
          <a:xfrm>
            <a:off x="1956550" y="2966042"/>
            <a:ext cx="2162183" cy="253916"/>
          </a:xfrm>
          <a:prstGeom prst="rect">
            <a:avLst/>
          </a:prstGeom>
          <a:noFill/>
        </p:spPr>
        <p:txBody>
          <a:bodyPr wrap="square" rtlCol="0" anchor="b">
            <a:spAutoFit/>
          </a:bodyPr>
          <a:lstStyle/>
          <a:p>
            <a:r>
              <a:rPr lang="en-US" sz="1050" b="1" spc="-11" dirty="0">
                <a:solidFill>
                  <a:schemeClr val="tx2"/>
                </a:solidFill>
                <a:latin typeface="Poppins" pitchFamily="2" charset="77"/>
                <a:cs typeface="Poppins" pitchFamily="2" charset="77"/>
              </a:rPr>
              <a:t>NEW &amp; EXISTING</a:t>
            </a:r>
          </a:p>
        </p:txBody>
      </p:sp>
      <p:sp>
        <p:nvSpPr>
          <p:cNvPr id="40" name="TextBox 39">
            <a:extLst>
              <a:ext uri="{FF2B5EF4-FFF2-40B4-BE49-F238E27FC236}">
                <a16:creationId xmlns:a16="http://schemas.microsoft.com/office/drawing/2014/main" id="{B3A1B903-49F5-6A43-AA5E-98ECAB3D3EA7}"/>
              </a:ext>
            </a:extLst>
          </p:cNvPr>
          <p:cNvSpPr txBox="1"/>
          <p:nvPr/>
        </p:nvSpPr>
        <p:spPr>
          <a:xfrm>
            <a:off x="1937034" y="3157922"/>
            <a:ext cx="2366967" cy="797911"/>
          </a:xfrm>
          <a:prstGeom prst="rect">
            <a:avLst/>
          </a:prstGeom>
          <a:noFill/>
        </p:spPr>
        <p:txBody>
          <a:bodyPr wrap="square" rtlCol="0">
            <a:spAutoFit/>
          </a:bodyPr>
          <a:lstStyle/>
          <a:p>
            <a:pPr>
              <a:lnSpc>
                <a:spcPts val="1350"/>
              </a:lnSpc>
            </a:pPr>
            <a:r>
              <a:rPr lang="en-US" sz="900" spc="-8" dirty="0">
                <a:latin typeface="Poppins" pitchFamily="2" charset="77"/>
                <a:cs typeface="Poppins" pitchFamily="2" charset="77"/>
              </a:rPr>
              <a:t>Incentive payments shall be used to develop “new collaborative initiatives” and “build on existing school-based partnerships.” </a:t>
            </a:r>
          </a:p>
        </p:txBody>
      </p:sp>
      <p:sp>
        <p:nvSpPr>
          <p:cNvPr id="50" name="TextBox 49">
            <a:extLst>
              <a:ext uri="{FF2B5EF4-FFF2-40B4-BE49-F238E27FC236}">
                <a16:creationId xmlns:a16="http://schemas.microsoft.com/office/drawing/2014/main" id="{9C49C774-3D47-3A42-BE4B-F544D5F94E61}"/>
              </a:ext>
            </a:extLst>
          </p:cNvPr>
          <p:cNvSpPr txBox="1"/>
          <p:nvPr/>
        </p:nvSpPr>
        <p:spPr>
          <a:xfrm>
            <a:off x="6053774" y="2973465"/>
            <a:ext cx="2162183" cy="253916"/>
          </a:xfrm>
          <a:prstGeom prst="rect">
            <a:avLst/>
          </a:prstGeom>
          <a:noFill/>
        </p:spPr>
        <p:txBody>
          <a:bodyPr wrap="square" rtlCol="0" anchor="b">
            <a:spAutoFit/>
          </a:bodyPr>
          <a:lstStyle/>
          <a:p>
            <a:r>
              <a:rPr lang="en-US" sz="1050" b="1" spc="-11" dirty="0">
                <a:solidFill>
                  <a:schemeClr val="tx2"/>
                </a:solidFill>
                <a:latin typeface="Poppins" pitchFamily="2" charset="77"/>
                <a:cs typeface="Poppins" pitchFamily="2" charset="77"/>
              </a:rPr>
              <a:t>SUPPLEMENT, NOT SUPPLANT</a:t>
            </a:r>
          </a:p>
        </p:txBody>
      </p:sp>
      <p:sp>
        <p:nvSpPr>
          <p:cNvPr id="51" name="TextBox 50">
            <a:extLst>
              <a:ext uri="{FF2B5EF4-FFF2-40B4-BE49-F238E27FC236}">
                <a16:creationId xmlns:a16="http://schemas.microsoft.com/office/drawing/2014/main" id="{1CD99C26-569A-FE44-BC06-C4FC6E3D9D58}"/>
              </a:ext>
            </a:extLst>
          </p:cNvPr>
          <p:cNvSpPr txBox="1"/>
          <p:nvPr/>
        </p:nvSpPr>
        <p:spPr>
          <a:xfrm>
            <a:off x="6053774" y="3162918"/>
            <a:ext cx="2162184" cy="618374"/>
          </a:xfrm>
          <a:prstGeom prst="rect">
            <a:avLst/>
          </a:prstGeom>
          <a:noFill/>
        </p:spPr>
        <p:txBody>
          <a:bodyPr wrap="square" rtlCol="0">
            <a:spAutoFit/>
          </a:bodyPr>
          <a:lstStyle/>
          <a:p>
            <a:pPr>
              <a:lnSpc>
                <a:spcPts val="1350"/>
              </a:lnSpc>
            </a:pPr>
            <a:r>
              <a:rPr lang="en-US" sz="900" spc="-8" dirty="0">
                <a:latin typeface="Poppins" pitchFamily="2" charset="77"/>
                <a:cs typeface="Poppins" pitchFamily="2" charset="77"/>
              </a:rPr>
              <a:t>Incentive payments must supplement, not supplant existing funding and services.</a:t>
            </a:r>
          </a:p>
        </p:txBody>
      </p:sp>
      <p:sp>
        <p:nvSpPr>
          <p:cNvPr id="43" name="Rectangle 42">
            <a:extLst>
              <a:ext uri="{FF2B5EF4-FFF2-40B4-BE49-F238E27FC236}">
                <a16:creationId xmlns:a16="http://schemas.microsoft.com/office/drawing/2014/main" id="{9741924B-2CDB-41A2-A250-042C8612B7B2}"/>
              </a:ext>
            </a:extLst>
          </p:cNvPr>
          <p:cNvSpPr/>
          <p:nvPr/>
        </p:nvSpPr>
        <p:spPr>
          <a:xfrm>
            <a:off x="341895" y="296068"/>
            <a:ext cx="4495576"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16CAC953-D6C4-4566-A949-29A4952B0211}"/>
              </a:ext>
            </a:extLst>
          </p:cNvPr>
          <p:cNvSpPr txBox="1"/>
          <p:nvPr/>
        </p:nvSpPr>
        <p:spPr>
          <a:xfrm>
            <a:off x="1227783" y="380968"/>
            <a:ext cx="3609688" cy="584775"/>
          </a:xfrm>
          <a:prstGeom prst="rect">
            <a:avLst/>
          </a:prstGeom>
          <a:noFill/>
        </p:spPr>
        <p:txBody>
          <a:bodyPr wrap="square" rtlCol="0" anchor="b" anchorCtr="0">
            <a:spAutoFit/>
          </a:bodyPr>
          <a:lstStyle/>
          <a:p>
            <a:r>
              <a:rPr lang="en-US" sz="1600" b="1" dirty="0">
                <a:solidFill>
                  <a:schemeClr val="tx2"/>
                </a:solidFill>
                <a:latin typeface="Poppins" pitchFamily="2" charset="77"/>
                <a:ea typeface="League Spartan" charset="0"/>
                <a:cs typeface="Poppins" pitchFamily="2" charset="77"/>
              </a:rPr>
              <a:t>MCO INCENTIVE </a:t>
            </a:r>
          </a:p>
          <a:p>
            <a:r>
              <a:rPr lang="en-US" sz="1600" b="1" dirty="0">
                <a:solidFill>
                  <a:schemeClr val="tx2"/>
                </a:solidFill>
                <a:latin typeface="Poppins" pitchFamily="2" charset="77"/>
                <a:ea typeface="League Spartan" charset="0"/>
                <a:cs typeface="Poppins" pitchFamily="2" charset="77"/>
              </a:rPr>
              <a:t>PAYMENTS - $400M</a:t>
            </a:r>
          </a:p>
        </p:txBody>
      </p:sp>
      <p:sp>
        <p:nvSpPr>
          <p:cNvPr id="45" name="TextBox 44">
            <a:extLst>
              <a:ext uri="{FF2B5EF4-FFF2-40B4-BE49-F238E27FC236}">
                <a16:creationId xmlns:a16="http://schemas.microsoft.com/office/drawing/2014/main" id="{11911083-A437-43A9-AB26-D966F077DB18}"/>
              </a:ext>
            </a:extLst>
          </p:cNvPr>
          <p:cNvSpPr txBox="1"/>
          <p:nvPr/>
        </p:nvSpPr>
        <p:spPr>
          <a:xfrm>
            <a:off x="506808" y="454001"/>
            <a:ext cx="562976" cy="438710"/>
          </a:xfrm>
          <a:prstGeom prst="rect">
            <a:avLst/>
          </a:prstGeom>
          <a:noFill/>
        </p:spPr>
        <p:txBody>
          <a:bodyPr wrap="none" rtlCol="0" anchor="ctr" anchorCtr="0">
            <a:spAutoFit/>
          </a:bodyPr>
          <a:lstStyle/>
          <a:p>
            <a:pPr algn="ctr"/>
            <a:r>
              <a:rPr lang="en-US" sz="2251" b="1" dirty="0">
                <a:solidFill>
                  <a:schemeClr val="accent1"/>
                </a:solidFill>
                <a:latin typeface="Poppins" pitchFamily="2" charset="77"/>
                <a:ea typeface="League Spartan" charset="0"/>
                <a:cs typeface="Poppins" pitchFamily="2" charset="77"/>
              </a:rPr>
              <a:t>01.</a:t>
            </a:r>
          </a:p>
        </p:txBody>
      </p:sp>
      <p:sp>
        <p:nvSpPr>
          <p:cNvPr id="46" name="Rectangle 45">
            <a:extLst>
              <a:ext uri="{FF2B5EF4-FFF2-40B4-BE49-F238E27FC236}">
                <a16:creationId xmlns:a16="http://schemas.microsoft.com/office/drawing/2014/main" id="{65006644-EB23-4A88-A2B4-966D14526010}"/>
              </a:ext>
            </a:extLst>
          </p:cNvPr>
          <p:cNvSpPr/>
          <p:nvPr/>
        </p:nvSpPr>
        <p:spPr>
          <a:xfrm>
            <a:off x="268777" y="296068"/>
            <a:ext cx="80031" cy="7545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762">
            <a:extLst>
              <a:ext uri="{FF2B5EF4-FFF2-40B4-BE49-F238E27FC236}">
                <a16:creationId xmlns:a16="http://schemas.microsoft.com/office/drawing/2014/main" id="{74C4321E-4F05-46F3-8FFB-7BA34FBE7C99}"/>
              </a:ext>
            </a:extLst>
          </p:cNvPr>
          <p:cNvSpPr>
            <a:spLocks noChangeArrowheads="1"/>
          </p:cNvSpPr>
          <p:nvPr/>
        </p:nvSpPr>
        <p:spPr bwMode="auto">
          <a:xfrm>
            <a:off x="863906" y="1881699"/>
            <a:ext cx="675123" cy="530686"/>
          </a:xfrm>
          <a:custGeom>
            <a:avLst/>
            <a:gdLst>
              <a:gd name="T0" fmla="*/ 175917 w 305681"/>
              <a:gd name="T1" fmla="*/ 198547 h 226205"/>
              <a:gd name="T2" fmla="*/ 259637 w 305681"/>
              <a:gd name="T3" fmla="*/ 202398 h 226205"/>
              <a:gd name="T4" fmla="*/ 239000 w 305681"/>
              <a:gd name="T5" fmla="*/ 197812 h 226205"/>
              <a:gd name="T6" fmla="*/ 71092 w 305681"/>
              <a:gd name="T7" fmla="*/ 193226 h 226205"/>
              <a:gd name="T8" fmla="*/ 71092 w 305681"/>
              <a:gd name="T9" fmla="*/ 193226 h 226205"/>
              <a:gd name="T10" fmla="*/ 39341 w 305681"/>
              <a:gd name="T11" fmla="*/ 197812 h 226205"/>
              <a:gd name="T12" fmla="*/ 259637 w 305681"/>
              <a:gd name="T13" fmla="*/ 176985 h 226205"/>
              <a:gd name="T14" fmla="*/ 239000 w 305681"/>
              <a:gd name="T15" fmla="*/ 172222 h 226205"/>
              <a:gd name="T16" fmla="*/ 71092 w 305681"/>
              <a:gd name="T17" fmla="*/ 167826 h 226205"/>
              <a:gd name="T18" fmla="*/ 71092 w 305681"/>
              <a:gd name="T19" fmla="*/ 167826 h 226205"/>
              <a:gd name="T20" fmla="*/ 39341 w 305681"/>
              <a:gd name="T21" fmla="*/ 172222 h 226205"/>
              <a:gd name="T22" fmla="*/ 180629 w 305681"/>
              <a:gd name="T23" fmla="*/ 175398 h 226205"/>
              <a:gd name="T24" fmla="*/ 156463 w 305681"/>
              <a:gd name="T25" fmla="*/ 171002 h 226205"/>
              <a:gd name="T26" fmla="*/ 124890 w 305681"/>
              <a:gd name="T27" fmla="*/ 166239 h 226205"/>
              <a:gd name="T28" fmla="*/ 124890 w 305681"/>
              <a:gd name="T29" fmla="*/ 166239 h 226205"/>
              <a:gd name="T30" fmla="*/ 255241 w 305681"/>
              <a:gd name="T31" fmla="*/ 147012 h 226205"/>
              <a:gd name="T32" fmla="*/ 234604 w 305681"/>
              <a:gd name="T33" fmla="*/ 151598 h 226205"/>
              <a:gd name="T34" fmla="*/ 75488 w 305681"/>
              <a:gd name="T35" fmla="*/ 147012 h 226205"/>
              <a:gd name="T36" fmla="*/ 43927 w 305681"/>
              <a:gd name="T37" fmla="*/ 142426 h 226205"/>
              <a:gd name="T38" fmla="*/ 43927 w 305681"/>
              <a:gd name="T39" fmla="*/ 142426 h 226205"/>
              <a:gd name="T40" fmla="*/ 175866 w 305681"/>
              <a:gd name="T41" fmla="*/ 145425 h 226205"/>
              <a:gd name="T42" fmla="*/ 151877 w 305681"/>
              <a:gd name="T43" fmla="*/ 150011 h 226205"/>
              <a:gd name="T44" fmla="*/ 129476 w 305681"/>
              <a:gd name="T45" fmla="*/ 145425 h 226205"/>
              <a:gd name="T46" fmla="*/ 259637 w 305681"/>
              <a:gd name="T47" fmla="*/ 118614 h 226205"/>
              <a:gd name="T48" fmla="*/ 259637 w 305681"/>
              <a:gd name="T49" fmla="*/ 118614 h 226205"/>
              <a:gd name="T50" fmla="*/ 229841 w 305681"/>
              <a:gd name="T51" fmla="*/ 123200 h 226205"/>
              <a:gd name="T52" fmla="*/ 71092 w 305681"/>
              <a:gd name="T53" fmla="*/ 127786 h 226205"/>
              <a:gd name="T54" fmla="*/ 48513 w 305681"/>
              <a:gd name="T55" fmla="*/ 123200 h 226205"/>
              <a:gd name="T56" fmla="*/ 180629 w 305681"/>
              <a:gd name="T57" fmla="*/ 115439 h 226205"/>
              <a:gd name="T58" fmla="*/ 180629 w 305681"/>
              <a:gd name="T59" fmla="*/ 115439 h 226205"/>
              <a:gd name="T60" fmla="*/ 147291 w 305681"/>
              <a:gd name="T61" fmla="*/ 120202 h 226205"/>
              <a:gd name="T62" fmla="*/ 124890 w 305681"/>
              <a:gd name="T63" fmla="*/ 124598 h 226205"/>
              <a:gd name="T64" fmla="*/ 212683 w 305681"/>
              <a:gd name="T65" fmla="*/ 216866 h 226205"/>
              <a:gd name="T66" fmla="*/ 23084 w 305681"/>
              <a:gd name="T67" fmla="*/ 101563 h 226205"/>
              <a:gd name="T68" fmla="*/ 23084 w 305681"/>
              <a:gd name="T69" fmla="*/ 101563 h 226205"/>
              <a:gd name="T70" fmla="*/ 175866 w 305681"/>
              <a:gd name="T71" fmla="*/ 94802 h 226205"/>
              <a:gd name="T72" fmla="*/ 151877 w 305681"/>
              <a:gd name="T73" fmla="*/ 99198 h 226205"/>
              <a:gd name="T74" fmla="*/ 129476 w 305681"/>
              <a:gd name="T75" fmla="*/ 94802 h 226205"/>
              <a:gd name="T76" fmla="*/ 102024 w 305681"/>
              <a:gd name="T77" fmla="*/ 73905 h 226205"/>
              <a:gd name="T78" fmla="*/ 120407 w 305681"/>
              <a:gd name="T79" fmla="*/ 193877 h 226205"/>
              <a:gd name="T80" fmla="*/ 184928 w 305681"/>
              <a:gd name="T81" fmla="*/ 216866 h 226205"/>
              <a:gd name="T82" fmla="*/ 102024 w 305681"/>
              <a:gd name="T83" fmla="*/ 73905 h 226205"/>
              <a:gd name="T84" fmla="*/ 226741 w 305681"/>
              <a:gd name="T85" fmla="*/ 73905 h 226205"/>
              <a:gd name="T86" fmla="*/ 291263 w 305681"/>
              <a:gd name="T87" fmla="*/ 92224 h 226205"/>
              <a:gd name="T88" fmla="*/ 14072 w 305681"/>
              <a:gd name="T89" fmla="*/ 92224 h 226205"/>
              <a:gd name="T90" fmla="*/ 78594 w 305681"/>
              <a:gd name="T91" fmla="*/ 73905 h 226205"/>
              <a:gd name="T92" fmla="*/ 57688 w 305681"/>
              <a:gd name="T93" fmla="*/ 36908 h 226205"/>
              <a:gd name="T94" fmla="*/ 208358 w 305681"/>
              <a:gd name="T95" fmla="*/ 64566 h 226205"/>
              <a:gd name="T96" fmla="*/ 155731 w 305681"/>
              <a:gd name="T97" fmla="*/ 1347 h 226205"/>
              <a:gd name="T98" fmla="*/ 304599 w 305681"/>
              <a:gd name="T99" fmla="*/ 94020 h 226205"/>
              <a:gd name="T100" fmla="*/ 291623 w 305681"/>
              <a:gd name="T101" fmla="*/ 216866 h 226205"/>
              <a:gd name="T102" fmla="*/ 286937 w 305681"/>
              <a:gd name="T103" fmla="*/ 226205 h 226205"/>
              <a:gd name="T104" fmla="*/ 97338 w 305681"/>
              <a:gd name="T105" fmla="*/ 226205 h 226205"/>
              <a:gd name="T106" fmla="*/ 4701 w 305681"/>
              <a:gd name="T107" fmla="*/ 216866 h 226205"/>
              <a:gd name="T108" fmla="*/ 375 w 305681"/>
              <a:gd name="T109" fmla="*/ 99049 h 226205"/>
              <a:gd name="T110" fmla="*/ 119325 w 305681"/>
              <a:gd name="T111" fmla="*/ 27568 h 226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05681" h="226205">
                <a:moveTo>
                  <a:pt x="129779" y="198547"/>
                </a:moveTo>
                <a:lnTo>
                  <a:pt x="129779" y="216866"/>
                </a:lnTo>
                <a:lnTo>
                  <a:pt x="175917" y="216866"/>
                </a:lnTo>
                <a:lnTo>
                  <a:pt x="175917" y="198547"/>
                </a:lnTo>
                <a:lnTo>
                  <a:pt x="129779" y="198547"/>
                </a:lnTo>
                <a:close/>
                <a:moveTo>
                  <a:pt x="259637" y="193226"/>
                </a:moveTo>
                <a:cubicBezTo>
                  <a:pt x="262568" y="193226"/>
                  <a:pt x="264400" y="195343"/>
                  <a:pt x="264400" y="197812"/>
                </a:cubicBezTo>
                <a:cubicBezTo>
                  <a:pt x="264400" y="200282"/>
                  <a:pt x="262568" y="202398"/>
                  <a:pt x="259637" y="202398"/>
                </a:cubicBezTo>
                <a:cubicBezTo>
                  <a:pt x="257073" y="202398"/>
                  <a:pt x="255241" y="200282"/>
                  <a:pt x="255241" y="197812"/>
                </a:cubicBezTo>
                <a:cubicBezTo>
                  <a:pt x="255241" y="195343"/>
                  <a:pt x="257073" y="193226"/>
                  <a:pt x="259637" y="193226"/>
                </a:cubicBezTo>
                <a:close/>
                <a:moveTo>
                  <a:pt x="234604" y="193226"/>
                </a:moveTo>
                <a:cubicBezTo>
                  <a:pt x="237168" y="193226"/>
                  <a:pt x="239000" y="195343"/>
                  <a:pt x="239000" y="197812"/>
                </a:cubicBezTo>
                <a:cubicBezTo>
                  <a:pt x="239000" y="200282"/>
                  <a:pt x="237168" y="202398"/>
                  <a:pt x="234604" y="202398"/>
                </a:cubicBezTo>
                <a:cubicBezTo>
                  <a:pt x="231673" y="202398"/>
                  <a:pt x="229841" y="200282"/>
                  <a:pt x="229841" y="197812"/>
                </a:cubicBezTo>
                <a:cubicBezTo>
                  <a:pt x="229841" y="195343"/>
                  <a:pt x="231673" y="193226"/>
                  <a:pt x="234604" y="193226"/>
                </a:cubicBezTo>
                <a:close/>
                <a:moveTo>
                  <a:pt x="71092" y="193226"/>
                </a:moveTo>
                <a:cubicBezTo>
                  <a:pt x="73656" y="193226"/>
                  <a:pt x="75488" y="195343"/>
                  <a:pt x="75488" y="197812"/>
                </a:cubicBezTo>
                <a:cubicBezTo>
                  <a:pt x="75488" y="200282"/>
                  <a:pt x="73656" y="202398"/>
                  <a:pt x="71092" y="202398"/>
                </a:cubicBezTo>
                <a:cubicBezTo>
                  <a:pt x="68527" y="202398"/>
                  <a:pt x="66329" y="200282"/>
                  <a:pt x="66329" y="197812"/>
                </a:cubicBezTo>
                <a:cubicBezTo>
                  <a:pt x="66329" y="195343"/>
                  <a:pt x="68527" y="193226"/>
                  <a:pt x="71092" y="193226"/>
                </a:cubicBezTo>
                <a:close/>
                <a:moveTo>
                  <a:pt x="43927" y="193226"/>
                </a:moveTo>
                <a:cubicBezTo>
                  <a:pt x="46397" y="193226"/>
                  <a:pt x="48513" y="195343"/>
                  <a:pt x="48513" y="197812"/>
                </a:cubicBezTo>
                <a:cubicBezTo>
                  <a:pt x="48513" y="200282"/>
                  <a:pt x="46397" y="202398"/>
                  <a:pt x="43927" y="202398"/>
                </a:cubicBezTo>
                <a:cubicBezTo>
                  <a:pt x="41458" y="202398"/>
                  <a:pt x="39341" y="200282"/>
                  <a:pt x="39341" y="197812"/>
                </a:cubicBezTo>
                <a:cubicBezTo>
                  <a:pt x="39341" y="195343"/>
                  <a:pt x="41458" y="193226"/>
                  <a:pt x="43927" y="193226"/>
                </a:cubicBezTo>
                <a:close/>
                <a:moveTo>
                  <a:pt x="259637" y="167826"/>
                </a:moveTo>
                <a:cubicBezTo>
                  <a:pt x="262568" y="167826"/>
                  <a:pt x="264400" y="169658"/>
                  <a:pt x="264400" y="172222"/>
                </a:cubicBezTo>
                <a:cubicBezTo>
                  <a:pt x="264400" y="175153"/>
                  <a:pt x="262568" y="176985"/>
                  <a:pt x="259637" y="176985"/>
                </a:cubicBezTo>
                <a:cubicBezTo>
                  <a:pt x="257073" y="176985"/>
                  <a:pt x="255241" y="175153"/>
                  <a:pt x="255241" y="172222"/>
                </a:cubicBezTo>
                <a:cubicBezTo>
                  <a:pt x="255241" y="169658"/>
                  <a:pt x="257073" y="167826"/>
                  <a:pt x="259637" y="167826"/>
                </a:cubicBezTo>
                <a:close/>
                <a:moveTo>
                  <a:pt x="234604" y="167826"/>
                </a:moveTo>
                <a:cubicBezTo>
                  <a:pt x="237168" y="167826"/>
                  <a:pt x="239000" y="169658"/>
                  <a:pt x="239000" y="172222"/>
                </a:cubicBezTo>
                <a:cubicBezTo>
                  <a:pt x="239000" y="175153"/>
                  <a:pt x="237168" y="176985"/>
                  <a:pt x="234604" y="176985"/>
                </a:cubicBezTo>
                <a:cubicBezTo>
                  <a:pt x="231673" y="176985"/>
                  <a:pt x="229841" y="175153"/>
                  <a:pt x="229841" y="172222"/>
                </a:cubicBezTo>
                <a:cubicBezTo>
                  <a:pt x="229841" y="169658"/>
                  <a:pt x="231673" y="167826"/>
                  <a:pt x="234604" y="167826"/>
                </a:cubicBezTo>
                <a:close/>
                <a:moveTo>
                  <a:pt x="71092" y="167826"/>
                </a:moveTo>
                <a:cubicBezTo>
                  <a:pt x="73656" y="167826"/>
                  <a:pt x="75488" y="169658"/>
                  <a:pt x="75488" y="172222"/>
                </a:cubicBezTo>
                <a:cubicBezTo>
                  <a:pt x="75488" y="175153"/>
                  <a:pt x="73656" y="176985"/>
                  <a:pt x="71092" y="176985"/>
                </a:cubicBezTo>
                <a:cubicBezTo>
                  <a:pt x="68527" y="176985"/>
                  <a:pt x="66329" y="175153"/>
                  <a:pt x="66329" y="172222"/>
                </a:cubicBezTo>
                <a:cubicBezTo>
                  <a:pt x="66329" y="169658"/>
                  <a:pt x="68527" y="167826"/>
                  <a:pt x="71092" y="167826"/>
                </a:cubicBezTo>
                <a:close/>
                <a:moveTo>
                  <a:pt x="43927" y="167826"/>
                </a:moveTo>
                <a:cubicBezTo>
                  <a:pt x="46397" y="167826"/>
                  <a:pt x="48513" y="169658"/>
                  <a:pt x="48513" y="172222"/>
                </a:cubicBezTo>
                <a:cubicBezTo>
                  <a:pt x="48513" y="175153"/>
                  <a:pt x="46397" y="176985"/>
                  <a:pt x="43927" y="176985"/>
                </a:cubicBezTo>
                <a:cubicBezTo>
                  <a:pt x="41458" y="176985"/>
                  <a:pt x="39341" y="175153"/>
                  <a:pt x="39341" y="172222"/>
                </a:cubicBezTo>
                <a:cubicBezTo>
                  <a:pt x="39341" y="169658"/>
                  <a:pt x="41458" y="167826"/>
                  <a:pt x="43927" y="167826"/>
                </a:cubicBezTo>
                <a:close/>
                <a:moveTo>
                  <a:pt x="180629" y="166239"/>
                </a:moveTo>
                <a:cubicBezTo>
                  <a:pt x="183193" y="166239"/>
                  <a:pt x="185025" y="168071"/>
                  <a:pt x="185025" y="171002"/>
                </a:cubicBezTo>
                <a:cubicBezTo>
                  <a:pt x="185025" y="173566"/>
                  <a:pt x="183193" y="175398"/>
                  <a:pt x="180629" y="175398"/>
                </a:cubicBezTo>
                <a:cubicBezTo>
                  <a:pt x="177698" y="175398"/>
                  <a:pt x="175866" y="173566"/>
                  <a:pt x="175866" y="171002"/>
                </a:cubicBezTo>
                <a:cubicBezTo>
                  <a:pt x="175866" y="168071"/>
                  <a:pt x="177698" y="166239"/>
                  <a:pt x="180629" y="166239"/>
                </a:cubicBezTo>
                <a:close/>
                <a:moveTo>
                  <a:pt x="151877" y="166239"/>
                </a:moveTo>
                <a:cubicBezTo>
                  <a:pt x="154347" y="166239"/>
                  <a:pt x="156463" y="168071"/>
                  <a:pt x="156463" y="171002"/>
                </a:cubicBezTo>
                <a:cubicBezTo>
                  <a:pt x="156463" y="173566"/>
                  <a:pt x="154347" y="175398"/>
                  <a:pt x="151877" y="175398"/>
                </a:cubicBezTo>
                <a:cubicBezTo>
                  <a:pt x="149408" y="175398"/>
                  <a:pt x="147291" y="173566"/>
                  <a:pt x="147291" y="171002"/>
                </a:cubicBezTo>
                <a:cubicBezTo>
                  <a:pt x="147291" y="168071"/>
                  <a:pt x="149408" y="166239"/>
                  <a:pt x="151877" y="166239"/>
                </a:cubicBezTo>
                <a:close/>
                <a:moveTo>
                  <a:pt x="124890" y="166239"/>
                </a:moveTo>
                <a:cubicBezTo>
                  <a:pt x="127360" y="166239"/>
                  <a:pt x="129476" y="168071"/>
                  <a:pt x="129476" y="171002"/>
                </a:cubicBezTo>
                <a:cubicBezTo>
                  <a:pt x="129476" y="173566"/>
                  <a:pt x="127360" y="175398"/>
                  <a:pt x="124890" y="175398"/>
                </a:cubicBezTo>
                <a:cubicBezTo>
                  <a:pt x="122421" y="175398"/>
                  <a:pt x="120304" y="173566"/>
                  <a:pt x="120304" y="171002"/>
                </a:cubicBezTo>
                <a:cubicBezTo>
                  <a:pt x="120304" y="168071"/>
                  <a:pt x="122421" y="166239"/>
                  <a:pt x="124890" y="166239"/>
                </a:cubicBezTo>
                <a:close/>
                <a:moveTo>
                  <a:pt x="259637" y="142426"/>
                </a:moveTo>
                <a:cubicBezTo>
                  <a:pt x="262568" y="142426"/>
                  <a:pt x="264400" y="144543"/>
                  <a:pt x="264400" y="147012"/>
                </a:cubicBezTo>
                <a:cubicBezTo>
                  <a:pt x="264400" y="149482"/>
                  <a:pt x="262568" y="151598"/>
                  <a:pt x="259637" y="151598"/>
                </a:cubicBezTo>
                <a:cubicBezTo>
                  <a:pt x="257073" y="151598"/>
                  <a:pt x="255241" y="149482"/>
                  <a:pt x="255241" y="147012"/>
                </a:cubicBezTo>
                <a:cubicBezTo>
                  <a:pt x="255241" y="144543"/>
                  <a:pt x="257073" y="142426"/>
                  <a:pt x="259637" y="142426"/>
                </a:cubicBezTo>
                <a:close/>
                <a:moveTo>
                  <a:pt x="234604" y="142426"/>
                </a:moveTo>
                <a:cubicBezTo>
                  <a:pt x="237168" y="142426"/>
                  <a:pt x="239000" y="144543"/>
                  <a:pt x="239000" y="147012"/>
                </a:cubicBezTo>
                <a:cubicBezTo>
                  <a:pt x="239000" y="149482"/>
                  <a:pt x="237168" y="151598"/>
                  <a:pt x="234604" y="151598"/>
                </a:cubicBezTo>
                <a:cubicBezTo>
                  <a:pt x="231673" y="151598"/>
                  <a:pt x="229841" y="149482"/>
                  <a:pt x="229841" y="147012"/>
                </a:cubicBezTo>
                <a:cubicBezTo>
                  <a:pt x="229841" y="144543"/>
                  <a:pt x="231673" y="142426"/>
                  <a:pt x="234604" y="142426"/>
                </a:cubicBezTo>
                <a:close/>
                <a:moveTo>
                  <a:pt x="71092" y="142426"/>
                </a:moveTo>
                <a:cubicBezTo>
                  <a:pt x="73656" y="142426"/>
                  <a:pt x="75488" y="144543"/>
                  <a:pt x="75488" y="147012"/>
                </a:cubicBezTo>
                <a:cubicBezTo>
                  <a:pt x="75488" y="149482"/>
                  <a:pt x="73656" y="151598"/>
                  <a:pt x="71092" y="151598"/>
                </a:cubicBezTo>
                <a:cubicBezTo>
                  <a:pt x="68527" y="151598"/>
                  <a:pt x="66329" y="149482"/>
                  <a:pt x="66329" y="147012"/>
                </a:cubicBezTo>
                <a:cubicBezTo>
                  <a:pt x="66329" y="144543"/>
                  <a:pt x="68527" y="142426"/>
                  <a:pt x="71092" y="142426"/>
                </a:cubicBezTo>
                <a:close/>
                <a:moveTo>
                  <a:pt x="43927" y="142426"/>
                </a:moveTo>
                <a:cubicBezTo>
                  <a:pt x="46397" y="142426"/>
                  <a:pt x="48513" y="144543"/>
                  <a:pt x="48513" y="147012"/>
                </a:cubicBezTo>
                <a:cubicBezTo>
                  <a:pt x="48513" y="149482"/>
                  <a:pt x="46397" y="151598"/>
                  <a:pt x="43927" y="151598"/>
                </a:cubicBezTo>
                <a:cubicBezTo>
                  <a:pt x="41458" y="151598"/>
                  <a:pt x="39341" y="149482"/>
                  <a:pt x="39341" y="147012"/>
                </a:cubicBezTo>
                <a:cubicBezTo>
                  <a:pt x="39341" y="144543"/>
                  <a:pt x="41458" y="142426"/>
                  <a:pt x="43927" y="142426"/>
                </a:cubicBezTo>
                <a:close/>
                <a:moveTo>
                  <a:pt x="180629" y="140839"/>
                </a:moveTo>
                <a:cubicBezTo>
                  <a:pt x="183193" y="140839"/>
                  <a:pt x="185025" y="142956"/>
                  <a:pt x="185025" y="145425"/>
                </a:cubicBezTo>
                <a:cubicBezTo>
                  <a:pt x="185025" y="147895"/>
                  <a:pt x="183193" y="150011"/>
                  <a:pt x="180629" y="150011"/>
                </a:cubicBezTo>
                <a:cubicBezTo>
                  <a:pt x="177698" y="150011"/>
                  <a:pt x="175866" y="147895"/>
                  <a:pt x="175866" y="145425"/>
                </a:cubicBezTo>
                <a:cubicBezTo>
                  <a:pt x="175866" y="142956"/>
                  <a:pt x="177698" y="140839"/>
                  <a:pt x="180629" y="140839"/>
                </a:cubicBezTo>
                <a:close/>
                <a:moveTo>
                  <a:pt x="151877" y="140839"/>
                </a:moveTo>
                <a:cubicBezTo>
                  <a:pt x="154347" y="140839"/>
                  <a:pt x="156463" y="142956"/>
                  <a:pt x="156463" y="145425"/>
                </a:cubicBezTo>
                <a:cubicBezTo>
                  <a:pt x="156463" y="147895"/>
                  <a:pt x="154347" y="150011"/>
                  <a:pt x="151877" y="150011"/>
                </a:cubicBezTo>
                <a:cubicBezTo>
                  <a:pt x="149408" y="150011"/>
                  <a:pt x="147291" y="147895"/>
                  <a:pt x="147291" y="145425"/>
                </a:cubicBezTo>
                <a:cubicBezTo>
                  <a:pt x="147291" y="142956"/>
                  <a:pt x="149408" y="140839"/>
                  <a:pt x="151877" y="140839"/>
                </a:cubicBezTo>
                <a:close/>
                <a:moveTo>
                  <a:pt x="124890" y="140839"/>
                </a:moveTo>
                <a:cubicBezTo>
                  <a:pt x="127360" y="140839"/>
                  <a:pt x="129476" y="142956"/>
                  <a:pt x="129476" y="145425"/>
                </a:cubicBezTo>
                <a:cubicBezTo>
                  <a:pt x="129476" y="147895"/>
                  <a:pt x="127360" y="150011"/>
                  <a:pt x="124890" y="150011"/>
                </a:cubicBezTo>
                <a:cubicBezTo>
                  <a:pt x="122421" y="150011"/>
                  <a:pt x="120304" y="147895"/>
                  <a:pt x="120304" y="145425"/>
                </a:cubicBezTo>
                <a:cubicBezTo>
                  <a:pt x="120304" y="142956"/>
                  <a:pt x="122421" y="140839"/>
                  <a:pt x="124890" y="140839"/>
                </a:cubicBezTo>
                <a:close/>
                <a:moveTo>
                  <a:pt x="259637" y="118614"/>
                </a:moveTo>
                <a:cubicBezTo>
                  <a:pt x="262568" y="118614"/>
                  <a:pt x="264400" y="120731"/>
                  <a:pt x="264400" y="123200"/>
                </a:cubicBezTo>
                <a:cubicBezTo>
                  <a:pt x="264400" y="125670"/>
                  <a:pt x="262568" y="127786"/>
                  <a:pt x="259637" y="127786"/>
                </a:cubicBezTo>
                <a:cubicBezTo>
                  <a:pt x="257073" y="127786"/>
                  <a:pt x="255241" y="125670"/>
                  <a:pt x="255241" y="123200"/>
                </a:cubicBezTo>
                <a:cubicBezTo>
                  <a:pt x="255241" y="120731"/>
                  <a:pt x="257073" y="118614"/>
                  <a:pt x="259637" y="118614"/>
                </a:cubicBezTo>
                <a:close/>
                <a:moveTo>
                  <a:pt x="234604" y="118614"/>
                </a:moveTo>
                <a:cubicBezTo>
                  <a:pt x="237168" y="118614"/>
                  <a:pt x="239000" y="120731"/>
                  <a:pt x="239000" y="123200"/>
                </a:cubicBezTo>
                <a:cubicBezTo>
                  <a:pt x="239000" y="125670"/>
                  <a:pt x="237168" y="127786"/>
                  <a:pt x="234604" y="127786"/>
                </a:cubicBezTo>
                <a:cubicBezTo>
                  <a:pt x="231673" y="127786"/>
                  <a:pt x="229841" y="125670"/>
                  <a:pt x="229841" y="123200"/>
                </a:cubicBezTo>
                <a:cubicBezTo>
                  <a:pt x="229841" y="120731"/>
                  <a:pt x="231673" y="118614"/>
                  <a:pt x="234604" y="118614"/>
                </a:cubicBezTo>
                <a:close/>
                <a:moveTo>
                  <a:pt x="71092" y="118614"/>
                </a:moveTo>
                <a:cubicBezTo>
                  <a:pt x="73656" y="118614"/>
                  <a:pt x="75488" y="120731"/>
                  <a:pt x="75488" y="123200"/>
                </a:cubicBezTo>
                <a:cubicBezTo>
                  <a:pt x="75488" y="125670"/>
                  <a:pt x="73656" y="127786"/>
                  <a:pt x="71092" y="127786"/>
                </a:cubicBezTo>
                <a:cubicBezTo>
                  <a:pt x="68527" y="127786"/>
                  <a:pt x="66329" y="125670"/>
                  <a:pt x="66329" y="123200"/>
                </a:cubicBezTo>
                <a:cubicBezTo>
                  <a:pt x="66329" y="120731"/>
                  <a:pt x="68527" y="118614"/>
                  <a:pt x="71092" y="118614"/>
                </a:cubicBezTo>
                <a:close/>
                <a:moveTo>
                  <a:pt x="43927" y="118614"/>
                </a:moveTo>
                <a:cubicBezTo>
                  <a:pt x="46397" y="118614"/>
                  <a:pt x="48513" y="120731"/>
                  <a:pt x="48513" y="123200"/>
                </a:cubicBezTo>
                <a:cubicBezTo>
                  <a:pt x="48513" y="125670"/>
                  <a:pt x="46397" y="127786"/>
                  <a:pt x="43927" y="127786"/>
                </a:cubicBezTo>
                <a:cubicBezTo>
                  <a:pt x="41458" y="127786"/>
                  <a:pt x="39341" y="125670"/>
                  <a:pt x="39341" y="123200"/>
                </a:cubicBezTo>
                <a:cubicBezTo>
                  <a:pt x="39341" y="120731"/>
                  <a:pt x="41458" y="118614"/>
                  <a:pt x="43927" y="118614"/>
                </a:cubicBezTo>
                <a:close/>
                <a:moveTo>
                  <a:pt x="180629" y="115439"/>
                </a:moveTo>
                <a:cubicBezTo>
                  <a:pt x="183193" y="115439"/>
                  <a:pt x="185025" y="117271"/>
                  <a:pt x="185025" y="120202"/>
                </a:cubicBezTo>
                <a:cubicBezTo>
                  <a:pt x="185025" y="122766"/>
                  <a:pt x="183193" y="124598"/>
                  <a:pt x="180629" y="124598"/>
                </a:cubicBezTo>
                <a:cubicBezTo>
                  <a:pt x="177698" y="124598"/>
                  <a:pt x="175866" y="122766"/>
                  <a:pt x="175866" y="120202"/>
                </a:cubicBezTo>
                <a:cubicBezTo>
                  <a:pt x="175866" y="117271"/>
                  <a:pt x="177698" y="115439"/>
                  <a:pt x="180629" y="115439"/>
                </a:cubicBezTo>
                <a:close/>
                <a:moveTo>
                  <a:pt x="151877" y="115439"/>
                </a:moveTo>
                <a:cubicBezTo>
                  <a:pt x="154347" y="115439"/>
                  <a:pt x="156463" y="117271"/>
                  <a:pt x="156463" y="120202"/>
                </a:cubicBezTo>
                <a:cubicBezTo>
                  <a:pt x="156463" y="122766"/>
                  <a:pt x="154347" y="124598"/>
                  <a:pt x="151877" y="124598"/>
                </a:cubicBezTo>
                <a:cubicBezTo>
                  <a:pt x="149408" y="124598"/>
                  <a:pt x="147291" y="122766"/>
                  <a:pt x="147291" y="120202"/>
                </a:cubicBezTo>
                <a:cubicBezTo>
                  <a:pt x="147291" y="117271"/>
                  <a:pt x="149408" y="115439"/>
                  <a:pt x="151877" y="115439"/>
                </a:cubicBezTo>
                <a:close/>
                <a:moveTo>
                  <a:pt x="124890" y="115439"/>
                </a:moveTo>
                <a:cubicBezTo>
                  <a:pt x="127360" y="115439"/>
                  <a:pt x="129476" y="117271"/>
                  <a:pt x="129476" y="120202"/>
                </a:cubicBezTo>
                <a:cubicBezTo>
                  <a:pt x="129476" y="122766"/>
                  <a:pt x="127360" y="124598"/>
                  <a:pt x="124890" y="124598"/>
                </a:cubicBezTo>
                <a:cubicBezTo>
                  <a:pt x="122421" y="124598"/>
                  <a:pt x="120304" y="122766"/>
                  <a:pt x="120304" y="120202"/>
                </a:cubicBezTo>
                <a:cubicBezTo>
                  <a:pt x="120304" y="117271"/>
                  <a:pt x="122421" y="115439"/>
                  <a:pt x="124890" y="115439"/>
                </a:cubicBezTo>
                <a:close/>
                <a:moveTo>
                  <a:pt x="212683" y="101563"/>
                </a:moveTo>
                <a:lnTo>
                  <a:pt x="212683" y="216866"/>
                </a:lnTo>
                <a:lnTo>
                  <a:pt x="282612" y="216866"/>
                </a:lnTo>
                <a:lnTo>
                  <a:pt x="282612" y="101563"/>
                </a:lnTo>
                <a:lnTo>
                  <a:pt x="212683" y="101563"/>
                </a:lnTo>
                <a:close/>
                <a:moveTo>
                  <a:pt x="23084" y="101563"/>
                </a:moveTo>
                <a:lnTo>
                  <a:pt x="23084" y="216866"/>
                </a:lnTo>
                <a:lnTo>
                  <a:pt x="92652" y="216866"/>
                </a:lnTo>
                <a:lnTo>
                  <a:pt x="92652" y="101563"/>
                </a:lnTo>
                <a:lnTo>
                  <a:pt x="23084" y="101563"/>
                </a:lnTo>
                <a:close/>
                <a:moveTo>
                  <a:pt x="180629" y="90039"/>
                </a:moveTo>
                <a:cubicBezTo>
                  <a:pt x="183193" y="90039"/>
                  <a:pt x="185025" y="92237"/>
                  <a:pt x="185025" y="94802"/>
                </a:cubicBezTo>
                <a:cubicBezTo>
                  <a:pt x="185025" y="97366"/>
                  <a:pt x="183193" y="99198"/>
                  <a:pt x="180629" y="99198"/>
                </a:cubicBezTo>
                <a:cubicBezTo>
                  <a:pt x="177698" y="99198"/>
                  <a:pt x="175866" y="97366"/>
                  <a:pt x="175866" y="94802"/>
                </a:cubicBezTo>
                <a:cubicBezTo>
                  <a:pt x="175866" y="92237"/>
                  <a:pt x="177698" y="90039"/>
                  <a:pt x="180629" y="90039"/>
                </a:cubicBezTo>
                <a:close/>
                <a:moveTo>
                  <a:pt x="151877" y="90039"/>
                </a:moveTo>
                <a:cubicBezTo>
                  <a:pt x="154347" y="90039"/>
                  <a:pt x="156463" y="92237"/>
                  <a:pt x="156463" y="94802"/>
                </a:cubicBezTo>
                <a:cubicBezTo>
                  <a:pt x="156463" y="97366"/>
                  <a:pt x="154347" y="99198"/>
                  <a:pt x="151877" y="99198"/>
                </a:cubicBezTo>
                <a:cubicBezTo>
                  <a:pt x="149408" y="99198"/>
                  <a:pt x="147291" y="97366"/>
                  <a:pt x="147291" y="94802"/>
                </a:cubicBezTo>
                <a:cubicBezTo>
                  <a:pt x="147291" y="92237"/>
                  <a:pt x="149408" y="90039"/>
                  <a:pt x="151877" y="90039"/>
                </a:cubicBezTo>
                <a:close/>
                <a:moveTo>
                  <a:pt x="124890" y="90039"/>
                </a:moveTo>
                <a:cubicBezTo>
                  <a:pt x="127360" y="90039"/>
                  <a:pt x="129476" y="92237"/>
                  <a:pt x="129476" y="94802"/>
                </a:cubicBezTo>
                <a:cubicBezTo>
                  <a:pt x="129476" y="97366"/>
                  <a:pt x="127360" y="99198"/>
                  <a:pt x="124890" y="99198"/>
                </a:cubicBezTo>
                <a:cubicBezTo>
                  <a:pt x="122421" y="99198"/>
                  <a:pt x="120304" y="97366"/>
                  <a:pt x="120304" y="94802"/>
                </a:cubicBezTo>
                <a:cubicBezTo>
                  <a:pt x="120304" y="92237"/>
                  <a:pt x="122421" y="90039"/>
                  <a:pt x="124890" y="90039"/>
                </a:cubicBezTo>
                <a:close/>
                <a:moveTo>
                  <a:pt x="102024" y="73905"/>
                </a:moveTo>
                <a:lnTo>
                  <a:pt x="102024" y="96894"/>
                </a:lnTo>
                <a:lnTo>
                  <a:pt x="102024" y="216866"/>
                </a:lnTo>
                <a:lnTo>
                  <a:pt x="120407" y="216866"/>
                </a:lnTo>
                <a:lnTo>
                  <a:pt x="120407" y="193877"/>
                </a:lnTo>
                <a:cubicBezTo>
                  <a:pt x="120407" y="191363"/>
                  <a:pt x="122570" y="189208"/>
                  <a:pt x="125093" y="189208"/>
                </a:cubicBezTo>
                <a:lnTo>
                  <a:pt x="180603" y="189208"/>
                </a:lnTo>
                <a:cubicBezTo>
                  <a:pt x="183126" y="189208"/>
                  <a:pt x="184928" y="191363"/>
                  <a:pt x="184928" y="193877"/>
                </a:cubicBezTo>
                <a:lnTo>
                  <a:pt x="184928" y="216866"/>
                </a:lnTo>
                <a:lnTo>
                  <a:pt x="203672" y="216866"/>
                </a:lnTo>
                <a:lnTo>
                  <a:pt x="203672" y="96894"/>
                </a:lnTo>
                <a:lnTo>
                  <a:pt x="203672" y="73905"/>
                </a:lnTo>
                <a:lnTo>
                  <a:pt x="102024" y="73905"/>
                </a:lnTo>
                <a:close/>
                <a:moveTo>
                  <a:pt x="196823" y="36908"/>
                </a:moveTo>
                <a:lnTo>
                  <a:pt x="229625" y="66003"/>
                </a:lnTo>
                <a:cubicBezTo>
                  <a:pt x="231427" y="67080"/>
                  <a:pt x="231787" y="69235"/>
                  <a:pt x="231427" y="70672"/>
                </a:cubicBezTo>
                <a:cubicBezTo>
                  <a:pt x="230346" y="72827"/>
                  <a:pt x="228543" y="73905"/>
                  <a:pt x="226741" y="73905"/>
                </a:cubicBezTo>
                <a:lnTo>
                  <a:pt x="212683" y="73905"/>
                </a:lnTo>
                <a:lnTo>
                  <a:pt x="212683" y="92224"/>
                </a:lnTo>
                <a:lnTo>
                  <a:pt x="286937" y="92224"/>
                </a:lnTo>
                <a:lnTo>
                  <a:pt x="291263" y="92224"/>
                </a:lnTo>
                <a:lnTo>
                  <a:pt x="247647" y="36908"/>
                </a:lnTo>
                <a:lnTo>
                  <a:pt x="196823" y="36908"/>
                </a:lnTo>
                <a:close/>
                <a:moveTo>
                  <a:pt x="57688" y="36908"/>
                </a:moveTo>
                <a:lnTo>
                  <a:pt x="14072" y="92224"/>
                </a:lnTo>
                <a:lnTo>
                  <a:pt x="18398" y="92224"/>
                </a:lnTo>
                <a:lnTo>
                  <a:pt x="92652" y="92224"/>
                </a:lnTo>
                <a:lnTo>
                  <a:pt x="92652" y="73905"/>
                </a:lnTo>
                <a:lnTo>
                  <a:pt x="78594" y="73905"/>
                </a:lnTo>
                <a:cubicBezTo>
                  <a:pt x="76792" y="73905"/>
                  <a:pt x="74989" y="72827"/>
                  <a:pt x="74268" y="70672"/>
                </a:cubicBezTo>
                <a:cubicBezTo>
                  <a:pt x="73548" y="69235"/>
                  <a:pt x="74268" y="67080"/>
                  <a:pt x="75710" y="66003"/>
                </a:cubicBezTo>
                <a:lnTo>
                  <a:pt x="108512" y="36908"/>
                </a:lnTo>
                <a:lnTo>
                  <a:pt x="57688" y="36908"/>
                </a:lnTo>
                <a:close/>
                <a:moveTo>
                  <a:pt x="152848" y="10686"/>
                </a:moveTo>
                <a:lnTo>
                  <a:pt x="90849" y="64566"/>
                </a:lnTo>
                <a:lnTo>
                  <a:pt x="97338" y="64566"/>
                </a:lnTo>
                <a:lnTo>
                  <a:pt x="208358" y="64566"/>
                </a:lnTo>
                <a:lnTo>
                  <a:pt x="214486" y="64566"/>
                </a:lnTo>
                <a:lnTo>
                  <a:pt x="152848" y="10686"/>
                </a:lnTo>
                <a:close/>
                <a:moveTo>
                  <a:pt x="149604" y="1347"/>
                </a:moveTo>
                <a:cubicBezTo>
                  <a:pt x="151406" y="-449"/>
                  <a:pt x="153929" y="-449"/>
                  <a:pt x="155731" y="1347"/>
                </a:cubicBezTo>
                <a:lnTo>
                  <a:pt x="186370" y="27568"/>
                </a:lnTo>
                <a:lnTo>
                  <a:pt x="249810" y="27568"/>
                </a:lnTo>
                <a:cubicBezTo>
                  <a:pt x="251252" y="27568"/>
                  <a:pt x="252694" y="28646"/>
                  <a:pt x="253775" y="29724"/>
                </a:cubicBezTo>
                <a:lnTo>
                  <a:pt x="304599" y="94020"/>
                </a:lnTo>
                <a:cubicBezTo>
                  <a:pt x="305681" y="95457"/>
                  <a:pt x="305681" y="97612"/>
                  <a:pt x="304960" y="99049"/>
                </a:cubicBezTo>
                <a:cubicBezTo>
                  <a:pt x="304239" y="100486"/>
                  <a:pt x="302437" y="101563"/>
                  <a:pt x="300995" y="101563"/>
                </a:cubicBezTo>
                <a:lnTo>
                  <a:pt x="291623" y="101563"/>
                </a:lnTo>
                <a:lnTo>
                  <a:pt x="291623" y="216866"/>
                </a:lnTo>
                <a:lnTo>
                  <a:pt x="300995" y="216866"/>
                </a:lnTo>
                <a:cubicBezTo>
                  <a:pt x="303518" y="216866"/>
                  <a:pt x="305681" y="219021"/>
                  <a:pt x="305681" y="221535"/>
                </a:cubicBezTo>
                <a:cubicBezTo>
                  <a:pt x="305681" y="224050"/>
                  <a:pt x="303518" y="226205"/>
                  <a:pt x="300995" y="226205"/>
                </a:cubicBezTo>
                <a:lnTo>
                  <a:pt x="286937" y="226205"/>
                </a:lnTo>
                <a:lnTo>
                  <a:pt x="208358" y="226205"/>
                </a:lnTo>
                <a:lnTo>
                  <a:pt x="180603" y="226205"/>
                </a:lnTo>
                <a:lnTo>
                  <a:pt x="125093" y="226205"/>
                </a:lnTo>
                <a:lnTo>
                  <a:pt x="97338" y="226205"/>
                </a:lnTo>
                <a:lnTo>
                  <a:pt x="18398" y="226205"/>
                </a:lnTo>
                <a:lnTo>
                  <a:pt x="4701" y="226205"/>
                </a:lnTo>
                <a:cubicBezTo>
                  <a:pt x="1817" y="226205"/>
                  <a:pt x="15" y="224050"/>
                  <a:pt x="15" y="221535"/>
                </a:cubicBezTo>
                <a:cubicBezTo>
                  <a:pt x="15" y="219021"/>
                  <a:pt x="1817" y="216866"/>
                  <a:pt x="4701" y="216866"/>
                </a:cubicBezTo>
                <a:lnTo>
                  <a:pt x="13712" y="216866"/>
                </a:lnTo>
                <a:lnTo>
                  <a:pt x="13712" y="101563"/>
                </a:lnTo>
                <a:lnTo>
                  <a:pt x="4701" y="101563"/>
                </a:lnTo>
                <a:cubicBezTo>
                  <a:pt x="2898" y="101563"/>
                  <a:pt x="1096" y="100486"/>
                  <a:pt x="375" y="99049"/>
                </a:cubicBezTo>
                <a:cubicBezTo>
                  <a:pt x="-346" y="97612"/>
                  <a:pt x="15" y="95457"/>
                  <a:pt x="1096" y="94020"/>
                </a:cubicBezTo>
                <a:lnTo>
                  <a:pt x="51920" y="29724"/>
                </a:lnTo>
                <a:cubicBezTo>
                  <a:pt x="52641" y="28646"/>
                  <a:pt x="54083" y="27568"/>
                  <a:pt x="55525" y="27568"/>
                </a:cubicBezTo>
                <a:lnTo>
                  <a:pt x="119325" y="27568"/>
                </a:lnTo>
                <a:lnTo>
                  <a:pt x="149604" y="1347"/>
                </a:ln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52" name="Freeform 774">
            <a:extLst>
              <a:ext uri="{FF2B5EF4-FFF2-40B4-BE49-F238E27FC236}">
                <a16:creationId xmlns:a16="http://schemas.microsoft.com/office/drawing/2014/main" id="{5E30CE5B-DF44-47C9-A107-6EF3D109C7D3}"/>
              </a:ext>
            </a:extLst>
          </p:cNvPr>
          <p:cNvSpPr>
            <a:spLocks noChangeArrowheads="1"/>
          </p:cNvSpPr>
          <p:nvPr/>
        </p:nvSpPr>
        <p:spPr bwMode="auto">
          <a:xfrm>
            <a:off x="863906" y="3101431"/>
            <a:ext cx="633236" cy="583300"/>
          </a:xfrm>
          <a:custGeom>
            <a:avLst/>
            <a:gdLst>
              <a:gd name="T0" fmla="*/ 30314 w 306026"/>
              <a:gd name="T1" fmla="*/ 264904 h 302202"/>
              <a:gd name="T2" fmla="*/ 129917 w 306026"/>
              <a:gd name="T3" fmla="*/ 279250 h 302202"/>
              <a:gd name="T4" fmla="*/ 134608 w 306026"/>
              <a:gd name="T5" fmla="*/ 283912 h 302202"/>
              <a:gd name="T6" fmla="*/ 143630 w 306026"/>
              <a:gd name="T7" fmla="*/ 292878 h 302202"/>
              <a:gd name="T8" fmla="*/ 171779 w 306026"/>
              <a:gd name="T9" fmla="*/ 283912 h 302202"/>
              <a:gd name="T10" fmla="*/ 282569 w 306026"/>
              <a:gd name="T11" fmla="*/ 279250 h 302202"/>
              <a:gd name="T12" fmla="*/ 156622 w 306026"/>
              <a:gd name="T13" fmla="*/ 273511 h 302202"/>
              <a:gd name="T14" fmla="*/ 81468 w 306026"/>
              <a:gd name="T15" fmla="*/ 252531 h 302202"/>
              <a:gd name="T16" fmla="*/ 44388 w 306026"/>
              <a:gd name="T17" fmla="*/ 250200 h 302202"/>
              <a:gd name="T18" fmla="*/ 52327 w 306026"/>
              <a:gd name="T19" fmla="*/ 230116 h 302202"/>
              <a:gd name="T20" fmla="*/ 170336 w 306026"/>
              <a:gd name="T21" fmla="*/ 251635 h 302202"/>
              <a:gd name="T22" fmla="*/ 247203 w 306026"/>
              <a:gd name="T23" fmla="*/ 212184 h 302202"/>
              <a:gd name="T24" fmla="*/ 173944 w 306026"/>
              <a:gd name="T25" fmla="*/ 194611 h 302202"/>
              <a:gd name="T26" fmla="*/ 173944 w 306026"/>
              <a:gd name="T27" fmla="*/ 203936 h 302202"/>
              <a:gd name="T28" fmla="*/ 157705 w 306026"/>
              <a:gd name="T29" fmla="*/ 252710 h 302202"/>
              <a:gd name="T30" fmla="*/ 254421 w 306026"/>
              <a:gd name="T31" fmla="*/ 205729 h 302202"/>
              <a:gd name="T32" fmla="*/ 281126 w 306026"/>
              <a:gd name="T33" fmla="*/ 257014 h 302202"/>
              <a:gd name="T34" fmla="*/ 292674 w 306026"/>
              <a:gd name="T35" fmla="*/ 279250 h 302202"/>
              <a:gd name="T36" fmla="*/ 306026 w 306026"/>
              <a:gd name="T37" fmla="*/ 283912 h 302202"/>
              <a:gd name="T38" fmla="*/ 180440 w 306026"/>
              <a:gd name="T39" fmla="*/ 288216 h 302202"/>
              <a:gd name="T40" fmla="*/ 143630 w 306026"/>
              <a:gd name="T41" fmla="*/ 302202 h 302202"/>
              <a:gd name="T42" fmla="*/ 4691 w 306026"/>
              <a:gd name="T43" fmla="*/ 288216 h 302202"/>
              <a:gd name="T44" fmla="*/ 4691 w 306026"/>
              <a:gd name="T45" fmla="*/ 279250 h 302202"/>
              <a:gd name="T46" fmla="*/ 22735 w 306026"/>
              <a:gd name="T47" fmla="*/ 259166 h 302202"/>
              <a:gd name="T48" fmla="*/ 33201 w 306026"/>
              <a:gd name="T49" fmla="*/ 254145 h 302202"/>
              <a:gd name="T50" fmla="*/ 47997 w 306026"/>
              <a:gd name="T51" fmla="*/ 221150 h 302202"/>
              <a:gd name="T52" fmla="*/ 148322 w 306026"/>
              <a:gd name="T53" fmla="*/ 203936 h 302202"/>
              <a:gd name="T54" fmla="*/ 127391 w 306026"/>
              <a:gd name="T55" fmla="*/ 199273 h 302202"/>
              <a:gd name="T56" fmla="*/ 115770 w 306026"/>
              <a:gd name="T57" fmla="*/ 170799 h 302202"/>
              <a:gd name="T58" fmla="*/ 193318 w 306026"/>
              <a:gd name="T59" fmla="*/ 175032 h 302202"/>
              <a:gd name="T60" fmla="*/ 115770 w 306026"/>
              <a:gd name="T61" fmla="*/ 179971 h 302202"/>
              <a:gd name="T62" fmla="*/ 115770 w 306026"/>
              <a:gd name="T63" fmla="*/ 170799 h 302202"/>
              <a:gd name="T64" fmla="*/ 218153 w 306026"/>
              <a:gd name="T65" fmla="*/ 25324 h 302202"/>
              <a:gd name="T66" fmla="*/ 154346 w 306026"/>
              <a:gd name="T67" fmla="*/ 95972 h 302202"/>
              <a:gd name="T68" fmla="*/ 147894 w 306026"/>
              <a:gd name="T69" fmla="*/ 95972 h 302202"/>
              <a:gd name="T70" fmla="*/ 122443 w 306026"/>
              <a:gd name="T71" fmla="*/ 63892 h 302202"/>
              <a:gd name="T72" fmla="*/ 151120 w 306026"/>
              <a:gd name="T73" fmla="*/ 86240 h 302202"/>
              <a:gd name="T74" fmla="*/ 147650 w 306026"/>
              <a:gd name="T75" fmla="*/ 72 h 302202"/>
              <a:gd name="T76" fmla="*/ 193687 w 306026"/>
              <a:gd name="T77" fmla="*/ 19961 h 302202"/>
              <a:gd name="T78" fmla="*/ 148369 w 306026"/>
              <a:gd name="T79" fmla="*/ 9113 h 302202"/>
              <a:gd name="T80" fmla="*/ 105209 w 306026"/>
              <a:gd name="T81" fmla="*/ 106388 h 302202"/>
              <a:gd name="T82" fmla="*/ 183617 w 306026"/>
              <a:gd name="T83" fmla="*/ 148697 h 302202"/>
              <a:gd name="T84" fmla="*/ 198003 w 306026"/>
              <a:gd name="T85" fmla="*/ 106388 h 302202"/>
              <a:gd name="T86" fmla="*/ 210592 w 306026"/>
              <a:gd name="T87" fmla="*/ 61909 h 302202"/>
              <a:gd name="T88" fmla="*/ 219943 w 306026"/>
              <a:gd name="T89" fmla="*/ 60824 h 302202"/>
              <a:gd name="T90" fmla="*/ 205197 w 306026"/>
              <a:gd name="T91" fmla="*/ 112174 h 302202"/>
              <a:gd name="T92" fmla="*/ 192968 w 306026"/>
              <a:gd name="T93" fmla="*/ 153036 h 302202"/>
              <a:gd name="T94" fmla="*/ 114920 w 306026"/>
              <a:gd name="T95" fmla="*/ 157738 h 302202"/>
              <a:gd name="T96" fmla="*/ 110244 w 306026"/>
              <a:gd name="T97" fmla="*/ 149059 h 302202"/>
              <a:gd name="T98" fmla="*/ 82909 w 306026"/>
              <a:gd name="T99" fmla="*/ 68780 h 302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06026" h="302202">
                <a:moveTo>
                  <a:pt x="81468" y="252531"/>
                </a:moveTo>
                <a:cubicBezTo>
                  <a:pt x="57470" y="254773"/>
                  <a:pt x="36268" y="262573"/>
                  <a:pt x="30314" y="264904"/>
                </a:cubicBezTo>
                <a:lnTo>
                  <a:pt x="23818" y="279250"/>
                </a:lnTo>
                <a:lnTo>
                  <a:pt x="129917" y="279250"/>
                </a:lnTo>
                <a:cubicBezTo>
                  <a:pt x="131000" y="279250"/>
                  <a:pt x="132082" y="279608"/>
                  <a:pt x="133165" y="280326"/>
                </a:cubicBezTo>
                <a:cubicBezTo>
                  <a:pt x="133887" y="281401"/>
                  <a:pt x="134608" y="282477"/>
                  <a:pt x="134608" y="283912"/>
                </a:cubicBezTo>
                <a:cubicBezTo>
                  <a:pt x="134608" y="286064"/>
                  <a:pt x="135330" y="288216"/>
                  <a:pt x="137135" y="290367"/>
                </a:cubicBezTo>
                <a:cubicBezTo>
                  <a:pt x="138939" y="291802"/>
                  <a:pt x="141465" y="292878"/>
                  <a:pt x="143630" y="292878"/>
                </a:cubicBezTo>
                <a:lnTo>
                  <a:pt x="162396" y="292878"/>
                </a:lnTo>
                <a:cubicBezTo>
                  <a:pt x="167448" y="292878"/>
                  <a:pt x="171779" y="288933"/>
                  <a:pt x="171779" y="283912"/>
                </a:cubicBezTo>
                <a:cubicBezTo>
                  <a:pt x="171779" y="281401"/>
                  <a:pt x="173583" y="279250"/>
                  <a:pt x="176110" y="279250"/>
                </a:cubicBezTo>
                <a:lnTo>
                  <a:pt x="282569" y="279250"/>
                </a:lnTo>
                <a:lnTo>
                  <a:pt x="275712" y="264904"/>
                </a:lnTo>
                <a:cubicBezTo>
                  <a:pt x="264164" y="260242"/>
                  <a:pt x="190906" y="233703"/>
                  <a:pt x="156622" y="273511"/>
                </a:cubicBezTo>
                <a:cubicBezTo>
                  <a:pt x="154818" y="275663"/>
                  <a:pt x="151209" y="275663"/>
                  <a:pt x="149405" y="273511"/>
                </a:cubicBezTo>
                <a:cubicBezTo>
                  <a:pt x="132263" y="253607"/>
                  <a:pt x="105467" y="250290"/>
                  <a:pt x="81468" y="252531"/>
                </a:cubicBezTo>
                <a:close/>
                <a:moveTo>
                  <a:pt x="52327" y="230116"/>
                </a:moveTo>
                <a:lnTo>
                  <a:pt x="44388" y="250200"/>
                </a:lnTo>
                <a:cubicBezTo>
                  <a:pt x="65680" y="244103"/>
                  <a:pt x="100685" y="237289"/>
                  <a:pt x="129556" y="248765"/>
                </a:cubicBezTo>
                <a:cubicBezTo>
                  <a:pt x="115120" y="236572"/>
                  <a:pt x="90581" y="225095"/>
                  <a:pt x="52327" y="230116"/>
                </a:cubicBezTo>
                <a:close/>
                <a:moveTo>
                  <a:pt x="247203" y="212184"/>
                </a:moveTo>
                <a:cubicBezTo>
                  <a:pt x="206063" y="217564"/>
                  <a:pt x="182605" y="236213"/>
                  <a:pt x="170336" y="251635"/>
                </a:cubicBezTo>
                <a:cubicBezTo>
                  <a:pt x="199928" y="236213"/>
                  <a:pt x="238903" y="243386"/>
                  <a:pt x="261638" y="250200"/>
                </a:cubicBezTo>
                <a:lnTo>
                  <a:pt x="247203" y="212184"/>
                </a:lnTo>
                <a:close/>
                <a:moveTo>
                  <a:pt x="132082" y="194611"/>
                </a:moveTo>
                <a:lnTo>
                  <a:pt x="173944" y="194611"/>
                </a:lnTo>
                <a:cubicBezTo>
                  <a:pt x="176470" y="194611"/>
                  <a:pt x="178275" y="196763"/>
                  <a:pt x="178275" y="199273"/>
                </a:cubicBezTo>
                <a:cubicBezTo>
                  <a:pt x="178275" y="201784"/>
                  <a:pt x="176470" y="203936"/>
                  <a:pt x="173944" y="203936"/>
                </a:cubicBezTo>
                <a:lnTo>
                  <a:pt x="157705" y="203936"/>
                </a:lnTo>
                <a:lnTo>
                  <a:pt x="157705" y="252710"/>
                </a:lnTo>
                <a:cubicBezTo>
                  <a:pt x="169975" y="234779"/>
                  <a:pt x="196680" y="208239"/>
                  <a:pt x="249729" y="202860"/>
                </a:cubicBezTo>
                <a:cubicBezTo>
                  <a:pt x="251894" y="202501"/>
                  <a:pt x="253699" y="203577"/>
                  <a:pt x="254421" y="205729"/>
                </a:cubicBezTo>
                <a:lnTo>
                  <a:pt x="273186" y="254145"/>
                </a:lnTo>
                <a:cubicBezTo>
                  <a:pt x="277517" y="255580"/>
                  <a:pt x="280404" y="257014"/>
                  <a:pt x="281126" y="257014"/>
                </a:cubicBezTo>
                <a:cubicBezTo>
                  <a:pt x="282208" y="257373"/>
                  <a:pt x="282930" y="258449"/>
                  <a:pt x="283291" y="259166"/>
                </a:cubicBezTo>
                <a:lnTo>
                  <a:pt x="292674" y="279250"/>
                </a:lnTo>
                <a:lnTo>
                  <a:pt x="301335" y="279250"/>
                </a:lnTo>
                <a:cubicBezTo>
                  <a:pt x="303861" y="279250"/>
                  <a:pt x="306026" y="281401"/>
                  <a:pt x="306026" y="283912"/>
                </a:cubicBezTo>
                <a:cubicBezTo>
                  <a:pt x="306026" y="286422"/>
                  <a:pt x="303861" y="288216"/>
                  <a:pt x="301335" y="288216"/>
                </a:cubicBezTo>
                <a:lnTo>
                  <a:pt x="180440" y="288216"/>
                </a:lnTo>
                <a:cubicBezTo>
                  <a:pt x="178275" y="296106"/>
                  <a:pt x="171057" y="302202"/>
                  <a:pt x="162396" y="302202"/>
                </a:cubicBezTo>
                <a:lnTo>
                  <a:pt x="143630" y="302202"/>
                </a:lnTo>
                <a:cubicBezTo>
                  <a:pt x="135330" y="302202"/>
                  <a:pt x="127752" y="296106"/>
                  <a:pt x="125947" y="288216"/>
                </a:cubicBezTo>
                <a:lnTo>
                  <a:pt x="4691" y="288216"/>
                </a:lnTo>
                <a:cubicBezTo>
                  <a:pt x="2165" y="288216"/>
                  <a:pt x="0" y="286422"/>
                  <a:pt x="0" y="283912"/>
                </a:cubicBezTo>
                <a:cubicBezTo>
                  <a:pt x="0" y="281401"/>
                  <a:pt x="2165" y="279250"/>
                  <a:pt x="4691" y="279250"/>
                </a:cubicBezTo>
                <a:lnTo>
                  <a:pt x="13352" y="279250"/>
                </a:lnTo>
                <a:lnTo>
                  <a:pt x="22735" y="259166"/>
                </a:lnTo>
                <a:cubicBezTo>
                  <a:pt x="23096" y="258449"/>
                  <a:pt x="23818" y="257373"/>
                  <a:pt x="24900" y="257014"/>
                </a:cubicBezTo>
                <a:cubicBezTo>
                  <a:pt x="25622" y="257014"/>
                  <a:pt x="28509" y="255580"/>
                  <a:pt x="33201" y="254145"/>
                </a:cubicBezTo>
                <a:lnTo>
                  <a:pt x="44388" y="224378"/>
                </a:lnTo>
                <a:cubicBezTo>
                  <a:pt x="45110" y="222585"/>
                  <a:pt x="46192" y="221509"/>
                  <a:pt x="47997" y="221150"/>
                </a:cubicBezTo>
                <a:cubicBezTo>
                  <a:pt x="104655" y="212902"/>
                  <a:pt x="134969" y="238365"/>
                  <a:pt x="148322" y="254862"/>
                </a:cubicBezTo>
                <a:lnTo>
                  <a:pt x="148322" y="203936"/>
                </a:lnTo>
                <a:lnTo>
                  <a:pt x="132082" y="203936"/>
                </a:lnTo>
                <a:cubicBezTo>
                  <a:pt x="129556" y="203936"/>
                  <a:pt x="127391" y="201784"/>
                  <a:pt x="127391" y="199273"/>
                </a:cubicBezTo>
                <a:cubicBezTo>
                  <a:pt x="127391" y="196763"/>
                  <a:pt x="129556" y="194611"/>
                  <a:pt x="132082" y="194611"/>
                </a:cubicBezTo>
                <a:close/>
                <a:moveTo>
                  <a:pt x="115770" y="170799"/>
                </a:moveTo>
                <a:lnTo>
                  <a:pt x="188672" y="170799"/>
                </a:lnTo>
                <a:cubicBezTo>
                  <a:pt x="191174" y="170799"/>
                  <a:pt x="193318" y="172916"/>
                  <a:pt x="193318" y="175032"/>
                </a:cubicBezTo>
                <a:cubicBezTo>
                  <a:pt x="193318" y="177855"/>
                  <a:pt x="191174" y="179971"/>
                  <a:pt x="188672" y="179971"/>
                </a:cubicBezTo>
                <a:lnTo>
                  <a:pt x="115770" y="179971"/>
                </a:lnTo>
                <a:cubicBezTo>
                  <a:pt x="113269" y="179971"/>
                  <a:pt x="111125" y="177855"/>
                  <a:pt x="111125" y="175032"/>
                </a:cubicBezTo>
                <a:cubicBezTo>
                  <a:pt x="111125" y="172916"/>
                  <a:pt x="113269" y="170799"/>
                  <a:pt x="115770" y="170799"/>
                </a:cubicBezTo>
                <a:close/>
                <a:moveTo>
                  <a:pt x="211701" y="25324"/>
                </a:moveTo>
                <a:cubicBezTo>
                  <a:pt x="213493" y="23161"/>
                  <a:pt x="216719" y="23161"/>
                  <a:pt x="218153" y="25324"/>
                </a:cubicBezTo>
                <a:cubicBezTo>
                  <a:pt x="220304" y="26766"/>
                  <a:pt x="220304" y="29649"/>
                  <a:pt x="218153" y="31812"/>
                </a:cubicBezTo>
                <a:lnTo>
                  <a:pt x="154346" y="95972"/>
                </a:lnTo>
                <a:cubicBezTo>
                  <a:pt x="153629" y="96693"/>
                  <a:pt x="152554" y="97414"/>
                  <a:pt x="151120" y="97414"/>
                </a:cubicBezTo>
                <a:cubicBezTo>
                  <a:pt x="149686" y="97414"/>
                  <a:pt x="148969" y="96693"/>
                  <a:pt x="147894" y="95972"/>
                </a:cubicBezTo>
                <a:lnTo>
                  <a:pt x="122443" y="70380"/>
                </a:lnTo>
                <a:cubicBezTo>
                  <a:pt x="120650" y="68578"/>
                  <a:pt x="120650" y="65694"/>
                  <a:pt x="122443" y="63892"/>
                </a:cubicBezTo>
                <a:cubicBezTo>
                  <a:pt x="124235" y="62090"/>
                  <a:pt x="127461" y="62090"/>
                  <a:pt x="128895" y="63892"/>
                </a:cubicBezTo>
                <a:lnTo>
                  <a:pt x="151120" y="86240"/>
                </a:lnTo>
                <a:lnTo>
                  <a:pt x="211701" y="25324"/>
                </a:lnTo>
                <a:close/>
                <a:moveTo>
                  <a:pt x="147650" y="72"/>
                </a:moveTo>
                <a:cubicBezTo>
                  <a:pt x="163835" y="-651"/>
                  <a:pt x="180020" y="4050"/>
                  <a:pt x="192968" y="13814"/>
                </a:cubicBezTo>
                <a:cubicBezTo>
                  <a:pt x="194766" y="15260"/>
                  <a:pt x="195126" y="18153"/>
                  <a:pt x="193687" y="19961"/>
                </a:cubicBezTo>
                <a:cubicBezTo>
                  <a:pt x="192249" y="22131"/>
                  <a:pt x="189371" y="22492"/>
                  <a:pt x="187213" y="21046"/>
                </a:cubicBezTo>
                <a:cubicBezTo>
                  <a:pt x="176064" y="12729"/>
                  <a:pt x="162396" y="8751"/>
                  <a:pt x="148369" y="9113"/>
                </a:cubicBezTo>
                <a:cubicBezTo>
                  <a:pt x="117437" y="10921"/>
                  <a:pt x="92261" y="37680"/>
                  <a:pt x="91901" y="68780"/>
                </a:cubicBezTo>
                <a:cubicBezTo>
                  <a:pt x="91901" y="82883"/>
                  <a:pt x="96577" y="95901"/>
                  <a:pt x="105209" y="106388"/>
                </a:cubicBezTo>
                <a:cubicBezTo>
                  <a:pt x="114560" y="117960"/>
                  <a:pt x="119595" y="132786"/>
                  <a:pt x="119595" y="148697"/>
                </a:cubicBezTo>
                <a:lnTo>
                  <a:pt x="183617" y="148697"/>
                </a:lnTo>
                <a:lnTo>
                  <a:pt x="183617" y="147612"/>
                </a:lnTo>
                <a:cubicBezTo>
                  <a:pt x="183617" y="132786"/>
                  <a:pt x="188652" y="118321"/>
                  <a:pt x="198003" y="106388"/>
                </a:cubicBezTo>
                <a:cubicBezTo>
                  <a:pt x="206635" y="95539"/>
                  <a:pt x="211311" y="82883"/>
                  <a:pt x="211311" y="69141"/>
                </a:cubicBezTo>
                <a:cubicBezTo>
                  <a:pt x="211311" y="66610"/>
                  <a:pt x="210951" y="64440"/>
                  <a:pt x="210592" y="61909"/>
                </a:cubicBezTo>
                <a:cubicBezTo>
                  <a:pt x="210592" y="59739"/>
                  <a:pt x="212390" y="57208"/>
                  <a:pt x="214908" y="56846"/>
                </a:cubicBezTo>
                <a:cubicBezTo>
                  <a:pt x="217425" y="56485"/>
                  <a:pt x="219583" y="58293"/>
                  <a:pt x="219943" y="60824"/>
                </a:cubicBezTo>
                <a:cubicBezTo>
                  <a:pt x="220303" y="63717"/>
                  <a:pt x="220303" y="66248"/>
                  <a:pt x="220303" y="69141"/>
                </a:cubicBezTo>
                <a:cubicBezTo>
                  <a:pt x="220303" y="84691"/>
                  <a:pt x="214908" y="100240"/>
                  <a:pt x="205197" y="112174"/>
                </a:cubicBezTo>
                <a:cubicBezTo>
                  <a:pt x="197284" y="122299"/>
                  <a:pt x="192968" y="134956"/>
                  <a:pt x="192968" y="147612"/>
                </a:cubicBezTo>
                <a:lnTo>
                  <a:pt x="192968" y="153036"/>
                </a:lnTo>
                <a:cubicBezTo>
                  <a:pt x="192968" y="155929"/>
                  <a:pt x="190810" y="157738"/>
                  <a:pt x="188292" y="157738"/>
                </a:cubicBezTo>
                <a:lnTo>
                  <a:pt x="114920" y="157738"/>
                </a:lnTo>
                <a:cubicBezTo>
                  <a:pt x="112402" y="157738"/>
                  <a:pt x="110244" y="155929"/>
                  <a:pt x="110244" y="153036"/>
                </a:cubicBezTo>
                <a:lnTo>
                  <a:pt x="110244" y="149059"/>
                </a:lnTo>
                <a:cubicBezTo>
                  <a:pt x="110244" y="135317"/>
                  <a:pt x="105928" y="122299"/>
                  <a:pt x="98015" y="112535"/>
                </a:cubicBezTo>
                <a:cubicBezTo>
                  <a:pt x="88304" y="100240"/>
                  <a:pt x="82550" y="84691"/>
                  <a:pt x="82909" y="68780"/>
                </a:cubicBezTo>
                <a:cubicBezTo>
                  <a:pt x="82909" y="32618"/>
                  <a:pt x="112042" y="1880"/>
                  <a:pt x="147650" y="72"/>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pic>
        <p:nvPicPr>
          <p:cNvPr id="5" name="Graphic 4" descr="Dollar with solid fill">
            <a:extLst>
              <a:ext uri="{FF2B5EF4-FFF2-40B4-BE49-F238E27FC236}">
                <a16:creationId xmlns:a16="http://schemas.microsoft.com/office/drawing/2014/main" id="{60CE1EDA-8C08-4F22-8415-D0227C77674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907824" y="3048724"/>
            <a:ext cx="694272" cy="694272"/>
          </a:xfrm>
          <a:prstGeom prst="rect">
            <a:avLst/>
          </a:prstGeom>
        </p:spPr>
      </p:pic>
      <p:sp>
        <p:nvSpPr>
          <p:cNvPr id="56" name="Hexagon 55">
            <a:extLst>
              <a:ext uri="{FF2B5EF4-FFF2-40B4-BE49-F238E27FC236}">
                <a16:creationId xmlns:a16="http://schemas.microsoft.com/office/drawing/2014/main" id="{1AF50C15-FCD4-44FC-8627-41785DA70D4D}"/>
              </a:ext>
            </a:extLst>
          </p:cNvPr>
          <p:cNvSpPr/>
          <p:nvPr/>
        </p:nvSpPr>
        <p:spPr>
          <a:xfrm>
            <a:off x="663406" y="4058379"/>
            <a:ext cx="3741724" cy="1118478"/>
          </a:xfrm>
          <a:prstGeom prst="hexagon">
            <a:avLst>
              <a:gd name="adj" fmla="val 30097"/>
              <a:gd name="vf" fmla="val 115470"/>
            </a:avLst>
          </a:prstGeom>
          <a:solidFill>
            <a:schemeClr val="accent5">
              <a:lumMod val="60000"/>
              <a:lumOff val="40000"/>
              <a:alpha val="13000"/>
            </a:schemeClr>
          </a:solidFill>
          <a:ln>
            <a:noFill/>
          </a:ln>
        </p:spPr>
        <p:style>
          <a:lnRef idx="0">
            <a:scrgbClr r="0" g="0" b="0"/>
          </a:lnRef>
          <a:fillRef idx="0">
            <a:scrgbClr r="0" g="0" b="0"/>
          </a:fillRef>
          <a:effectRef idx="0">
            <a:scrgbClr r="0" g="0" b="0"/>
          </a:effectRef>
          <a:fontRef idx="minor">
            <a:schemeClr val="lt1"/>
          </a:fontRef>
        </p:style>
        <p:txBody>
          <a:bodyPr wrap="square" rtlCol="0" anchor="ctr">
            <a:noAutofit/>
          </a:bodyPr>
          <a:lstStyle/>
          <a:p>
            <a:pPr algn="ctr"/>
            <a:endParaRPr lang="en-US" dirty="0">
              <a:latin typeface="Poppins" pitchFamily="2" charset="77"/>
            </a:endParaRPr>
          </a:p>
        </p:txBody>
      </p:sp>
      <p:sp>
        <p:nvSpPr>
          <p:cNvPr id="57" name="Freeform 15">
            <a:extLst>
              <a:ext uri="{FF2B5EF4-FFF2-40B4-BE49-F238E27FC236}">
                <a16:creationId xmlns:a16="http://schemas.microsoft.com/office/drawing/2014/main" id="{A99C150F-47D6-417F-B569-8997A24C9928}"/>
              </a:ext>
            </a:extLst>
          </p:cNvPr>
          <p:cNvSpPr/>
          <p:nvPr/>
        </p:nvSpPr>
        <p:spPr>
          <a:xfrm>
            <a:off x="573532" y="4064467"/>
            <a:ext cx="1255869" cy="1118478"/>
          </a:xfrm>
          <a:custGeom>
            <a:avLst/>
            <a:gdLst>
              <a:gd name="connsiteX0" fmla="*/ 896260 w 3485170"/>
              <a:gd name="connsiteY0" fmla="*/ 0 h 3004455"/>
              <a:gd name="connsiteX1" fmla="*/ 2588910 w 3485170"/>
              <a:gd name="connsiteY1" fmla="*/ 0 h 3004455"/>
              <a:gd name="connsiteX2" fmla="*/ 3485170 w 3485170"/>
              <a:gd name="connsiteY2" fmla="*/ 1502228 h 3004455"/>
              <a:gd name="connsiteX3" fmla="*/ 2588910 w 3485170"/>
              <a:gd name="connsiteY3" fmla="*/ 3004455 h 3004455"/>
              <a:gd name="connsiteX4" fmla="*/ 896260 w 3485170"/>
              <a:gd name="connsiteY4" fmla="*/ 3004455 h 3004455"/>
              <a:gd name="connsiteX5" fmla="*/ 0 w 3485170"/>
              <a:gd name="connsiteY5" fmla="*/ 1502228 h 3004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85170" h="3004455">
                <a:moveTo>
                  <a:pt x="896260" y="0"/>
                </a:moveTo>
                <a:lnTo>
                  <a:pt x="2588910" y="0"/>
                </a:lnTo>
                <a:lnTo>
                  <a:pt x="3485170" y="1502228"/>
                </a:lnTo>
                <a:lnTo>
                  <a:pt x="2588910" y="3004455"/>
                </a:lnTo>
                <a:lnTo>
                  <a:pt x="896260" y="3004455"/>
                </a:lnTo>
                <a:lnTo>
                  <a:pt x="0" y="1502228"/>
                </a:lnTo>
                <a:close/>
              </a:path>
            </a:pathLst>
          </a:custGeom>
          <a:solidFill>
            <a:schemeClr val="accent6"/>
          </a:solidFill>
          <a:ln>
            <a:noFill/>
          </a:ln>
        </p:spPr>
        <p:style>
          <a:lnRef idx="0">
            <a:scrgbClr r="0" g="0" b="0"/>
          </a:lnRef>
          <a:fillRef idx="0">
            <a:scrgbClr r="0" g="0" b="0"/>
          </a:fillRef>
          <a:effectRef idx="0">
            <a:scrgbClr r="0" g="0" b="0"/>
          </a:effectRef>
          <a:fontRef idx="minor">
            <a:schemeClr val="lt1"/>
          </a:fontRef>
        </p:style>
        <p:txBody>
          <a:bodyPr wrap="square" rtlCol="0" anchor="ctr">
            <a:noAutofit/>
          </a:bodyPr>
          <a:lstStyle/>
          <a:p>
            <a:pPr algn="ctr"/>
            <a:endParaRPr lang="en-US" dirty="0">
              <a:latin typeface="Poppins" pitchFamily="2" charset="77"/>
            </a:endParaRPr>
          </a:p>
        </p:txBody>
      </p:sp>
      <p:sp>
        <p:nvSpPr>
          <p:cNvPr id="58" name="TextBox 57">
            <a:extLst>
              <a:ext uri="{FF2B5EF4-FFF2-40B4-BE49-F238E27FC236}">
                <a16:creationId xmlns:a16="http://schemas.microsoft.com/office/drawing/2014/main" id="{758683B4-DC55-4778-BDC3-11240137629D}"/>
              </a:ext>
            </a:extLst>
          </p:cNvPr>
          <p:cNvSpPr txBox="1"/>
          <p:nvPr/>
        </p:nvSpPr>
        <p:spPr>
          <a:xfrm>
            <a:off x="1983291" y="4154854"/>
            <a:ext cx="2162183" cy="253916"/>
          </a:xfrm>
          <a:prstGeom prst="rect">
            <a:avLst/>
          </a:prstGeom>
          <a:noFill/>
        </p:spPr>
        <p:txBody>
          <a:bodyPr wrap="square" rtlCol="0" anchor="b">
            <a:spAutoFit/>
          </a:bodyPr>
          <a:lstStyle/>
          <a:p>
            <a:r>
              <a:rPr lang="en-US" sz="1050" b="1" spc="-11" dirty="0">
                <a:solidFill>
                  <a:schemeClr val="tx2"/>
                </a:solidFill>
                <a:latin typeface="Poppins" pitchFamily="2" charset="77"/>
                <a:cs typeface="Poppins" pitchFamily="2" charset="77"/>
              </a:rPr>
              <a:t>STAKEHOLDER INPUT</a:t>
            </a:r>
          </a:p>
        </p:txBody>
      </p:sp>
      <p:sp>
        <p:nvSpPr>
          <p:cNvPr id="59" name="TextBox 58">
            <a:extLst>
              <a:ext uri="{FF2B5EF4-FFF2-40B4-BE49-F238E27FC236}">
                <a16:creationId xmlns:a16="http://schemas.microsoft.com/office/drawing/2014/main" id="{70B3C804-EDC2-4083-AB9A-EA80141BCB83}"/>
              </a:ext>
            </a:extLst>
          </p:cNvPr>
          <p:cNvSpPr txBox="1"/>
          <p:nvPr/>
        </p:nvSpPr>
        <p:spPr>
          <a:xfrm>
            <a:off x="1983291" y="4362504"/>
            <a:ext cx="2331965" cy="797911"/>
          </a:xfrm>
          <a:prstGeom prst="rect">
            <a:avLst/>
          </a:prstGeom>
          <a:noFill/>
        </p:spPr>
        <p:txBody>
          <a:bodyPr wrap="square" rtlCol="0">
            <a:spAutoFit/>
          </a:bodyPr>
          <a:lstStyle/>
          <a:p>
            <a:pPr>
              <a:lnSpc>
                <a:spcPts val="1350"/>
              </a:lnSpc>
            </a:pPr>
            <a:r>
              <a:rPr lang="en-US" sz="900" spc="-8" dirty="0">
                <a:latin typeface="Poppins" pitchFamily="2" charset="77"/>
                <a:cs typeface="Poppins" pitchFamily="2" charset="77"/>
              </a:rPr>
              <a:t>DHCS shall hold stakeholder workgroups to develop interventions, goals, and metrics used to determine eligibility </a:t>
            </a:r>
          </a:p>
        </p:txBody>
      </p:sp>
      <p:sp>
        <p:nvSpPr>
          <p:cNvPr id="61" name="Freeform 476">
            <a:extLst>
              <a:ext uri="{FF2B5EF4-FFF2-40B4-BE49-F238E27FC236}">
                <a16:creationId xmlns:a16="http://schemas.microsoft.com/office/drawing/2014/main" id="{03E2C84D-0265-4A9A-A5F4-7B6EB28F9EDA}"/>
              </a:ext>
            </a:extLst>
          </p:cNvPr>
          <p:cNvSpPr>
            <a:spLocks noChangeArrowheads="1"/>
          </p:cNvSpPr>
          <p:nvPr/>
        </p:nvSpPr>
        <p:spPr bwMode="auto">
          <a:xfrm>
            <a:off x="839992" y="4339152"/>
            <a:ext cx="722947" cy="556931"/>
          </a:xfrm>
          <a:custGeom>
            <a:avLst/>
            <a:gdLst>
              <a:gd name="T0" fmla="*/ 322 w 646"/>
              <a:gd name="T1" fmla="*/ 498 h 587"/>
              <a:gd name="T2" fmla="*/ 322 w 646"/>
              <a:gd name="T3" fmla="*/ 498 h 587"/>
              <a:gd name="T4" fmla="*/ 238 w 646"/>
              <a:gd name="T5" fmla="*/ 488 h 587"/>
              <a:gd name="T6" fmla="*/ 238 w 646"/>
              <a:gd name="T7" fmla="*/ 488 h 587"/>
              <a:gd name="T8" fmla="*/ 232 w 646"/>
              <a:gd name="T9" fmla="*/ 488 h 587"/>
              <a:gd name="T10" fmla="*/ 232 w 646"/>
              <a:gd name="T11" fmla="*/ 488 h 587"/>
              <a:gd name="T12" fmla="*/ 221 w 646"/>
              <a:gd name="T13" fmla="*/ 490 h 587"/>
              <a:gd name="T14" fmla="*/ 100 w 646"/>
              <a:gd name="T15" fmla="*/ 538 h 587"/>
              <a:gd name="T16" fmla="*/ 119 w 646"/>
              <a:gd name="T17" fmla="*/ 454 h 587"/>
              <a:gd name="T18" fmla="*/ 119 w 646"/>
              <a:gd name="T19" fmla="*/ 454 h 587"/>
              <a:gd name="T20" fmla="*/ 110 w 646"/>
              <a:gd name="T21" fmla="*/ 425 h 587"/>
              <a:gd name="T22" fmla="*/ 110 w 646"/>
              <a:gd name="T23" fmla="*/ 425 h 587"/>
              <a:gd name="T24" fmla="*/ 29 w 646"/>
              <a:gd name="T25" fmla="*/ 264 h 587"/>
              <a:gd name="T26" fmla="*/ 29 w 646"/>
              <a:gd name="T27" fmla="*/ 264 h 587"/>
              <a:gd name="T28" fmla="*/ 322 w 646"/>
              <a:gd name="T29" fmla="*/ 30 h 587"/>
              <a:gd name="T30" fmla="*/ 322 w 646"/>
              <a:gd name="T31" fmla="*/ 30 h 587"/>
              <a:gd name="T32" fmla="*/ 615 w 646"/>
              <a:gd name="T33" fmla="*/ 264 h 587"/>
              <a:gd name="T34" fmla="*/ 615 w 646"/>
              <a:gd name="T35" fmla="*/ 264 h 587"/>
              <a:gd name="T36" fmla="*/ 322 w 646"/>
              <a:gd name="T37" fmla="*/ 498 h 587"/>
              <a:gd name="T38" fmla="*/ 322 w 646"/>
              <a:gd name="T39" fmla="*/ 0 h 587"/>
              <a:gd name="T40" fmla="*/ 322 w 646"/>
              <a:gd name="T41" fmla="*/ 0 h 587"/>
              <a:gd name="T42" fmla="*/ 0 w 646"/>
              <a:gd name="T43" fmla="*/ 264 h 587"/>
              <a:gd name="T44" fmla="*/ 0 w 646"/>
              <a:gd name="T45" fmla="*/ 264 h 587"/>
              <a:gd name="T46" fmla="*/ 91 w 646"/>
              <a:gd name="T47" fmla="*/ 447 h 587"/>
              <a:gd name="T48" fmla="*/ 58 w 646"/>
              <a:gd name="T49" fmla="*/ 586 h 587"/>
              <a:gd name="T50" fmla="*/ 232 w 646"/>
              <a:gd name="T51" fmla="*/ 517 h 587"/>
              <a:gd name="T52" fmla="*/ 232 w 646"/>
              <a:gd name="T53" fmla="*/ 517 h 587"/>
              <a:gd name="T54" fmla="*/ 322 w 646"/>
              <a:gd name="T55" fmla="*/ 527 h 587"/>
              <a:gd name="T56" fmla="*/ 322 w 646"/>
              <a:gd name="T57" fmla="*/ 527 h 587"/>
              <a:gd name="T58" fmla="*/ 645 w 646"/>
              <a:gd name="T59" fmla="*/ 264 h 587"/>
              <a:gd name="T60" fmla="*/ 645 w 646"/>
              <a:gd name="T61" fmla="*/ 264 h 587"/>
              <a:gd name="T62" fmla="*/ 322 w 646"/>
              <a:gd name="T63" fmla="*/ 0 h 587"/>
              <a:gd name="T64" fmla="*/ 468 w 646"/>
              <a:gd name="T65" fmla="*/ 220 h 587"/>
              <a:gd name="T66" fmla="*/ 468 w 646"/>
              <a:gd name="T67" fmla="*/ 220 h 587"/>
              <a:gd name="T68" fmla="*/ 425 w 646"/>
              <a:gd name="T69" fmla="*/ 264 h 587"/>
              <a:gd name="T70" fmla="*/ 425 w 646"/>
              <a:gd name="T71" fmla="*/ 264 h 587"/>
              <a:gd name="T72" fmla="*/ 468 w 646"/>
              <a:gd name="T73" fmla="*/ 308 h 587"/>
              <a:gd name="T74" fmla="*/ 468 w 646"/>
              <a:gd name="T75" fmla="*/ 308 h 587"/>
              <a:gd name="T76" fmla="*/ 512 w 646"/>
              <a:gd name="T77" fmla="*/ 264 h 587"/>
              <a:gd name="T78" fmla="*/ 512 w 646"/>
              <a:gd name="T79" fmla="*/ 264 h 587"/>
              <a:gd name="T80" fmla="*/ 468 w 646"/>
              <a:gd name="T81" fmla="*/ 220 h 587"/>
              <a:gd name="T82" fmla="*/ 175 w 646"/>
              <a:gd name="T83" fmla="*/ 220 h 587"/>
              <a:gd name="T84" fmla="*/ 175 w 646"/>
              <a:gd name="T85" fmla="*/ 220 h 587"/>
              <a:gd name="T86" fmla="*/ 132 w 646"/>
              <a:gd name="T87" fmla="*/ 264 h 587"/>
              <a:gd name="T88" fmla="*/ 132 w 646"/>
              <a:gd name="T89" fmla="*/ 264 h 587"/>
              <a:gd name="T90" fmla="*/ 175 w 646"/>
              <a:gd name="T91" fmla="*/ 308 h 587"/>
              <a:gd name="T92" fmla="*/ 175 w 646"/>
              <a:gd name="T93" fmla="*/ 308 h 587"/>
              <a:gd name="T94" fmla="*/ 219 w 646"/>
              <a:gd name="T95" fmla="*/ 264 h 587"/>
              <a:gd name="T96" fmla="*/ 219 w 646"/>
              <a:gd name="T97" fmla="*/ 264 h 587"/>
              <a:gd name="T98" fmla="*/ 175 w 646"/>
              <a:gd name="T99" fmla="*/ 220 h 587"/>
              <a:gd name="T100" fmla="*/ 322 w 646"/>
              <a:gd name="T101" fmla="*/ 220 h 587"/>
              <a:gd name="T102" fmla="*/ 322 w 646"/>
              <a:gd name="T103" fmla="*/ 220 h 587"/>
              <a:gd name="T104" fmla="*/ 278 w 646"/>
              <a:gd name="T105" fmla="*/ 264 h 587"/>
              <a:gd name="T106" fmla="*/ 278 w 646"/>
              <a:gd name="T107" fmla="*/ 264 h 587"/>
              <a:gd name="T108" fmla="*/ 322 w 646"/>
              <a:gd name="T109" fmla="*/ 308 h 587"/>
              <a:gd name="T110" fmla="*/ 322 w 646"/>
              <a:gd name="T111" fmla="*/ 308 h 587"/>
              <a:gd name="T112" fmla="*/ 366 w 646"/>
              <a:gd name="T113" fmla="*/ 264 h 587"/>
              <a:gd name="T114" fmla="*/ 366 w 646"/>
              <a:gd name="T115" fmla="*/ 264 h 587"/>
              <a:gd name="T116" fmla="*/ 322 w 646"/>
              <a:gd name="T117" fmla="*/ 220 h 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46" h="587">
                <a:moveTo>
                  <a:pt x="322" y="498"/>
                </a:moveTo>
                <a:lnTo>
                  <a:pt x="322" y="498"/>
                </a:lnTo>
                <a:cubicBezTo>
                  <a:pt x="294" y="498"/>
                  <a:pt x="266" y="495"/>
                  <a:pt x="238" y="488"/>
                </a:cubicBezTo>
                <a:lnTo>
                  <a:pt x="238" y="488"/>
                </a:lnTo>
                <a:cubicBezTo>
                  <a:pt x="236" y="488"/>
                  <a:pt x="234" y="488"/>
                  <a:pt x="232" y="488"/>
                </a:cubicBezTo>
                <a:lnTo>
                  <a:pt x="232" y="488"/>
                </a:lnTo>
                <a:cubicBezTo>
                  <a:pt x="228" y="488"/>
                  <a:pt x="224" y="488"/>
                  <a:pt x="221" y="490"/>
                </a:cubicBezTo>
                <a:lnTo>
                  <a:pt x="100" y="538"/>
                </a:lnTo>
                <a:lnTo>
                  <a:pt x="119" y="454"/>
                </a:lnTo>
                <a:lnTo>
                  <a:pt x="119" y="454"/>
                </a:lnTo>
                <a:cubicBezTo>
                  <a:pt x="122" y="444"/>
                  <a:pt x="118" y="432"/>
                  <a:pt x="110" y="425"/>
                </a:cubicBezTo>
                <a:lnTo>
                  <a:pt x="110" y="425"/>
                </a:lnTo>
                <a:cubicBezTo>
                  <a:pt x="58" y="382"/>
                  <a:pt x="29" y="324"/>
                  <a:pt x="29" y="264"/>
                </a:cubicBezTo>
                <a:lnTo>
                  <a:pt x="29" y="264"/>
                </a:lnTo>
                <a:cubicBezTo>
                  <a:pt x="29" y="135"/>
                  <a:pt x="160" y="30"/>
                  <a:pt x="322" y="30"/>
                </a:cubicBezTo>
                <a:lnTo>
                  <a:pt x="322" y="30"/>
                </a:lnTo>
                <a:cubicBezTo>
                  <a:pt x="484" y="30"/>
                  <a:pt x="615" y="135"/>
                  <a:pt x="615" y="264"/>
                </a:cubicBezTo>
                <a:lnTo>
                  <a:pt x="615" y="264"/>
                </a:lnTo>
                <a:cubicBezTo>
                  <a:pt x="615" y="393"/>
                  <a:pt x="484" y="498"/>
                  <a:pt x="322" y="498"/>
                </a:cubicBezTo>
                <a:close/>
                <a:moveTo>
                  <a:pt x="322" y="0"/>
                </a:moveTo>
                <a:lnTo>
                  <a:pt x="322" y="0"/>
                </a:lnTo>
                <a:cubicBezTo>
                  <a:pt x="144" y="0"/>
                  <a:pt x="0" y="118"/>
                  <a:pt x="0" y="264"/>
                </a:cubicBezTo>
                <a:lnTo>
                  <a:pt x="0" y="264"/>
                </a:lnTo>
                <a:cubicBezTo>
                  <a:pt x="0" y="336"/>
                  <a:pt x="34" y="400"/>
                  <a:pt x="91" y="447"/>
                </a:cubicBezTo>
                <a:lnTo>
                  <a:pt x="58" y="586"/>
                </a:lnTo>
                <a:lnTo>
                  <a:pt x="232" y="517"/>
                </a:lnTo>
                <a:lnTo>
                  <a:pt x="232" y="517"/>
                </a:lnTo>
                <a:cubicBezTo>
                  <a:pt x="260" y="524"/>
                  <a:pt x="290" y="527"/>
                  <a:pt x="322" y="527"/>
                </a:cubicBezTo>
                <a:lnTo>
                  <a:pt x="322" y="527"/>
                </a:lnTo>
                <a:cubicBezTo>
                  <a:pt x="500" y="527"/>
                  <a:pt x="645" y="410"/>
                  <a:pt x="645" y="264"/>
                </a:cubicBezTo>
                <a:lnTo>
                  <a:pt x="645" y="264"/>
                </a:lnTo>
                <a:cubicBezTo>
                  <a:pt x="645" y="118"/>
                  <a:pt x="500" y="0"/>
                  <a:pt x="322" y="0"/>
                </a:cubicBezTo>
                <a:close/>
                <a:moveTo>
                  <a:pt x="468" y="220"/>
                </a:moveTo>
                <a:lnTo>
                  <a:pt x="468" y="220"/>
                </a:lnTo>
                <a:cubicBezTo>
                  <a:pt x="444" y="220"/>
                  <a:pt x="425" y="239"/>
                  <a:pt x="425" y="264"/>
                </a:cubicBezTo>
                <a:lnTo>
                  <a:pt x="425" y="264"/>
                </a:lnTo>
                <a:cubicBezTo>
                  <a:pt x="425" y="289"/>
                  <a:pt x="444" y="308"/>
                  <a:pt x="468" y="308"/>
                </a:cubicBezTo>
                <a:lnTo>
                  <a:pt x="468" y="308"/>
                </a:lnTo>
                <a:cubicBezTo>
                  <a:pt x="493" y="308"/>
                  <a:pt x="512" y="289"/>
                  <a:pt x="512" y="264"/>
                </a:cubicBezTo>
                <a:lnTo>
                  <a:pt x="512" y="264"/>
                </a:lnTo>
                <a:cubicBezTo>
                  <a:pt x="512" y="239"/>
                  <a:pt x="493" y="220"/>
                  <a:pt x="468" y="220"/>
                </a:cubicBezTo>
                <a:close/>
                <a:moveTo>
                  <a:pt x="175" y="220"/>
                </a:moveTo>
                <a:lnTo>
                  <a:pt x="175" y="220"/>
                </a:lnTo>
                <a:cubicBezTo>
                  <a:pt x="151" y="220"/>
                  <a:pt x="132" y="239"/>
                  <a:pt x="132" y="264"/>
                </a:cubicBezTo>
                <a:lnTo>
                  <a:pt x="132" y="264"/>
                </a:lnTo>
                <a:cubicBezTo>
                  <a:pt x="132" y="289"/>
                  <a:pt x="151" y="308"/>
                  <a:pt x="175" y="308"/>
                </a:cubicBezTo>
                <a:lnTo>
                  <a:pt x="175" y="308"/>
                </a:lnTo>
                <a:cubicBezTo>
                  <a:pt x="200" y="308"/>
                  <a:pt x="219" y="289"/>
                  <a:pt x="219" y="264"/>
                </a:cubicBezTo>
                <a:lnTo>
                  <a:pt x="219" y="264"/>
                </a:lnTo>
                <a:cubicBezTo>
                  <a:pt x="219" y="239"/>
                  <a:pt x="200" y="220"/>
                  <a:pt x="175" y="220"/>
                </a:cubicBezTo>
                <a:close/>
                <a:moveTo>
                  <a:pt x="322" y="220"/>
                </a:moveTo>
                <a:lnTo>
                  <a:pt x="322" y="220"/>
                </a:lnTo>
                <a:cubicBezTo>
                  <a:pt x="298" y="220"/>
                  <a:pt x="278" y="239"/>
                  <a:pt x="278" y="264"/>
                </a:cubicBezTo>
                <a:lnTo>
                  <a:pt x="278" y="264"/>
                </a:lnTo>
                <a:cubicBezTo>
                  <a:pt x="278" y="289"/>
                  <a:pt x="298" y="308"/>
                  <a:pt x="322" y="308"/>
                </a:cubicBezTo>
                <a:lnTo>
                  <a:pt x="322" y="308"/>
                </a:lnTo>
                <a:cubicBezTo>
                  <a:pt x="346" y="308"/>
                  <a:pt x="366" y="289"/>
                  <a:pt x="366" y="264"/>
                </a:cubicBezTo>
                <a:lnTo>
                  <a:pt x="366" y="264"/>
                </a:lnTo>
                <a:cubicBezTo>
                  <a:pt x="366" y="239"/>
                  <a:pt x="346" y="220"/>
                  <a:pt x="322" y="220"/>
                </a:cubicBezTo>
                <a:close/>
              </a:path>
            </a:pathLst>
          </a:custGeom>
          <a:solidFill>
            <a:schemeClr val="bg1"/>
          </a:solidFill>
          <a:ln>
            <a:noFill/>
          </a:ln>
          <a:effectLst/>
        </p:spPr>
        <p:txBody>
          <a:bodyPr wrap="none" anchor="ctr"/>
          <a:lstStyle/>
          <a:p>
            <a:endParaRPr lang="en-US" sz="6530" dirty="0">
              <a:latin typeface="DM Sans" pitchFamily="2" charset="77"/>
            </a:endParaRPr>
          </a:p>
        </p:txBody>
      </p:sp>
    </p:spTree>
    <p:extLst>
      <p:ext uri="{BB962C8B-B14F-4D97-AF65-F5344CB8AC3E}">
        <p14:creationId xmlns:p14="http://schemas.microsoft.com/office/powerpoint/2010/main" val="990400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998F43E1-751F-5F49-A47B-16403997C984}"/>
              </a:ext>
            </a:extLst>
          </p:cNvPr>
          <p:cNvSpPr/>
          <p:nvPr/>
        </p:nvSpPr>
        <p:spPr>
          <a:xfrm>
            <a:off x="884364" y="2305579"/>
            <a:ext cx="1857859" cy="1857859"/>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6" name="Block Arc 5">
            <a:extLst>
              <a:ext uri="{FF2B5EF4-FFF2-40B4-BE49-F238E27FC236}">
                <a16:creationId xmlns:a16="http://schemas.microsoft.com/office/drawing/2014/main" id="{3839A55E-6DFD-0242-8ED4-F67B9BF5082D}"/>
              </a:ext>
            </a:extLst>
          </p:cNvPr>
          <p:cNvSpPr/>
          <p:nvPr/>
        </p:nvSpPr>
        <p:spPr>
          <a:xfrm rot="5400000">
            <a:off x="474112" y="1902759"/>
            <a:ext cx="2673913" cy="2673913"/>
          </a:xfrm>
          <a:prstGeom prst="blockArc">
            <a:avLst>
              <a:gd name="adj1" fmla="val 10800000"/>
              <a:gd name="adj2" fmla="val 0"/>
              <a:gd name="adj3" fmla="val 1983"/>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Lato Light" panose="020F0502020204030203" pitchFamily="34" charset="0"/>
            </a:endParaRPr>
          </a:p>
        </p:txBody>
      </p:sp>
      <p:sp>
        <p:nvSpPr>
          <p:cNvPr id="7" name="Oval 6">
            <a:extLst>
              <a:ext uri="{FF2B5EF4-FFF2-40B4-BE49-F238E27FC236}">
                <a16:creationId xmlns:a16="http://schemas.microsoft.com/office/drawing/2014/main" id="{28CE0B34-505A-FB45-92E4-0F96BBB86679}"/>
              </a:ext>
            </a:extLst>
          </p:cNvPr>
          <p:cNvSpPr/>
          <p:nvPr/>
        </p:nvSpPr>
        <p:spPr>
          <a:xfrm>
            <a:off x="1773904" y="1863035"/>
            <a:ext cx="124723" cy="124723"/>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8" name="Oval 7">
            <a:extLst>
              <a:ext uri="{FF2B5EF4-FFF2-40B4-BE49-F238E27FC236}">
                <a16:creationId xmlns:a16="http://schemas.microsoft.com/office/drawing/2014/main" id="{372D03B4-CF98-6A4B-B047-5F202522C825}"/>
              </a:ext>
            </a:extLst>
          </p:cNvPr>
          <p:cNvSpPr/>
          <p:nvPr/>
        </p:nvSpPr>
        <p:spPr>
          <a:xfrm>
            <a:off x="1773904" y="4481809"/>
            <a:ext cx="124723" cy="124723"/>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9" name="Oval 8">
            <a:extLst>
              <a:ext uri="{FF2B5EF4-FFF2-40B4-BE49-F238E27FC236}">
                <a16:creationId xmlns:a16="http://schemas.microsoft.com/office/drawing/2014/main" id="{63629DB5-2C81-1E4D-992B-1EB6115F7CCB}"/>
              </a:ext>
            </a:extLst>
          </p:cNvPr>
          <p:cNvSpPr/>
          <p:nvPr/>
        </p:nvSpPr>
        <p:spPr>
          <a:xfrm>
            <a:off x="3058822" y="3172147"/>
            <a:ext cx="124723" cy="124723"/>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0" name="Oval 9">
            <a:extLst>
              <a:ext uri="{FF2B5EF4-FFF2-40B4-BE49-F238E27FC236}">
                <a16:creationId xmlns:a16="http://schemas.microsoft.com/office/drawing/2014/main" id="{9A95AF00-44D6-0747-BF74-ECB53AFF74C3}"/>
              </a:ext>
            </a:extLst>
          </p:cNvPr>
          <p:cNvSpPr/>
          <p:nvPr/>
        </p:nvSpPr>
        <p:spPr>
          <a:xfrm>
            <a:off x="2426661" y="2049598"/>
            <a:ext cx="124723" cy="124723"/>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1" name="Oval 10">
            <a:extLst>
              <a:ext uri="{FF2B5EF4-FFF2-40B4-BE49-F238E27FC236}">
                <a16:creationId xmlns:a16="http://schemas.microsoft.com/office/drawing/2014/main" id="{370661B7-107F-294F-826C-52A25D51E874}"/>
              </a:ext>
            </a:extLst>
          </p:cNvPr>
          <p:cNvSpPr/>
          <p:nvPr/>
        </p:nvSpPr>
        <p:spPr>
          <a:xfrm>
            <a:off x="2426661" y="4290824"/>
            <a:ext cx="124723" cy="124723"/>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2" name="Oval 11">
            <a:extLst>
              <a:ext uri="{FF2B5EF4-FFF2-40B4-BE49-F238E27FC236}">
                <a16:creationId xmlns:a16="http://schemas.microsoft.com/office/drawing/2014/main" id="{43797F0D-C1BB-A544-B748-967CCE9A2A9B}"/>
              </a:ext>
            </a:extLst>
          </p:cNvPr>
          <p:cNvSpPr/>
          <p:nvPr/>
        </p:nvSpPr>
        <p:spPr>
          <a:xfrm>
            <a:off x="2889072" y="3817915"/>
            <a:ext cx="124723" cy="124723"/>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3" name="Oval 12">
            <a:extLst>
              <a:ext uri="{FF2B5EF4-FFF2-40B4-BE49-F238E27FC236}">
                <a16:creationId xmlns:a16="http://schemas.microsoft.com/office/drawing/2014/main" id="{9107059D-7570-034D-9907-DE04DC51659A}"/>
              </a:ext>
            </a:extLst>
          </p:cNvPr>
          <p:cNvSpPr/>
          <p:nvPr/>
        </p:nvSpPr>
        <p:spPr>
          <a:xfrm>
            <a:off x="2889072" y="2513516"/>
            <a:ext cx="124723" cy="124723"/>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 name="TextBox 4">
            <a:extLst>
              <a:ext uri="{FF2B5EF4-FFF2-40B4-BE49-F238E27FC236}">
                <a16:creationId xmlns:a16="http://schemas.microsoft.com/office/drawing/2014/main" id="{34D62C34-F747-C040-9D5E-07002E140EB8}"/>
              </a:ext>
            </a:extLst>
          </p:cNvPr>
          <p:cNvSpPr txBox="1"/>
          <p:nvPr/>
        </p:nvSpPr>
        <p:spPr>
          <a:xfrm>
            <a:off x="1345585" y="2678261"/>
            <a:ext cx="981359" cy="276999"/>
          </a:xfrm>
          <a:prstGeom prst="rect">
            <a:avLst/>
          </a:prstGeom>
          <a:noFill/>
        </p:spPr>
        <p:txBody>
          <a:bodyPr wrap="none" rtlCol="0" anchor="ctr" anchorCtr="0">
            <a:spAutoFit/>
          </a:bodyPr>
          <a:lstStyle/>
          <a:p>
            <a:pPr algn="ctr"/>
            <a:r>
              <a:rPr lang="en-US" sz="1200" b="1" dirty="0">
                <a:solidFill>
                  <a:schemeClr val="bg1"/>
                </a:solidFill>
                <a:latin typeface="Poppins" pitchFamily="2" charset="77"/>
                <a:ea typeface="League Spartan" charset="0"/>
                <a:cs typeface="Poppins" pitchFamily="2" charset="77"/>
              </a:rPr>
              <a:t>EXAMPLES</a:t>
            </a:r>
          </a:p>
        </p:txBody>
      </p:sp>
      <p:sp>
        <p:nvSpPr>
          <p:cNvPr id="15" name="Subtitle 2">
            <a:extLst>
              <a:ext uri="{FF2B5EF4-FFF2-40B4-BE49-F238E27FC236}">
                <a16:creationId xmlns:a16="http://schemas.microsoft.com/office/drawing/2014/main" id="{6EA0A873-BF5A-2E48-8723-3CCD2E5DC974}"/>
              </a:ext>
            </a:extLst>
          </p:cNvPr>
          <p:cNvSpPr txBox="1">
            <a:spLocks/>
          </p:cNvSpPr>
          <p:nvPr/>
        </p:nvSpPr>
        <p:spPr>
          <a:xfrm>
            <a:off x="1082910" y="3057586"/>
            <a:ext cx="1474652" cy="517650"/>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13"/>
              </a:lnSpc>
            </a:pPr>
            <a:r>
              <a:rPr lang="en-US" sz="900" dirty="0">
                <a:solidFill>
                  <a:schemeClr val="bg1"/>
                </a:solidFill>
                <a:latin typeface="Lato Light" panose="020F0502020204030203" pitchFamily="34" charset="0"/>
                <a:ea typeface="Open Sans Light" panose="020B0306030504020204" pitchFamily="34" charset="0"/>
                <a:cs typeface="Open Sans Light" panose="020B0306030504020204" pitchFamily="34" charset="0"/>
              </a:rPr>
              <a:t>Interventions, goals, and metrics include but are not limited to:</a:t>
            </a:r>
          </a:p>
        </p:txBody>
      </p:sp>
      <p:sp>
        <p:nvSpPr>
          <p:cNvPr id="14" name="Oval 13">
            <a:extLst>
              <a:ext uri="{FF2B5EF4-FFF2-40B4-BE49-F238E27FC236}">
                <a16:creationId xmlns:a16="http://schemas.microsoft.com/office/drawing/2014/main" id="{E8921884-337B-674A-B211-0FE3B408C34C}"/>
              </a:ext>
            </a:extLst>
          </p:cNvPr>
          <p:cNvSpPr/>
          <p:nvPr/>
        </p:nvSpPr>
        <p:spPr>
          <a:xfrm>
            <a:off x="3548336" y="1330725"/>
            <a:ext cx="595659" cy="59565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6" name="Oval 15">
            <a:extLst>
              <a:ext uri="{FF2B5EF4-FFF2-40B4-BE49-F238E27FC236}">
                <a16:creationId xmlns:a16="http://schemas.microsoft.com/office/drawing/2014/main" id="{27490774-5509-A14E-873A-A7E1BFFCA456}"/>
              </a:ext>
            </a:extLst>
          </p:cNvPr>
          <p:cNvSpPr/>
          <p:nvPr/>
        </p:nvSpPr>
        <p:spPr>
          <a:xfrm>
            <a:off x="3548336" y="4542525"/>
            <a:ext cx="595659" cy="59565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7" name="Oval 16">
            <a:extLst>
              <a:ext uri="{FF2B5EF4-FFF2-40B4-BE49-F238E27FC236}">
                <a16:creationId xmlns:a16="http://schemas.microsoft.com/office/drawing/2014/main" id="{6BF1C96D-C4A5-634B-B765-E45149CAA564}"/>
              </a:ext>
            </a:extLst>
          </p:cNvPr>
          <p:cNvSpPr/>
          <p:nvPr/>
        </p:nvSpPr>
        <p:spPr>
          <a:xfrm>
            <a:off x="4876251" y="2946544"/>
            <a:ext cx="595659" cy="5956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8" name="Oval 17">
            <a:extLst>
              <a:ext uri="{FF2B5EF4-FFF2-40B4-BE49-F238E27FC236}">
                <a16:creationId xmlns:a16="http://schemas.microsoft.com/office/drawing/2014/main" id="{C37341C2-EE1C-0A45-8FD6-1BAC2F7E6E02}"/>
              </a:ext>
            </a:extLst>
          </p:cNvPr>
          <p:cNvSpPr/>
          <p:nvPr/>
        </p:nvSpPr>
        <p:spPr>
          <a:xfrm>
            <a:off x="4578421" y="2305579"/>
            <a:ext cx="595659" cy="59565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9" name="Oval 18">
            <a:extLst>
              <a:ext uri="{FF2B5EF4-FFF2-40B4-BE49-F238E27FC236}">
                <a16:creationId xmlns:a16="http://schemas.microsoft.com/office/drawing/2014/main" id="{C14D4AFC-9BCF-B74C-A71E-B52E521E3B76}"/>
              </a:ext>
            </a:extLst>
          </p:cNvPr>
          <p:cNvSpPr/>
          <p:nvPr/>
        </p:nvSpPr>
        <p:spPr>
          <a:xfrm>
            <a:off x="4578421" y="3567779"/>
            <a:ext cx="595659" cy="59565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0" name="Oval 19">
            <a:extLst>
              <a:ext uri="{FF2B5EF4-FFF2-40B4-BE49-F238E27FC236}">
                <a16:creationId xmlns:a16="http://schemas.microsoft.com/office/drawing/2014/main" id="{87215851-17FA-1C4F-B6FA-03045300EC10}"/>
              </a:ext>
            </a:extLst>
          </p:cNvPr>
          <p:cNvSpPr/>
          <p:nvPr/>
        </p:nvSpPr>
        <p:spPr>
          <a:xfrm>
            <a:off x="4096896" y="4117718"/>
            <a:ext cx="595659" cy="59565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1" name="Oval 20">
            <a:extLst>
              <a:ext uri="{FF2B5EF4-FFF2-40B4-BE49-F238E27FC236}">
                <a16:creationId xmlns:a16="http://schemas.microsoft.com/office/drawing/2014/main" id="{4B795CCB-F8A7-6D46-9183-9A21EAD0C839}"/>
              </a:ext>
            </a:extLst>
          </p:cNvPr>
          <p:cNvSpPr/>
          <p:nvPr/>
        </p:nvSpPr>
        <p:spPr>
          <a:xfrm>
            <a:off x="4095285" y="1755638"/>
            <a:ext cx="595659" cy="59565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cxnSp>
        <p:nvCxnSpPr>
          <p:cNvPr id="23" name="Straight Connector 22">
            <a:extLst>
              <a:ext uri="{FF2B5EF4-FFF2-40B4-BE49-F238E27FC236}">
                <a16:creationId xmlns:a16="http://schemas.microsoft.com/office/drawing/2014/main" id="{5C2B54E5-8964-2343-A8FD-DA1C0A3F2A68}"/>
              </a:ext>
            </a:extLst>
          </p:cNvPr>
          <p:cNvCxnSpPr>
            <a:cxnSpLocks/>
            <a:stCxn id="17" idx="2"/>
            <a:endCxn id="9" idx="6"/>
          </p:cNvCxnSpPr>
          <p:nvPr/>
        </p:nvCxnSpPr>
        <p:spPr>
          <a:xfrm flipH="1" flipV="1">
            <a:off x="3183545" y="3234508"/>
            <a:ext cx="1692706"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81E572B1-B8EE-C14B-AFF5-0C104ED153C5}"/>
              </a:ext>
            </a:extLst>
          </p:cNvPr>
          <p:cNvCxnSpPr>
            <a:cxnSpLocks/>
          </p:cNvCxnSpPr>
          <p:nvPr/>
        </p:nvCxnSpPr>
        <p:spPr>
          <a:xfrm flipH="1">
            <a:off x="3002994" y="3865608"/>
            <a:ext cx="1577751"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C736E721-F8A3-B049-9B6E-5A64320A01A6}"/>
              </a:ext>
            </a:extLst>
          </p:cNvPr>
          <p:cNvCxnSpPr>
            <a:cxnSpLocks/>
          </p:cNvCxnSpPr>
          <p:nvPr/>
        </p:nvCxnSpPr>
        <p:spPr>
          <a:xfrm flipH="1">
            <a:off x="2995360" y="2612213"/>
            <a:ext cx="1577751"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1431519F-0650-DE45-8813-C17428020C01}"/>
              </a:ext>
            </a:extLst>
          </p:cNvPr>
          <p:cNvCxnSpPr>
            <a:cxnSpLocks/>
          </p:cNvCxnSpPr>
          <p:nvPr/>
        </p:nvCxnSpPr>
        <p:spPr>
          <a:xfrm flipH="1">
            <a:off x="2550619" y="2102943"/>
            <a:ext cx="1544666"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D2BD3F9-52BB-DF43-BA95-373B21C215AC}"/>
              </a:ext>
            </a:extLst>
          </p:cNvPr>
          <p:cNvCxnSpPr>
            <a:cxnSpLocks/>
          </p:cNvCxnSpPr>
          <p:nvPr/>
        </p:nvCxnSpPr>
        <p:spPr>
          <a:xfrm flipH="1">
            <a:off x="2006337" y="1619121"/>
            <a:ext cx="1543452"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520552F9-AA1B-D942-8D94-9FDBC7831EA9}"/>
              </a:ext>
            </a:extLst>
          </p:cNvPr>
          <p:cNvCxnSpPr>
            <a:cxnSpLocks/>
            <a:endCxn id="7" idx="0"/>
          </p:cNvCxnSpPr>
          <p:nvPr/>
        </p:nvCxnSpPr>
        <p:spPr>
          <a:xfrm flipH="1">
            <a:off x="1836265" y="1612122"/>
            <a:ext cx="181991" cy="250913"/>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E984D47C-5573-0742-B720-6C111B4B9FEC}"/>
              </a:ext>
            </a:extLst>
          </p:cNvPr>
          <p:cNvCxnSpPr>
            <a:cxnSpLocks/>
          </p:cNvCxnSpPr>
          <p:nvPr/>
        </p:nvCxnSpPr>
        <p:spPr>
          <a:xfrm flipH="1">
            <a:off x="2541724" y="4365469"/>
            <a:ext cx="1543452"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8B77C749-615D-BD4D-BFFF-FC637F597AC1}"/>
              </a:ext>
            </a:extLst>
          </p:cNvPr>
          <p:cNvCxnSpPr>
            <a:cxnSpLocks/>
          </p:cNvCxnSpPr>
          <p:nvPr/>
        </p:nvCxnSpPr>
        <p:spPr>
          <a:xfrm flipH="1">
            <a:off x="2007778" y="4835654"/>
            <a:ext cx="1543452"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6E6CB9A-858E-3B4E-BE96-B015A96AC6B9}"/>
              </a:ext>
            </a:extLst>
          </p:cNvPr>
          <p:cNvCxnSpPr>
            <a:cxnSpLocks/>
            <a:endCxn id="8" idx="4"/>
          </p:cNvCxnSpPr>
          <p:nvPr/>
        </p:nvCxnSpPr>
        <p:spPr>
          <a:xfrm flipH="1" flipV="1">
            <a:off x="1836265" y="4606532"/>
            <a:ext cx="174811" cy="236122"/>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0FD4EF74-5B76-D34E-9146-BB34DB5A3790}"/>
              </a:ext>
            </a:extLst>
          </p:cNvPr>
          <p:cNvSpPr txBox="1"/>
          <p:nvPr/>
        </p:nvSpPr>
        <p:spPr>
          <a:xfrm>
            <a:off x="1679680" y="1359160"/>
            <a:ext cx="1818126" cy="253916"/>
          </a:xfrm>
          <a:prstGeom prst="rect">
            <a:avLst/>
          </a:prstGeom>
          <a:noFill/>
        </p:spPr>
        <p:txBody>
          <a:bodyPr wrap="none" rtlCol="0" anchor="b" anchorCtr="0">
            <a:spAutoFit/>
          </a:bodyPr>
          <a:lstStyle/>
          <a:p>
            <a:pPr algn="r"/>
            <a:r>
              <a:rPr lang="en-US" sz="1050" b="1" dirty="0">
                <a:solidFill>
                  <a:schemeClr val="tx2"/>
                </a:solidFill>
                <a:latin typeface="Poppins" pitchFamily="2" charset="77"/>
                <a:ea typeface="League Spartan" charset="0"/>
                <a:cs typeface="Poppins" pitchFamily="2" charset="77"/>
              </a:rPr>
              <a:t>TECHNICAL ASSISTANCE</a:t>
            </a:r>
          </a:p>
        </p:txBody>
      </p:sp>
      <p:sp>
        <p:nvSpPr>
          <p:cNvPr id="37" name="TextBox 36">
            <a:extLst>
              <a:ext uri="{FF2B5EF4-FFF2-40B4-BE49-F238E27FC236}">
                <a16:creationId xmlns:a16="http://schemas.microsoft.com/office/drawing/2014/main" id="{775C3DE4-26D4-644A-A54C-68985D4EFB95}"/>
              </a:ext>
            </a:extLst>
          </p:cNvPr>
          <p:cNvSpPr txBox="1"/>
          <p:nvPr/>
        </p:nvSpPr>
        <p:spPr>
          <a:xfrm>
            <a:off x="2493534" y="4572686"/>
            <a:ext cx="984565" cy="253916"/>
          </a:xfrm>
          <a:prstGeom prst="rect">
            <a:avLst/>
          </a:prstGeom>
          <a:noFill/>
        </p:spPr>
        <p:txBody>
          <a:bodyPr wrap="none" rtlCol="0" anchor="b" anchorCtr="0">
            <a:spAutoFit/>
          </a:bodyPr>
          <a:lstStyle/>
          <a:p>
            <a:pPr algn="r"/>
            <a:r>
              <a:rPr lang="en-US" sz="1050" b="1" dirty="0">
                <a:solidFill>
                  <a:schemeClr val="tx2"/>
                </a:solidFill>
                <a:latin typeface="Poppins" pitchFamily="2" charset="77"/>
                <a:ea typeface="League Spartan" charset="0"/>
                <a:cs typeface="Poppins" pitchFamily="2" charset="77"/>
              </a:rPr>
              <a:t>TELEHEALTH</a:t>
            </a:r>
          </a:p>
        </p:txBody>
      </p:sp>
      <p:sp>
        <p:nvSpPr>
          <p:cNvPr id="38" name="TextBox 37">
            <a:extLst>
              <a:ext uri="{FF2B5EF4-FFF2-40B4-BE49-F238E27FC236}">
                <a16:creationId xmlns:a16="http://schemas.microsoft.com/office/drawing/2014/main" id="{45CF1CF8-336C-1A46-9660-E6F83AFFEFF2}"/>
              </a:ext>
            </a:extLst>
          </p:cNvPr>
          <p:cNvSpPr txBox="1"/>
          <p:nvPr/>
        </p:nvSpPr>
        <p:spPr>
          <a:xfrm>
            <a:off x="2875846" y="1857812"/>
            <a:ext cx="877163" cy="253916"/>
          </a:xfrm>
          <a:prstGeom prst="rect">
            <a:avLst/>
          </a:prstGeom>
          <a:noFill/>
        </p:spPr>
        <p:txBody>
          <a:bodyPr wrap="none" rtlCol="0" anchor="b" anchorCtr="0">
            <a:spAutoFit/>
          </a:bodyPr>
          <a:lstStyle/>
          <a:p>
            <a:pPr algn="r"/>
            <a:r>
              <a:rPr lang="en-US" sz="1050" b="1" dirty="0">
                <a:solidFill>
                  <a:schemeClr val="tx2"/>
                </a:solidFill>
                <a:latin typeface="Poppins" pitchFamily="2" charset="77"/>
                <a:ea typeface="League Spartan" charset="0"/>
                <a:cs typeface="Poppins" pitchFamily="2" charset="77"/>
              </a:rPr>
              <a:t>PLANNING</a:t>
            </a:r>
          </a:p>
        </p:txBody>
      </p:sp>
      <p:sp>
        <p:nvSpPr>
          <p:cNvPr id="39" name="TextBox 38">
            <a:extLst>
              <a:ext uri="{FF2B5EF4-FFF2-40B4-BE49-F238E27FC236}">
                <a16:creationId xmlns:a16="http://schemas.microsoft.com/office/drawing/2014/main" id="{7EC531FA-EF4E-9648-B48B-5010C5BFD668}"/>
              </a:ext>
            </a:extLst>
          </p:cNvPr>
          <p:cNvSpPr txBox="1"/>
          <p:nvPr/>
        </p:nvSpPr>
        <p:spPr>
          <a:xfrm>
            <a:off x="3111600" y="4095213"/>
            <a:ext cx="952505" cy="253916"/>
          </a:xfrm>
          <a:prstGeom prst="rect">
            <a:avLst/>
          </a:prstGeom>
          <a:noFill/>
        </p:spPr>
        <p:txBody>
          <a:bodyPr wrap="none" rtlCol="0" anchor="b" anchorCtr="0">
            <a:spAutoFit/>
          </a:bodyPr>
          <a:lstStyle/>
          <a:p>
            <a:pPr algn="r"/>
            <a:r>
              <a:rPr lang="en-US" sz="1050" b="1" dirty="0">
                <a:solidFill>
                  <a:schemeClr val="tx2"/>
                </a:solidFill>
                <a:latin typeface="Poppins" pitchFamily="2" charset="77"/>
                <a:ea typeface="League Spartan" charset="0"/>
                <a:cs typeface="Poppins" pitchFamily="2" charset="77"/>
              </a:rPr>
              <a:t>OUTCOMES</a:t>
            </a:r>
          </a:p>
        </p:txBody>
      </p:sp>
      <p:sp>
        <p:nvSpPr>
          <p:cNvPr id="40" name="TextBox 39">
            <a:extLst>
              <a:ext uri="{FF2B5EF4-FFF2-40B4-BE49-F238E27FC236}">
                <a16:creationId xmlns:a16="http://schemas.microsoft.com/office/drawing/2014/main" id="{D8005314-46AC-134F-83EB-9C062AB570B1}"/>
              </a:ext>
            </a:extLst>
          </p:cNvPr>
          <p:cNvSpPr txBox="1"/>
          <p:nvPr/>
        </p:nvSpPr>
        <p:spPr>
          <a:xfrm>
            <a:off x="3484570" y="3602781"/>
            <a:ext cx="1026243" cy="253916"/>
          </a:xfrm>
          <a:prstGeom prst="rect">
            <a:avLst/>
          </a:prstGeom>
          <a:noFill/>
        </p:spPr>
        <p:txBody>
          <a:bodyPr wrap="none" rtlCol="0" anchor="b" anchorCtr="0">
            <a:spAutoFit/>
          </a:bodyPr>
          <a:lstStyle/>
          <a:p>
            <a:pPr algn="r"/>
            <a:r>
              <a:rPr lang="en-US" sz="1050" b="1" dirty="0">
                <a:solidFill>
                  <a:schemeClr val="tx2"/>
                </a:solidFill>
                <a:latin typeface="Poppins" pitchFamily="2" charset="77"/>
                <a:ea typeface="League Spartan" charset="0"/>
                <a:cs typeface="Poppins" pitchFamily="2" charset="77"/>
              </a:rPr>
              <a:t>PREVENTION</a:t>
            </a:r>
          </a:p>
        </p:txBody>
      </p:sp>
      <p:sp>
        <p:nvSpPr>
          <p:cNvPr id="41" name="TextBox 40">
            <a:extLst>
              <a:ext uri="{FF2B5EF4-FFF2-40B4-BE49-F238E27FC236}">
                <a16:creationId xmlns:a16="http://schemas.microsoft.com/office/drawing/2014/main" id="{D310DA2F-EF26-1A4F-92C4-0279B738F446}"/>
              </a:ext>
            </a:extLst>
          </p:cNvPr>
          <p:cNvSpPr txBox="1"/>
          <p:nvPr/>
        </p:nvSpPr>
        <p:spPr>
          <a:xfrm>
            <a:off x="3710211" y="2972399"/>
            <a:ext cx="1056700" cy="253916"/>
          </a:xfrm>
          <a:prstGeom prst="rect">
            <a:avLst/>
          </a:prstGeom>
          <a:noFill/>
        </p:spPr>
        <p:txBody>
          <a:bodyPr wrap="none" rtlCol="0" anchor="b" anchorCtr="0">
            <a:spAutoFit/>
          </a:bodyPr>
          <a:lstStyle/>
          <a:p>
            <a:pPr algn="r"/>
            <a:r>
              <a:rPr lang="en-US" sz="1050" b="1" dirty="0">
                <a:solidFill>
                  <a:schemeClr val="tx2"/>
                </a:solidFill>
                <a:latin typeface="Poppins" pitchFamily="2" charset="77"/>
                <a:ea typeface="League Spartan" charset="0"/>
                <a:cs typeface="Poppins" pitchFamily="2" charset="77"/>
              </a:rPr>
              <a:t>WORKFORCE</a:t>
            </a:r>
          </a:p>
        </p:txBody>
      </p:sp>
      <p:sp>
        <p:nvSpPr>
          <p:cNvPr id="42" name="TextBox 41">
            <a:extLst>
              <a:ext uri="{FF2B5EF4-FFF2-40B4-BE49-F238E27FC236}">
                <a16:creationId xmlns:a16="http://schemas.microsoft.com/office/drawing/2014/main" id="{DD7369B2-86EA-1D46-9D1F-339ACF90FAFC}"/>
              </a:ext>
            </a:extLst>
          </p:cNvPr>
          <p:cNvSpPr txBox="1"/>
          <p:nvPr/>
        </p:nvSpPr>
        <p:spPr>
          <a:xfrm>
            <a:off x="3366706" y="2354797"/>
            <a:ext cx="958917" cy="253916"/>
          </a:xfrm>
          <a:prstGeom prst="rect">
            <a:avLst/>
          </a:prstGeom>
          <a:noFill/>
        </p:spPr>
        <p:txBody>
          <a:bodyPr wrap="none" rtlCol="0" anchor="b" anchorCtr="0">
            <a:spAutoFit/>
          </a:bodyPr>
          <a:lstStyle/>
          <a:p>
            <a:pPr algn="r"/>
            <a:r>
              <a:rPr lang="en-US" sz="1050" b="1" dirty="0">
                <a:solidFill>
                  <a:schemeClr val="tx2"/>
                </a:solidFill>
                <a:latin typeface="Poppins" pitchFamily="2" charset="77"/>
                <a:ea typeface="League Spartan" charset="0"/>
                <a:cs typeface="Poppins" pitchFamily="2" charset="77"/>
              </a:rPr>
              <a:t>PROGRAMS</a:t>
            </a:r>
          </a:p>
        </p:txBody>
      </p:sp>
      <p:sp>
        <p:nvSpPr>
          <p:cNvPr id="61" name="Subtitle 2">
            <a:extLst>
              <a:ext uri="{FF2B5EF4-FFF2-40B4-BE49-F238E27FC236}">
                <a16:creationId xmlns:a16="http://schemas.microsoft.com/office/drawing/2014/main" id="{6848A131-6E2C-834F-BFCF-F648ED61F9C8}"/>
              </a:ext>
            </a:extLst>
          </p:cNvPr>
          <p:cNvSpPr txBox="1">
            <a:spLocks/>
          </p:cNvSpPr>
          <p:nvPr/>
        </p:nvSpPr>
        <p:spPr>
          <a:xfrm>
            <a:off x="5548881" y="3057586"/>
            <a:ext cx="3329648" cy="350938"/>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n-US" sz="9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Expanding the workforce by using community health workers or peers</a:t>
            </a:r>
          </a:p>
        </p:txBody>
      </p:sp>
      <p:sp>
        <p:nvSpPr>
          <p:cNvPr id="62" name="Subtitle 2">
            <a:extLst>
              <a:ext uri="{FF2B5EF4-FFF2-40B4-BE49-F238E27FC236}">
                <a16:creationId xmlns:a16="http://schemas.microsoft.com/office/drawing/2014/main" id="{013DDB85-FAD2-484D-8859-FFDA530AC527}"/>
              </a:ext>
            </a:extLst>
          </p:cNvPr>
          <p:cNvSpPr txBox="1">
            <a:spLocks/>
          </p:cNvSpPr>
          <p:nvPr/>
        </p:nvSpPr>
        <p:spPr>
          <a:xfrm>
            <a:off x="5306793" y="3688686"/>
            <a:ext cx="3701967" cy="350938"/>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n-US" sz="9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Implementing suicide prevention strategies increasing access to substance abuse prevention, early intervention, and treatment</a:t>
            </a:r>
          </a:p>
        </p:txBody>
      </p:sp>
      <p:sp>
        <p:nvSpPr>
          <p:cNvPr id="63" name="Subtitle 2">
            <a:extLst>
              <a:ext uri="{FF2B5EF4-FFF2-40B4-BE49-F238E27FC236}">
                <a16:creationId xmlns:a16="http://schemas.microsoft.com/office/drawing/2014/main" id="{0D6781F7-C7E4-F34A-887A-AB7789A91FA2}"/>
              </a:ext>
            </a:extLst>
          </p:cNvPr>
          <p:cNvSpPr txBox="1">
            <a:spLocks/>
          </p:cNvSpPr>
          <p:nvPr/>
        </p:nvSpPr>
        <p:spPr>
          <a:xfrm>
            <a:off x="5306793" y="2435291"/>
            <a:ext cx="3571736" cy="350938"/>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n-US" sz="9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Developing or piloting behavioral health wellness programs in school settings (e.g. Mental Health First Aid, SEL).</a:t>
            </a:r>
          </a:p>
        </p:txBody>
      </p:sp>
      <p:sp>
        <p:nvSpPr>
          <p:cNvPr id="64" name="Subtitle 2">
            <a:extLst>
              <a:ext uri="{FF2B5EF4-FFF2-40B4-BE49-F238E27FC236}">
                <a16:creationId xmlns:a16="http://schemas.microsoft.com/office/drawing/2014/main" id="{781344EC-32DB-C84A-8A35-1F4DF0E573DA}"/>
              </a:ext>
            </a:extLst>
          </p:cNvPr>
          <p:cNvSpPr txBox="1">
            <a:spLocks/>
          </p:cNvSpPr>
          <p:nvPr/>
        </p:nvSpPr>
        <p:spPr>
          <a:xfrm>
            <a:off x="4827439" y="1872676"/>
            <a:ext cx="4181321" cy="350938"/>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n-US" sz="9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Planning efforts to use data to identify needs, gaps, disparities, inequities, and resources and develop a framework for a robust and coordinated system of care</a:t>
            </a:r>
          </a:p>
        </p:txBody>
      </p:sp>
      <p:sp>
        <p:nvSpPr>
          <p:cNvPr id="65" name="Subtitle 2">
            <a:extLst>
              <a:ext uri="{FF2B5EF4-FFF2-40B4-BE49-F238E27FC236}">
                <a16:creationId xmlns:a16="http://schemas.microsoft.com/office/drawing/2014/main" id="{5F9175D0-D0BE-9441-9A67-848DAC9C84B9}"/>
              </a:ext>
            </a:extLst>
          </p:cNvPr>
          <p:cNvSpPr txBox="1">
            <a:spLocks/>
          </p:cNvSpPr>
          <p:nvPr/>
        </p:nvSpPr>
        <p:spPr>
          <a:xfrm>
            <a:off x="4827439" y="4239142"/>
            <a:ext cx="4051089" cy="545350"/>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n-US" sz="9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Improving performance and outcomes-based accountability for behavioral health access</a:t>
            </a:r>
          </a:p>
          <a:p>
            <a:pPr algn="l">
              <a:lnSpc>
                <a:spcPts val="1313"/>
              </a:lnSpc>
            </a:pPr>
            <a:endParaRPr lang="en-US" sz="9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p:txBody>
      </p:sp>
      <p:sp>
        <p:nvSpPr>
          <p:cNvPr id="66" name="Subtitle 2">
            <a:extLst>
              <a:ext uri="{FF2B5EF4-FFF2-40B4-BE49-F238E27FC236}">
                <a16:creationId xmlns:a16="http://schemas.microsoft.com/office/drawing/2014/main" id="{1166DB9C-7087-FC47-8956-D39AA6BDFE88}"/>
              </a:ext>
            </a:extLst>
          </p:cNvPr>
          <p:cNvSpPr txBox="1">
            <a:spLocks/>
          </p:cNvSpPr>
          <p:nvPr/>
        </p:nvSpPr>
        <p:spPr>
          <a:xfrm>
            <a:off x="4262955" y="4709333"/>
            <a:ext cx="2895395" cy="184226"/>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n-US" sz="9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Increasing telehealth services in schools</a:t>
            </a:r>
          </a:p>
        </p:txBody>
      </p:sp>
      <p:sp>
        <p:nvSpPr>
          <p:cNvPr id="67" name="Subtitle 2">
            <a:extLst>
              <a:ext uri="{FF2B5EF4-FFF2-40B4-BE49-F238E27FC236}">
                <a16:creationId xmlns:a16="http://schemas.microsoft.com/office/drawing/2014/main" id="{099AE79C-2867-EC41-B2A0-CC1AE453CA1C}"/>
              </a:ext>
            </a:extLst>
          </p:cNvPr>
          <p:cNvSpPr txBox="1">
            <a:spLocks/>
          </p:cNvSpPr>
          <p:nvPr/>
        </p:nvSpPr>
        <p:spPr>
          <a:xfrm>
            <a:off x="4262955" y="1373450"/>
            <a:ext cx="4181321" cy="350938"/>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n-US" sz="9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Technical assistance to increase coordination and partnerships between schools and health plans (e.g. contracts, MOUs, agreements)</a:t>
            </a:r>
          </a:p>
        </p:txBody>
      </p:sp>
      <p:sp>
        <p:nvSpPr>
          <p:cNvPr id="52" name="Rectangle 51">
            <a:extLst>
              <a:ext uri="{FF2B5EF4-FFF2-40B4-BE49-F238E27FC236}">
                <a16:creationId xmlns:a16="http://schemas.microsoft.com/office/drawing/2014/main" id="{BA304E1C-4C64-484E-BBBD-98344BBDEA72}"/>
              </a:ext>
            </a:extLst>
          </p:cNvPr>
          <p:cNvSpPr/>
          <p:nvPr/>
        </p:nvSpPr>
        <p:spPr>
          <a:xfrm>
            <a:off x="341895" y="296068"/>
            <a:ext cx="4495576"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4662D1EA-BBBA-4F17-8C24-2B134D43DE81}"/>
              </a:ext>
            </a:extLst>
          </p:cNvPr>
          <p:cNvSpPr/>
          <p:nvPr/>
        </p:nvSpPr>
        <p:spPr>
          <a:xfrm>
            <a:off x="268777" y="296068"/>
            <a:ext cx="80031" cy="7545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0017F27B-BBD3-4D7C-BD6E-91DDDBE91FA5}"/>
              </a:ext>
            </a:extLst>
          </p:cNvPr>
          <p:cNvSpPr txBox="1"/>
          <p:nvPr/>
        </p:nvSpPr>
        <p:spPr>
          <a:xfrm>
            <a:off x="1227783" y="380968"/>
            <a:ext cx="3609688" cy="584775"/>
          </a:xfrm>
          <a:prstGeom prst="rect">
            <a:avLst/>
          </a:prstGeom>
          <a:noFill/>
        </p:spPr>
        <p:txBody>
          <a:bodyPr wrap="square" rtlCol="0" anchor="b" anchorCtr="0">
            <a:spAutoFit/>
          </a:bodyPr>
          <a:lstStyle/>
          <a:p>
            <a:r>
              <a:rPr lang="en-US" sz="1600" b="1" dirty="0">
                <a:solidFill>
                  <a:schemeClr val="tx2"/>
                </a:solidFill>
                <a:latin typeface="Poppins" pitchFamily="2" charset="77"/>
                <a:ea typeface="League Spartan" charset="0"/>
                <a:cs typeface="Poppins" pitchFamily="2" charset="77"/>
              </a:rPr>
              <a:t>MCO INCENTIVE </a:t>
            </a:r>
          </a:p>
          <a:p>
            <a:r>
              <a:rPr lang="en-US" sz="1600" b="1" dirty="0">
                <a:solidFill>
                  <a:schemeClr val="tx2"/>
                </a:solidFill>
                <a:latin typeface="Poppins" pitchFamily="2" charset="77"/>
                <a:ea typeface="League Spartan" charset="0"/>
                <a:cs typeface="Poppins" pitchFamily="2" charset="77"/>
              </a:rPr>
              <a:t>PAYMENTS - $400M</a:t>
            </a:r>
          </a:p>
        </p:txBody>
      </p:sp>
      <p:sp>
        <p:nvSpPr>
          <p:cNvPr id="55" name="TextBox 54">
            <a:extLst>
              <a:ext uri="{FF2B5EF4-FFF2-40B4-BE49-F238E27FC236}">
                <a16:creationId xmlns:a16="http://schemas.microsoft.com/office/drawing/2014/main" id="{C2559F6F-F350-4AEC-A048-1E569D8E301A}"/>
              </a:ext>
            </a:extLst>
          </p:cNvPr>
          <p:cNvSpPr txBox="1"/>
          <p:nvPr/>
        </p:nvSpPr>
        <p:spPr>
          <a:xfrm>
            <a:off x="506808" y="454001"/>
            <a:ext cx="562976" cy="438710"/>
          </a:xfrm>
          <a:prstGeom prst="rect">
            <a:avLst/>
          </a:prstGeom>
          <a:noFill/>
        </p:spPr>
        <p:txBody>
          <a:bodyPr wrap="none" rtlCol="0" anchor="ctr" anchorCtr="0">
            <a:spAutoFit/>
          </a:bodyPr>
          <a:lstStyle/>
          <a:p>
            <a:pPr algn="ctr"/>
            <a:r>
              <a:rPr lang="en-US" sz="2251" b="1" dirty="0">
                <a:solidFill>
                  <a:schemeClr val="accent1"/>
                </a:solidFill>
                <a:latin typeface="Poppins" pitchFamily="2" charset="77"/>
                <a:ea typeface="League Spartan" charset="0"/>
                <a:cs typeface="Poppins" pitchFamily="2" charset="77"/>
              </a:rPr>
              <a:t>01.</a:t>
            </a:r>
          </a:p>
        </p:txBody>
      </p:sp>
    </p:spTree>
    <p:extLst>
      <p:ext uri="{BB962C8B-B14F-4D97-AF65-F5344CB8AC3E}">
        <p14:creationId xmlns:p14="http://schemas.microsoft.com/office/powerpoint/2010/main" val="187938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Shape 62356">
            <a:extLst>
              <a:ext uri="{FF2B5EF4-FFF2-40B4-BE49-F238E27FC236}">
                <a16:creationId xmlns:a16="http://schemas.microsoft.com/office/drawing/2014/main" id="{8BC3A715-EEFA-4E47-84D4-DCC9F4B4676F}"/>
              </a:ext>
            </a:extLst>
          </p:cNvPr>
          <p:cNvSpPr/>
          <p:nvPr/>
        </p:nvSpPr>
        <p:spPr>
          <a:xfrm>
            <a:off x="570458" y="1781403"/>
            <a:ext cx="535921" cy="535921"/>
          </a:xfrm>
          <a:prstGeom prst="ellipse">
            <a:avLst/>
          </a:prstGeom>
          <a:solidFill>
            <a:schemeClr val="accent1"/>
          </a:solid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29" name="Shape 62359">
            <a:extLst>
              <a:ext uri="{FF2B5EF4-FFF2-40B4-BE49-F238E27FC236}">
                <a16:creationId xmlns:a16="http://schemas.microsoft.com/office/drawing/2014/main" id="{113A0576-1AFB-B04C-8C4B-BEA27B68E5A3}"/>
              </a:ext>
            </a:extLst>
          </p:cNvPr>
          <p:cNvSpPr/>
          <p:nvPr/>
        </p:nvSpPr>
        <p:spPr>
          <a:xfrm>
            <a:off x="570458" y="3626967"/>
            <a:ext cx="535921" cy="535922"/>
          </a:xfrm>
          <a:prstGeom prst="ellipse">
            <a:avLst/>
          </a:prstGeom>
          <a:solidFill>
            <a:schemeClr val="accent3"/>
          </a:solid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27" name="Shape 62362">
            <a:extLst>
              <a:ext uri="{FF2B5EF4-FFF2-40B4-BE49-F238E27FC236}">
                <a16:creationId xmlns:a16="http://schemas.microsoft.com/office/drawing/2014/main" id="{DC270016-C656-2849-B288-3D9CCED743FB}"/>
              </a:ext>
            </a:extLst>
          </p:cNvPr>
          <p:cNvSpPr/>
          <p:nvPr/>
        </p:nvSpPr>
        <p:spPr>
          <a:xfrm>
            <a:off x="5899507" y="1781402"/>
            <a:ext cx="535921" cy="535922"/>
          </a:xfrm>
          <a:prstGeom prst="ellipse">
            <a:avLst/>
          </a:prstGeom>
          <a:solidFill>
            <a:schemeClr val="accent2"/>
          </a:solid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25" name="Shape 62365">
            <a:extLst>
              <a:ext uri="{FF2B5EF4-FFF2-40B4-BE49-F238E27FC236}">
                <a16:creationId xmlns:a16="http://schemas.microsoft.com/office/drawing/2014/main" id="{3205BF3E-3636-D14D-A9FC-E9CC37BF90DA}"/>
              </a:ext>
            </a:extLst>
          </p:cNvPr>
          <p:cNvSpPr/>
          <p:nvPr/>
        </p:nvSpPr>
        <p:spPr>
          <a:xfrm>
            <a:off x="5899507" y="3626967"/>
            <a:ext cx="535921" cy="535922"/>
          </a:xfrm>
          <a:prstGeom prst="ellipse">
            <a:avLst/>
          </a:prstGeom>
          <a:solidFill>
            <a:schemeClr val="accent4"/>
          </a:solid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17" name="Shape 62370">
            <a:extLst>
              <a:ext uri="{FF2B5EF4-FFF2-40B4-BE49-F238E27FC236}">
                <a16:creationId xmlns:a16="http://schemas.microsoft.com/office/drawing/2014/main" id="{40D7E0FE-E5D8-894A-9A66-F5878F472075}"/>
              </a:ext>
            </a:extLst>
          </p:cNvPr>
          <p:cNvSpPr/>
          <p:nvPr/>
        </p:nvSpPr>
        <p:spPr>
          <a:xfrm>
            <a:off x="3687128" y="2081062"/>
            <a:ext cx="770017" cy="1970096"/>
          </a:xfrm>
          <a:custGeom>
            <a:avLst/>
            <a:gdLst/>
            <a:ahLst/>
            <a:cxnLst>
              <a:cxn ang="0">
                <a:pos x="wd2" y="hd2"/>
              </a:cxn>
              <a:cxn ang="5400000">
                <a:pos x="wd2" y="hd2"/>
              </a:cxn>
              <a:cxn ang="10800000">
                <a:pos x="wd2" y="hd2"/>
              </a:cxn>
              <a:cxn ang="16200000">
                <a:pos x="wd2" y="hd2"/>
              </a:cxn>
            </a:cxnLst>
            <a:rect l="0" t="0" r="r" b="b"/>
            <a:pathLst>
              <a:path w="21600" h="21600" extrusionOk="0">
                <a:moveTo>
                  <a:pt x="8067" y="0"/>
                </a:moveTo>
                <a:cubicBezTo>
                  <a:pt x="7438" y="0"/>
                  <a:pt x="6868" y="100"/>
                  <a:pt x="6455" y="261"/>
                </a:cubicBezTo>
                <a:cubicBezTo>
                  <a:pt x="6042" y="422"/>
                  <a:pt x="5787" y="645"/>
                  <a:pt x="5787" y="891"/>
                </a:cubicBezTo>
                <a:lnTo>
                  <a:pt x="5787" y="7871"/>
                </a:lnTo>
                <a:lnTo>
                  <a:pt x="4809" y="7871"/>
                </a:lnTo>
                <a:lnTo>
                  <a:pt x="4809" y="2759"/>
                </a:lnTo>
                <a:cubicBezTo>
                  <a:pt x="4809" y="2513"/>
                  <a:pt x="4554" y="2290"/>
                  <a:pt x="4141" y="2129"/>
                </a:cubicBezTo>
                <a:cubicBezTo>
                  <a:pt x="3728" y="1967"/>
                  <a:pt x="3158" y="1868"/>
                  <a:pt x="2529" y="1868"/>
                </a:cubicBezTo>
                <a:lnTo>
                  <a:pt x="2280" y="1868"/>
                </a:lnTo>
                <a:cubicBezTo>
                  <a:pt x="1651" y="1868"/>
                  <a:pt x="1081" y="1967"/>
                  <a:pt x="668" y="2129"/>
                </a:cubicBezTo>
                <a:cubicBezTo>
                  <a:pt x="255" y="2290"/>
                  <a:pt x="0" y="2513"/>
                  <a:pt x="0" y="2759"/>
                </a:cubicBezTo>
                <a:lnTo>
                  <a:pt x="0" y="7615"/>
                </a:lnTo>
                <a:lnTo>
                  <a:pt x="0" y="8000"/>
                </a:lnTo>
                <a:lnTo>
                  <a:pt x="0" y="19361"/>
                </a:lnTo>
                <a:cubicBezTo>
                  <a:pt x="0" y="19979"/>
                  <a:pt x="640" y="20538"/>
                  <a:pt x="1677" y="20943"/>
                </a:cubicBezTo>
                <a:cubicBezTo>
                  <a:pt x="2713" y="21349"/>
                  <a:pt x="4145" y="21600"/>
                  <a:pt x="5726" y="21600"/>
                </a:cubicBezTo>
                <a:lnTo>
                  <a:pt x="15874" y="21600"/>
                </a:lnTo>
                <a:cubicBezTo>
                  <a:pt x="17479" y="21549"/>
                  <a:pt x="18898" y="21264"/>
                  <a:pt x="19923" y="20835"/>
                </a:cubicBezTo>
                <a:cubicBezTo>
                  <a:pt x="20920" y="20419"/>
                  <a:pt x="21548" y="19865"/>
                  <a:pt x="21600" y="19253"/>
                </a:cubicBezTo>
                <a:lnTo>
                  <a:pt x="21600" y="8000"/>
                </a:lnTo>
                <a:lnTo>
                  <a:pt x="21600" y="7615"/>
                </a:lnTo>
                <a:lnTo>
                  <a:pt x="21600" y="4267"/>
                </a:lnTo>
                <a:cubicBezTo>
                  <a:pt x="21600" y="4021"/>
                  <a:pt x="21345" y="3799"/>
                  <a:pt x="20932" y="3638"/>
                </a:cubicBezTo>
                <a:cubicBezTo>
                  <a:pt x="20519" y="3477"/>
                  <a:pt x="19949" y="3377"/>
                  <a:pt x="19320" y="3377"/>
                </a:cubicBezTo>
                <a:lnTo>
                  <a:pt x="19071" y="3377"/>
                </a:lnTo>
                <a:cubicBezTo>
                  <a:pt x="18442" y="3377"/>
                  <a:pt x="17871" y="3477"/>
                  <a:pt x="17457" y="3638"/>
                </a:cubicBezTo>
                <a:cubicBezTo>
                  <a:pt x="17044" y="3799"/>
                  <a:pt x="16788" y="4021"/>
                  <a:pt x="16788" y="4267"/>
                </a:cubicBezTo>
                <a:lnTo>
                  <a:pt x="16788" y="7871"/>
                </a:lnTo>
                <a:lnTo>
                  <a:pt x="16166" y="7871"/>
                </a:lnTo>
                <a:lnTo>
                  <a:pt x="16166" y="2047"/>
                </a:lnTo>
                <a:cubicBezTo>
                  <a:pt x="16166" y="1801"/>
                  <a:pt x="15911" y="1578"/>
                  <a:pt x="15499" y="1417"/>
                </a:cubicBezTo>
                <a:cubicBezTo>
                  <a:pt x="15087" y="1256"/>
                  <a:pt x="14518" y="1156"/>
                  <a:pt x="13888" y="1156"/>
                </a:cubicBezTo>
                <a:lnTo>
                  <a:pt x="13637" y="1156"/>
                </a:lnTo>
                <a:cubicBezTo>
                  <a:pt x="13007" y="1156"/>
                  <a:pt x="12437" y="1256"/>
                  <a:pt x="12024" y="1417"/>
                </a:cubicBezTo>
                <a:cubicBezTo>
                  <a:pt x="11612" y="1578"/>
                  <a:pt x="11356" y="1801"/>
                  <a:pt x="11356" y="2047"/>
                </a:cubicBezTo>
                <a:lnTo>
                  <a:pt x="11356" y="7871"/>
                </a:lnTo>
                <a:lnTo>
                  <a:pt x="10599" y="7871"/>
                </a:lnTo>
                <a:lnTo>
                  <a:pt x="10599" y="891"/>
                </a:lnTo>
                <a:cubicBezTo>
                  <a:pt x="10599" y="645"/>
                  <a:pt x="10343" y="422"/>
                  <a:pt x="9930" y="261"/>
                </a:cubicBezTo>
                <a:cubicBezTo>
                  <a:pt x="9516" y="100"/>
                  <a:pt x="8945" y="0"/>
                  <a:pt x="8316" y="0"/>
                </a:cubicBezTo>
                <a:lnTo>
                  <a:pt x="8067" y="0"/>
                </a:lnTo>
                <a:close/>
              </a:path>
            </a:pathLst>
          </a:custGeom>
          <a:solidFill>
            <a:schemeClr val="bg1">
              <a:lumMod val="75000"/>
            </a:schemeClr>
          </a:solidFill>
          <a:ln w="12700" cap="flat">
            <a:noFill/>
            <a:miter lim="400000"/>
          </a:ln>
          <a:effectLst/>
        </p:spPr>
        <p:txBody>
          <a:bodyPr wrap="square" lIns="20097" tIns="20097" rIns="20097" bIns="20097" numCol="1" anchor="ctr">
            <a:noAutofit/>
          </a:bodyPr>
          <a:lstStyle/>
          <a:p>
            <a:endParaRPr sz="1899" dirty="0">
              <a:latin typeface="Lato Light" panose="020F0502020204030203" pitchFamily="34" charset="0"/>
            </a:endParaRPr>
          </a:p>
        </p:txBody>
      </p:sp>
      <p:sp>
        <p:nvSpPr>
          <p:cNvPr id="18" name="Shape 62371">
            <a:extLst>
              <a:ext uri="{FF2B5EF4-FFF2-40B4-BE49-F238E27FC236}">
                <a16:creationId xmlns:a16="http://schemas.microsoft.com/office/drawing/2014/main" id="{ACB8259F-EE8F-F540-977B-9981EC6F2EEA}"/>
              </a:ext>
            </a:extLst>
          </p:cNvPr>
          <p:cNvSpPr/>
          <p:nvPr/>
        </p:nvSpPr>
        <p:spPr>
          <a:xfrm>
            <a:off x="4686856" y="2081062"/>
            <a:ext cx="770017" cy="1970096"/>
          </a:xfrm>
          <a:custGeom>
            <a:avLst/>
            <a:gdLst/>
            <a:ahLst/>
            <a:cxnLst>
              <a:cxn ang="0">
                <a:pos x="wd2" y="hd2"/>
              </a:cxn>
              <a:cxn ang="5400000">
                <a:pos x="wd2" y="hd2"/>
              </a:cxn>
              <a:cxn ang="10800000">
                <a:pos x="wd2" y="hd2"/>
              </a:cxn>
              <a:cxn ang="16200000">
                <a:pos x="wd2" y="hd2"/>
              </a:cxn>
            </a:cxnLst>
            <a:rect l="0" t="0" r="r" b="b"/>
            <a:pathLst>
              <a:path w="21600" h="21600" extrusionOk="0">
                <a:moveTo>
                  <a:pt x="13533" y="0"/>
                </a:moveTo>
                <a:cubicBezTo>
                  <a:pt x="14162" y="0"/>
                  <a:pt x="14732" y="100"/>
                  <a:pt x="15145" y="261"/>
                </a:cubicBezTo>
                <a:cubicBezTo>
                  <a:pt x="15558" y="422"/>
                  <a:pt x="15813" y="645"/>
                  <a:pt x="15813" y="891"/>
                </a:cubicBezTo>
                <a:lnTo>
                  <a:pt x="15813" y="7871"/>
                </a:lnTo>
                <a:lnTo>
                  <a:pt x="16791" y="7871"/>
                </a:lnTo>
                <a:lnTo>
                  <a:pt x="16791" y="2759"/>
                </a:lnTo>
                <a:cubicBezTo>
                  <a:pt x="16791" y="2513"/>
                  <a:pt x="17046" y="2290"/>
                  <a:pt x="17459" y="2129"/>
                </a:cubicBezTo>
                <a:cubicBezTo>
                  <a:pt x="17872" y="1967"/>
                  <a:pt x="18442" y="1868"/>
                  <a:pt x="19071" y="1868"/>
                </a:cubicBezTo>
                <a:lnTo>
                  <a:pt x="19320" y="1868"/>
                </a:lnTo>
                <a:cubicBezTo>
                  <a:pt x="19949" y="1868"/>
                  <a:pt x="20519" y="1967"/>
                  <a:pt x="20932" y="2129"/>
                </a:cubicBezTo>
                <a:cubicBezTo>
                  <a:pt x="21345" y="2290"/>
                  <a:pt x="21600" y="2513"/>
                  <a:pt x="21600" y="2759"/>
                </a:cubicBezTo>
                <a:lnTo>
                  <a:pt x="21600" y="7615"/>
                </a:lnTo>
                <a:lnTo>
                  <a:pt x="21600" y="8000"/>
                </a:lnTo>
                <a:lnTo>
                  <a:pt x="21600" y="19361"/>
                </a:lnTo>
                <a:cubicBezTo>
                  <a:pt x="21600" y="19979"/>
                  <a:pt x="20960" y="20538"/>
                  <a:pt x="19923" y="20943"/>
                </a:cubicBezTo>
                <a:cubicBezTo>
                  <a:pt x="18887" y="21349"/>
                  <a:pt x="17455" y="21600"/>
                  <a:pt x="15874" y="21600"/>
                </a:cubicBezTo>
                <a:lnTo>
                  <a:pt x="5726" y="21600"/>
                </a:lnTo>
                <a:cubicBezTo>
                  <a:pt x="4164" y="21550"/>
                  <a:pt x="2778" y="21279"/>
                  <a:pt x="1758" y="20871"/>
                </a:cubicBezTo>
                <a:cubicBezTo>
                  <a:pt x="773" y="20476"/>
                  <a:pt x="122" y="19951"/>
                  <a:pt x="0" y="19361"/>
                </a:cubicBezTo>
                <a:lnTo>
                  <a:pt x="0" y="8000"/>
                </a:lnTo>
                <a:lnTo>
                  <a:pt x="0" y="7615"/>
                </a:lnTo>
                <a:lnTo>
                  <a:pt x="0" y="4267"/>
                </a:lnTo>
                <a:cubicBezTo>
                  <a:pt x="0" y="4021"/>
                  <a:pt x="255" y="3799"/>
                  <a:pt x="668" y="3638"/>
                </a:cubicBezTo>
                <a:cubicBezTo>
                  <a:pt x="1081" y="3477"/>
                  <a:pt x="1651" y="3377"/>
                  <a:pt x="2280" y="3377"/>
                </a:cubicBezTo>
                <a:lnTo>
                  <a:pt x="2529" y="3377"/>
                </a:lnTo>
                <a:cubicBezTo>
                  <a:pt x="3158" y="3377"/>
                  <a:pt x="3729" y="3477"/>
                  <a:pt x="4143" y="3638"/>
                </a:cubicBezTo>
                <a:cubicBezTo>
                  <a:pt x="4556" y="3799"/>
                  <a:pt x="4812" y="4021"/>
                  <a:pt x="4812" y="4267"/>
                </a:cubicBezTo>
                <a:lnTo>
                  <a:pt x="4812" y="7871"/>
                </a:lnTo>
                <a:lnTo>
                  <a:pt x="5434" y="7871"/>
                </a:lnTo>
                <a:lnTo>
                  <a:pt x="5434" y="2047"/>
                </a:lnTo>
                <a:cubicBezTo>
                  <a:pt x="5434" y="1801"/>
                  <a:pt x="5689" y="1578"/>
                  <a:pt x="6101" y="1417"/>
                </a:cubicBezTo>
                <a:cubicBezTo>
                  <a:pt x="6513" y="1256"/>
                  <a:pt x="7082" y="1156"/>
                  <a:pt x="7712" y="1156"/>
                </a:cubicBezTo>
                <a:lnTo>
                  <a:pt x="7963" y="1156"/>
                </a:lnTo>
                <a:cubicBezTo>
                  <a:pt x="8593" y="1156"/>
                  <a:pt x="9163" y="1256"/>
                  <a:pt x="9576" y="1417"/>
                </a:cubicBezTo>
                <a:cubicBezTo>
                  <a:pt x="9988" y="1578"/>
                  <a:pt x="10244" y="1801"/>
                  <a:pt x="10244" y="2047"/>
                </a:cubicBezTo>
                <a:lnTo>
                  <a:pt x="10244" y="7871"/>
                </a:lnTo>
                <a:lnTo>
                  <a:pt x="11001" y="7871"/>
                </a:lnTo>
                <a:lnTo>
                  <a:pt x="11001" y="891"/>
                </a:lnTo>
                <a:cubicBezTo>
                  <a:pt x="11001" y="645"/>
                  <a:pt x="11257" y="422"/>
                  <a:pt x="11670" y="261"/>
                </a:cubicBezTo>
                <a:cubicBezTo>
                  <a:pt x="12084" y="100"/>
                  <a:pt x="12655" y="0"/>
                  <a:pt x="13284" y="0"/>
                </a:cubicBezTo>
                <a:lnTo>
                  <a:pt x="13533" y="0"/>
                </a:lnTo>
                <a:close/>
              </a:path>
            </a:pathLst>
          </a:custGeom>
          <a:solidFill>
            <a:schemeClr val="bg1">
              <a:lumMod val="75000"/>
            </a:schemeClr>
          </a:solidFill>
          <a:ln w="12700" cap="flat">
            <a:noFill/>
            <a:miter lim="400000"/>
          </a:ln>
          <a:effectLst/>
        </p:spPr>
        <p:txBody>
          <a:bodyPr wrap="square" lIns="20097" tIns="20097" rIns="20097" bIns="20097" numCol="1" anchor="ctr">
            <a:noAutofit/>
          </a:bodyPr>
          <a:lstStyle/>
          <a:p>
            <a:endParaRPr sz="1899" dirty="0">
              <a:latin typeface="Lato Light" panose="020F0502020204030203" pitchFamily="34" charset="0"/>
            </a:endParaRPr>
          </a:p>
        </p:txBody>
      </p:sp>
      <p:sp>
        <p:nvSpPr>
          <p:cNvPr id="12" name="Shape 62373">
            <a:extLst>
              <a:ext uri="{FF2B5EF4-FFF2-40B4-BE49-F238E27FC236}">
                <a16:creationId xmlns:a16="http://schemas.microsoft.com/office/drawing/2014/main" id="{5A985375-DC13-3241-8EC2-6CD07DE0BF7C}"/>
              </a:ext>
            </a:extLst>
          </p:cNvPr>
          <p:cNvSpPr/>
          <p:nvPr/>
        </p:nvSpPr>
        <p:spPr>
          <a:xfrm>
            <a:off x="3628695" y="2467412"/>
            <a:ext cx="1886610" cy="1566092"/>
          </a:xfrm>
          <a:custGeom>
            <a:avLst/>
            <a:gdLst/>
            <a:ahLst/>
            <a:cxnLst>
              <a:cxn ang="0">
                <a:pos x="wd2" y="hd2"/>
              </a:cxn>
              <a:cxn ang="5400000">
                <a:pos x="wd2" y="hd2"/>
              </a:cxn>
              <a:cxn ang="10800000">
                <a:pos x="wd2" y="hd2"/>
              </a:cxn>
              <a:cxn ang="16200000">
                <a:pos x="wd2" y="hd2"/>
              </a:cxn>
            </a:cxnLst>
            <a:rect l="0" t="0" r="r" b="b"/>
            <a:pathLst>
              <a:path w="19874" h="21581" extrusionOk="0">
                <a:moveTo>
                  <a:pt x="5701" y="4"/>
                </a:moveTo>
                <a:cubicBezTo>
                  <a:pt x="5199" y="-19"/>
                  <a:pt x="4660" y="61"/>
                  <a:pt x="4083" y="281"/>
                </a:cubicBezTo>
                <a:cubicBezTo>
                  <a:pt x="543" y="1629"/>
                  <a:pt x="-863" y="6698"/>
                  <a:pt x="532" y="11496"/>
                </a:cubicBezTo>
                <a:cubicBezTo>
                  <a:pt x="1323" y="14216"/>
                  <a:pt x="4036" y="18755"/>
                  <a:pt x="9937" y="21581"/>
                </a:cubicBezTo>
                <a:cubicBezTo>
                  <a:pt x="15838" y="18755"/>
                  <a:pt x="18551" y="14216"/>
                  <a:pt x="19342" y="11496"/>
                </a:cubicBezTo>
                <a:cubicBezTo>
                  <a:pt x="20737" y="6698"/>
                  <a:pt x="19331" y="1629"/>
                  <a:pt x="15791" y="281"/>
                </a:cubicBezTo>
                <a:cubicBezTo>
                  <a:pt x="15214" y="61"/>
                  <a:pt x="14675" y="-19"/>
                  <a:pt x="14173" y="4"/>
                </a:cubicBezTo>
                <a:cubicBezTo>
                  <a:pt x="11689" y="117"/>
                  <a:pt x="10184" y="2691"/>
                  <a:pt x="9937" y="3149"/>
                </a:cubicBezTo>
                <a:cubicBezTo>
                  <a:pt x="9690" y="2691"/>
                  <a:pt x="8185" y="117"/>
                  <a:pt x="5701" y="4"/>
                </a:cubicBezTo>
                <a:close/>
              </a:path>
            </a:pathLst>
          </a:custGeom>
          <a:solidFill>
            <a:schemeClr val="accent3">
              <a:lumMod val="75000"/>
            </a:schemeClr>
          </a:solidFill>
          <a:ln w="12700" cap="flat">
            <a:noFill/>
            <a:miter lim="400000"/>
          </a:ln>
          <a:effectLst/>
        </p:spPr>
        <p:txBody>
          <a:bodyPr wrap="square" lIns="20097" tIns="20097" rIns="20097" bIns="20097" numCol="1" anchor="ctr">
            <a:noAutofit/>
          </a:bodyPr>
          <a:lstStyle/>
          <a:p>
            <a:endParaRPr sz="1899" dirty="0">
              <a:latin typeface="Lato Light" panose="020F0502020204030203" pitchFamily="34" charset="0"/>
            </a:endParaRPr>
          </a:p>
        </p:txBody>
      </p:sp>
      <p:sp>
        <p:nvSpPr>
          <p:cNvPr id="60" name="Freeform 59">
            <a:extLst>
              <a:ext uri="{FF2B5EF4-FFF2-40B4-BE49-F238E27FC236}">
                <a16:creationId xmlns:a16="http://schemas.microsoft.com/office/drawing/2014/main" id="{968FA5DB-066B-2842-87E6-1ED1ECF947AB}"/>
              </a:ext>
            </a:extLst>
          </p:cNvPr>
          <p:cNvSpPr/>
          <p:nvPr/>
        </p:nvSpPr>
        <p:spPr>
          <a:xfrm>
            <a:off x="4505010" y="2775332"/>
            <a:ext cx="670417" cy="646795"/>
          </a:xfrm>
          <a:custGeom>
            <a:avLst/>
            <a:gdLst>
              <a:gd name="connsiteX0" fmla="*/ 322389 w 1787312"/>
              <a:gd name="connsiteY0" fmla="*/ 1269527 h 1724337"/>
              <a:gd name="connsiteX1" fmla="*/ 222335 w 1787312"/>
              <a:gd name="connsiteY1" fmla="*/ 1354859 h 1724337"/>
              <a:gd name="connsiteX2" fmla="*/ 303887 w 1787312"/>
              <a:gd name="connsiteY2" fmla="*/ 1502002 h 1724337"/>
              <a:gd name="connsiteX3" fmla="*/ 451030 w 1787312"/>
              <a:gd name="connsiteY3" fmla="*/ 1420450 h 1724337"/>
              <a:gd name="connsiteX4" fmla="*/ 369478 w 1787312"/>
              <a:gd name="connsiteY4" fmla="*/ 1273307 h 1724337"/>
              <a:gd name="connsiteX5" fmla="*/ 322389 w 1787312"/>
              <a:gd name="connsiteY5" fmla="*/ 1269527 h 1724337"/>
              <a:gd name="connsiteX6" fmla="*/ 284715 w 1787312"/>
              <a:gd name="connsiteY6" fmla="*/ 1050972 h 1724337"/>
              <a:gd name="connsiteX7" fmla="*/ 382758 w 1787312"/>
              <a:gd name="connsiteY7" fmla="*/ 1054339 h 1724337"/>
              <a:gd name="connsiteX8" fmla="*/ 389211 w 1787312"/>
              <a:gd name="connsiteY8" fmla="*/ 1107024 h 1724337"/>
              <a:gd name="connsiteX9" fmla="*/ 489405 w 1787312"/>
              <a:gd name="connsiteY9" fmla="*/ 1146584 h 1724337"/>
              <a:gd name="connsiteX10" fmla="*/ 542869 w 1787312"/>
              <a:gd name="connsiteY10" fmla="*/ 1100228 h 1724337"/>
              <a:gd name="connsiteX11" fmla="*/ 621242 w 1787312"/>
              <a:gd name="connsiteY11" fmla="*/ 1172209 h 1724337"/>
              <a:gd name="connsiteX12" fmla="*/ 574200 w 1787312"/>
              <a:gd name="connsiteY12" fmla="*/ 1229507 h 1724337"/>
              <a:gd name="connsiteX13" fmla="*/ 616129 w 1787312"/>
              <a:gd name="connsiteY13" fmla="*/ 1329546 h 1724337"/>
              <a:gd name="connsiteX14" fmla="*/ 673365 w 1787312"/>
              <a:gd name="connsiteY14" fmla="*/ 1335687 h 1724337"/>
              <a:gd name="connsiteX15" fmla="*/ 669998 w 1787312"/>
              <a:gd name="connsiteY15" fmla="*/ 1433730 h 1724337"/>
              <a:gd name="connsiteX16" fmla="*/ 617314 w 1787312"/>
              <a:gd name="connsiteY16" fmla="*/ 1440183 h 1724337"/>
              <a:gd name="connsiteX17" fmla="*/ 577753 w 1787312"/>
              <a:gd name="connsiteY17" fmla="*/ 1540378 h 1724337"/>
              <a:gd name="connsiteX18" fmla="*/ 624110 w 1787312"/>
              <a:gd name="connsiteY18" fmla="*/ 1593842 h 1724337"/>
              <a:gd name="connsiteX19" fmla="*/ 552128 w 1787312"/>
              <a:gd name="connsiteY19" fmla="*/ 1672214 h 1724337"/>
              <a:gd name="connsiteX20" fmla="*/ 494861 w 1787312"/>
              <a:gd name="connsiteY20" fmla="*/ 1625141 h 1724337"/>
              <a:gd name="connsiteX21" fmla="*/ 394760 w 1787312"/>
              <a:gd name="connsiteY21" fmla="*/ 1667101 h 1724337"/>
              <a:gd name="connsiteX22" fmla="*/ 388650 w 1787312"/>
              <a:gd name="connsiteY22" fmla="*/ 1724337 h 1724337"/>
              <a:gd name="connsiteX23" fmla="*/ 290607 w 1787312"/>
              <a:gd name="connsiteY23" fmla="*/ 1720970 h 1724337"/>
              <a:gd name="connsiteX24" fmla="*/ 284185 w 1787312"/>
              <a:gd name="connsiteY24" fmla="*/ 1668286 h 1724337"/>
              <a:gd name="connsiteX25" fmla="*/ 184271 w 1787312"/>
              <a:gd name="connsiteY25" fmla="*/ 1628913 h 1724337"/>
              <a:gd name="connsiteX26" fmla="*/ 130496 w 1787312"/>
              <a:gd name="connsiteY26" fmla="*/ 1675082 h 1724337"/>
              <a:gd name="connsiteX27" fmla="*/ 52123 w 1787312"/>
              <a:gd name="connsiteY27" fmla="*/ 1603100 h 1724337"/>
              <a:gd name="connsiteX28" fmla="*/ 99384 w 1787312"/>
              <a:gd name="connsiteY28" fmla="*/ 1546114 h 1724337"/>
              <a:gd name="connsiteX29" fmla="*/ 57236 w 1787312"/>
              <a:gd name="connsiteY29" fmla="*/ 1445701 h 1724337"/>
              <a:gd name="connsiteX30" fmla="*/ 0 w 1787312"/>
              <a:gd name="connsiteY30" fmla="*/ 1439622 h 1724337"/>
              <a:gd name="connsiteX31" fmla="*/ 3367 w 1787312"/>
              <a:gd name="connsiteY31" fmla="*/ 1341579 h 1724337"/>
              <a:gd name="connsiteX32" fmla="*/ 56051 w 1787312"/>
              <a:gd name="connsiteY32" fmla="*/ 1335157 h 1724337"/>
              <a:gd name="connsiteX33" fmla="*/ 95425 w 1787312"/>
              <a:gd name="connsiteY33" fmla="*/ 1235275 h 1724337"/>
              <a:gd name="connsiteX34" fmla="*/ 49255 w 1787312"/>
              <a:gd name="connsiteY34" fmla="*/ 1181499 h 1724337"/>
              <a:gd name="connsiteX35" fmla="*/ 121237 w 1787312"/>
              <a:gd name="connsiteY35" fmla="*/ 1103096 h 1724337"/>
              <a:gd name="connsiteX36" fmla="*/ 178192 w 1787312"/>
              <a:gd name="connsiteY36" fmla="*/ 1150356 h 1724337"/>
              <a:gd name="connsiteX37" fmla="*/ 278574 w 1787312"/>
              <a:gd name="connsiteY37" fmla="*/ 1108208 h 1724337"/>
              <a:gd name="connsiteX38" fmla="*/ 284715 w 1787312"/>
              <a:gd name="connsiteY38" fmla="*/ 1050972 h 1724337"/>
              <a:gd name="connsiteX39" fmla="*/ 1243057 w 1787312"/>
              <a:gd name="connsiteY39" fmla="*/ 820924 h 1724337"/>
              <a:gd name="connsiteX40" fmla="*/ 1076491 w 1787312"/>
              <a:gd name="connsiteY40" fmla="*/ 944035 h 1724337"/>
              <a:gd name="connsiteX41" fmla="*/ 1188492 w 1787312"/>
              <a:gd name="connsiteY41" fmla="*/ 1184177 h 1724337"/>
              <a:gd name="connsiteX42" fmla="*/ 1428634 w 1787312"/>
              <a:gd name="connsiteY42" fmla="*/ 1072177 h 1724337"/>
              <a:gd name="connsiteX43" fmla="*/ 1316633 w 1787312"/>
              <a:gd name="connsiteY43" fmla="*/ 832034 h 1724337"/>
              <a:gd name="connsiteX44" fmla="*/ 1243057 w 1787312"/>
              <a:gd name="connsiteY44" fmla="*/ 820924 h 1724337"/>
              <a:gd name="connsiteX45" fmla="*/ 1207901 w 1787312"/>
              <a:gd name="connsiteY45" fmla="*/ 473355 h 1724337"/>
              <a:gd name="connsiteX46" fmla="*/ 1361592 w 1787312"/>
              <a:gd name="connsiteY46" fmla="*/ 489398 h 1724337"/>
              <a:gd name="connsiteX47" fmla="*/ 1365949 w 1787312"/>
              <a:gd name="connsiteY47" fmla="*/ 572928 h 1724337"/>
              <a:gd name="connsiteX48" fmla="*/ 1519046 w 1787312"/>
              <a:gd name="connsiteY48" fmla="*/ 646060 h 1724337"/>
              <a:gd name="connsiteX49" fmla="*/ 1608121 w 1787312"/>
              <a:gd name="connsiteY49" fmla="*/ 579117 h 1724337"/>
              <a:gd name="connsiteX50" fmla="*/ 1723340 w 1787312"/>
              <a:gd name="connsiteY50" fmla="*/ 700872 h 1724337"/>
              <a:gd name="connsiteX51" fmla="*/ 1643128 w 1787312"/>
              <a:gd name="connsiteY51" fmla="*/ 785689 h 1724337"/>
              <a:gd name="connsiteX52" fmla="*/ 1698039 w 1787312"/>
              <a:gd name="connsiteY52" fmla="*/ 947501 h 1724337"/>
              <a:gd name="connsiteX53" fmla="*/ 1787312 w 1787312"/>
              <a:gd name="connsiteY53" fmla="*/ 963444 h 1724337"/>
              <a:gd name="connsiteX54" fmla="*/ 1771269 w 1787312"/>
              <a:gd name="connsiteY54" fmla="*/ 1117135 h 1724337"/>
              <a:gd name="connsiteX55" fmla="*/ 1687789 w 1787312"/>
              <a:gd name="connsiteY55" fmla="*/ 1121493 h 1724337"/>
              <a:gd name="connsiteX56" fmla="*/ 1614608 w 1787312"/>
              <a:gd name="connsiteY56" fmla="*/ 1274540 h 1724337"/>
              <a:gd name="connsiteX57" fmla="*/ 1681550 w 1787312"/>
              <a:gd name="connsiteY57" fmla="*/ 1363665 h 1724337"/>
              <a:gd name="connsiteX58" fmla="*/ 1559796 w 1787312"/>
              <a:gd name="connsiteY58" fmla="*/ 1478884 h 1724337"/>
              <a:gd name="connsiteX59" fmla="*/ 1475028 w 1787312"/>
              <a:gd name="connsiteY59" fmla="*/ 1398672 h 1724337"/>
              <a:gd name="connsiteX60" fmla="*/ 1313118 w 1787312"/>
              <a:gd name="connsiteY60" fmla="*/ 1453632 h 1724337"/>
              <a:gd name="connsiteX61" fmla="*/ 1297224 w 1787312"/>
              <a:gd name="connsiteY61" fmla="*/ 1542856 h 1724337"/>
              <a:gd name="connsiteX62" fmla="*/ 1143533 w 1787312"/>
              <a:gd name="connsiteY62" fmla="*/ 1526814 h 1724337"/>
              <a:gd name="connsiteX63" fmla="*/ 1139225 w 1787312"/>
              <a:gd name="connsiteY63" fmla="*/ 1443333 h 1724337"/>
              <a:gd name="connsiteX64" fmla="*/ 986574 w 1787312"/>
              <a:gd name="connsiteY64" fmla="*/ 1370449 h 1724337"/>
              <a:gd name="connsiteX65" fmla="*/ 897004 w 1787312"/>
              <a:gd name="connsiteY65" fmla="*/ 1437094 h 1724337"/>
              <a:gd name="connsiteX66" fmla="*/ 781785 w 1787312"/>
              <a:gd name="connsiteY66" fmla="*/ 1315340 h 1724337"/>
              <a:gd name="connsiteX67" fmla="*/ 862294 w 1787312"/>
              <a:gd name="connsiteY67" fmla="*/ 1231067 h 1724337"/>
              <a:gd name="connsiteX68" fmla="*/ 807037 w 1787312"/>
              <a:gd name="connsiteY68" fmla="*/ 1068612 h 1724337"/>
              <a:gd name="connsiteX69" fmla="*/ 717813 w 1787312"/>
              <a:gd name="connsiteY69" fmla="*/ 1052767 h 1724337"/>
              <a:gd name="connsiteX70" fmla="*/ 733855 w 1787312"/>
              <a:gd name="connsiteY70" fmla="*/ 899076 h 1724337"/>
              <a:gd name="connsiteX71" fmla="*/ 817336 w 1787312"/>
              <a:gd name="connsiteY71" fmla="*/ 894768 h 1724337"/>
              <a:gd name="connsiteX72" fmla="*/ 890171 w 1787312"/>
              <a:gd name="connsiteY72" fmla="*/ 742166 h 1724337"/>
              <a:gd name="connsiteX73" fmla="*/ 823575 w 1787312"/>
              <a:gd name="connsiteY73" fmla="*/ 652596 h 1724337"/>
              <a:gd name="connsiteX74" fmla="*/ 945329 w 1787312"/>
              <a:gd name="connsiteY74" fmla="*/ 537327 h 1724337"/>
              <a:gd name="connsiteX75" fmla="*/ 1029602 w 1787312"/>
              <a:gd name="connsiteY75" fmla="*/ 617837 h 1724337"/>
              <a:gd name="connsiteX76" fmla="*/ 1191958 w 1787312"/>
              <a:gd name="connsiteY76" fmla="*/ 562629 h 1724337"/>
              <a:gd name="connsiteX77" fmla="*/ 1207901 w 1787312"/>
              <a:gd name="connsiteY77" fmla="*/ 473355 h 1724337"/>
              <a:gd name="connsiteX78" fmla="*/ 1502118 w 1787312"/>
              <a:gd name="connsiteY78" fmla="*/ 129030 h 1724337"/>
              <a:gd name="connsiteX79" fmla="*/ 1440283 w 1787312"/>
              <a:gd name="connsiteY79" fmla="*/ 174733 h 1724337"/>
              <a:gd name="connsiteX80" fmla="*/ 1481862 w 1787312"/>
              <a:gd name="connsiteY80" fmla="*/ 263882 h 1724337"/>
              <a:gd name="connsiteX81" fmla="*/ 1571011 w 1787312"/>
              <a:gd name="connsiteY81" fmla="*/ 222304 h 1724337"/>
              <a:gd name="connsiteX82" fmla="*/ 1529432 w 1787312"/>
              <a:gd name="connsiteY82" fmla="*/ 133154 h 1724337"/>
              <a:gd name="connsiteX83" fmla="*/ 1502118 w 1787312"/>
              <a:gd name="connsiteY83" fmla="*/ 129030 h 1724337"/>
              <a:gd name="connsiteX84" fmla="*/ 1489067 w 1787312"/>
              <a:gd name="connsiteY84" fmla="*/ 0 h 1724337"/>
              <a:gd name="connsiteX85" fmla="*/ 1546123 w 1787312"/>
              <a:gd name="connsiteY85" fmla="*/ 5956 h 1724337"/>
              <a:gd name="connsiteX86" fmla="*/ 1547740 w 1787312"/>
              <a:gd name="connsiteY86" fmla="*/ 36965 h 1724337"/>
              <a:gd name="connsiteX87" fmla="*/ 1604575 w 1787312"/>
              <a:gd name="connsiteY87" fmla="*/ 64114 h 1724337"/>
              <a:gd name="connsiteX88" fmla="*/ 1637643 w 1787312"/>
              <a:gd name="connsiteY88" fmla="*/ 39263 h 1724337"/>
              <a:gd name="connsiteX89" fmla="*/ 1680416 w 1787312"/>
              <a:gd name="connsiteY89" fmla="*/ 84462 h 1724337"/>
              <a:gd name="connsiteX90" fmla="*/ 1650639 w 1787312"/>
              <a:gd name="connsiteY90" fmla="*/ 115949 h 1724337"/>
              <a:gd name="connsiteX91" fmla="*/ 1671024 w 1787312"/>
              <a:gd name="connsiteY91" fmla="*/ 176020 h 1724337"/>
              <a:gd name="connsiteX92" fmla="*/ 1704165 w 1787312"/>
              <a:gd name="connsiteY92" fmla="*/ 181938 h 1724337"/>
              <a:gd name="connsiteX93" fmla="*/ 1698209 w 1787312"/>
              <a:gd name="connsiteY93" fmla="*/ 238994 h 1724337"/>
              <a:gd name="connsiteX94" fmla="*/ 1667219 w 1787312"/>
              <a:gd name="connsiteY94" fmla="*/ 240611 h 1724337"/>
              <a:gd name="connsiteX95" fmla="*/ 1640051 w 1787312"/>
              <a:gd name="connsiteY95" fmla="*/ 297428 h 1724337"/>
              <a:gd name="connsiteX96" fmla="*/ 1664903 w 1787312"/>
              <a:gd name="connsiteY96" fmla="*/ 330514 h 1724337"/>
              <a:gd name="connsiteX97" fmla="*/ 1619703 w 1787312"/>
              <a:gd name="connsiteY97" fmla="*/ 373288 h 1724337"/>
              <a:gd name="connsiteX98" fmla="*/ 1588234 w 1787312"/>
              <a:gd name="connsiteY98" fmla="*/ 343510 h 1724337"/>
              <a:gd name="connsiteX99" fmla="*/ 1528127 w 1787312"/>
              <a:gd name="connsiteY99" fmla="*/ 363913 h 1724337"/>
              <a:gd name="connsiteX100" fmla="*/ 1522227 w 1787312"/>
              <a:gd name="connsiteY100" fmla="*/ 397036 h 1724337"/>
              <a:gd name="connsiteX101" fmla="*/ 1465171 w 1787312"/>
              <a:gd name="connsiteY101" fmla="*/ 391081 h 1724337"/>
              <a:gd name="connsiteX102" fmla="*/ 1463572 w 1787312"/>
              <a:gd name="connsiteY102" fmla="*/ 360090 h 1724337"/>
              <a:gd name="connsiteX103" fmla="*/ 1406903 w 1787312"/>
              <a:gd name="connsiteY103" fmla="*/ 333033 h 1724337"/>
              <a:gd name="connsiteX104" fmla="*/ 1373651 w 1787312"/>
              <a:gd name="connsiteY104" fmla="*/ 357774 h 1724337"/>
              <a:gd name="connsiteX105" fmla="*/ 1330878 w 1787312"/>
              <a:gd name="connsiteY105" fmla="*/ 312574 h 1724337"/>
              <a:gd name="connsiteX106" fmla="*/ 1360766 w 1787312"/>
              <a:gd name="connsiteY106" fmla="*/ 281289 h 1724337"/>
              <a:gd name="connsiteX107" fmla="*/ 1340252 w 1787312"/>
              <a:gd name="connsiteY107" fmla="*/ 220980 h 1724337"/>
              <a:gd name="connsiteX108" fmla="*/ 1307129 w 1787312"/>
              <a:gd name="connsiteY108" fmla="*/ 215098 h 1724337"/>
              <a:gd name="connsiteX109" fmla="*/ 1313085 w 1787312"/>
              <a:gd name="connsiteY109" fmla="*/ 158043 h 1724337"/>
              <a:gd name="connsiteX110" fmla="*/ 1344075 w 1787312"/>
              <a:gd name="connsiteY110" fmla="*/ 156443 h 1724337"/>
              <a:gd name="connsiteX111" fmla="*/ 1371114 w 1787312"/>
              <a:gd name="connsiteY111" fmla="*/ 99792 h 1724337"/>
              <a:gd name="connsiteX112" fmla="*/ 1346391 w 1787312"/>
              <a:gd name="connsiteY112" fmla="*/ 66541 h 1724337"/>
              <a:gd name="connsiteX113" fmla="*/ 1391591 w 1787312"/>
              <a:gd name="connsiteY113" fmla="*/ 23749 h 1724337"/>
              <a:gd name="connsiteX114" fmla="*/ 1422876 w 1787312"/>
              <a:gd name="connsiteY114" fmla="*/ 53637 h 1724337"/>
              <a:gd name="connsiteX115" fmla="*/ 1483148 w 1787312"/>
              <a:gd name="connsiteY115" fmla="*/ 33142 h 1724337"/>
              <a:gd name="connsiteX116" fmla="*/ 1489067 w 1787312"/>
              <a:gd name="connsiteY116" fmla="*/ 0 h 17243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Lst>
            <a:rect l="l" t="t" r="r" b="b"/>
            <a:pathLst>
              <a:path w="1787312" h="1724337">
                <a:moveTo>
                  <a:pt x="322389" y="1269527"/>
                </a:moveTo>
                <a:cubicBezTo>
                  <a:pt x="276368" y="1275114"/>
                  <a:pt x="235919" y="1307490"/>
                  <a:pt x="222335" y="1354859"/>
                </a:cubicBezTo>
                <a:cubicBezTo>
                  <a:pt x="204223" y="1418019"/>
                  <a:pt x="240728" y="1483890"/>
                  <a:pt x="303887" y="1502002"/>
                </a:cubicBezTo>
                <a:cubicBezTo>
                  <a:pt x="367046" y="1520114"/>
                  <a:pt x="432918" y="1483609"/>
                  <a:pt x="451030" y="1420450"/>
                </a:cubicBezTo>
                <a:cubicBezTo>
                  <a:pt x="469142" y="1357291"/>
                  <a:pt x="432637" y="1291420"/>
                  <a:pt x="369478" y="1273307"/>
                </a:cubicBezTo>
                <a:cubicBezTo>
                  <a:pt x="353688" y="1268779"/>
                  <a:pt x="337729" y="1267665"/>
                  <a:pt x="322389" y="1269527"/>
                </a:cubicBezTo>
                <a:close/>
                <a:moveTo>
                  <a:pt x="284715" y="1050972"/>
                </a:moveTo>
                <a:lnTo>
                  <a:pt x="382758" y="1054339"/>
                </a:lnTo>
                <a:cubicBezTo>
                  <a:pt x="382758" y="1054339"/>
                  <a:pt x="385533" y="1074322"/>
                  <a:pt x="389211" y="1107024"/>
                </a:cubicBezTo>
                <a:cubicBezTo>
                  <a:pt x="425498" y="1113757"/>
                  <a:pt x="459322" y="1127474"/>
                  <a:pt x="489405" y="1146584"/>
                </a:cubicBezTo>
                <a:cubicBezTo>
                  <a:pt x="521640" y="1118215"/>
                  <a:pt x="542869" y="1100228"/>
                  <a:pt x="542869" y="1100228"/>
                </a:cubicBezTo>
                <a:lnTo>
                  <a:pt x="621242" y="1172209"/>
                </a:lnTo>
                <a:cubicBezTo>
                  <a:pt x="621242" y="1172209"/>
                  <a:pt x="602942" y="1195060"/>
                  <a:pt x="574200" y="1229507"/>
                </a:cubicBezTo>
                <a:cubicBezTo>
                  <a:pt x="594120" y="1259372"/>
                  <a:pt x="608616" y="1293134"/>
                  <a:pt x="616129" y="1329546"/>
                </a:cubicBezTo>
                <a:cubicBezTo>
                  <a:pt x="651387" y="1332944"/>
                  <a:pt x="673365" y="1335687"/>
                  <a:pt x="673365" y="1335687"/>
                </a:cubicBezTo>
                <a:lnTo>
                  <a:pt x="669998" y="1433730"/>
                </a:lnTo>
                <a:cubicBezTo>
                  <a:pt x="669998" y="1433730"/>
                  <a:pt x="650015" y="1436505"/>
                  <a:pt x="617314" y="1440183"/>
                </a:cubicBezTo>
                <a:cubicBezTo>
                  <a:pt x="610580" y="1476470"/>
                  <a:pt x="596863" y="1510263"/>
                  <a:pt x="577753" y="1540378"/>
                </a:cubicBezTo>
                <a:cubicBezTo>
                  <a:pt x="606153" y="1572612"/>
                  <a:pt x="624110" y="1593842"/>
                  <a:pt x="624110" y="1593842"/>
                </a:cubicBezTo>
                <a:lnTo>
                  <a:pt x="552128" y="1672214"/>
                </a:lnTo>
                <a:cubicBezTo>
                  <a:pt x="552128" y="1672214"/>
                  <a:pt x="529309" y="1653914"/>
                  <a:pt x="494861" y="1625141"/>
                </a:cubicBezTo>
                <a:cubicBezTo>
                  <a:pt x="464996" y="1645092"/>
                  <a:pt x="431172" y="1659588"/>
                  <a:pt x="394760" y="1667101"/>
                </a:cubicBezTo>
                <a:cubicBezTo>
                  <a:pt x="391362" y="1702359"/>
                  <a:pt x="388650" y="1724337"/>
                  <a:pt x="388650" y="1724337"/>
                </a:cubicBezTo>
                <a:lnTo>
                  <a:pt x="290607" y="1720970"/>
                </a:lnTo>
                <a:cubicBezTo>
                  <a:pt x="290607" y="1720970"/>
                  <a:pt x="287864" y="1700956"/>
                  <a:pt x="284185" y="1668286"/>
                </a:cubicBezTo>
                <a:cubicBezTo>
                  <a:pt x="248023" y="1661583"/>
                  <a:pt x="214292" y="1647929"/>
                  <a:pt x="184271" y="1628913"/>
                </a:cubicBezTo>
                <a:cubicBezTo>
                  <a:pt x="151881" y="1657188"/>
                  <a:pt x="130496" y="1675082"/>
                  <a:pt x="130496" y="1675082"/>
                </a:cubicBezTo>
                <a:lnTo>
                  <a:pt x="52123" y="1603100"/>
                </a:lnTo>
                <a:cubicBezTo>
                  <a:pt x="52123" y="1603100"/>
                  <a:pt x="70516" y="1580405"/>
                  <a:pt x="99384" y="1546114"/>
                </a:cubicBezTo>
                <a:cubicBezTo>
                  <a:pt x="79339" y="1516186"/>
                  <a:pt x="64780" y="1482269"/>
                  <a:pt x="57236" y="1445701"/>
                </a:cubicBezTo>
                <a:cubicBezTo>
                  <a:pt x="21978" y="1442334"/>
                  <a:pt x="0" y="1439622"/>
                  <a:pt x="0" y="1439622"/>
                </a:cubicBezTo>
                <a:lnTo>
                  <a:pt x="3367" y="1341579"/>
                </a:lnTo>
                <a:cubicBezTo>
                  <a:pt x="3367" y="1341579"/>
                  <a:pt x="23381" y="1338836"/>
                  <a:pt x="56051" y="1335157"/>
                </a:cubicBezTo>
                <a:cubicBezTo>
                  <a:pt x="62754" y="1298995"/>
                  <a:pt x="76408" y="1265296"/>
                  <a:pt x="95425" y="1235275"/>
                </a:cubicBezTo>
                <a:cubicBezTo>
                  <a:pt x="67118" y="1202885"/>
                  <a:pt x="49255" y="1181499"/>
                  <a:pt x="49255" y="1181499"/>
                </a:cubicBezTo>
                <a:lnTo>
                  <a:pt x="121237" y="1103096"/>
                </a:lnTo>
                <a:cubicBezTo>
                  <a:pt x="121237" y="1103096"/>
                  <a:pt x="143932" y="1121489"/>
                  <a:pt x="178192" y="1150356"/>
                </a:cubicBezTo>
                <a:cubicBezTo>
                  <a:pt x="208120" y="1130311"/>
                  <a:pt x="242037" y="1115784"/>
                  <a:pt x="278574" y="1108208"/>
                </a:cubicBezTo>
                <a:cubicBezTo>
                  <a:pt x="281972" y="1072950"/>
                  <a:pt x="284715" y="1050972"/>
                  <a:pt x="284715" y="1050972"/>
                </a:cubicBezTo>
                <a:close/>
                <a:moveTo>
                  <a:pt x="1243057" y="820924"/>
                </a:moveTo>
                <a:cubicBezTo>
                  <a:pt x="1170128" y="824653"/>
                  <a:pt x="1103006" y="871101"/>
                  <a:pt x="1076491" y="944035"/>
                </a:cubicBezTo>
                <a:cubicBezTo>
                  <a:pt x="1041089" y="1041280"/>
                  <a:pt x="1091197" y="1148824"/>
                  <a:pt x="1188492" y="1184177"/>
                </a:cubicBezTo>
                <a:cubicBezTo>
                  <a:pt x="1285737" y="1219580"/>
                  <a:pt x="1393281" y="1169422"/>
                  <a:pt x="1428634" y="1072177"/>
                </a:cubicBezTo>
                <a:cubicBezTo>
                  <a:pt x="1464036" y="974931"/>
                  <a:pt x="1413879" y="867437"/>
                  <a:pt x="1316633" y="832034"/>
                </a:cubicBezTo>
                <a:cubicBezTo>
                  <a:pt x="1292322" y="823184"/>
                  <a:pt x="1267367" y="819681"/>
                  <a:pt x="1243057" y="820924"/>
                </a:cubicBezTo>
                <a:close/>
                <a:moveTo>
                  <a:pt x="1207901" y="473355"/>
                </a:moveTo>
                <a:lnTo>
                  <a:pt x="1361592" y="489398"/>
                </a:lnTo>
                <a:cubicBezTo>
                  <a:pt x="1361592" y="489398"/>
                  <a:pt x="1363721" y="521136"/>
                  <a:pt x="1365949" y="572928"/>
                </a:cubicBezTo>
                <a:cubicBezTo>
                  <a:pt x="1422197" y="587485"/>
                  <a:pt x="1473840" y="612737"/>
                  <a:pt x="1519046" y="646060"/>
                </a:cubicBezTo>
                <a:cubicBezTo>
                  <a:pt x="1572769" y="605013"/>
                  <a:pt x="1608121" y="579117"/>
                  <a:pt x="1608121" y="579117"/>
                </a:cubicBezTo>
                <a:lnTo>
                  <a:pt x="1723340" y="700872"/>
                </a:lnTo>
                <a:cubicBezTo>
                  <a:pt x="1723340" y="700872"/>
                  <a:pt x="1692097" y="734739"/>
                  <a:pt x="1643128" y="785689"/>
                </a:cubicBezTo>
                <a:cubicBezTo>
                  <a:pt x="1671153" y="834807"/>
                  <a:pt x="1690215" y="889470"/>
                  <a:pt x="1698039" y="947501"/>
                </a:cubicBezTo>
                <a:cubicBezTo>
                  <a:pt x="1753098" y="956760"/>
                  <a:pt x="1787312" y="963444"/>
                  <a:pt x="1787312" y="963444"/>
                </a:cubicBezTo>
                <a:lnTo>
                  <a:pt x="1771269" y="1117135"/>
                </a:lnTo>
                <a:cubicBezTo>
                  <a:pt x="1771269" y="1117135"/>
                  <a:pt x="1739531" y="1119265"/>
                  <a:pt x="1687789" y="1121493"/>
                </a:cubicBezTo>
                <a:cubicBezTo>
                  <a:pt x="1673183" y="1177740"/>
                  <a:pt x="1647931" y="1229334"/>
                  <a:pt x="1614608" y="1274540"/>
                </a:cubicBezTo>
                <a:cubicBezTo>
                  <a:pt x="1655655" y="1328312"/>
                  <a:pt x="1681550" y="1363665"/>
                  <a:pt x="1681550" y="1363665"/>
                </a:cubicBezTo>
                <a:lnTo>
                  <a:pt x="1559796" y="1478884"/>
                </a:lnTo>
                <a:cubicBezTo>
                  <a:pt x="1559796" y="1478884"/>
                  <a:pt x="1525978" y="1447641"/>
                  <a:pt x="1475028" y="1398672"/>
                </a:cubicBezTo>
                <a:cubicBezTo>
                  <a:pt x="1425910" y="1426697"/>
                  <a:pt x="1371198" y="1445809"/>
                  <a:pt x="1313118" y="1453632"/>
                </a:cubicBezTo>
                <a:cubicBezTo>
                  <a:pt x="1303908" y="1508642"/>
                  <a:pt x="1297224" y="1542856"/>
                  <a:pt x="1297224" y="1542856"/>
                </a:cubicBezTo>
                <a:lnTo>
                  <a:pt x="1143533" y="1526814"/>
                </a:lnTo>
                <a:cubicBezTo>
                  <a:pt x="1143533" y="1526814"/>
                  <a:pt x="1141404" y="1495075"/>
                  <a:pt x="1139225" y="1443333"/>
                </a:cubicBezTo>
                <a:cubicBezTo>
                  <a:pt x="1083176" y="1428776"/>
                  <a:pt x="1031681" y="1403623"/>
                  <a:pt x="986574" y="1370449"/>
                </a:cubicBezTo>
                <a:cubicBezTo>
                  <a:pt x="932555" y="1411347"/>
                  <a:pt x="897004" y="1437094"/>
                  <a:pt x="897004" y="1437094"/>
                </a:cubicBezTo>
                <a:lnTo>
                  <a:pt x="781785" y="1315340"/>
                </a:lnTo>
                <a:cubicBezTo>
                  <a:pt x="781785" y="1315340"/>
                  <a:pt x="813127" y="1281720"/>
                  <a:pt x="862294" y="1231067"/>
                </a:cubicBezTo>
                <a:cubicBezTo>
                  <a:pt x="834071" y="1181801"/>
                  <a:pt x="814910" y="1126890"/>
                  <a:pt x="807037" y="1068612"/>
                </a:cubicBezTo>
                <a:cubicBezTo>
                  <a:pt x="752027" y="1059452"/>
                  <a:pt x="717813" y="1052767"/>
                  <a:pt x="717813" y="1052767"/>
                </a:cubicBezTo>
                <a:lnTo>
                  <a:pt x="733855" y="899076"/>
                </a:lnTo>
                <a:cubicBezTo>
                  <a:pt x="733855" y="899076"/>
                  <a:pt x="765594" y="896947"/>
                  <a:pt x="817336" y="894768"/>
                </a:cubicBezTo>
                <a:cubicBezTo>
                  <a:pt x="831893" y="838719"/>
                  <a:pt x="857046" y="787224"/>
                  <a:pt x="890171" y="742166"/>
                </a:cubicBezTo>
                <a:cubicBezTo>
                  <a:pt x="849322" y="688147"/>
                  <a:pt x="823575" y="652596"/>
                  <a:pt x="823575" y="652596"/>
                </a:cubicBezTo>
                <a:lnTo>
                  <a:pt x="945329" y="537327"/>
                </a:lnTo>
                <a:cubicBezTo>
                  <a:pt x="945329" y="537327"/>
                  <a:pt x="978949" y="568719"/>
                  <a:pt x="1029602" y="617837"/>
                </a:cubicBezTo>
                <a:cubicBezTo>
                  <a:pt x="1078868" y="589614"/>
                  <a:pt x="1133680" y="570502"/>
                  <a:pt x="1191958" y="562629"/>
                </a:cubicBezTo>
                <a:cubicBezTo>
                  <a:pt x="1201167" y="507569"/>
                  <a:pt x="1207901" y="473355"/>
                  <a:pt x="1207901" y="473355"/>
                </a:cubicBezTo>
                <a:close/>
                <a:moveTo>
                  <a:pt x="1502118" y="129030"/>
                </a:moveTo>
                <a:cubicBezTo>
                  <a:pt x="1475045" y="130414"/>
                  <a:pt x="1450126" y="147657"/>
                  <a:pt x="1440283" y="174733"/>
                </a:cubicBezTo>
                <a:cubicBezTo>
                  <a:pt x="1427140" y="210834"/>
                  <a:pt x="1445742" y="250758"/>
                  <a:pt x="1481862" y="263882"/>
                </a:cubicBezTo>
                <a:cubicBezTo>
                  <a:pt x="1517962" y="277025"/>
                  <a:pt x="1557887" y="258405"/>
                  <a:pt x="1571011" y="222304"/>
                </a:cubicBezTo>
                <a:cubicBezTo>
                  <a:pt x="1584154" y="186203"/>
                  <a:pt x="1565533" y="146297"/>
                  <a:pt x="1529432" y="133154"/>
                </a:cubicBezTo>
                <a:cubicBezTo>
                  <a:pt x="1520407" y="129869"/>
                  <a:pt x="1511143" y="128568"/>
                  <a:pt x="1502118" y="129030"/>
                </a:cubicBezTo>
                <a:close/>
                <a:moveTo>
                  <a:pt x="1489067" y="0"/>
                </a:moveTo>
                <a:lnTo>
                  <a:pt x="1546123" y="5956"/>
                </a:lnTo>
                <a:cubicBezTo>
                  <a:pt x="1546123" y="5956"/>
                  <a:pt x="1546913" y="17738"/>
                  <a:pt x="1547740" y="36965"/>
                </a:cubicBezTo>
                <a:cubicBezTo>
                  <a:pt x="1568621" y="42369"/>
                  <a:pt x="1587793" y="51744"/>
                  <a:pt x="1604575" y="64114"/>
                </a:cubicBezTo>
                <a:cubicBezTo>
                  <a:pt x="1624519" y="48876"/>
                  <a:pt x="1637643" y="39263"/>
                  <a:pt x="1637643" y="39263"/>
                </a:cubicBezTo>
                <a:lnTo>
                  <a:pt x="1680416" y="84462"/>
                </a:lnTo>
                <a:cubicBezTo>
                  <a:pt x="1680416" y="84462"/>
                  <a:pt x="1668818" y="97035"/>
                  <a:pt x="1650639" y="115949"/>
                </a:cubicBezTo>
                <a:cubicBezTo>
                  <a:pt x="1661042" y="134184"/>
                  <a:pt x="1668119" y="154477"/>
                  <a:pt x="1671024" y="176020"/>
                </a:cubicBezTo>
                <a:cubicBezTo>
                  <a:pt x="1691464" y="179457"/>
                  <a:pt x="1704165" y="181938"/>
                  <a:pt x="1704165" y="181938"/>
                </a:cubicBezTo>
                <a:lnTo>
                  <a:pt x="1698209" y="238994"/>
                </a:lnTo>
                <a:cubicBezTo>
                  <a:pt x="1698209" y="238994"/>
                  <a:pt x="1686427" y="239784"/>
                  <a:pt x="1667219" y="240611"/>
                </a:cubicBezTo>
                <a:cubicBezTo>
                  <a:pt x="1661796" y="261493"/>
                  <a:pt x="1652422" y="280646"/>
                  <a:pt x="1640051" y="297428"/>
                </a:cubicBezTo>
                <a:cubicBezTo>
                  <a:pt x="1655289" y="317390"/>
                  <a:pt x="1664903" y="330514"/>
                  <a:pt x="1664903" y="330514"/>
                </a:cubicBezTo>
                <a:lnTo>
                  <a:pt x="1619703" y="373288"/>
                </a:lnTo>
                <a:cubicBezTo>
                  <a:pt x="1619703" y="373288"/>
                  <a:pt x="1607149" y="361689"/>
                  <a:pt x="1588234" y="343510"/>
                </a:cubicBezTo>
                <a:cubicBezTo>
                  <a:pt x="1570000" y="353914"/>
                  <a:pt x="1549689" y="361009"/>
                  <a:pt x="1528127" y="363913"/>
                </a:cubicBezTo>
                <a:cubicBezTo>
                  <a:pt x="1524708" y="384335"/>
                  <a:pt x="1522227" y="397036"/>
                  <a:pt x="1522227" y="397036"/>
                </a:cubicBezTo>
                <a:lnTo>
                  <a:pt x="1465171" y="391081"/>
                </a:lnTo>
                <a:cubicBezTo>
                  <a:pt x="1465171" y="391081"/>
                  <a:pt x="1464381" y="379298"/>
                  <a:pt x="1463572" y="360090"/>
                </a:cubicBezTo>
                <a:cubicBezTo>
                  <a:pt x="1442765" y="354686"/>
                  <a:pt x="1423648" y="345348"/>
                  <a:pt x="1406903" y="333033"/>
                </a:cubicBezTo>
                <a:cubicBezTo>
                  <a:pt x="1386849" y="348216"/>
                  <a:pt x="1373651" y="357774"/>
                  <a:pt x="1373651" y="357774"/>
                </a:cubicBezTo>
                <a:lnTo>
                  <a:pt x="1330878" y="312574"/>
                </a:lnTo>
                <a:cubicBezTo>
                  <a:pt x="1330878" y="312574"/>
                  <a:pt x="1342513" y="300093"/>
                  <a:pt x="1360766" y="281289"/>
                </a:cubicBezTo>
                <a:cubicBezTo>
                  <a:pt x="1350288" y="263000"/>
                  <a:pt x="1343175" y="242615"/>
                  <a:pt x="1340252" y="220980"/>
                </a:cubicBezTo>
                <a:cubicBezTo>
                  <a:pt x="1319830" y="217580"/>
                  <a:pt x="1307129" y="215098"/>
                  <a:pt x="1307129" y="215098"/>
                </a:cubicBezTo>
                <a:lnTo>
                  <a:pt x="1313085" y="158043"/>
                </a:lnTo>
                <a:cubicBezTo>
                  <a:pt x="1313085" y="158043"/>
                  <a:pt x="1324867" y="157252"/>
                  <a:pt x="1344075" y="156443"/>
                </a:cubicBezTo>
                <a:cubicBezTo>
                  <a:pt x="1349480" y="135636"/>
                  <a:pt x="1358817" y="116519"/>
                  <a:pt x="1371114" y="99792"/>
                </a:cubicBezTo>
                <a:cubicBezTo>
                  <a:pt x="1355950" y="79738"/>
                  <a:pt x="1346391" y="66541"/>
                  <a:pt x="1346391" y="66541"/>
                </a:cubicBezTo>
                <a:lnTo>
                  <a:pt x="1391591" y="23749"/>
                </a:lnTo>
                <a:cubicBezTo>
                  <a:pt x="1391591" y="23749"/>
                  <a:pt x="1404072" y="35403"/>
                  <a:pt x="1422876" y="53637"/>
                </a:cubicBezTo>
                <a:cubicBezTo>
                  <a:pt x="1441165" y="43160"/>
                  <a:pt x="1461513" y="36064"/>
                  <a:pt x="1483148" y="33142"/>
                </a:cubicBezTo>
                <a:cubicBezTo>
                  <a:pt x="1486567" y="12702"/>
                  <a:pt x="1489067" y="0"/>
                  <a:pt x="1489067" y="0"/>
                </a:cubicBezTo>
                <a:close/>
              </a:path>
            </a:pathLst>
          </a:custGeom>
          <a:solidFill>
            <a:schemeClr val="bg1"/>
          </a:solidFill>
          <a:ln w="12700" cap="flat">
            <a:noFill/>
            <a:miter lim="400000"/>
          </a:ln>
          <a:effectLst/>
        </p:spPr>
        <p:txBody>
          <a:bodyPr wrap="square" lIns="20097" tIns="20097" rIns="20097" bIns="20097" numCol="1" anchor="ctr">
            <a:noAutofit/>
          </a:bodyPr>
          <a:lstStyle/>
          <a:p>
            <a:endParaRPr sz="1899" dirty="0">
              <a:latin typeface="Lato Light" panose="020F0502020204030203" pitchFamily="34" charset="0"/>
            </a:endParaRPr>
          </a:p>
        </p:txBody>
      </p:sp>
      <p:sp>
        <p:nvSpPr>
          <p:cNvPr id="8" name="Shape 62379">
            <a:extLst>
              <a:ext uri="{FF2B5EF4-FFF2-40B4-BE49-F238E27FC236}">
                <a16:creationId xmlns:a16="http://schemas.microsoft.com/office/drawing/2014/main" id="{558CE4FD-2AAD-5747-898F-D918A4D9DF5C}"/>
              </a:ext>
            </a:extLst>
          </p:cNvPr>
          <p:cNvSpPr/>
          <p:nvPr/>
        </p:nvSpPr>
        <p:spPr>
          <a:xfrm>
            <a:off x="4733879" y="2873125"/>
            <a:ext cx="843062" cy="1946727"/>
          </a:xfrm>
          <a:custGeom>
            <a:avLst/>
            <a:gdLst/>
            <a:ahLst/>
            <a:cxnLst>
              <a:cxn ang="0">
                <a:pos x="wd2" y="hd2"/>
              </a:cxn>
              <a:cxn ang="5400000">
                <a:pos x="wd2" y="hd2"/>
              </a:cxn>
              <a:cxn ang="10800000">
                <a:pos x="wd2" y="hd2"/>
              </a:cxn>
              <a:cxn ang="16200000">
                <a:pos x="wd2" y="hd2"/>
              </a:cxn>
            </a:cxnLst>
            <a:rect l="0" t="0" r="r" b="b"/>
            <a:pathLst>
              <a:path w="21582" h="21597" extrusionOk="0">
                <a:moveTo>
                  <a:pt x="20215" y="0"/>
                </a:moveTo>
                <a:cubicBezTo>
                  <a:pt x="20563" y="3"/>
                  <a:pt x="20880" y="62"/>
                  <a:pt x="21121" y="156"/>
                </a:cubicBezTo>
                <a:cubicBezTo>
                  <a:pt x="21405" y="268"/>
                  <a:pt x="21580" y="429"/>
                  <a:pt x="21579" y="607"/>
                </a:cubicBezTo>
                <a:lnTo>
                  <a:pt x="21579" y="2254"/>
                </a:lnTo>
                <a:lnTo>
                  <a:pt x="21579" y="6694"/>
                </a:lnTo>
                <a:cubicBezTo>
                  <a:pt x="21600" y="7546"/>
                  <a:pt x="21511" y="8398"/>
                  <a:pt x="21260" y="9242"/>
                </a:cubicBezTo>
                <a:cubicBezTo>
                  <a:pt x="21176" y="9524"/>
                  <a:pt x="21085" y="9804"/>
                  <a:pt x="20953" y="10065"/>
                </a:cubicBezTo>
                <a:cubicBezTo>
                  <a:pt x="20541" y="10877"/>
                  <a:pt x="19673" y="11632"/>
                  <a:pt x="18442" y="12269"/>
                </a:cubicBezTo>
                <a:lnTo>
                  <a:pt x="18385" y="21597"/>
                </a:lnTo>
                <a:lnTo>
                  <a:pt x="65" y="21588"/>
                </a:lnTo>
                <a:lnTo>
                  <a:pt x="0" y="12140"/>
                </a:lnTo>
                <a:cubicBezTo>
                  <a:pt x="1586" y="11844"/>
                  <a:pt x="3120" y="11499"/>
                  <a:pt x="4591" y="11108"/>
                </a:cubicBezTo>
                <a:cubicBezTo>
                  <a:pt x="5816" y="10782"/>
                  <a:pt x="6995" y="10424"/>
                  <a:pt x="8121" y="10037"/>
                </a:cubicBezTo>
                <a:cubicBezTo>
                  <a:pt x="8913" y="9151"/>
                  <a:pt x="10105" y="8326"/>
                  <a:pt x="11686" y="7614"/>
                </a:cubicBezTo>
                <a:cubicBezTo>
                  <a:pt x="13208" y="6929"/>
                  <a:pt x="15004" y="6387"/>
                  <a:pt x="16966" y="6008"/>
                </a:cubicBezTo>
                <a:lnTo>
                  <a:pt x="16966" y="2254"/>
                </a:lnTo>
                <a:cubicBezTo>
                  <a:pt x="16953" y="1782"/>
                  <a:pt x="17198" y="1338"/>
                  <a:pt x="17646" y="939"/>
                </a:cubicBezTo>
                <a:cubicBezTo>
                  <a:pt x="18009" y="617"/>
                  <a:pt x="18520" y="309"/>
                  <a:pt x="19288" y="118"/>
                </a:cubicBezTo>
                <a:cubicBezTo>
                  <a:pt x="19570" y="47"/>
                  <a:pt x="19882" y="-3"/>
                  <a:pt x="20215" y="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1899" dirty="0">
              <a:latin typeface="Lato Light" panose="020F0502020204030203" pitchFamily="34" charset="0"/>
            </a:endParaRPr>
          </a:p>
        </p:txBody>
      </p:sp>
      <p:sp>
        <p:nvSpPr>
          <p:cNvPr id="9" name="Shape 62380">
            <a:extLst>
              <a:ext uri="{FF2B5EF4-FFF2-40B4-BE49-F238E27FC236}">
                <a16:creationId xmlns:a16="http://schemas.microsoft.com/office/drawing/2014/main" id="{383942BE-6306-D849-83CE-4502D1353C68}"/>
              </a:ext>
            </a:extLst>
          </p:cNvPr>
          <p:cNvSpPr/>
          <p:nvPr/>
        </p:nvSpPr>
        <p:spPr>
          <a:xfrm>
            <a:off x="4652844" y="4162889"/>
            <a:ext cx="899620" cy="1267033"/>
          </a:xfrm>
          <a:prstGeom prst="rect">
            <a:avLst/>
          </a:prstGeom>
          <a:solidFill>
            <a:schemeClr val="accent6"/>
          </a:solidFill>
          <a:ln w="12700" cap="flat">
            <a:noFill/>
            <a:miter lim="400000"/>
          </a:ln>
          <a:effectLst/>
        </p:spPr>
        <p:txBody>
          <a:bodyPr wrap="square" lIns="0" tIns="0" rIns="0" bIns="0" numCol="1" anchor="ctr">
            <a:noAutofit/>
          </a:bodyPr>
          <a:lstStyle/>
          <a:p>
            <a:endParaRPr sz="1899" dirty="0">
              <a:latin typeface="Lato Light" panose="020F0502020204030203" pitchFamily="34" charset="0"/>
            </a:endParaRPr>
          </a:p>
        </p:txBody>
      </p:sp>
      <p:sp>
        <p:nvSpPr>
          <p:cNvPr id="10" name="Shape 62381">
            <a:extLst>
              <a:ext uri="{FF2B5EF4-FFF2-40B4-BE49-F238E27FC236}">
                <a16:creationId xmlns:a16="http://schemas.microsoft.com/office/drawing/2014/main" id="{8B67EB2D-999E-144F-BC2B-E24EC6475BAA}"/>
              </a:ext>
            </a:extLst>
          </p:cNvPr>
          <p:cNvSpPr/>
          <p:nvPr/>
        </p:nvSpPr>
        <p:spPr>
          <a:xfrm>
            <a:off x="3567061" y="2873125"/>
            <a:ext cx="843061" cy="1946727"/>
          </a:xfrm>
          <a:custGeom>
            <a:avLst/>
            <a:gdLst/>
            <a:ahLst/>
            <a:cxnLst>
              <a:cxn ang="0">
                <a:pos x="wd2" y="hd2"/>
              </a:cxn>
              <a:cxn ang="5400000">
                <a:pos x="wd2" y="hd2"/>
              </a:cxn>
              <a:cxn ang="10800000">
                <a:pos x="wd2" y="hd2"/>
              </a:cxn>
              <a:cxn ang="16200000">
                <a:pos x="wd2" y="hd2"/>
              </a:cxn>
            </a:cxnLst>
            <a:rect l="0" t="0" r="r" b="b"/>
            <a:pathLst>
              <a:path w="21582" h="21597" extrusionOk="0">
                <a:moveTo>
                  <a:pt x="1367" y="0"/>
                </a:moveTo>
                <a:cubicBezTo>
                  <a:pt x="1019" y="3"/>
                  <a:pt x="702" y="62"/>
                  <a:pt x="461" y="156"/>
                </a:cubicBezTo>
                <a:cubicBezTo>
                  <a:pt x="177" y="268"/>
                  <a:pt x="2" y="429"/>
                  <a:pt x="3" y="607"/>
                </a:cubicBezTo>
                <a:lnTo>
                  <a:pt x="3" y="2254"/>
                </a:lnTo>
                <a:lnTo>
                  <a:pt x="3" y="6694"/>
                </a:lnTo>
                <a:cubicBezTo>
                  <a:pt x="-18" y="7546"/>
                  <a:pt x="71" y="8398"/>
                  <a:pt x="322" y="9242"/>
                </a:cubicBezTo>
                <a:cubicBezTo>
                  <a:pt x="406" y="9524"/>
                  <a:pt x="497" y="9804"/>
                  <a:pt x="629" y="10065"/>
                </a:cubicBezTo>
                <a:cubicBezTo>
                  <a:pt x="1041" y="10877"/>
                  <a:pt x="1909" y="11632"/>
                  <a:pt x="3140" y="12269"/>
                </a:cubicBezTo>
                <a:lnTo>
                  <a:pt x="3197" y="21597"/>
                </a:lnTo>
                <a:lnTo>
                  <a:pt x="21517" y="21588"/>
                </a:lnTo>
                <a:lnTo>
                  <a:pt x="21582" y="12148"/>
                </a:lnTo>
                <a:cubicBezTo>
                  <a:pt x="19997" y="11848"/>
                  <a:pt x="18463" y="11501"/>
                  <a:pt x="16991" y="11108"/>
                </a:cubicBezTo>
                <a:cubicBezTo>
                  <a:pt x="15767" y="10781"/>
                  <a:pt x="14588" y="10423"/>
                  <a:pt x="13461" y="10037"/>
                </a:cubicBezTo>
                <a:cubicBezTo>
                  <a:pt x="12669" y="9151"/>
                  <a:pt x="11477" y="8326"/>
                  <a:pt x="9896" y="7614"/>
                </a:cubicBezTo>
                <a:cubicBezTo>
                  <a:pt x="8374" y="6929"/>
                  <a:pt x="6578" y="6387"/>
                  <a:pt x="4616" y="6008"/>
                </a:cubicBezTo>
                <a:lnTo>
                  <a:pt x="4616" y="2254"/>
                </a:lnTo>
                <a:cubicBezTo>
                  <a:pt x="4629" y="1782"/>
                  <a:pt x="4384" y="1338"/>
                  <a:pt x="3936" y="939"/>
                </a:cubicBezTo>
                <a:cubicBezTo>
                  <a:pt x="3573" y="617"/>
                  <a:pt x="3062" y="309"/>
                  <a:pt x="2294" y="118"/>
                </a:cubicBezTo>
                <a:cubicBezTo>
                  <a:pt x="2012" y="47"/>
                  <a:pt x="1700" y="-3"/>
                  <a:pt x="1367" y="0"/>
                </a:cubicBezTo>
                <a:close/>
              </a:path>
            </a:pathLst>
          </a:custGeom>
          <a:solidFill>
            <a:schemeClr val="bg1">
              <a:lumMod val="85000"/>
            </a:schemeClr>
          </a:solidFill>
          <a:ln w="12700" cap="flat">
            <a:noFill/>
            <a:miter lim="400000"/>
          </a:ln>
          <a:effectLst/>
        </p:spPr>
        <p:txBody>
          <a:bodyPr wrap="square" lIns="0" tIns="0" rIns="0" bIns="0" numCol="1" anchor="ctr">
            <a:noAutofit/>
          </a:bodyPr>
          <a:lstStyle/>
          <a:p>
            <a:endParaRPr sz="1899" dirty="0">
              <a:latin typeface="Lato Light" panose="020F0502020204030203" pitchFamily="34" charset="0"/>
            </a:endParaRPr>
          </a:p>
        </p:txBody>
      </p:sp>
      <p:sp>
        <p:nvSpPr>
          <p:cNvPr id="11" name="Shape 62382">
            <a:extLst>
              <a:ext uri="{FF2B5EF4-FFF2-40B4-BE49-F238E27FC236}">
                <a16:creationId xmlns:a16="http://schemas.microsoft.com/office/drawing/2014/main" id="{4117B63B-FFB0-224E-BF2C-4389F146B06D}"/>
              </a:ext>
            </a:extLst>
          </p:cNvPr>
          <p:cNvSpPr/>
          <p:nvPr/>
        </p:nvSpPr>
        <p:spPr>
          <a:xfrm>
            <a:off x="3628695" y="4162889"/>
            <a:ext cx="899620" cy="1267033"/>
          </a:xfrm>
          <a:prstGeom prst="rect">
            <a:avLst/>
          </a:prstGeom>
          <a:solidFill>
            <a:schemeClr val="accent6"/>
          </a:solidFill>
          <a:ln w="12700" cap="flat">
            <a:noFill/>
            <a:miter lim="400000"/>
          </a:ln>
          <a:effectLst/>
        </p:spPr>
        <p:txBody>
          <a:bodyPr wrap="square" lIns="0" tIns="0" rIns="0" bIns="0" numCol="1" anchor="ctr">
            <a:noAutofit/>
          </a:bodyPr>
          <a:lstStyle/>
          <a:p>
            <a:endParaRPr sz="1899" dirty="0">
              <a:latin typeface="Lato Light" panose="020F0502020204030203" pitchFamily="34" charset="0"/>
            </a:endParaRPr>
          </a:p>
        </p:txBody>
      </p:sp>
      <p:sp>
        <p:nvSpPr>
          <p:cNvPr id="45" name="TextBox 44">
            <a:extLst>
              <a:ext uri="{FF2B5EF4-FFF2-40B4-BE49-F238E27FC236}">
                <a16:creationId xmlns:a16="http://schemas.microsoft.com/office/drawing/2014/main" id="{41673E54-B40D-4F49-B0A7-7BA339061F78}"/>
              </a:ext>
            </a:extLst>
          </p:cNvPr>
          <p:cNvSpPr txBox="1"/>
          <p:nvPr/>
        </p:nvSpPr>
        <p:spPr>
          <a:xfrm>
            <a:off x="3939191" y="1373104"/>
            <a:ext cx="1236236" cy="369332"/>
          </a:xfrm>
          <a:prstGeom prst="rect">
            <a:avLst/>
          </a:prstGeom>
          <a:noFill/>
        </p:spPr>
        <p:txBody>
          <a:bodyPr wrap="none" rtlCol="0">
            <a:spAutoFit/>
          </a:bodyPr>
          <a:lstStyle/>
          <a:p>
            <a:pPr algn="ctr"/>
            <a:r>
              <a:rPr lang="en-US" b="1" dirty="0">
                <a:solidFill>
                  <a:schemeClr val="tx2"/>
                </a:solidFill>
                <a:latin typeface="Poppins" pitchFamily="2" charset="77"/>
                <a:cs typeface="Poppins" pitchFamily="2" charset="77"/>
              </a:rPr>
              <a:t>PURPOSE</a:t>
            </a:r>
          </a:p>
        </p:txBody>
      </p:sp>
      <p:sp>
        <p:nvSpPr>
          <p:cNvPr id="47" name="TextBox 46">
            <a:extLst>
              <a:ext uri="{FF2B5EF4-FFF2-40B4-BE49-F238E27FC236}">
                <a16:creationId xmlns:a16="http://schemas.microsoft.com/office/drawing/2014/main" id="{A24F3D28-BC1A-DC47-87A6-E9EEFBFE1589}"/>
              </a:ext>
            </a:extLst>
          </p:cNvPr>
          <p:cNvSpPr txBox="1"/>
          <p:nvPr/>
        </p:nvSpPr>
        <p:spPr>
          <a:xfrm>
            <a:off x="1264100" y="1542474"/>
            <a:ext cx="1329210" cy="276999"/>
          </a:xfrm>
          <a:prstGeom prst="rect">
            <a:avLst/>
          </a:prstGeom>
          <a:noFill/>
        </p:spPr>
        <p:txBody>
          <a:bodyPr wrap="none" rtlCol="0" anchor="ctr" anchorCtr="0">
            <a:spAutoFit/>
          </a:bodyPr>
          <a:lstStyle/>
          <a:p>
            <a:r>
              <a:rPr lang="en-US" sz="1200" b="1" dirty="0">
                <a:solidFill>
                  <a:schemeClr val="accent1"/>
                </a:solidFill>
                <a:latin typeface="Poppins" pitchFamily="2" charset="77"/>
                <a:ea typeface="League Spartan" charset="0"/>
                <a:cs typeface="Poppins" pitchFamily="2" charset="77"/>
              </a:rPr>
              <a:t>PARTNERSHIPS</a:t>
            </a:r>
          </a:p>
        </p:txBody>
      </p:sp>
      <p:sp>
        <p:nvSpPr>
          <p:cNvPr id="48" name="Subtitle 2">
            <a:extLst>
              <a:ext uri="{FF2B5EF4-FFF2-40B4-BE49-F238E27FC236}">
                <a16:creationId xmlns:a16="http://schemas.microsoft.com/office/drawing/2014/main" id="{7F57B038-1027-F741-9A2F-FFED99CA7832}"/>
              </a:ext>
            </a:extLst>
          </p:cNvPr>
          <p:cNvSpPr txBox="1">
            <a:spLocks/>
          </p:cNvSpPr>
          <p:nvPr/>
        </p:nvSpPr>
        <p:spPr>
          <a:xfrm>
            <a:off x="1264100" y="1836866"/>
            <a:ext cx="1980394" cy="517650"/>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13"/>
              </a:lnSpc>
            </a:pPr>
            <a:r>
              <a:rPr lang="en-US" sz="9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Build partnerships, capacity, and infrastructure for ongoing school-linked BH services for children 0 to 25</a:t>
            </a:r>
          </a:p>
        </p:txBody>
      </p:sp>
      <p:sp>
        <p:nvSpPr>
          <p:cNvPr id="51" name="TextBox 50">
            <a:extLst>
              <a:ext uri="{FF2B5EF4-FFF2-40B4-BE49-F238E27FC236}">
                <a16:creationId xmlns:a16="http://schemas.microsoft.com/office/drawing/2014/main" id="{DA4A9639-C40F-3B4A-801F-95EE9D500581}"/>
              </a:ext>
            </a:extLst>
          </p:cNvPr>
          <p:cNvSpPr txBox="1"/>
          <p:nvPr/>
        </p:nvSpPr>
        <p:spPr>
          <a:xfrm>
            <a:off x="1264100" y="3388038"/>
            <a:ext cx="1401346" cy="276999"/>
          </a:xfrm>
          <a:prstGeom prst="rect">
            <a:avLst/>
          </a:prstGeom>
          <a:noFill/>
        </p:spPr>
        <p:txBody>
          <a:bodyPr wrap="none" rtlCol="0" anchor="ctr" anchorCtr="0">
            <a:spAutoFit/>
          </a:bodyPr>
          <a:lstStyle/>
          <a:p>
            <a:r>
              <a:rPr lang="en-US" sz="1200" b="1" dirty="0">
                <a:solidFill>
                  <a:schemeClr val="accent3"/>
                </a:solidFill>
                <a:latin typeface="Poppins" pitchFamily="2" charset="77"/>
                <a:ea typeface="League Spartan" charset="0"/>
                <a:cs typeface="Poppins" pitchFamily="2" charset="77"/>
              </a:rPr>
              <a:t>COORDINATION</a:t>
            </a:r>
          </a:p>
        </p:txBody>
      </p:sp>
      <p:sp>
        <p:nvSpPr>
          <p:cNvPr id="52" name="Subtitle 2">
            <a:extLst>
              <a:ext uri="{FF2B5EF4-FFF2-40B4-BE49-F238E27FC236}">
                <a16:creationId xmlns:a16="http://schemas.microsoft.com/office/drawing/2014/main" id="{08A6531A-9156-2147-B55B-5138491CFB69}"/>
              </a:ext>
            </a:extLst>
          </p:cNvPr>
          <p:cNvSpPr txBox="1">
            <a:spLocks/>
          </p:cNvSpPr>
          <p:nvPr/>
        </p:nvSpPr>
        <p:spPr>
          <a:xfrm>
            <a:off x="1264100" y="3682431"/>
            <a:ext cx="1980394" cy="684363"/>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13"/>
              </a:lnSpc>
            </a:pPr>
            <a:r>
              <a:rPr lang="en-US" sz="9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Enhance coordination and partnerships providing BH prevention and treatment via data sharing systems</a:t>
            </a:r>
          </a:p>
        </p:txBody>
      </p:sp>
      <p:sp>
        <p:nvSpPr>
          <p:cNvPr id="54" name="TextBox 53">
            <a:extLst>
              <a:ext uri="{FF2B5EF4-FFF2-40B4-BE49-F238E27FC236}">
                <a16:creationId xmlns:a16="http://schemas.microsoft.com/office/drawing/2014/main" id="{03A6C158-72DE-094A-A998-B54FAA282912}"/>
              </a:ext>
            </a:extLst>
          </p:cNvPr>
          <p:cNvSpPr txBox="1"/>
          <p:nvPr/>
        </p:nvSpPr>
        <p:spPr>
          <a:xfrm>
            <a:off x="6593148" y="1542474"/>
            <a:ext cx="805029" cy="276999"/>
          </a:xfrm>
          <a:prstGeom prst="rect">
            <a:avLst/>
          </a:prstGeom>
          <a:noFill/>
        </p:spPr>
        <p:txBody>
          <a:bodyPr wrap="none" rtlCol="0" anchor="ctr" anchorCtr="0">
            <a:spAutoFit/>
          </a:bodyPr>
          <a:lstStyle/>
          <a:p>
            <a:r>
              <a:rPr lang="en-US" sz="1200" b="1" dirty="0">
                <a:solidFill>
                  <a:schemeClr val="accent2"/>
                </a:solidFill>
                <a:latin typeface="Poppins" pitchFamily="2" charset="77"/>
                <a:ea typeface="League Spartan" charset="0"/>
                <a:cs typeface="Poppins" pitchFamily="2" charset="77"/>
              </a:rPr>
              <a:t>ACCESS</a:t>
            </a:r>
          </a:p>
        </p:txBody>
      </p:sp>
      <p:sp>
        <p:nvSpPr>
          <p:cNvPr id="55" name="Subtitle 2">
            <a:extLst>
              <a:ext uri="{FF2B5EF4-FFF2-40B4-BE49-F238E27FC236}">
                <a16:creationId xmlns:a16="http://schemas.microsoft.com/office/drawing/2014/main" id="{57C9D4C1-6546-D247-88BB-EB65B1F50BC7}"/>
              </a:ext>
            </a:extLst>
          </p:cNvPr>
          <p:cNvSpPr txBox="1">
            <a:spLocks/>
          </p:cNvSpPr>
          <p:nvPr/>
        </p:nvSpPr>
        <p:spPr>
          <a:xfrm>
            <a:off x="6593148" y="1836866"/>
            <a:ext cx="2169922" cy="684363"/>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13"/>
              </a:lnSpc>
            </a:pPr>
            <a:r>
              <a:rPr lang="en-US" sz="9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Expand access to licensed medical and BH professionals, counselors, peer support, community health workers, and BH coaches</a:t>
            </a:r>
          </a:p>
        </p:txBody>
      </p:sp>
      <p:sp>
        <p:nvSpPr>
          <p:cNvPr id="57" name="TextBox 56">
            <a:extLst>
              <a:ext uri="{FF2B5EF4-FFF2-40B4-BE49-F238E27FC236}">
                <a16:creationId xmlns:a16="http://schemas.microsoft.com/office/drawing/2014/main" id="{86EBA2D5-DF07-B047-9137-D700A9A18068}"/>
              </a:ext>
            </a:extLst>
          </p:cNvPr>
          <p:cNvSpPr txBox="1"/>
          <p:nvPr/>
        </p:nvSpPr>
        <p:spPr>
          <a:xfrm>
            <a:off x="6593148" y="3388038"/>
            <a:ext cx="965329" cy="276999"/>
          </a:xfrm>
          <a:prstGeom prst="rect">
            <a:avLst/>
          </a:prstGeom>
          <a:noFill/>
        </p:spPr>
        <p:txBody>
          <a:bodyPr wrap="none" rtlCol="0" anchor="ctr" anchorCtr="0">
            <a:spAutoFit/>
          </a:bodyPr>
          <a:lstStyle/>
          <a:p>
            <a:r>
              <a:rPr lang="en-US" sz="1200" b="1" dirty="0">
                <a:solidFill>
                  <a:schemeClr val="accent4"/>
                </a:solidFill>
                <a:latin typeface="Poppins" pitchFamily="2" charset="77"/>
                <a:ea typeface="League Spartan" charset="0"/>
                <a:cs typeface="Poppins" pitchFamily="2" charset="77"/>
              </a:rPr>
              <a:t>NETWORK</a:t>
            </a:r>
          </a:p>
        </p:txBody>
      </p:sp>
      <p:sp>
        <p:nvSpPr>
          <p:cNvPr id="58" name="Subtitle 2">
            <a:extLst>
              <a:ext uri="{FF2B5EF4-FFF2-40B4-BE49-F238E27FC236}">
                <a16:creationId xmlns:a16="http://schemas.microsoft.com/office/drawing/2014/main" id="{6B3E9539-ABEF-0D49-8A5F-AEFBFDAFE0CA}"/>
              </a:ext>
            </a:extLst>
          </p:cNvPr>
          <p:cNvSpPr txBox="1">
            <a:spLocks/>
          </p:cNvSpPr>
          <p:nvPr/>
        </p:nvSpPr>
        <p:spPr>
          <a:xfrm>
            <a:off x="6593148" y="3682431"/>
            <a:ext cx="2169922" cy="517650"/>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13"/>
              </a:lnSpc>
            </a:pPr>
            <a:r>
              <a:rPr lang="en-US" sz="9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Build a statewide community-based provider network for BH treatment of  children </a:t>
            </a:r>
          </a:p>
        </p:txBody>
      </p:sp>
      <p:sp>
        <p:nvSpPr>
          <p:cNvPr id="61" name="Freeform 416">
            <a:extLst>
              <a:ext uri="{FF2B5EF4-FFF2-40B4-BE49-F238E27FC236}">
                <a16:creationId xmlns:a16="http://schemas.microsoft.com/office/drawing/2014/main" id="{A794FBF8-9281-804B-8C8E-087540B46BC6}"/>
              </a:ext>
            </a:extLst>
          </p:cNvPr>
          <p:cNvSpPr>
            <a:spLocks noChangeArrowheads="1"/>
          </p:cNvSpPr>
          <p:nvPr/>
        </p:nvSpPr>
        <p:spPr bwMode="auto">
          <a:xfrm>
            <a:off x="696011" y="1907791"/>
            <a:ext cx="284815" cy="274355"/>
          </a:xfrm>
          <a:custGeom>
            <a:avLst/>
            <a:gdLst>
              <a:gd name="T0" fmla="*/ 59569 w 310490"/>
              <a:gd name="T1" fmla="*/ 492910 h 298091"/>
              <a:gd name="T2" fmla="*/ 465696 w 310490"/>
              <a:gd name="T3" fmla="*/ 492938 h 298091"/>
              <a:gd name="T4" fmla="*/ 439617 w 310490"/>
              <a:gd name="T5" fmla="*/ 458322 h 298091"/>
              <a:gd name="T6" fmla="*/ 102187 w 310490"/>
              <a:gd name="T7" fmla="*/ 432963 h 298091"/>
              <a:gd name="T8" fmla="*/ 102187 w 310490"/>
              <a:gd name="T9" fmla="*/ 432963 h 298091"/>
              <a:gd name="T10" fmla="*/ 500363 w 310490"/>
              <a:gd name="T11" fmla="*/ 435182 h 298091"/>
              <a:gd name="T12" fmla="*/ 150844 w 310490"/>
              <a:gd name="T13" fmla="*/ 432320 h 298091"/>
              <a:gd name="T14" fmla="*/ 67496 w 310490"/>
              <a:gd name="T15" fmla="*/ 409551 h 298091"/>
              <a:gd name="T16" fmla="*/ 457109 w 310490"/>
              <a:gd name="T17" fmla="*/ 392553 h 298091"/>
              <a:gd name="T18" fmla="*/ 457109 w 310490"/>
              <a:gd name="T19" fmla="*/ 392553 h 298091"/>
              <a:gd name="T20" fmla="*/ 93917 w 310490"/>
              <a:gd name="T21" fmla="*/ 374914 h 298091"/>
              <a:gd name="T22" fmla="*/ 482870 w 310490"/>
              <a:gd name="T23" fmla="*/ 365934 h 298091"/>
              <a:gd name="T24" fmla="*/ 413881 w 310490"/>
              <a:gd name="T25" fmla="*/ 348936 h 298091"/>
              <a:gd name="T26" fmla="*/ 59568 w 310490"/>
              <a:gd name="T27" fmla="*/ 323279 h 298091"/>
              <a:gd name="T28" fmla="*/ 59568 w 310490"/>
              <a:gd name="T29" fmla="*/ 323279 h 298091"/>
              <a:gd name="T30" fmla="*/ 119678 w 310490"/>
              <a:gd name="T31" fmla="*/ 314298 h 298091"/>
              <a:gd name="T32" fmla="*/ 439937 w 310490"/>
              <a:gd name="T33" fmla="*/ 305318 h 298091"/>
              <a:gd name="T34" fmla="*/ 508311 w 310490"/>
              <a:gd name="T35" fmla="*/ 279661 h 298091"/>
              <a:gd name="T36" fmla="*/ 85332 w 310490"/>
              <a:gd name="T37" fmla="*/ 271324 h 298091"/>
              <a:gd name="T38" fmla="*/ 85332 w 310490"/>
              <a:gd name="T39" fmla="*/ 271324 h 298091"/>
              <a:gd name="T40" fmla="*/ 403322 w 310490"/>
              <a:gd name="T41" fmla="*/ 299362 h 298091"/>
              <a:gd name="T42" fmla="*/ 279965 w 310490"/>
              <a:gd name="T43" fmla="*/ 253839 h 298091"/>
              <a:gd name="T44" fmla="*/ 160483 w 310490"/>
              <a:gd name="T45" fmla="*/ 287487 h 298091"/>
              <a:gd name="T46" fmla="*/ 465379 w 310490"/>
              <a:gd name="T47" fmla="*/ 229951 h 298091"/>
              <a:gd name="T48" fmla="*/ 110771 w 310490"/>
              <a:gd name="T49" fmla="*/ 196276 h 298091"/>
              <a:gd name="T50" fmla="*/ 110771 w 310490"/>
              <a:gd name="T51" fmla="*/ 196276 h 298091"/>
              <a:gd name="T52" fmla="*/ 397319 w 310490"/>
              <a:gd name="T53" fmla="*/ 195957 h 298091"/>
              <a:gd name="T54" fmla="*/ 176605 w 310490"/>
              <a:gd name="T55" fmla="*/ 187000 h 298091"/>
              <a:gd name="T56" fmla="*/ 439617 w 310490"/>
              <a:gd name="T57" fmla="*/ 152361 h 298091"/>
              <a:gd name="T58" fmla="*/ 150844 w 310490"/>
              <a:gd name="T59" fmla="*/ 135663 h 298091"/>
              <a:gd name="T60" fmla="*/ 150844 w 310490"/>
              <a:gd name="T61" fmla="*/ 135663 h 298091"/>
              <a:gd name="T62" fmla="*/ 300014 w 310490"/>
              <a:gd name="T63" fmla="*/ 96433 h 298091"/>
              <a:gd name="T64" fmla="*/ 559819 w 310490"/>
              <a:gd name="T65" fmla="*/ 425145 h 298091"/>
              <a:gd name="T66" fmla="*/ 334350 w 310490"/>
              <a:gd name="T67" fmla="*/ 346157 h 298091"/>
              <a:gd name="T68" fmla="*/ 350642 w 310490"/>
              <a:gd name="T69" fmla="*/ 314171 h 298091"/>
              <a:gd name="T70" fmla="*/ 524629 w 310490"/>
              <a:gd name="T71" fmla="*/ 522410 h 298091"/>
              <a:gd name="T72" fmla="*/ 357158 w 310490"/>
              <a:gd name="T73" fmla="*/ 139878 h 298091"/>
              <a:gd name="T74" fmla="*/ 380210 w 310490"/>
              <a:gd name="T75" fmla="*/ 66194 h 298091"/>
              <a:gd name="T76" fmla="*/ 211898 w 310490"/>
              <a:gd name="T77" fmla="*/ 147057 h 298091"/>
              <a:gd name="T78" fmla="*/ 17055 w 310490"/>
              <a:gd name="T79" fmla="*/ 425145 h 298091"/>
              <a:gd name="T80" fmla="*/ 207988 w 310490"/>
              <a:gd name="T81" fmla="*/ 329836 h 298091"/>
              <a:gd name="T82" fmla="*/ 224932 w 310490"/>
              <a:gd name="T83" fmla="*/ 329836 h 298091"/>
              <a:gd name="T84" fmla="*/ 27481 w 310490"/>
              <a:gd name="T85" fmla="*/ 538077 h 298091"/>
              <a:gd name="T86" fmla="*/ 257329 w 310490"/>
              <a:gd name="T87" fmla="*/ 45265 h 298091"/>
              <a:gd name="T88" fmla="*/ 257329 w 310490"/>
              <a:gd name="T89" fmla="*/ 45265 h 298091"/>
              <a:gd name="T90" fmla="*/ 302600 w 310490"/>
              <a:gd name="T91" fmla="*/ 28864 h 298091"/>
              <a:gd name="T92" fmla="*/ 317476 w 310490"/>
              <a:gd name="T93" fmla="*/ 135138 h 298091"/>
              <a:gd name="T94" fmla="*/ 420948 w 310490"/>
              <a:gd name="T95" fmla="*/ 258465 h 298091"/>
              <a:gd name="T96" fmla="*/ 135102 w 310490"/>
              <a:gd name="T97" fmla="*/ 259122 h 298091"/>
              <a:gd name="T98" fmla="*/ 237283 w 310490"/>
              <a:gd name="T99" fmla="*/ 9841 h 29809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10490" h="298091">
                <a:moveTo>
                  <a:pt x="37435" y="266700"/>
                </a:moveTo>
                <a:cubicBezTo>
                  <a:pt x="40366" y="266700"/>
                  <a:pt x="42198" y="268532"/>
                  <a:pt x="42198" y="271096"/>
                </a:cubicBezTo>
                <a:cubicBezTo>
                  <a:pt x="42198" y="274027"/>
                  <a:pt x="40366" y="275859"/>
                  <a:pt x="37435" y="275859"/>
                </a:cubicBezTo>
                <a:cubicBezTo>
                  <a:pt x="34871" y="275859"/>
                  <a:pt x="33039" y="274027"/>
                  <a:pt x="33039" y="271096"/>
                </a:cubicBezTo>
                <a:cubicBezTo>
                  <a:pt x="33039" y="268532"/>
                  <a:pt x="34871" y="266700"/>
                  <a:pt x="37435" y="266700"/>
                </a:cubicBezTo>
                <a:close/>
                <a:moveTo>
                  <a:pt x="258287" y="261938"/>
                </a:moveTo>
                <a:cubicBezTo>
                  <a:pt x="260757" y="261938"/>
                  <a:pt x="262873" y="264407"/>
                  <a:pt x="262873" y="266877"/>
                </a:cubicBezTo>
                <a:cubicBezTo>
                  <a:pt x="262873" y="268994"/>
                  <a:pt x="260757" y="271110"/>
                  <a:pt x="258287" y="271110"/>
                </a:cubicBezTo>
                <a:cubicBezTo>
                  <a:pt x="255818" y="271110"/>
                  <a:pt x="253701" y="268994"/>
                  <a:pt x="253701" y="266877"/>
                </a:cubicBezTo>
                <a:cubicBezTo>
                  <a:pt x="253701" y="264407"/>
                  <a:pt x="255818" y="261938"/>
                  <a:pt x="258287" y="261938"/>
                </a:cubicBezTo>
                <a:close/>
                <a:moveTo>
                  <a:pt x="239237" y="247650"/>
                </a:moveTo>
                <a:cubicBezTo>
                  <a:pt x="241707" y="247650"/>
                  <a:pt x="243823" y="249691"/>
                  <a:pt x="243823" y="252072"/>
                </a:cubicBezTo>
                <a:cubicBezTo>
                  <a:pt x="243823" y="254794"/>
                  <a:pt x="241707" y="256835"/>
                  <a:pt x="239237" y="256835"/>
                </a:cubicBezTo>
                <a:cubicBezTo>
                  <a:pt x="236768" y="256835"/>
                  <a:pt x="234651" y="254794"/>
                  <a:pt x="234651" y="252072"/>
                </a:cubicBezTo>
                <a:cubicBezTo>
                  <a:pt x="234651" y="249691"/>
                  <a:pt x="236768" y="247650"/>
                  <a:pt x="239237" y="247650"/>
                </a:cubicBezTo>
                <a:close/>
                <a:moveTo>
                  <a:pt x="56675" y="238125"/>
                </a:moveTo>
                <a:cubicBezTo>
                  <a:pt x="59145" y="238125"/>
                  <a:pt x="61261" y="240242"/>
                  <a:pt x="61261" y="242711"/>
                </a:cubicBezTo>
                <a:cubicBezTo>
                  <a:pt x="61261" y="245180"/>
                  <a:pt x="59145" y="247297"/>
                  <a:pt x="56675" y="247297"/>
                </a:cubicBezTo>
                <a:cubicBezTo>
                  <a:pt x="54206" y="247297"/>
                  <a:pt x="52089" y="245180"/>
                  <a:pt x="52089" y="242711"/>
                </a:cubicBezTo>
                <a:cubicBezTo>
                  <a:pt x="52089" y="240242"/>
                  <a:pt x="54206" y="238125"/>
                  <a:pt x="56675" y="238125"/>
                </a:cubicBezTo>
                <a:close/>
                <a:moveTo>
                  <a:pt x="282100" y="234950"/>
                </a:moveTo>
                <a:cubicBezTo>
                  <a:pt x="284570" y="234950"/>
                  <a:pt x="286686" y="236782"/>
                  <a:pt x="286686" y="239346"/>
                </a:cubicBezTo>
                <a:cubicBezTo>
                  <a:pt x="286686" y="242277"/>
                  <a:pt x="284570" y="244109"/>
                  <a:pt x="282100" y="244109"/>
                </a:cubicBezTo>
                <a:cubicBezTo>
                  <a:pt x="279631" y="244109"/>
                  <a:pt x="277514" y="242277"/>
                  <a:pt x="277514" y="239346"/>
                </a:cubicBezTo>
                <a:cubicBezTo>
                  <a:pt x="277514" y="236782"/>
                  <a:pt x="279631" y="234950"/>
                  <a:pt x="282100" y="234950"/>
                </a:cubicBezTo>
                <a:close/>
                <a:moveTo>
                  <a:pt x="83662" y="228600"/>
                </a:moveTo>
                <a:cubicBezTo>
                  <a:pt x="86132" y="228600"/>
                  <a:pt x="88248" y="230717"/>
                  <a:pt x="88248" y="233539"/>
                </a:cubicBezTo>
                <a:cubicBezTo>
                  <a:pt x="88248" y="235655"/>
                  <a:pt x="86132" y="237772"/>
                  <a:pt x="83662" y="237772"/>
                </a:cubicBezTo>
                <a:cubicBezTo>
                  <a:pt x="81193" y="237772"/>
                  <a:pt x="79076" y="235655"/>
                  <a:pt x="79076" y="233539"/>
                </a:cubicBezTo>
                <a:cubicBezTo>
                  <a:pt x="79076" y="230717"/>
                  <a:pt x="81193" y="228600"/>
                  <a:pt x="83662" y="228600"/>
                </a:cubicBezTo>
                <a:close/>
                <a:moveTo>
                  <a:pt x="33038" y="220663"/>
                </a:moveTo>
                <a:cubicBezTo>
                  <a:pt x="35603" y="220663"/>
                  <a:pt x="37435" y="222780"/>
                  <a:pt x="37435" y="225249"/>
                </a:cubicBezTo>
                <a:cubicBezTo>
                  <a:pt x="37435" y="228071"/>
                  <a:pt x="35603" y="229835"/>
                  <a:pt x="33038" y="229835"/>
                </a:cubicBezTo>
                <a:cubicBezTo>
                  <a:pt x="30108" y="229835"/>
                  <a:pt x="28276" y="228071"/>
                  <a:pt x="28276" y="225249"/>
                </a:cubicBezTo>
                <a:cubicBezTo>
                  <a:pt x="28276" y="222780"/>
                  <a:pt x="30108" y="220663"/>
                  <a:pt x="33038" y="220663"/>
                </a:cubicBezTo>
                <a:close/>
                <a:moveTo>
                  <a:pt x="253525" y="215900"/>
                </a:moveTo>
                <a:cubicBezTo>
                  <a:pt x="255995" y="215900"/>
                  <a:pt x="258111" y="218017"/>
                  <a:pt x="258111" y="220486"/>
                </a:cubicBezTo>
                <a:cubicBezTo>
                  <a:pt x="258111" y="222955"/>
                  <a:pt x="255995" y="225072"/>
                  <a:pt x="253525" y="225072"/>
                </a:cubicBezTo>
                <a:cubicBezTo>
                  <a:pt x="251056" y="225072"/>
                  <a:pt x="248939" y="222955"/>
                  <a:pt x="248939" y="220486"/>
                </a:cubicBezTo>
                <a:cubicBezTo>
                  <a:pt x="248939" y="218017"/>
                  <a:pt x="251056" y="215900"/>
                  <a:pt x="253525" y="215900"/>
                </a:cubicBezTo>
                <a:close/>
                <a:moveTo>
                  <a:pt x="56675" y="201613"/>
                </a:moveTo>
                <a:cubicBezTo>
                  <a:pt x="59145" y="201613"/>
                  <a:pt x="61261" y="203730"/>
                  <a:pt x="61261" y="206199"/>
                </a:cubicBezTo>
                <a:cubicBezTo>
                  <a:pt x="61261" y="208668"/>
                  <a:pt x="59145" y="210785"/>
                  <a:pt x="56675" y="210785"/>
                </a:cubicBezTo>
                <a:cubicBezTo>
                  <a:pt x="54206" y="210785"/>
                  <a:pt x="52089" y="208668"/>
                  <a:pt x="52089" y="206199"/>
                </a:cubicBezTo>
                <a:cubicBezTo>
                  <a:pt x="52089" y="203730"/>
                  <a:pt x="54206" y="201613"/>
                  <a:pt x="56675" y="201613"/>
                </a:cubicBezTo>
                <a:close/>
                <a:moveTo>
                  <a:pt x="267812" y="192088"/>
                </a:moveTo>
                <a:cubicBezTo>
                  <a:pt x="270282" y="192088"/>
                  <a:pt x="272398" y="194205"/>
                  <a:pt x="272398" y="196674"/>
                </a:cubicBezTo>
                <a:cubicBezTo>
                  <a:pt x="272398" y="199143"/>
                  <a:pt x="270282" y="201260"/>
                  <a:pt x="267812" y="201260"/>
                </a:cubicBezTo>
                <a:cubicBezTo>
                  <a:pt x="265343" y="201260"/>
                  <a:pt x="263226" y="199143"/>
                  <a:pt x="263226" y="196674"/>
                </a:cubicBezTo>
                <a:cubicBezTo>
                  <a:pt x="263226" y="194205"/>
                  <a:pt x="265343" y="192088"/>
                  <a:pt x="267812" y="192088"/>
                </a:cubicBezTo>
                <a:close/>
                <a:moveTo>
                  <a:pt x="225127" y="187325"/>
                </a:moveTo>
                <a:cubicBezTo>
                  <a:pt x="227508" y="187325"/>
                  <a:pt x="229549" y="189442"/>
                  <a:pt x="229549" y="191911"/>
                </a:cubicBezTo>
                <a:cubicBezTo>
                  <a:pt x="229549" y="194380"/>
                  <a:pt x="227508" y="196497"/>
                  <a:pt x="225127" y="196497"/>
                </a:cubicBezTo>
                <a:cubicBezTo>
                  <a:pt x="222405" y="196497"/>
                  <a:pt x="220364" y="194380"/>
                  <a:pt x="220364" y="191911"/>
                </a:cubicBezTo>
                <a:cubicBezTo>
                  <a:pt x="220364" y="189442"/>
                  <a:pt x="222405" y="187325"/>
                  <a:pt x="225127" y="187325"/>
                </a:cubicBezTo>
                <a:close/>
                <a:moveTo>
                  <a:pt x="33038" y="177800"/>
                </a:moveTo>
                <a:cubicBezTo>
                  <a:pt x="35603" y="177800"/>
                  <a:pt x="37435" y="179917"/>
                  <a:pt x="37435" y="182386"/>
                </a:cubicBezTo>
                <a:cubicBezTo>
                  <a:pt x="37435" y="184855"/>
                  <a:pt x="35603" y="186972"/>
                  <a:pt x="33038" y="186972"/>
                </a:cubicBezTo>
                <a:cubicBezTo>
                  <a:pt x="30108" y="186972"/>
                  <a:pt x="28276" y="184855"/>
                  <a:pt x="28276" y="182386"/>
                </a:cubicBezTo>
                <a:cubicBezTo>
                  <a:pt x="28276" y="179917"/>
                  <a:pt x="30108" y="177800"/>
                  <a:pt x="33038" y="177800"/>
                </a:cubicBezTo>
                <a:close/>
                <a:moveTo>
                  <a:pt x="70609" y="168275"/>
                </a:moveTo>
                <a:cubicBezTo>
                  <a:pt x="73432" y="168275"/>
                  <a:pt x="75548" y="170392"/>
                  <a:pt x="75548" y="172861"/>
                </a:cubicBezTo>
                <a:cubicBezTo>
                  <a:pt x="75548" y="175330"/>
                  <a:pt x="73432" y="177447"/>
                  <a:pt x="70609" y="177447"/>
                </a:cubicBezTo>
                <a:cubicBezTo>
                  <a:pt x="68140" y="177447"/>
                  <a:pt x="66376" y="175330"/>
                  <a:pt x="66376" y="172861"/>
                </a:cubicBezTo>
                <a:cubicBezTo>
                  <a:pt x="66376" y="170392"/>
                  <a:pt x="68140" y="168275"/>
                  <a:pt x="70609" y="168275"/>
                </a:cubicBezTo>
                <a:close/>
                <a:moveTo>
                  <a:pt x="244000" y="158750"/>
                </a:moveTo>
                <a:cubicBezTo>
                  <a:pt x="246470" y="158750"/>
                  <a:pt x="248586" y="160867"/>
                  <a:pt x="248586" y="163336"/>
                </a:cubicBezTo>
                <a:cubicBezTo>
                  <a:pt x="248586" y="165805"/>
                  <a:pt x="246470" y="167922"/>
                  <a:pt x="244000" y="167922"/>
                </a:cubicBezTo>
                <a:cubicBezTo>
                  <a:pt x="241531" y="167922"/>
                  <a:pt x="239414" y="165805"/>
                  <a:pt x="239414" y="163336"/>
                </a:cubicBezTo>
                <a:cubicBezTo>
                  <a:pt x="239414" y="160867"/>
                  <a:pt x="241531" y="158750"/>
                  <a:pt x="244000" y="158750"/>
                </a:cubicBezTo>
                <a:close/>
                <a:moveTo>
                  <a:pt x="277337" y="149225"/>
                </a:moveTo>
                <a:cubicBezTo>
                  <a:pt x="279807" y="149225"/>
                  <a:pt x="281923" y="150989"/>
                  <a:pt x="281923" y="153811"/>
                </a:cubicBezTo>
                <a:cubicBezTo>
                  <a:pt x="281923" y="156280"/>
                  <a:pt x="279807" y="158397"/>
                  <a:pt x="277337" y="158397"/>
                </a:cubicBezTo>
                <a:cubicBezTo>
                  <a:pt x="274868" y="158397"/>
                  <a:pt x="272751" y="156280"/>
                  <a:pt x="272751" y="153811"/>
                </a:cubicBezTo>
                <a:cubicBezTo>
                  <a:pt x="272751" y="150989"/>
                  <a:pt x="274868" y="149225"/>
                  <a:pt x="277337" y="149225"/>
                </a:cubicBezTo>
                <a:close/>
                <a:moveTo>
                  <a:pt x="47327" y="149225"/>
                </a:moveTo>
                <a:cubicBezTo>
                  <a:pt x="49708" y="149225"/>
                  <a:pt x="51749" y="150989"/>
                  <a:pt x="51749" y="153811"/>
                </a:cubicBezTo>
                <a:cubicBezTo>
                  <a:pt x="51749" y="156280"/>
                  <a:pt x="49708" y="158397"/>
                  <a:pt x="47327" y="158397"/>
                </a:cubicBezTo>
                <a:cubicBezTo>
                  <a:pt x="44605" y="158397"/>
                  <a:pt x="42564" y="156280"/>
                  <a:pt x="42564" y="153811"/>
                </a:cubicBezTo>
                <a:cubicBezTo>
                  <a:pt x="42564" y="150989"/>
                  <a:pt x="44605" y="149225"/>
                  <a:pt x="47327" y="149225"/>
                </a:cubicBezTo>
                <a:close/>
                <a:moveTo>
                  <a:pt x="155276" y="130175"/>
                </a:moveTo>
                <a:cubicBezTo>
                  <a:pt x="172470" y="130175"/>
                  <a:pt x="189306" y="139972"/>
                  <a:pt x="204350" y="148681"/>
                </a:cubicBezTo>
                <a:cubicBezTo>
                  <a:pt x="210440" y="152309"/>
                  <a:pt x="215813" y="155938"/>
                  <a:pt x="221186" y="158115"/>
                </a:cubicBezTo>
                <a:cubicBezTo>
                  <a:pt x="223693" y="159203"/>
                  <a:pt x="224768" y="162106"/>
                  <a:pt x="223693" y="164646"/>
                </a:cubicBezTo>
                <a:cubicBezTo>
                  <a:pt x="222619" y="166098"/>
                  <a:pt x="221186" y="167186"/>
                  <a:pt x="219037" y="167186"/>
                </a:cubicBezTo>
                <a:cubicBezTo>
                  <a:pt x="218679" y="167186"/>
                  <a:pt x="217962" y="167186"/>
                  <a:pt x="217604" y="166823"/>
                </a:cubicBezTo>
                <a:cubicBezTo>
                  <a:pt x="211873" y="164283"/>
                  <a:pt x="205783" y="160655"/>
                  <a:pt x="199335" y="157026"/>
                </a:cubicBezTo>
                <a:cubicBezTo>
                  <a:pt x="185724" y="148681"/>
                  <a:pt x="169963" y="139609"/>
                  <a:pt x="155276" y="139609"/>
                </a:cubicBezTo>
                <a:cubicBezTo>
                  <a:pt x="140232" y="139609"/>
                  <a:pt x="124470" y="148681"/>
                  <a:pt x="110859" y="157026"/>
                </a:cubicBezTo>
                <a:cubicBezTo>
                  <a:pt x="104411" y="160655"/>
                  <a:pt x="98322" y="164283"/>
                  <a:pt x="92948" y="166823"/>
                </a:cubicBezTo>
                <a:cubicBezTo>
                  <a:pt x="90441" y="167912"/>
                  <a:pt x="87575" y="166823"/>
                  <a:pt x="86501" y="164646"/>
                </a:cubicBezTo>
                <a:cubicBezTo>
                  <a:pt x="85426" y="162106"/>
                  <a:pt x="86501" y="159203"/>
                  <a:pt x="89008" y="158115"/>
                </a:cubicBezTo>
                <a:cubicBezTo>
                  <a:pt x="94381" y="155938"/>
                  <a:pt x="99754" y="152309"/>
                  <a:pt x="106202" y="148681"/>
                </a:cubicBezTo>
                <a:cubicBezTo>
                  <a:pt x="120888" y="139972"/>
                  <a:pt x="137724" y="130175"/>
                  <a:pt x="155276" y="130175"/>
                </a:cubicBezTo>
                <a:close/>
                <a:moveTo>
                  <a:pt x="253525" y="122238"/>
                </a:moveTo>
                <a:cubicBezTo>
                  <a:pt x="255995" y="122238"/>
                  <a:pt x="258111" y="124002"/>
                  <a:pt x="258111" y="126471"/>
                </a:cubicBezTo>
                <a:cubicBezTo>
                  <a:pt x="258111" y="129293"/>
                  <a:pt x="255995" y="131410"/>
                  <a:pt x="253525" y="131410"/>
                </a:cubicBezTo>
                <a:cubicBezTo>
                  <a:pt x="251056" y="131410"/>
                  <a:pt x="248939" y="129293"/>
                  <a:pt x="248939" y="126471"/>
                </a:cubicBezTo>
                <a:cubicBezTo>
                  <a:pt x="248939" y="124002"/>
                  <a:pt x="251056" y="122238"/>
                  <a:pt x="253525" y="122238"/>
                </a:cubicBezTo>
                <a:close/>
                <a:moveTo>
                  <a:pt x="61437" y="107950"/>
                </a:moveTo>
                <a:cubicBezTo>
                  <a:pt x="63907" y="107950"/>
                  <a:pt x="66023" y="110148"/>
                  <a:pt x="66023" y="112712"/>
                </a:cubicBezTo>
                <a:cubicBezTo>
                  <a:pt x="66023" y="115277"/>
                  <a:pt x="63907" y="117109"/>
                  <a:pt x="61437" y="117109"/>
                </a:cubicBezTo>
                <a:cubicBezTo>
                  <a:pt x="58968" y="117109"/>
                  <a:pt x="56851" y="115277"/>
                  <a:pt x="56851" y="112712"/>
                </a:cubicBezTo>
                <a:cubicBezTo>
                  <a:pt x="56851" y="110148"/>
                  <a:pt x="58968" y="107950"/>
                  <a:pt x="61437" y="107950"/>
                </a:cubicBezTo>
                <a:close/>
                <a:moveTo>
                  <a:pt x="225127" y="103188"/>
                </a:moveTo>
                <a:cubicBezTo>
                  <a:pt x="227508" y="103188"/>
                  <a:pt x="229549" y="104952"/>
                  <a:pt x="229549" y="107774"/>
                </a:cubicBezTo>
                <a:cubicBezTo>
                  <a:pt x="229549" y="110243"/>
                  <a:pt x="227508" y="112360"/>
                  <a:pt x="225127" y="112360"/>
                </a:cubicBezTo>
                <a:cubicBezTo>
                  <a:pt x="222405" y="112360"/>
                  <a:pt x="220364" y="110243"/>
                  <a:pt x="220364" y="107774"/>
                </a:cubicBezTo>
                <a:cubicBezTo>
                  <a:pt x="220364" y="104952"/>
                  <a:pt x="222405" y="103188"/>
                  <a:pt x="225127" y="103188"/>
                </a:cubicBezTo>
                <a:close/>
                <a:moveTo>
                  <a:pt x="97950" y="93663"/>
                </a:moveTo>
                <a:cubicBezTo>
                  <a:pt x="100420" y="93663"/>
                  <a:pt x="102536" y="95704"/>
                  <a:pt x="102536" y="98085"/>
                </a:cubicBezTo>
                <a:cubicBezTo>
                  <a:pt x="102536" y="100807"/>
                  <a:pt x="100420" y="102848"/>
                  <a:pt x="97950" y="102848"/>
                </a:cubicBezTo>
                <a:cubicBezTo>
                  <a:pt x="95128" y="102848"/>
                  <a:pt x="93364" y="100807"/>
                  <a:pt x="93364" y="98085"/>
                </a:cubicBezTo>
                <a:cubicBezTo>
                  <a:pt x="93364" y="95704"/>
                  <a:pt x="95128" y="93663"/>
                  <a:pt x="97950" y="93663"/>
                </a:cubicBezTo>
                <a:close/>
                <a:moveTo>
                  <a:pt x="239237" y="79375"/>
                </a:moveTo>
                <a:cubicBezTo>
                  <a:pt x="241707" y="79375"/>
                  <a:pt x="243823" y="81756"/>
                  <a:pt x="243823" y="83797"/>
                </a:cubicBezTo>
                <a:cubicBezTo>
                  <a:pt x="243823" y="86178"/>
                  <a:pt x="241707" y="88560"/>
                  <a:pt x="239237" y="88560"/>
                </a:cubicBezTo>
                <a:cubicBezTo>
                  <a:pt x="236768" y="88560"/>
                  <a:pt x="234651" y="86178"/>
                  <a:pt x="234651" y="83797"/>
                </a:cubicBezTo>
                <a:cubicBezTo>
                  <a:pt x="234651" y="81756"/>
                  <a:pt x="236768" y="79375"/>
                  <a:pt x="239237" y="79375"/>
                </a:cubicBezTo>
                <a:close/>
                <a:moveTo>
                  <a:pt x="83662" y="74613"/>
                </a:moveTo>
                <a:cubicBezTo>
                  <a:pt x="86132" y="74613"/>
                  <a:pt x="88248" y="76730"/>
                  <a:pt x="88248" y="79199"/>
                </a:cubicBezTo>
                <a:cubicBezTo>
                  <a:pt x="88248" y="82021"/>
                  <a:pt x="86132" y="83785"/>
                  <a:pt x="83662" y="83785"/>
                </a:cubicBezTo>
                <a:cubicBezTo>
                  <a:pt x="81193" y="83785"/>
                  <a:pt x="79076" y="82021"/>
                  <a:pt x="79076" y="79199"/>
                </a:cubicBezTo>
                <a:cubicBezTo>
                  <a:pt x="79076" y="76730"/>
                  <a:pt x="81193" y="74613"/>
                  <a:pt x="83662" y="74613"/>
                </a:cubicBezTo>
                <a:close/>
                <a:moveTo>
                  <a:pt x="143798" y="53037"/>
                </a:moveTo>
                <a:cubicBezTo>
                  <a:pt x="143798" y="59170"/>
                  <a:pt x="143440" y="65665"/>
                  <a:pt x="143081" y="72159"/>
                </a:cubicBezTo>
                <a:lnTo>
                  <a:pt x="166754" y="72159"/>
                </a:lnTo>
                <a:cubicBezTo>
                  <a:pt x="166395" y="65665"/>
                  <a:pt x="166395" y="59170"/>
                  <a:pt x="166395" y="53037"/>
                </a:cubicBezTo>
                <a:lnTo>
                  <a:pt x="143798" y="53037"/>
                </a:lnTo>
                <a:close/>
                <a:moveTo>
                  <a:pt x="210874" y="36406"/>
                </a:moveTo>
                <a:cubicBezTo>
                  <a:pt x="213359" y="36182"/>
                  <a:pt x="216341" y="36541"/>
                  <a:pt x="219774" y="38156"/>
                </a:cubicBezTo>
                <a:cubicBezTo>
                  <a:pt x="289166" y="67237"/>
                  <a:pt x="309406" y="178894"/>
                  <a:pt x="310490" y="233825"/>
                </a:cubicBezTo>
                <a:cubicBezTo>
                  <a:pt x="310490" y="250340"/>
                  <a:pt x="309406" y="289115"/>
                  <a:pt x="294949" y="295937"/>
                </a:cubicBezTo>
                <a:cubicBezTo>
                  <a:pt x="291335" y="297014"/>
                  <a:pt x="287721" y="298091"/>
                  <a:pt x="283022" y="298091"/>
                </a:cubicBezTo>
                <a:cubicBezTo>
                  <a:pt x="272180" y="298091"/>
                  <a:pt x="258084" y="293065"/>
                  <a:pt x="243628" y="284089"/>
                </a:cubicBezTo>
                <a:cubicBezTo>
                  <a:pt x="216521" y="266856"/>
                  <a:pt x="185439" y="232030"/>
                  <a:pt x="185439" y="190383"/>
                </a:cubicBezTo>
                <a:cubicBezTo>
                  <a:pt x="185439" y="184998"/>
                  <a:pt x="185439" y="183203"/>
                  <a:pt x="185439" y="181407"/>
                </a:cubicBezTo>
                <a:cubicBezTo>
                  <a:pt x="185439" y="179612"/>
                  <a:pt x="185439" y="177817"/>
                  <a:pt x="185439" y="172791"/>
                </a:cubicBezTo>
                <a:cubicBezTo>
                  <a:pt x="185439" y="170278"/>
                  <a:pt x="187246" y="168123"/>
                  <a:pt x="189776" y="168123"/>
                </a:cubicBezTo>
                <a:cubicBezTo>
                  <a:pt x="192667" y="168123"/>
                  <a:pt x="194475" y="170278"/>
                  <a:pt x="194475" y="172791"/>
                </a:cubicBezTo>
                <a:cubicBezTo>
                  <a:pt x="194475" y="177817"/>
                  <a:pt x="194475" y="179612"/>
                  <a:pt x="194836" y="181407"/>
                </a:cubicBezTo>
                <a:cubicBezTo>
                  <a:pt x="194836" y="183203"/>
                  <a:pt x="194836" y="184998"/>
                  <a:pt x="194836" y="190383"/>
                </a:cubicBezTo>
                <a:cubicBezTo>
                  <a:pt x="194836" y="228081"/>
                  <a:pt x="223750" y="260393"/>
                  <a:pt x="248687" y="276191"/>
                </a:cubicBezTo>
                <a:cubicBezTo>
                  <a:pt x="265674" y="286961"/>
                  <a:pt x="281938" y="291270"/>
                  <a:pt x="290973" y="287320"/>
                </a:cubicBezTo>
                <a:cubicBezTo>
                  <a:pt x="294949" y="285525"/>
                  <a:pt x="301454" y="269369"/>
                  <a:pt x="300732" y="233825"/>
                </a:cubicBezTo>
                <a:cubicBezTo>
                  <a:pt x="300009" y="172432"/>
                  <a:pt x="276517" y="71905"/>
                  <a:pt x="216160" y="46773"/>
                </a:cubicBezTo>
                <a:cubicBezTo>
                  <a:pt x="212546" y="44978"/>
                  <a:pt x="210738" y="45696"/>
                  <a:pt x="209293" y="46414"/>
                </a:cubicBezTo>
                <a:cubicBezTo>
                  <a:pt x="205679" y="48568"/>
                  <a:pt x="201342" y="55389"/>
                  <a:pt x="198089" y="76931"/>
                </a:cubicBezTo>
                <a:cubicBezTo>
                  <a:pt x="197727" y="79444"/>
                  <a:pt x="195197" y="81239"/>
                  <a:pt x="192667" y="80880"/>
                </a:cubicBezTo>
                <a:cubicBezTo>
                  <a:pt x="190138" y="80521"/>
                  <a:pt x="188330" y="78008"/>
                  <a:pt x="188692" y="75495"/>
                </a:cubicBezTo>
                <a:cubicBezTo>
                  <a:pt x="191583" y="54671"/>
                  <a:pt x="196643" y="42823"/>
                  <a:pt x="204956" y="38156"/>
                </a:cubicBezTo>
                <a:cubicBezTo>
                  <a:pt x="206401" y="37438"/>
                  <a:pt x="208389" y="36630"/>
                  <a:pt x="210874" y="36406"/>
                </a:cubicBezTo>
                <a:close/>
                <a:moveTo>
                  <a:pt x="99318" y="36406"/>
                </a:moveTo>
                <a:cubicBezTo>
                  <a:pt x="101893" y="36630"/>
                  <a:pt x="103971" y="37438"/>
                  <a:pt x="105597" y="38156"/>
                </a:cubicBezTo>
                <a:cubicBezTo>
                  <a:pt x="113187" y="42823"/>
                  <a:pt x="118609" y="54671"/>
                  <a:pt x="121500" y="75495"/>
                </a:cubicBezTo>
                <a:cubicBezTo>
                  <a:pt x="121861" y="78008"/>
                  <a:pt x="120054" y="80521"/>
                  <a:pt x="117524" y="80880"/>
                </a:cubicBezTo>
                <a:cubicBezTo>
                  <a:pt x="114994" y="81239"/>
                  <a:pt x="112464" y="79444"/>
                  <a:pt x="112103" y="76931"/>
                </a:cubicBezTo>
                <a:cubicBezTo>
                  <a:pt x="109212" y="55389"/>
                  <a:pt x="104152" y="48568"/>
                  <a:pt x="100899" y="46414"/>
                </a:cubicBezTo>
                <a:cubicBezTo>
                  <a:pt x="99453" y="45696"/>
                  <a:pt x="97646" y="44978"/>
                  <a:pt x="94032" y="46773"/>
                </a:cubicBezTo>
                <a:cubicBezTo>
                  <a:pt x="33675" y="71905"/>
                  <a:pt x="10543" y="172432"/>
                  <a:pt x="9459" y="233825"/>
                </a:cubicBezTo>
                <a:cubicBezTo>
                  <a:pt x="8736" y="269369"/>
                  <a:pt x="15242" y="285525"/>
                  <a:pt x="19218" y="287320"/>
                </a:cubicBezTo>
                <a:cubicBezTo>
                  <a:pt x="27892" y="291270"/>
                  <a:pt x="44517" y="286961"/>
                  <a:pt x="61504" y="276191"/>
                </a:cubicBezTo>
                <a:cubicBezTo>
                  <a:pt x="86442" y="260393"/>
                  <a:pt x="115356" y="228081"/>
                  <a:pt x="115356" y="190383"/>
                </a:cubicBezTo>
                <a:cubicBezTo>
                  <a:pt x="115356" y="184998"/>
                  <a:pt x="115356" y="183203"/>
                  <a:pt x="115356" y="181407"/>
                </a:cubicBezTo>
                <a:cubicBezTo>
                  <a:pt x="115356" y="179612"/>
                  <a:pt x="115356" y="177817"/>
                  <a:pt x="115356" y="172791"/>
                </a:cubicBezTo>
                <a:cubicBezTo>
                  <a:pt x="115356" y="170278"/>
                  <a:pt x="117524" y="168123"/>
                  <a:pt x="120416" y="168123"/>
                </a:cubicBezTo>
                <a:cubicBezTo>
                  <a:pt x="122946" y="168123"/>
                  <a:pt x="124753" y="170278"/>
                  <a:pt x="124753" y="172791"/>
                </a:cubicBezTo>
                <a:cubicBezTo>
                  <a:pt x="124753" y="177817"/>
                  <a:pt x="124753" y="179612"/>
                  <a:pt x="124753" y="181407"/>
                </a:cubicBezTo>
                <a:cubicBezTo>
                  <a:pt x="124753" y="183203"/>
                  <a:pt x="124753" y="184998"/>
                  <a:pt x="124753" y="190383"/>
                </a:cubicBezTo>
                <a:cubicBezTo>
                  <a:pt x="124753" y="232030"/>
                  <a:pt x="93671" y="266856"/>
                  <a:pt x="66564" y="284089"/>
                </a:cubicBezTo>
                <a:cubicBezTo>
                  <a:pt x="52107" y="293065"/>
                  <a:pt x="38012" y="298091"/>
                  <a:pt x="27169" y="298091"/>
                </a:cubicBezTo>
                <a:cubicBezTo>
                  <a:pt x="22470" y="298091"/>
                  <a:pt x="18495" y="297014"/>
                  <a:pt x="15242" y="295937"/>
                </a:cubicBezTo>
                <a:cubicBezTo>
                  <a:pt x="424" y="289115"/>
                  <a:pt x="-299" y="250340"/>
                  <a:pt x="62" y="233825"/>
                </a:cubicBezTo>
                <a:cubicBezTo>
                  <a:pt x="785" y="178894"/>
                  <a:pt x="20663" y="67237"/>
                  <a:pt x="90056" y="38156"/>
                </a:cubicBezTo>
                <a:cubicBezTo>
                  <a:pt x="93671" y="36541"/>
                  <a:pt x="96743" y="36182"/>
                  <a:pt x="99318" y="36406"/>
                </a:cubicBezTo>
                <a:close/>
                <a:moveTo>
                  <a:pt x="142722" y="24895"/>
                </a:moveTo>
                <a:cubicBezTo>
                  <a:pt x="143081" y="30667"/>
                  <a:pt x="143440" y="36801"/>
                  <a:pt x="143440" y="44017"/>
                </a:cubicBezTo>
                <a:lnTo>
                  <a:pt x="166754" y="44017"/>
                </a:lnTo>
                <a:cubicBezTo>
                  <a:pt x="166754" y="36801"/>
                  <a:pt x="167113" y="30667"/>
                  <a:pt x="167113" y="24895"/>
                </a:cubicBezTo>
                <a:lnTo>
                  <a:pt x="142722" y="24895"/>
                </a:lnTo>
                <a:close/>
                <a:moveTo>
                  <a:pt x="135549" y="0"/>
                </a:moveTo>
                <a:cubicBezTo>
                  <a:pt x="138059" y="0"/>
                  <a:pt x="140929" y="1443"/>
                  <a:pt x="140929" y="3969"/>
                </a:cubicBezTo>
                <a:cubicBezTo>
                  <a:pt x="140929" y="4690"/>
                  <a:pt x="141646" y="8659"/>
                  <a:pt x="142005" y="15875"/>
                </a:cubicBezTo>
                <a:lnTo>
                  <a:pt x="167830" y="15875"/>
                </a:lnTo>
                <a:cubicBezTo>
                  <a:pt x="168547" y="8659"/>
                  <a:pt x="168906" y="4690"/>
                  <a:pt x="169265" y="3969"/>
                </a:cubicBezTo>
                <a:cubicBezTo>
                  <a:pt x="169265" y="1443"/>
                  <a:pt x="171776" y="0"/>
                  <a:pt x="174286" y="0"/>
                </a:cubicBezTo>
                <a:cubicBezTo>
                  <a:pt x="177156" y="361"/>
                  <a:pt x="178590" y="2886"/>
                  <a:pt x="178232" y="5412"/>
                </a:cubicBezTo>
                <a:cubicBezTo>
                  <a:pt x="178232" y="5773"/>
                  <a:pt x="174645" y="36079"/>
                  <a:pt x="176080" y="74324"/>
                </a:cubicBezTo>
                <a:cubicBezTo>
                  <a:pt x="177514" y="104631"/>
                  <a:pt x="211589" y="122310"/>
                  <a:pt x="237056" y="133133"/>
                </a:cubicBezTo>
                <a:cubicBezTo>
                  <a:pt x="239567" y="134216"/>
                  <a:pt x="240643" y="137102"/>
                  <a:pt x="239567" y="139628"/>
                </a:cubicBezTo>
                <a:cubicBezTo>
                  <a:pt x="238849" y="141432"/>
                  <a:pt x="237056" y="142514"/>
                  <a:pt x="235262" y="142514"/>
                </a:cubicBezTo>
                <a:cubicBezTo>
                  <a:pt x="234545" y="142514"/>
                  <a:pt x="233828" y="142153"/>
                  <a:pt x="233469" y="142153"/>
                </a:cubicBezTo>
                <a:cubicBezTo>
                  <a:pt x="216611" y="134937"/>
                  <a:pt x="173928" y="116176"/>
                  <a:pt x="167830" y="81540"/>
                </a:cubicBezTo>
                <a:lnTo>
                  <a:pt x="142364" y="81540"/>
                </a:lnTo>
                <a:cubicBezTo>
                  <a:pt x="136266" y="116537"/>
                  <a:pt x="93224" y="134937"/>
                  <a:pt x="76366" y="142153"/>
                </a:cubicBezTo>
                <a:cubicBezTo>
                  <a:pt x="76007" y="142153"/>
                  <a:pt x="75290" y="142514"/>
                  <a:pt x="74931" y="142514"/>
                </a:cubicBezTo>
                <a:cubicBezTo>
                  <a:pt x="72779" y="142514"/>
                  <a:pt x="71345" y="141432"/>
                  <a:pt x="70268" y="139628"/>
                </a:cubicBezTo>
                <a:cubicBezTo>
                  <a:pt x="69551" y="137102"/>
                  <a:pt x="70627" y="134216"/>
                  <a:pt x="72779" y="133133"/>
                </a:cubicBezTo>
                <a:cubicBezTo>
                  <a:pt x="98246" y="122310"/>
                  <a:pt x="132320" y="104631"/>
                  <a:pt x="133755" y="74324"/>
                </a:cubicBezTo>
                <a:cubicBezTo>
                  <a:pt x="135549" y="36079"/>
                  <a:pt x="131603" y="5773"/>
                  <a:pt x="131603" y="5412"/>
                </a:cubicBezTo>
                <a:cubicBezTo>
                  <a:pt x="131244" y="2886"/>
                  <a:pt x="133038" y="361"/>
                  <a:pt x="135549"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62" name="Freeform 415">
            <a:extLst>
              <a:ext uri="{FF2B5EF4-FFF2-40B4-BE49-F238E27FC236}">
                <a16:creationId xmlns:a16="http://schemas.microsoft.com/office/drawing/2014/main" id="{D179FF93-71E7-8543-9A90-B684EC4ABE1C}"/>
              </a:ext>
            </a:extLst>
          </p:cNvPr>
          <p:cNvSpPr>
            <a:spLocks noChangeArrowheads="1"/>
          </p:cNvSpPr>
          <p:nvPr/>
        </p:nvSpPr>
        <p:spPr bwMode="auto">
          <a:xfrm>
            <a:off x="6030030" y="1901181"/>
            <a:ext cx="284815" cy="286423"/>
          </a:xfrm>
          <a:custGeom>
            <a:avLst/>
            <a:gdLst>
              <a:gd name="T0" fmla="*/ 25025 w 310041"/>
              <a:gd name="T1" fmla="*/ 539451 h 310789"/>
              <a:gd name="T2" fmla="*/ 45173 w 310041"/>
              <a:gd name="T3" fmla="*/ 479761 h 310789"/>
              <a:gd name="T4" fmla="*/ 285068 w 310041"/>
              <a:gd name="T5" fmla="*/ 282845 h 310789"/>
              <a:gd name="T6" fmla="*/ 270397 w 310041"/>
              <a:gd name="T7" fmla="*/ 289028 h 310789"/>
              <a:gd name="T8" fmla="*/ 551509 w 310041"/>
              <a:gd name="T9" fmla="*/ 253982 h 310789"/>
              <a:gd name="T10" fmla="*/ 280377 w 310041"/>
              <a:gd name="T11" fmla="*/ 562151 h 310789"/>
              <a:gd name="T12" fmla="*/ 183265 w 310041"/>
              <a:gd name="T13" fmla="*/ 526968 h 310789"/>
              <a:gd name="T14" fmla="*/ 543035 w 310041"/>
              <a:gd name="T15" fmla="*/ 263104 h 310789"/>
              <a:gd name="T16" fmla="*/ 319005 w 310041"/>
              <a:gd name="T17" fmla="*/ 245921 h 310789"/>
              <a:gd name="T18" fmla="*/ 306279 w 310041"/>
              <a:gd name="T19" fmla="*/ 259158 h 310789"/>
              <a:gd name="T20" fmla="*/ 348540 w 310041"/>
              <a:gd name="T21" fmla="*/ 210897 h 310789"/>
              <a:gd name="T22" fmla="*/ 342799 w 310041"/>
              <a:gd name="T23" fmla="*/ 224502 h 310789"/>
              <a:gd name="T24" fmla="*/ 337058 w 310041"/>
              <a:gd name="T25" fmla="*/ 210897 h 310789"/>
              <a:gd name="T26" fmla="*/ 247721 w 310041"/>
              <a:gd name="T27" fmla="*/ 272401 h 310789"/>
              <a:gd name="T28" fmla="*/ 265429 w 310041"/>
              <a:gd name="T29" fmla="*/ 314602 h 310789"/>
              <a:gd name="T30" fmla="*/ 374298 w 310041"/>
              <a:gd name="T31" fmla="*/ 205144 h 310789"/>
              <a:gd name="T32" fmla="*/ 344211 w 310041"/>
              <a:gd name="T33" fmla="*/ 165086 h 310789"/>
              <a:gd name="T34" fmla="*/ 386758 w 310041"/>
              <a:gd name="T35" fmla="*/ 242070 h 310789"/>
              <a:gd name="T36" fmla="*/ 253623 w 310041"/>
              <a:gd name="T37" fmla="*/ 327131 h 310789"/>
              <a:gd name="T38" fmla="*/ 235259 w 310041"/>
              <a:gd name="T39" fmla="*/ 259873 h 310789"/>
              <a:gd name="T40" fmla="*/ 470338 w 310041"/>
              <a:gd name="T41" fmla="*/ 78247 h 310789"/>
              <a:gd name="T42" fmla="*/ 459247 w 310041"/>
              <a:gd name="T43" fmla="*/ 112240 h 310789"/>
              <a:gd name="T44" fmla="*/ 447503 w 310041"/>
              <a:gd name="T45" fmla="*/ 100694 h 310789"/>
              <a:gd name="T46" fmla="*/ 445853 w 310041"/>
              <a:gd name="T47" fmla="*/ 74261 h 310789"/>
              <a:gd name="T48" fmla="*/ 424522 w 310041"/>
              <a:gd name="T49" fmla="*/ 135350 h 310789"/>
              <a:gd name="T50" fmla="*/ 484635 w 310041"/>
              <a:gd name="T51" fmla="*/ 113675 h 310789"/>
              <a:gd name="T52" fmla="*/ 445204 w 310041"/>
              <a:gd name="T53" fmla="*/ 160969 h 310789"/>
              <a:gd name="T54" fmla="*/ 436156 w 310041"/>
              <a:gd name="T55" fmla="*/ 67693 h 310789"/>
              <a:gd name="T56" fmla="*/ 176478 w 310041"/>
              <a:gd name="T57" fmla="*/ 245587 h 310789"/>
              <a:gd name="T58" fmla="*/ 56876 w 310041"/>
              <a:gd name="T59" fmla="*/ 467954 h 310789"/>
              <a:gd name="T60" fmla="*/ 268779 w 310041"/>
              <a:gd name="T61" fmla="*/ 413510 h 310789"/>
              <a:gd name="T62" fmla="*/ 541784 w 310041"/>
              <a:gd name="T63" fmla="*/ 111772 h 310789"/>
              <a:gd name="T64" fmla="*/ 435345 w 310041"/>
              <a:gd name="T65" fmla="*/ 1082 h 310789"/>
              <a:gd name="T66" fmla="*/ 524883 w 310041"/>
              <a:gd name="T67" fmla="*/ 200982 h 310789"/>
              <a:gd name="T68" fmla="*/ 108875 w 310041"/>
              <a:gd name="T69" fmla="*/ 518461 h 310789"/>
              <a:gd name="T70" fmla="*/ 44525 w 310041"/>
              <a:gd name="T71" fmla="*/ 565033 h 310789"/>
              <a:gd name="T72" fmla="*/ 38675 w 310041"/>
              <a:gd name="T73" fmla="*/ 462048 h 310789"/>
              <a:gd name="T74" fmla="*/ 164126 w 310041"/>
              <a:gd name="T75" fmla="*/ 233124 h 310789"/>
              <a:gd name="T76" fmla="*/ 282170 w 310041"/>
              <a:gd name="T77" fmla="*/ 0 h 310789"/>
              <a:gd name="T78" fmla="*/ 301098 w 310041"/>
              <a:gd name="T79" fmla="*/ 17620 h 310789"/>
              <a:gd name="T80" fmla="*/ 36761 w 310041"/>
              <a:gd name="T81" fmla="*/ 377231 h 310789"/>
              <a:gd name="T82" fmla="*/ 21095 w 310041"/>
              <a:gd name="T83" fmla="*/ 383757 h 31078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10041" h="310789">
                <a:moveTo>
                  <a:pt x="24982" y="263886"/>
                </a:moveTo>
                <a:lnTo>
                  <a:pt x="13839" y="275071"/>
                </a:lnTo>
                <a:cubicBezTo>
                  <a:pt x="8087" y="281204"/>
                  <a:pt x="8087" y="290585"/>
                  <a:pt x="13839" y="296718"/>
                </a:cubicBezTo>
                <a:cubicBezTo>
                  <a:pt x="19950" y="302491"/>
                  <a:pt x="29296" y="302491"/>
                  <a:pt x="35407" y="296718"/>
                </a:cubicBezTo>
                <a:lnTo>
                  <a:pt x="46551" y="285534"/>
                </a:lnTo>
                <a:lnTo>
                  <a:pt x="24982" y="263886"/>
                </a:lnTo>
                <a:close/>
                <a:moveTo>
                  <a:pt x="149535" y="152513"/>
                </a:moveTo>
                <a:cubicBezTo>
                  <a:pt x="151298" y="150812"/>
                  <a:pt x="154473" y="150812"/>
                  <a:pt x="156237" y="152513"/>
                </a:cubicBezTo>
                <a:cubicBezTo>
                  <a:pt x="157296" y="153534"/>
                  <a:pt x="157648" y="154554"/>
                  <a:pt x="157648" y="155575"/>
                </a:cubicBezTo>
                <a:cubicBezTo>
                  <a:pt x="157648" y="156935"/>
                  <a:pt x="157296" y="157956"/>
                  <a:pt x="156237" y="158976"/>
                </a:cubicBezTo>
                <a:cubicBezTo>
                  <a:pt x="155179" y="159657"/>
                  <a:pt x="154121" y="159997"/>
                  <a:pt x="153062" y="159997"/>
                </a:cubicBezTo>
                <a:cubicBezTo>
                  <a:pt x="151651" y="159997"/>
                  <a:pt x="150593" y="159657"/>
                  <a:pt x="149535" y="158976"/>
                </a:cubicBezTo>
                <a:cubicBezTo>
                  <a:pt x="148829" y="157956"/>
                  <a:pt x="148476" y="156935"/>
                  <a:pt x="148476" y="155575"/>
                </a:cubicBezTo>
                <a:cubicBezTo>
                  <a:pt x="148476" y="154554"/>
                  <a:pt x="148829" y="153534"/>
                  <a:pt x="149535" y="152513"/>
                </a:cubicBezTo>
                <a:close/>
                <a:moveTo>
                  <a:pt x="304995" y="139700"/>
                </a:moveTo>
                <a:cubicBezTo>
                  <a:pt x="307518" y="139700"/>
                  <a:pt x="309680" y="141492"/>
                  <a:pt x="309680" y="144000"/>
                </a:cubicBezTo>
                <a:cubicBezTo>
                  <a:pt x="310041" y="147942"/>
                  <a:pt x="310041" y="151526"/>
                  <a:pt x="310041" y="155110"/>
                </a:cubicBezTo>
                <a:cubicBezTo>
                  <a:pt x="310041" y="240041"/>
                  <a:pt x="240837" y="309204"/>
                  <a:pt x="155054" y="309204"/>
                </a:cubicBezTo>
                <a:cubicBezTo>
                  <a:pt x="135590" y="309204"/>
                  <a:pt x="116127" y="305620"/>
                  <a:pt x="98105" y="298453"/>
                </a:cubicBezTo>
                <a:cubicBezTo>
                  <a:pt x="95582" y="297378"/>
                  <a:pt x="94501" y="294869"/>
                  <a:pt x="95582" y="292361"/>
                </a:cubicBezTo>
                <a:cubicBezTo>
                  <a:pt x="96303" y="289852"/>
                  <a:pt x="99186" y="288777"/>
                  <a:pt x="101349" y="289852"/>
                </a:cubicBezTo>
                <a:cubicBezTo>
                  <a:pt x="118650" y="296303"/>
                  <a:pt x="136672" y="299886"/>
                  <a:pt x="155054" y="299886"/>
                </a:cubicBezTo>
                <a:cubicBezTo>
                  <a:pt x="235431" y="299886"/>
                  <a:pt x="300670" y="235024"/>
                  <a:pt x="300670" y="155110"/>
                </a:cubicBezTo>
                <a:cubicBezTo>
                  <a:pt x="300670" y="151526"/>
                  <a:pt x="300670" y="148300"/>
                  <a:pt x="300309" y="144717"/>
                </a:cubicBezTo>
                <a:cubicBezTo>
                  <a:pt x="300309" y="142208"/>
                  <a:pt x="302111" y="140058"/>
                  <a:pt x="304995" y="139700"/>
                </a:cubicBezTo>
                <a:close/>
                <a:moveTo>
                  <a:pt x="169378" y="135266"/>
                </a:moveTo>
                <a:cubicBezTo>
                  <a:pt x="171230" y="133350"/>
                  <a:pt x="174564" y="133350"/>
                  <a:pt x="176416" y="135266"/>
                </a:cubicBezTo>
                <a:cubicBezTo>
                  <a:pt x="178268" y="137565"/>
                  <a:pt x="178268" y="140630"/>
                  <a:pt x="176416" y="142546"/>
                </a:cubicBezTo>
                <a:cubicBezTo>
                  <a:pt x="175305" y="143312"/>
                  <a:pt x="174193" y="144079"/>
                  <a:pt x="172712" y="144079"/>
                </a:cubicBezTo>
                <a:cubicBezTo>
                  <a:pt x="171601" y="144079"/>
                  <a:pt x="170489" y="143312"/>
                  <a:pt x="169378" y="142546"/>
                </a:cubicBezTo>
                <a:cubicBezTo>
                  <a:pt x="167526" y="140630"/>
                  <a:pt x="167526" y="137565"/>
                  <a:pt x="169378" y="135266"/>
                </a:cubicBezTo>
                <a:close/>
                <a:moveTo>
                  <a:pt x="186399" y="116001"/>
                </a:moveTo>
                <a:cubicBezTo>
                  <a:pt x="188163" y="114300"/>
                  <a:pt x="191338" y="114300"/>
                  <a:pt x="192749" y="116001"/>
                </a:cubicBezTo>
                <a:cubicBezTo>
                  <a:pt x="193808" y="116681"/>
                  <a:pt x="194160" y="118042"/>
                  <a:pt x="194160" y="119062"/>
                </a:cubicBezTo>
                <a:cubicBezTo>
                  <a:pt x="194160" y="120423"/>
                  <a:pt x="193808" y="121444"/>
                  <a:pt x="192749" y="122124"/>
                </a:cubicBezTo>
                <a:cubicBezTo>
                  <a:pt x="192044" y="122804"/>
                  <a:pt x="190633" y="123485"/>
                  <a:pt x="189574" y="123485"/>
                </a:cubicBezTo>
                <a:cubicBezTo>
                  <a:pt x="188516" y="123485"/>
                  <a:pt x="187105" y="122804"/>
                  <a:pt x="186399" y="122124"/>
                </a:cubicBezTo>
                <a:cubicBezTo>
                  <a:pt x="185694" y="121444"/>
                  <a:pt x="184988" y="120423"/>
                  <a:pt x="184988" y="119062"/>
                </a:cubicBezTo>
                <a:cubicBezTo>
                  <a:pt x="184988" y="118042"/>
                  <a:pt x="185694" y="116681"/>
                  <a:pt x="186399" y="116001"/>
                </a:cubicBezTo>
                <a:close/>
                <a:moveTo>
                  <a:pt x="190310" y="100143"/>
                </a:moveTo>
                <a:cubicBezTo>
                  <a:pt x="187771" y="100143"/>
                  <a:pt x="185595" y="101231"/>
                  <a:pt x="183782" y="103045"/>
                </a:cubicBezTo>
                <a:lnTo>
                  <a:pt x="136994" y="149831"/>
                </a:lnTo>
                <a:cubicBezTo>
                  <a:pt x="135181" y="151645"/>
                  <a:pt x="134093" y="153821"/>
                  <a:pt x="134093" y="156360"/>
                </a:cubicBezTo>
                <a:cubicBezTo>
                  <a:pt x="134093" y="158898"/>
                  <a:pt x="135181" y="161437"/>
                  <a:pt x="136994" y="163251"/>
                </a:cubicBezTo>
                <a:lnTo>
                  <a:pt x="146787" y="173043"/>
                </a:lnTo>
                <a:cubicBezTo>
                  <a:pt x="150777" y="177033"/>
                  <a:pt x="156580" y="177033"/>
                  <a:pt x="160207" y="173043"/>
                </a:cubicBezTo>
                <a:lnTo>
                  <a:pt x="206994" y="126619"/>
                </a:lnTo>
                <a:cubicBezTo>
                  <a:pt x="210621" y="122992"/>
                  <a:pt x="210621" y="116464"/>
                  <a:pt x="206994" y="112837"/>
                </a:cubicBezTo>
                <a:lnTo>
                  <a:pt x="197201" y="103045"/>
                </a:lnTo>
                <a:cubicBezTo>
                  <a:pt x="195025" y="101231"/>
                  <a:pt x="192849" y="100143"/>
                  <a:pt x="190310" y="100143"/>
                </a:cubicBezTo>
                <a:close/>
                <a:moveTo>
                  <a:pt x="190355" y="90804"/>
                </a:moveTo>
                <a:cubicBezTo>
                  <a:pt x="195206" y="90804"/>
                  <a:pt x="200103" y="92708"/>
                  <a:pt x="203729" y="96516"/>
                </a:cubicBezTo>
                <a:lnTo>
                  <a:pt x="213885" y="106309"/>
                </a:lnTo>
                <a:cubicBezTo>
                  <a:pt x="221139" y="113562"/>
                  <a:pt x="221139" y="125894"/>
                  <a:pt x="213885" y="133147"/>
                </a:cubicBezTo>
                <a:lnTo>
                  <a:pt x="167098" y="179934"/>
                </a:lnTo>
                <a:cubicBezTo>
                  <a:pt x="163108" y="183561"/>
                  <a:pt x="158393" y="185374"/>
                  <a:pt x="153678" y="185374"/>
                </a:cubicBezTo>
                <a:cubicBezTo>
                  <a:pt x="148601" y="185374"/>
                  <a:pt x="143885" y="183561"/>
                  <a:pt x="140258" y="179934"/>
                </a:cubicBezTo>
                <a:lnTo>
                  <a:pt x="130103" y="169779"/>
                </a:lnTo>
                <a:cubicBezTo>
                  <a:pt x="126476" y="166152"/>
                  <a:pt x="124663" y="161437"/>
                  <a:pt x="124663" y="156360"/>
                </a:cubicBezTo>
                <a:cubicBezTo>
                  <a:pt x="124663" y="151282"/>
                  <a:pt x="126476" y="146567"/>
                  <a:pt x="130103" y="142940"/>
                </a:cubicBezTo>
                <a:lnTo>
                  <a:pt x="177253" y="96516"/>
                </a:lnTo>
                <a:cubicBezTo>
                  <a:pt x="180699" y="92708"/>
                  <a:pt x="185504" y="90804"/>
                  <a:pt x="190355" y="90804"/>
                </a:cubicBezTo>
                <a:close/>
                <a:moveTo>
                  <a:pt x="260106" y="43039"/>
                </a:moveTo>
                <a:cubicBezTo>
                  <a:pt x="261910" y="41275"/>
                  <a:pt x="264797" y="41275"/>
                  <a:pt x="266601" y="43039"/>
                </a:cubicBezTo>
                <a:cubicBezTo>
                  <a:pt x="268765" y="44450"/>
                  <a:pt x="268765" y="47625"/>
                  <a:pt x="266601" y="49389"/>
                </a:cubicBezTo>
                <a:lnTo>
                  <a:pt x="253973" y="61736"/>
                </a:lnTo>
                <a:cubicBezTo>
                  <a:pt x="253251" y="62794"/>
                  <a:pt x="251808" y="63147"/>
                  <a:pt x="250725" y="63147"/>
                </a:cubicBezTo>
                <a:cubicBezTo>
                  <a:pt x="249643" y="63147"/>
                  <a:pt x="248200" y="62794"/>
                  <a:pt x="247478" y="61736"/>
                </a:cubicBezTo>
                <a:cubicBezTo>
                  <a:pt x="245313" y="59972"/>
                  <a:pt x="245313" y="57150"/>
                  <a:pt x="247478" y="55386"/>
                </a:cubicBezTo>
                <a:lnTo>
                  <a:pt x="260106" y="43039"/>
                </a:lnTo>
                <a:close/>
                <a:moveTo>
                  <a:pt x="241203" y="37234"/>
                </a:moveTo>
                <a:cubicBezTo>
                  <a:pt x="243705" y="36512"/>
                  <a:pt x="246207" y="38318"/>
                  <a:pt x="246565" y="40847"/>
                </a:cubicBezTo>
                <a:cubicBezTo>
                  <a:pt x="247280" y="43377"/>
                  <a:pt x="245850" y="46267"/>
                  <a:pt x="242990" y="46628"/>
                </a:cubicBezTo>
                <a:cubicBezTo>
                  <a:pt x="240131" y="46989"/>
                  <a:pt x="236914" y="48796"/>
                  <a:pt x="234769" y="50964"/>
                </a:cubicBezTo>
                <a:cubicBezTo>
                  <a:pt x="228335" y="57467"/>
                  <a:pt x="228335" y="67945"/>
                  <a:pt x="234769" y="74448"/>
                </a:cubicBezTo>
                <a:cubicBezTo>
                  <a:pt x="241203" y="80951"/>
                  <a:pt x="251569" y="80951"/>
                  <a:pt x="258003" y="74448"/>
                </a:cubicBezTo>
                <a:cubicBezTo>
                  <a:pt x="260148" y="72280"/>
                  <a:pt x="261578" y="69029"/>
                  <a:pt x="262293" y="66138"/>
                </a:cubicBezTo>
                <a:cubicBezTo>
                  <a:pt x="263008" y="63609"/>
                  <a:pt x="265152" y="61803"/>
                  <a:pt x="268012" y="62525"/>
                </a:cubicBezTo>
                <a:cubicBezTo>
                  <a:pt x="270514" y="62887"/>
                  <a:pt x="271944" y="65416"/>
                  <a:pt x="271586" y="67945"/>
                </a:cubicBezTo>
                <a:cubicBezTo>
                  <a:pt x="270514" y="72642"/>
                  <a:pt x="268012" y="77338"/>
                  <a:pt x="264437" y="80951"/>
                </a:cubicBezTo>
                <a:cubicBezTo>
                  <a:pt x="259433" y="86371"/>
                  <a:pt x="252999" y="88539"/>
                  <a:pt x="246207" y="88539"/>
                </a:cubicBezTo>
                <a:cubicBezTo>
                  <a:pt x="239773" y="88539"/>
                  <a:pt x="233339" y="86371"/>
                  <a:pt x="228335" y="80951"/>
                </a:cubicBezTo>
                <a:cubicBezTo>
                  <a:pt x="218326" y="70835"/>
                  <a:pt x="218326" y="54577"/>
                  <a:pt x="228335" y="44460"/>
                </a:cubicBezTo>
                <a:cubicBezTo>
                  <a:pt x="231909" y="40847"/>
                  <a:pt x="236556" y="38318"/>
                  <a:pt x="241203" y="37234"/>
                </a:cubicBezTo>
                <a:close/>
                <a:moveTo>
                  <a:pt x="241248" y="10066"/>
                </a:moveTo>
                <a:cubicBezTo>
                  <a:pt x="228083" y="11058"/>
                  <a:pt x="215142" y="16741"/>
                  <a:pt x="205077" y="26843"/>
                </a:cubicBezTo>
                <a:lnTo>
                  <a:pt x="97595" y="135082"/>
                </a:lnTo>
                <a:cubicBezTo>
                  <a:pt x="90046" y="142298"/>
                  <a:pt x="85373" y="151318"/>
                  <a:pt x="82857" y="161420"/>
                </a:cubicBezTo>
                <a:cubicBezTo>
                  <a:pt x="74230" y="199304"/>
                  <a:pt x="56616" y="232136"/>
                  <a:pt x="32172" y="256670"/>
                </a:cubicBezTo>
                <a:lnTo>
                  <a:pt x="31453" y="257392"/>
                </a:lnTo>
                <a:lnTo>
                  <a:pt x="53021" y="278679"/>
                </a:lnTo>
                <a:lnTo>
                  <a:pt x="53740" y="278318"/>
                </a:lnTo>
                <a:cubicBezTo>
                  <a:pt x="78184" y="253784"/>
                  <a:pt x="110895" y="236465"/>
                  <a:pt x="148640" y="227446"/>
                </a:cubicBezTo>
                <a:cubicBezTo>
                  <a:pt x="158705" y="224920"/>
                  <a:pt x="167692" y="219869"/>
                  <a:pt x="174881" y="212653"/>
                </a:cubicBezTo>
                <a:lnTo>
                  <a:pt x="283801" y="103692"/>
                </a:lnTo>
                <a:cubicBezTo>
                  <a:pt x="294585" y="92508"/>
                  <a:pt x="300696" y="76994"/>
                  <a:pt x="299617" y="61479"/>
                </a:cubicBezTo>
                <a:cubicBezTo>
                  <a:pt x="298539" y="45604"/>
                  <a:pt x="291349" y="31173"/>
                  <a:pt x="278768" y="21431"/>
                </a:cubicBezTo>
                <a:cubicBezTo>
                  <a:pt x="267804" y="12772"/>
                  <a:pt x="254414" y="9074"/>
                  <a:pt x="241248" y="10066"/>
                </a:cubicBezTo>
                <a:close/>
                <a:moveTo>
                  <a:pt x="240754" y="595"/>
                </a:moveTo>
                <a:cubicBezTo>
                  <a:pt x="256121" y="-577"/>
                  <a:pt x="271758" y="3752"/>
                  <a:pt x="284519" y="13854"/>
                </a:cubicBezTo>
                <a:cubicBezTo>
                  <a:pt x="298898" y="25400"/>
                  <a:pt x="307885" y="42357"/>
                  <a:pt x="308963" y="60758"/>
                </a:cubicBezTo>
                <a:cubicBezTo>
                  <a:pt x="310042" y="79158"/>
                  <a:pt x="303212" y="97198"/>
                  <a:pt x="290271" y="110548"/>
                </a:cubicBezTo>
                <a:lnTo>
                  <a:pt x="181711" y="219508"/>
                </a:lnTo>
                <a:cubicBezTo>
                  <a:pt x="173084" y="228167"/>
                  <a:pt x="162659" y="233940"/>
                  <a:pt x="150797" y="236465"/>
                </a:cubicBezTo>
                <a:cubicBezTo>
                  <a:pt x="114850" y="245125"/>
                  <a:pt x="83216" y="261721"/>
                  <a:pt x="60210" y="285173"/>
                </a:cubicBezTo>
                <a:lnTo>
                  <a:pt x="56256" y="289142"/>
                </a:lnTo>
                <a:lnTo>
                  <a:pt x="41877" y="303573"/>
                </a:lnTo>
                <a:cubicBezTo>
                  <a:pt x="37204" y="307903"/>
                  <a:pt x="30734" y="310789"/>
                  <a:pt x="24623" y="310789"/>
                </a:cubicBezTo>
                <a:cubicBezTo>
                  <a:pt x="18152" y="310789"/>
                  <a:pt x="12042" y="307903"/>
                  <a:pt x="7009" y="303573"/>
                </a:cubicBezTo>
                <a:cubicBezTo>
                  <a:pt x="-2337" y="293832"/>
                  <a:pt x="-2337" y="277957"/>
                  <a:pt x="7009" y="268576"/>
                </a:cubicBezTo>
                <a:lnTo>
                  <a:pt x="21388" y="254144"/>
                </a:lnTo>
                <a:lnTo>
                  <a:pt x="25342" y="250176"/>
                </a:lnTo>
                <a:cubicBezTo>
                  <a:pt x="48707" y="227085"/>
                  <a:pt x="65243" y="195335"/>
                  <a:pt x="73870" y="159255"/>
                </a:cubicBezTo>
                <a:cubicBezTo>
                  <a:pt x="76386" y="147349"/>
                  <a:pt x="82497" y="136886"/>
                  <a:pt x="90765" y="128227"/>
                </a:cubicBezTo>
                <a:lnTo>
                  <a:pt x="198606" y="20349"/>
                </a:lnTo>
                <a:cubicBezTo>
                  <a:pt x="210289" y="8442"/>
                  <a:pt x="225387" y="1768"/>
                  <a:pt x="240754" y="595"/>
                </a:cubicBezTo>
                <a:close/>
                <a:moveTo>
                  <a:pt x="156046" y="0"/>
                </a:moveTo>
                <a:cubicBezTo>
                  <a:pt x="160016" y="0"/>
                  <a:pt x="163626" y="0"/>
                  <a:pt x="167596" y="359"/>
                </a:cubicBezTo>
                <a:cubicBezTo>
                  <a:pt x="169762" y="718"/>
                  <a:pt x="171927" y="2872"/>
                  <a:pt x="171566" y="5385"/>
                </a:cubicBezTo>
                <a:cubicBezTo>
                  <a:pt x="171566" y="8256"/>
                  <a:pt x="169040" y="10051"/>
                  <a:pt x="166513" y="9692"/>
                </a:cubicBezTo>
                <a:cubicBezTo>
                  <a:pt x="163265" y="9692"/>
                  <a:pt x="159655" y="9333"/>
                  <a:pt x="156046" y="9333"/>
                </a:cubicBezTo>
                <a:cubicBezTo>
                  <a:pt x="75915" y="9333"/>
                  <a:pt x="10583" y="74668"/>
                  <a:pt x="10583" y="154362"/>
                </a:cubicBezTo>
                <a:cubicBezTo>
                  <a:pt x="10583" y="172670"/>
                  <a:pt x="13832" y="190619"/>
                  <a:pt x="20329" y="207491"/>
                </a:cubicBezTo>
                <a:cubicBezTo>
                  <a:pt x="21773" y="210004"/>
                  <a:pt x="20329" y="212517"/>
                  <a:pt x="18163" y="213594"/>
                </a:cubicBezTo>
                <a:cubicBezTo>
                  <a:pt x="17441" y="213953"/>
                  <a:pt x="16719" y="213953"/>
                  <a:pt x="16358" y="213953"/>
                </a:cubicBezTo>
                <a:cubicBezTo>
                  <a:pt x="14554" y="213953"/>
                  <a:pt x="12749" y="212876"/>
                  <a:pt x="11666" y="211081"/>
                </a:cubicBezTo>
                <a:cubicBezTo>
                  <a:pt x="4447" y="193132"/>
                  <a:pt x="838" y="173747"/>
                  <a:pt x="838" y="154362"/>
                </a:cubicBezTo>
                <a:cubicBezTo>
                  <a:pt x="838" y="69283"/>
                  <a:pt x="70862" y="0"/>
                  <a:pt x="156046"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63" name="Freeform 421">
            <a:extLst>
              <a:ext uri="{FF2B5EF4-FFF2-40B4-BE49-F238E27FC236}">
                <a16:creationId xmlns:a16="http://schemas.microsoft.com/office/drawing/2014/main" id="{08638D9A-2467-6542-BD44-ED0974A73356}"/>
              </a:ext>
            </a:extLst>
          </p:cNvPr>
          <p:cNvSpPr>
            <a:spLocks noChangeArrowheads="1"/>
          </p:cNvSpPr>
          <p:nvPr/>
        </p:nvSpPr>
        <p:spPr bwMode="auto">
          <a:xfrm>
            <a:off x="695153" y="3773037"/>
            <a:ext cx="284815" cy="243781"/>
          </a:xfrm>
          <a:custGeom>
            <a:avLst/>
            <a:gdLst>
              <a:gd name="T0" fmla="*/ 487101 w 309203"/>
              <a:gd name="T1" fmla="*/ 447917 h 264302"/>
              <a:gd name="T2" fmla="*/ 401176 w 309203"/>
              <a:gd name="T3" fmla="*/ 447917 h 264302"/>
              <a:gd name="T4" fmla="*/ 193484 w 309203"/>
              <a:gd name="T5" fmla="*/ 344300 h 264302"/>
              <a:gd name="T6" fmla="*/ 219630 w 309203"/>
              <a:gd name="T7" fmla="*/ 370594 h 264302"/>
              <a:gd name="T8" fmla="*/ 245752 w 309203"/>
              <a:gd name="T9" fmla="*/ 274838 h 264302"/>
              <a:gd name="T10" fmla="*/ 287525 w 309203"/>
              <a:gd name="T11" fmla="*/ 317436 h 264302"/>
              <a:gd name="T12" fmla="*/ 245752 w 309203"/>
              <a:gd name="T13" fmla="*/ 287485 h 264302"/>
              <a:gd name="T14" fmla="*/ 289232 w 309203"/>
              <a:gd name="T15" fmla="*/ 242971 h 264302"/>
              <a:gd name="T16" fmla="*/ 313436 w 309203"/>
              <a:gd name="T17" fmla="*/ 288229 h 264302"/>
              <a:gd name="T18" fmla="*/ 276802 w 309203"/>
              <a:gd name="T19" fmla="*/ 242971 h 264302"/>
              <a:gd name="T20" fmla="*/ 351123 w 309203"/>
              <a:gd name="T21" fmla="*/ 241923 h 264302"/>
              <a:gd name="T22" fmla="*/ 339504 w 309203"/>
              <a:gd name="T23" fmla="*/ 253744 h 264302"/>
              <a:gd name="T24" fmla="*/ 340952 w 309203"/>
              <a:gd name="T25" fmla="*/ 178568 h 264302"/>
              <a:gd name="T26" fmla="*/ 382820 w 309203"/>
              <a:gd name="T27" fmla="*/ 221164 h 264302"/>
              <a:gd name="T28" fmla="*/ 340952 w 309203"/>
              <a:gd name="T29" fmla="*/ 191213 h 264302"/>
              <a:gd name="T30" fmla="*/ 424226 w 309203"/>
              <a:gd name="T31" fmla="*/ 183899 h 264302"/>
              <a:gd name="T32" fmla="*/ 462137 w 309203"/>
              <a:gd name="T33" fmla="*/ 145114 h 264302"/>
              <a:gd name="T34" fmla="*/ 290225 w 309203"/>
              <a:gd name="T35" fmla="*/ 356790 h 264302"/>
              <a:gd name="T36" fmla="*/ 373239 w 309203"/>
              <a:gd name="T37" fmla="*/ 156948 h 264302"/>
              <a:gd name="T38" fmla="*/ 391542 w 309203"/>
              <a:gd name="T39" fmla="*/ 151031 h 264302"/>
              <a:gd name="T40" fmla="*/ 428802 w 309203"/>
              <a:gd name="T41" fmla="*/ 112247 h 264302"/>
              <a:gd name="T42" fmla="*/ 379123 w 309203"/>
              <a:gd name="T43" fmla="*/ 138541 h 264302"/>
              <a:gd name="T44" fmla="*/ 494821 w 309203"/>
              <a:gd name="T45" fmla="*/ 45851 h 264302"/>
              <a:gd name="T46" fmla="*/ 515739 w 309203"/>
              <a:gd name="T47" fmla="*/ 66885 h 264302"/>
              <a:gd name="T48" fmla="*/ 475866 w 309203"/>
              <a:gd name="T49" fmla="*/ 2463 h 264302"/>
              <a:gd name="T50" fmla="*/ 558880 w 309203"/>
              <a:gd name="T51" fmla="*/ 86609 h 264302"/>
              <a:gd name="T52" fmla="*/ 553652 w 309203"/>
              <a:gd name="T53" fmla="*/ 101070 h 264302"/>
              <a:gd name="T54" fmla="*/ 473905 w 309203"/>
              <a:gd name="T55" fmla="*/ 133281 h 264302"/>
              <a:gd name="T56" fmla="*/ 517046 w 309203"/>
              <a:gd name="T57" fmla="*/ 188502 h 264302"/>
              <a:gd name="T58" fmla="*/ 492861 w 309203"/>
              <a:gd name="T59" fmla="*/ 177325 h 264302"/>
              <a:gd name="T60" fmla="*/ 292840 w 309203"/>
              <a:gd name="T61" fmla="*/ 374540 h 264302"/>
              <a:gd name="T62" fmla="*/ 213748 w 309203"/>
              <a:gd name="T63" fmla="*/ 390316 h 264302"/>
              <a:gd name="T64" fmla="*/ 111775 w 309203"/>
              <a:gd name="T65" fmla="*/ 464599 h 264302"/>
              <a:gd name="T66" fmla="*/ 353631 w 309203"/>
              <a:gd name="T67" fmla="*/ 440277 h 264302"/>
              <a:gd name="T68" fmla="*/ 193484 w 309203"/>
              <a:gd name="T69" fmla="*/ 457369 h 264302"/>
              <a:gd name="T70" fmla="*/ 92819 w 309203"/>
              <a:gd name="T71" fmla="*/ 482350 h 264302"/>
              <a:gd name="T72" fmla="*/ 44447 w 309203"/>
              <a:gd name="T73" fmla="*/ 467230 h 264302"/>
              <a:gd name="T74" fmla="*/ 7843 w 309203"/>
              <a:gd name="T75" fmla="*/ 440277 h 264302"/>
              <a:gd name="T76" fmla="*/ 182370 w 309203"/>
              <a:gd name="T77" fmla="*/ 369280 h 264302"/>
              <a:gd name="T78" fmla="*/ 200673 w 309203"/>
              <a:gd name="T79" fmla="*/ 312746 h 264302"/>
              <a:gd name="T80" fmla="*/ 341863 w 309203"/>
              <a:gd name="T81" fmla="*/ 113560 h 264302"/>
              <a:gd name="T82" fmla="*/ 373893 w 309203"/>
              <a:gd name="T83" fmla="*/ 57026 h 264302"/>
              <a:gd name="T84" fmla="*/ 403963 w 309203"/>
              <a:gd name="T85" fmla="*/ 62943 h 264302"/>
              <a:gd name="T86" fmla="*/ 464099 w 309203"/>
              <a:gd name="T87" fmla="*/ 14297 h 26430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309203" h="264302">
                <a:moveTo>
                  <a:pt x="225388" y="240849"/>
                </a:moveTo>
                <a:lnTo>
                  <a:pt x="263198" y="240849"/>
                </a:lnTo>
                <a:cubicBezTo>
                  <a:pt x="266106" y="240849"/>
                  <a:pt x="267924" y="242966"/>
                  <a:pt x="267924" y="245435"/>
                </a:cubicBezTo>
                <a:cubicBezTo>
                  <a:pt x="267924" y="247905"/>
                  <a:pt x="266106" y="250021"/>
                  <a:pt x="263198" y="250021"/>
                </a:cubicBezTo>
                <a:lnTo>
                  <a:pt x="225388" y="250021"/>
                </a:lnTo>
                <a:cubicBezTo>
                  <a:pt x="222844" y="250021"/>
                  <a:pt x="220662" y="247905"/>
                  <a:pt x="220662" y="245435"/>
                </a:cubicBezTo>
                <a:cubicBezTo>
                  <a:pt x="220662" y="242966"/>
                  <a:pt x="222844" y="240849"/>
                  <a:pt x="225388" y="240849"/>
                </a:cubicBezTo>
                <a:close/>
                <a:moveTo>
                  <a:pt x="115052" y="179653"/>
                </a:moveTo>
                <a:lnTo>
                  <a:pt x="106423" y="188658"/>
                </a:lnTo>
                <a:cubicBezTo>
                  <a:pt x="104625" y="190459"/>
                  <a:pt x="104625" y="193341"/>
                  <a:pt x="106423" y="195142"/>
                </a:cubicBezTo>
                <a:lnTo>
                  <a:pt x="113973" y="203066"/>
                </a:lnTo>
                <a:cubicBezTo>
                  <a:pt x="116131" y="204867"/>
                  <a:pt x="119007" y="204867"/>
                  <a:pt x="120805" y="203066"/>
                </a:cubicBezTo>
                <a:lnTo>
                  <a:pt x="129433" y="194061"/>
                </a:lnTo>
                <a:cubicBezTo>
                  <a:pt x="124040" y="190099"/>
                  <a:pt x="119366" y="185416"/>
                  <a:pt x="115052" y="179653"/>
                </a:cubicBezTo>
                <a:close/>
                <a:moveTo>
                  <a:pt x="135173" y="150597"/>
                </a:moveTo>
                <a:cubicBezTo>
                  <a:pt x="136997" y="148774"/>
                  <a:pt x="139914" y="148774"/>
                  <a:pt x="141738" y="150597"/>
                </a:cubicBezTo>
                <a:lnTo>
                  <a:pt x="158149" y="167374"/>
                </a:lnTo>
                <a:cubicBezTo>
                  <a:pt x="159972" y="169197"/>
                  <a:pt x="159972" y="172115"/>
                  <a:pt x="158149" y="173938"/>
                </a:cubicBezTo>
                <a:cubicBezTo>
                  <a:pt x="157419" y="175032"/>
                  <a:pt x="155961" y="175397"/>
                  <a:pt x="154867" y="175397"/>
                </a:cubicBezTo>
                <a:cubicBezTo>
                  <a:pt x="153772" y="175397"/>
                  <a:pt x="152314" y="175032"/>
                  <a:pt x="151584" y="173938"/>
                </a:cubicBezTo>
                <a:lnTo>
                  <a:pt x="135173" y="157527"/>
                </a:lnTo>
                <a:cubicBezTo>
                  <a:pt x="133350" y="155339"/>
                  <a:pt x="133350" y="152421"/>
                  <a:pt x="135173" y="150597"/>
                </a:cubicBezTo>
                <a:close/>
                <a:moveTo>
                  <a:pt x="152251" y="133135"/>
                </a:moveTo>
                <a:cubicBezTo>
                  <a:pt x="154410" y="131312"/>
                  <a:pt x="157289" y="131312"/>
                  <a:pt x="159088" y="133135"/>
                </a:cubicBezTo>
                <a:lnTo>
                  <a:pt x="175281" y="149546"/>
                </a:lnTo>
                <a:cubicBezTo>
                  <a:pt x="177440" y="151734"/>
                  <a:pt x="177440" y="154652"/>
                  <a:pt x="175281" y="156475"/>
                </a:cubicBezTo>
                <a:cubicBezTo>
                  <a:pt x="174561" y="157205"/>
                  <a:pt x="173482" y="157934"/>
                  <a:pt x="172402" y="157934"/>
                </a:cubicBezTo>
                <a:cubicBezTo>
                  <a:pt x="170963" y="157934"/>
                  <a:pt x="169883" y="157205"/>
                  <a:pt x="168804" y="156475"/>
                </a:cubicBezTo>
                <a:lnTo>
                  <a:pt x="152251" y="139700"/>
                </a:lnTo>
                <a:cubicBezTo>
                  <a:pt x="150812" y="138241"/>
                  <a:pt x="150812" y="134959"/>
                  <a:pt x="152251" y="133135"/>
                </a:cubicBezTo>
                <a:close/>
                <a:moveTo>
                  <a:pt x="170405" y="116008"/>
                </a:moveTo>
                <a:cubicBezTo>
                  <a:pt x="172181" y="113849"/>
                  <a:pt x="175022" y="113849"/>
                  <a:pt x="176797" y="116008"/>
                </a:cubicBezTo>
                <a:lnTo>
                  <a:pt x="193131" y="132561"/>
                </a:lnTo>
                <a:cubicBezTo>
                  <a:pt x="194907" y="134000"/>
                  <a:pt x="194907" y="137238"/>
                  <a:pt x="193131" y="139038"/>
                </a:cubicBezTo>
                <a:cubicBezTo>
                  <a:pt x="192066" y="139757"/>
                  <a:pt x="191001" y="140477"/>
                  <a:pt x="189580" y="140477"/>
                </a:cubicBezTo>
                <a:cubicBezTo>
                  <a:pt x="188515" y="140477"/>
                  <a:pt x="187450" y="139757"/>
                  <a:pt x="186740" y="139038"/>
                </a:cubicBezTo>
                <a:lnTo>
                  <a:pt x="170405" y="122845"/>
                </a:lnTo>
                <a:cubicBezTo>
                  <a:pt x="168275" y="120686"/>
                  <a:pt x="168275" y="117807"/>
                  <a:pt x="170405" y="116008"/>
                </a:cubicBezTo>
                <a:close/>
                <a:moveTo>
                  <a:pt x="187536" y="97846"/>
                </a:moveTo>
                <a:cubicBezTo>
                  <a:pt x="189335" y="96387"/>
                  <a:pt x="192574" y="96387"/>
                  <a:pt x="194013" y="97846"/>
                </a:cubicBezTo>
                <a:lnTo>
                  <a:pt x="210566" y="114621"/>
                </a:lnTo>
                <a:cubicBezTo>
                  <a:pt x="212365" y="116445"/>
                  <a:pt x="212365" y="119727"/>
                  <a:pt x="210566" y="121186"/>
                </a:cubicBezTo>
                <a:cubicBezTo>
                  <a:pt x="209486" y="122280"/>
                  <a:pt x="208407" y="123009"/>
                  <a:pt x="207327" y="123009"/>
                </a:cubicBezTo>
                <a:cubicBezTo>
                  <a:pt x="205888" y="123009"/>
                  <a:pt x="204808" y="122280"/>
                  <a:pt x="203729" y="121186"/>
                </a:cubicBezTo>
                <a:lnTo>
                  <a:pt x="187536" y="104775"/>
                </a:lnTo>
                <a:cubicBezTo>
                  <a:pt x="185737" y="102951"/>
                  <a:pt x="185737" y="100034"/>
                  <a:pt x="187536" y="97846"/>
                </a:cubicBezTo>
                <a:close/>
                <a:moveTo>
                  <a:pt x="254193" y="79515"/>
                </a:moveTo>
                <a:lnTo>
                  <a:pt x="233340" y="100767"/>
                </a:lnTo>
                <a:lnTo>
                  <a:pt x="243767" y="111213"/>
                </a:lnTo>
                <a:lnTo>
                  <a:pt x="264620" y="90321"/>
                </a:lnTo>
                <a:lnTo>
                  <a:pt x="254193" y="79515"/>
                </a:lnTo>
                <a:close/>
                <a:moveTo>
                  <a:pt x="191274" y="71951"/>
                </a:moveTo>
                <a:lnTo>
                  <a:pt x="113614" y="149756"/>
                </a:lnTo>
                <a:cubicBezTo>
                  <a:pt x="115771" y="173529"/>
                  <a:pt x="135546" y="193701"/>
                  <a:pt x="159635" y="195502"/>
                </a:cubicBezTo>
                <a:lnTo>
                  <a:pt x="237295" y="117697"/>
                </a:lnTo>
                <a:lnTo>
                  <a:pt x="223273" y="104009"/>
                </a:lnTo>
                <a:lnTo>
                  <a:pt x="205296" y="85999"/>
                </a:lnTo>
                <a:lnTo>
                  <a:pt x="191274" y="71951"/>
                </a:lnTo>
                <a:close/>
                <a:moveTo>
                  <a:pt x="235857" y="61505"/>
                </a:moveTo>
                <a:lnTo>
                  <a:pt x="215363" y="82757"/>
                </a:lnTo>
                <a:lnTo>
                  <a:pt x="226509" y="93923"/>
                </a:lnTo>
                <a:lnTo>
                  <a:pt x="247362" y="73031"/>
                </a:lnTo>
                <a:lnTo>
                  <a:pt x="235857" y="61505"/>
                </a:lnTo>
                <a:close/>
                <a:moveTo>
                  <a:pt x="218958" y="44215"/>
                </a:moveTo>
                <a:lnTo>
                  <a:pt x="197746" y="65107"/>
                </a:lnTo>
                <a:lnTo>
                  <a:pt x="208532" y="75913"/>
                </a:lnTo>
                <a:lnTo>
                  <a:pt x="229385" y="55021"/>
                </a:lnTo>
                <a:lnTo>
                  <a:pt x="218958" y="44215"/>
                </a:lnTo>
                <a:close/>
                <a:moveTo>
                  <a:pt x="272170" y="25124"/>
                </a:moveTo>
                <a:lnTo>
                  <a:pt x="242688" y="55021"/>
                </a:lnTo>
                <a:lnTo>
                  <a:pt x="254193" y="66187"/>
                </a:lnTo>
                <a:lnTo>
                  <a:pt x="283676" y="36650"/>
                </a:lnTo>
                <a:lnTo>
                  <a:pt x="272170" y="25124"/>
                </a:lnTo>
                <a:close/>
                <a:moveTo>
                  <a:pt x="255272" y="1350"/>
                </a:moveTo>
                <a:cubicBezTo>
                  <a:pt x="256710" y="-451"/>
                  <a:pt x="259946" y="-451"/>
                  <a:pt x="261744" y="1350"/>
                </a:cubicBezTo>
                <a:lnTo>
                  <a:pt x="275766" y="15398"/>
                </a:lnTo>
                <a:lnTo>
                  <a:pt x="293743" y="33408"/>
                </a:lnTo>
                <a:lnTo>
                  <a:pt x="307405" y="47457"/>
                </a:lnTo>
                <a:cubicBezTo>
                  <a:pt x="308484" y="48177"/>
                  <a:pt x="309203" y="49618"/>
                  <a:pt x="309203" y="50698"/>
                </a:cubicBezTo>
                <a:cubicBezTo>
                  <a:pt x="309203" y="51779"/>
                  <a:pt x="308484" y="53220"/>
                  <a:pt x="307405" y="53940"/>
                </a:cubicBezTo>
                <a:cubicBezTo>
                  <a:pt x="306686" y="55021"/>
                  <a:pt x="305607" y="55381"/>
                  <a:pt x="304529" y="55381"/>
                </a:cubicBezTo>
                <a:cubicBezTo>
                  <a:pt x="303091" y="55381"/>
                  <a:pt x="302012" y="55021"/>
                  <a:pt x="300933" y="53940"/>
                </a:cubicBezTo>
                <a:lnTo>
                  <a:pt x="290507" y="43134"/>
                </a:lnTo>
                <a:lnTo>
                  <a:pt x="260665" y="73031"/>
                </a:lnTo>
                <a:lnTo>
                  <a:pt x="274687" y="87079"/>
                </a:lnTo>
                <a:lnTo>
                  <a:pt x="284395" y="96805"/>
                </a:lnTo>
                <a:cubicBezTo>
                  <a:pt x="286192" y="98606"/>
                  <a:pt x="286192" y="101848"/>
                  <a:pt x="284395" y="103289"/>
                </a:cubicBezTo>
                <a:cubicBezTo>
                  <a:pt x="283316" y="104369"/>
                  <a:pt x="282237" y="104730"/>
                  <a:pt x="281159" y="104730"/>
                </a:cubicBezTo>
                <a:cubicBezTo>
                  <a:pt x="279721" y="104730"/>
                  <a:pt x="278642" y="104369"/>
                  <a:pt x="277563" y="103289"/>
                </a:cubicBezTo>
                <a:lnTo>
                  <a:pt x="271092" y="97165"/>
                </a:lnTo>
                <a:lnTo>
                  <a:pt x="247003" y="121299"/>
                </a:lnTo>
                <a:lnTo>
                  <a:pt x="164668" y="203787"/>
                </a:lnTo>
                <a:cubicBezTo>
                  <a:pt x="163590" y="204867"/>
                  <a:pt x="162511" y="205228"/>
                  <a:pt x="161073" y="205228"/>
                </a:cubicBezTo>
                <a:cubicBezTo>
                  <a:pt x="152803" y="204867"/>
                  <a:pt x="144894" y="202706"/>
                  <a:pt x="137703" y="199104"/>
                </a:cubicBezTo>
                <a:lnTo>
                  <a:pt x="127276" y="209550"/>
                </a:lnTo>
                <a:cubicBezTo>
                  <a:pt x="124759" y="212432"/>
                  <a:pt x="121164" y="213873"/>
                  <a:pt x="117569" y="213873"/>
                </a:cubicBezTo>
                <a:cubicBezTo>
                  <a:pt x="113973" y="213873"/>
                  <a:pt x="110378" y="212432"/>
                  <a:pt x="107502" y="209550"/>
                </a:cubicBezTo>
                <a:lnTo>
                  <a:pt x="106783" y="208830"/>
                </a:lnTo>
                <a:lnTo>
                  <a:pt x="61481" y="254576"/>
                </a:lnTo>
                <a:cubicBezTo>
                  <a:pt x="68672" y="254216"/>
                  <a:pt x="75503" y="251695"/>
                  <a:pt x="81974" y="248093"/>
                </a:cubicBezTo>
                <a:cubicBezTo>
                  <a:pt x="89525" y="243410"/>
                  <a:pt x="97794" y="241249"/>
                  <a:pt x="106423" y="241249"/>
                </a:cubicBezTo>
                <a:lnTo>
                  <a:pt x="194510" y="241249"/>
                </a:lnTo>
                <a:cubicBezTo>
                  <a:pt x="197027" y="241249"/>
                  <a:pt x="199184" y="243410"/>
                  <a:pt x="199184" y="245931"/>
                </a:cubicBezTo>
                <a:cubicBezTo>
                  <a:pt x="199184" y="248453"/>
                  <a:pt x="197027" y="250614"/>
                  <a:pt x="194510" y="250614"/>
                </a:cubicBezTo>
                <a:lnTo>
                  <a:pt x="106423" y="250614"/>
                </a:lnTo>
                <a:cubicBezTo>
                  <a:pt x="99592" y="250614"/>
                  <a:pt x="92401" y="252415"/>
                  <a:pt x="86648" y="256017"/>
                </a:cubicBezTo>
                <a:cubicBezTo>
                  <a:pt x="76941" y="261780"/>
                  <a:pt x="66155" y="264302"/>
                  <a:pt x="55369" y="264302"/>
                </a:cubicBezTo>
                <a:cubicBezTo>
                  <a:pt x="53931" y="264302"/>
                  <a:pt x="52492" y="264302"/>
                  <a:pt x="51054" y="264302"/>
                </a:cubicBezTo>
                <a:cubicBezTo>
                  <a:pt x="50695" y="264302"/>
                  <a:pt x="50335" y="264302"/>
                  <a:pt x="49616" y="264302"/>
                </a:cubicBezTo>
                <a:cubicBezTo>
                  <a:pt x="48897" y="264302"/>
                  <a:pt x="48537" y="264302"/>
                  <a:pt x="47818" y="263942"/>
                </a:cubicBezTo>
                <a:cubicBezTo>
                  <a:pt x="39549" y="262861"/>
                  <a:pt x="31639" y="260340"/>
                  <a:pt x="24448" y="256017"/>
                </a:cubicBezTo>
                <a:cubicBezTo>
                  <a:pt x="18336" y="252415"/>
                  <a:pt x="11505" y="250614"/>
                  <a:pt x="4314" y="250614"/>
                </a:cubicBezTo>
                <a:cubicBezTo>
                  <a:pt x="2157" y="250614"/>
                  <a:pt x="0" y="248453"/>
                  <a:pt x="0" y="245931"/>
                </a:cubicBezTo>
                <a:cubicBezTo>
                  <a:pt x="0" y="243410"/>
                  <a:pt x="2157" y="241249"/>
                  <a:pt x="4314" y="241249"/>
                </a:cubicBezTo>
                <a:cubicBezTo>
                  <a:pt x="13303" y="241249"/>
                  <a:pt x="21572" y="243410"/>
                  <a:pt x="29122" y="248093"/>
                </a:cubicBezTo>
                <a:cubicBezTo>
                  <a:pt x="35235" y="251334"/>
                  <a:pt x="41706" y="253496"/>
                  <a:pt x="48178" y="254576"/>
                </a:cubicBezTo>
                <a:lnTo>
                  <a:pt x="100311" y="202346"/>
                </a:lnTo>
                <a:lnTo>
                  <a:pt x="99592" y="201625"/>
                </a:lnTo>
                <a:cubicBezTo>
                  <a:pt x="94199" y="196222"/>
                  <a:pt x="94199" y="187577"/>
                  <a:pt x="99592" y="182174"/>
                </a:cubicBezTo>
                <a:lnTo>
                  <a:pt x="110378" y="171368"/>
                </a:lnTo>
                <a:cubicBezTo>
                  <a:pt x="106783" y="164164"/>
                  <a:pt x="104625" y="156600"/>
                  <a:pt x="104266" y="148315"/>
                </a:cubicBezTo>
                <a:cubicBezTo>
                  <a:pt x="104266" y="146874"/>
                  <a:pt x="104625" y="145433"/>
                  <a:pt x="105344" y="144713"/>
                </a:cubicBezTo>
                <a:lnTo>
                  <a:pt x="188038" y="62225"/>
                </a:lnTo>
                <a:lnTo>
                  <a:pt x="188038" y="61865"/>
                </a:lnTo>
                <a:lnTo>
                  <a:pt x="212127" y="37731"/>
                </a:lnTo>
                <a:lnTo>
                  <a:pt x="205655" y="31247"/>
                </a:lnTo>
                <a:cubicBezTo>
                  <a:pt x="203858" y="29446"/>
                  <a:pt x="203858" y="26204"/>
                  <a:pt x="205655" y="24763"/>
                </a:cubicBezTo>
                <a:cubicBezTo>
                  <a:pt x="207453" y="22602"/>
                  <a:pt x="210329" y="22602"/>
                  <a:pt x="212127" y="24763"/>
                </a:cubicBezTo>
                <a:lnTo>
                  <a:pt x="222195" y="34489"/>
                </a:lnTo>
                <a:lnTo>
                  <a:pt x="235857" y="48537"/>
                </a:lnTo>
                <a:lnTo>
                  <a:pt x="265699" y="18640"/>
                </a:lnTo>
                <a:lnTo>
                  <a:pt x="255272" y="7834"/>
                </a:lnTo>
                <a:cubicBezTo>
                  <a:pt x="254193" y="7113"/>
                  <a:pt x="253834" y="6033"/>
                  <a:pt x="253834" y="4952"/>
                </a:cubicBezTo>
                <a:cubicBezTo>
                  <a:pt x="253834" y="3511"/>
                  <a:pt x="254193" y="2431"/>
                  <a:pt x="255272" y="135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64" name="Freeform 422">
            <a:extLst>
              <a:ext uri="{FF2B5EF4-FFF2-40B4-BE49-F238E27FC236}">
                <a16:creationId xmlns:a16="http://schemas.microsoft.com/office/drawing/2014/main" id="{7161AF9F-23D1-3848-A0D4-A59E127B86C9}"/>
              </a:ext>
            </a:extLst>
          </p:cNvPr>
          <p:cNvSpPr>
            <a:spLocks noChangeArrowheads="1"/>
          </p:cNvSpPr>
          <p:nvPr/>
        </p:nvSpPr>
        <p:spPr bwMode="auto">
          <a:xfrm>
            <a:off x="6025060" y="3752520"/>
            <a:ext cx="284815" cy="284815"/>
          </a:xfrm>
          <a:custGeom>
            <a:avLst/>
            <a:gdLst>
              <a:gd name="T0" fmla="*/ 475897 w 309204"/>
              <a:gd name="T1" fmla="*/ 521755 h 309204"/>
              <a:gd name="T2" fmla="*/ 484555 w 309204"/>
              <a:gd name="T3" fmla="*/ 453129 h 309204"/>
              <a:gd name="T4" fmla="*/ 476218 w 309204"/>
              <a:gd name="T5" fmla="*/ 461467 h 309204"/>
              <a:gd name="T6" fmla="*/ 466917 w 309204"/>
              <a:gd name="T7" fmla="*/ 426834 h 309204"/>
              <a:gd name="T8" fmla="*/ 458580 w 309204"/>
              <a:gd name="T9" fmla="*/ 418495 h 309204"/>
              <a:gd name="T10" fmla="*/ 501874 w 309204"/>
              <a:gd name="T11" fmla="*/ 409193 h 309204"/>
              <a:gd name="T12" fmla="*/ 449922 w 309204"/>
              <a:gd name="T13" fmla="*/ 349227 h 309204"/>
              <a:gd name="T14" fmla="*/ 441585 w 309204"/>
              <a:gd name="T15" fmla="*/ 357887 h 309204"/>
              <a:gd name="T16" fmla="*/ 237938 w 309204"/>
              <a:gd name="T17" fmla="*/ 358207 h 309204"/>
              <a:gd name="T18" fmla="*/ 237938 w 309204"/>
              <a:gd name="T19" fmla="*/ 323564 h 309204"/>
              <a:gd name="T20" fmla="*/ 484555 w 309204"/>
              <a:gd name="T21" fmla="*/ 339949 h 309204"/>
              <a:gd name="T22" fmla="*/ 467238 w 309204"/>
              <a:gd name="T23" fmla="*/ 274187 h 309204"/>
              <a:gd name="T24" fmla="*/ 458901 w 309204"/>
              <a:gd name="T25" fmla="*/ 282226 h 309204"/>
              <a:gd name="T26" fmla="*/ 426445 w 309204"/>
              <a:gd name="T27" fmla="*/ 494171 h 309204"/>
              <a:gd name="T28" fmla="*/ 528877 w 309204"/>
              <a:gd name="T29" fmla="*/ 238587 h 309204"/>
              <a:gd name="T30" fmla="*/ 204276 w 309204"/>
              <a:gd name="T31" fmla="*/ 195939 h 309204"/>
              <a:gd name="T32" fmla="*/ 195939 w 309204"/>
              <a:gd name="T33" fmla="*/ 187602 h 309204"/>
              <a:gd name="T34" fmla="*/ 17600 w 309204"/>
              <a:gd name="T35" fmla="*/ 417690 h 309204"/>
              <a:gd name="T36" fmla="*/ 306387 w 309204"/>
              <a:gd name="T37" fmla="*/ 545155 h 309204"/>
              <a:gd name="T38" fmla="*/ 204040 w 309204"/>
              <a:gd name="T39" fmla="*/ 511164 h 309204"/>
              <a:gd name="T40" fmla="*/ 43023 w 309204"/>
              <a:gd name="T41" fmla="*/ 409192 h 309204"/>
              <a:gd name="T42" fmla="*/ 136243 w 309204"/>
              <a:gd name="T43" fmla="*/ 196099 h 309204"/>
              <a:gd name="T44" fmla="*/ 153194 w 309204"/>
              <a:gd name="T45" fmla="*/ 196099 h 309204"/>
              <a:gd name="T46" fmla="*/ 195567 w 309204"/>
              <a:gd name="T47" fmla="*/ 153611 h 309204"/>
              <a:gd name="T48" fmla="*/ 204040 w 309204"/>
              <a:gd name="T49" fmla="*/ 137269 h 309204"/>
              <a:gd name="T50" fmla="*/ 204040 w 309204"/>
              <a:gd name="T51" fmla="*/ 306569 h 309204"/>
              <a:gd name="T52" fmla="*/ 306387 w 309204"/>
              <a:gd name="T53" fmla="*/ 306569 h 309204"/>
              <a:gd name="T54" fmla="*/ 280310 w 309204"/>
              <a:gd name="T55" fmla="*/ 85631 h 309204"/>
              <a:gd name="T56" fmla="*/ 426445 w 309204"/>
              <a:gd name="T57" fmla="*/ 60137 h 309204"/>
              <a:gd name="T58" fmla="*/ 528877 w 309204"/>
              <a:gd name="T59" fmla="*/ 60137 h 309204"/>
              <a:gd name="T60" fmla="*/ 409484 w 309204"/>
              <a:gd name="T61" fmla="*/ 26148 h 309204"/>
              <a:gd name="T62" fmla="*/ 536708 w 309204"/>
              <a:gd name="T63" fmla="*/ 42488 h 309204"/>
              <a:gd name="T64" fmla="*/ 536708 w 309204"/>
              <a:gd name="T65" fmla="*/ 17649 h 309204"/>
              <a:gd name="T66" fmla="*/ 237938 w 309204"/>
              <a:gd name="T67" fmla="*/ 68636 h 309204"/>
              <a:gd name="T68" fmla="*/ 237938 w 309204"/>
              <a:gd name="T69" fmla="*/ 17649 h 309204"/>
              <a:gd name="T70" fmla="*/ 562151 w 309204"/>
              <a:gd name="T71" fmla="*/ 26148 h 309204"/>
              <a:gd name="T72" fmla="*/ 545188 w 309204"/>
              <a:gd name="T73" fmla="*/ 494171 h 309204"/>
              <a:gd name="T74" fmla="*/ 409484 w 309204"/>
              <a:gd name="T75" fmla="*/ 58831 h 309204"/>
              <a:gd name="T76" fmla="*/ 417964 w 309204"/>
              <a:gd name="T77" fmla="*/ 0 h 309204"/>
              <a:gd name="T78" fmla="*/ 288785 w 309204"/>
              <a:gd name="T79" fmla="*/ 9152 h 309204"/>
              <a:gd name="T80" fmla="*/ 323335 w 309204"/>
              <a:gd name="T81" fmla="*/ 315066 h 309204"/>
              <a:gd name="T82" fmla="*/ 288785 w 309204"/>
              <a:gd name="T83" fmla="*/ 366052 h 309204"/>
              <a:gd name="T84" fmla="*/ 220988 w 309204"/>
              <a:gd name="T85" fmla="*/ 366052 h 309204"/>
              <a:gd name="T86" fmla="*/ 187090 w 309204"/>
              <a:gd name="T87" fmla="*/ 315066 h 309204"/>
              <a:gd name="T88" fmla="*/ 59322 w 309204"/>
              <a:gd name="T89" fmla="*/ 323564 h 309204"/>
              <a:gd name="T90" fmla="*/ 187090 w 309204"/>
              <a:gd name="T91" fmla="*/ 502668 h 309204"/>
              <a:gd name="T92" fmla="*/ 153194 w 309204"/>
              <a:gd name="T93" fmla="*/ 451681 h 309204"/>
              <a:gd name="T94" fmla="*/ 314860 w 309204"/>
              <a:gd name="T95" fmla="*/ 443184 h 309204"/>
              <a:gd name="T96" fmla="*/ 348759 w 309204"/>
              <a:gd name="T97" fmla="*/ 460180 h 309204"/>
              <a:gd name="T98" fmla="*/ 314860 w 309204"/>
              <a:gd name="T99" fmla="*/ 562151 h 309204"/>
              <a:gd name="T100" fmla="*/ 0 w 309204"/>
              <a:gd name="T101" fmla="*/ 417690 h 309204"/>
              <a:gd name="T102" fmla="*/ 187090 w 309204"/>
              <a:gd name="T103" fmla="*/ 137269 h 309204"/>
              <a:gd name="T104" fmla="*/ 220988 w 309204"/>
              <a:gd name="T105" fmla="*/ 9152 h 30920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09204" h="309204">
                <a:moveTo>
                  <a:pt x="261761" y="277813"/>
                </a:moveTo>
                <a:cubicBezTo>
                  <a:pt x="264584" y="277813"/>
                  <a:pt x="266347" y="279930"/>
                  <a:pt x="266347" y="282399"/>
                </a:cubicBezTo>
                <a:cubicBezTo>
                  <a:pt x="266347" y="285221"/>
                  <a:pt x="264584" y="286985"/>
                  <a:pt x="261761" y="286985"/>
                </a:cubicBezTo>
                <a:cubicBezTo>
                  <a:pt x="259292" y="286985"/>
                  <a:pt x="257175" y="285221"/>
                  <a:pt x="257175" y="282399"/>
                </a:cubicBezTo>
                <a:cubicBezTo>
                  <a:pt x="257175" y="279930"/>
                  <a:pt x="259292" y="277813"/>
                  <a:pt x="261761" y="277813"/>
                </a:cubicBezTo>
                <a:close/>
                <a:moveTo>
                  <a:pt x="266524" y="249238"/>
                </a:moveTo>
                <a:cubicBezTo>
                  <a:pt x="268994" y="249238"/>
                  <a:pt x="271110" y="251355"/>
                  <a:pt x="271110" y="253824"/>
                </a:cubicBezTo>
                <a:cubicBezTo>
                  <a:pt x="271110" y="256294"/>
                  <a:pt x="268994" y="258410"/>
                  <a:pt x="266524" y="258410"/>
                </a:cubicBezTo>
                <a:cubicBezTo>
                  <a:pt x="264055" y="258410"/>
                  <a:pt x="261938" y="256294"/>
                  <a:pt x="261938" y="253824"/>
                </a:cubicBezTo>
                <a:cubicBezTo>
                  <a:pt x="261938" y="251355"/>
                  <a:pt x="264055" y="249238"/>
                  <a:pt x="266524" y="249238"/>
                </a:cubicBezTo>
                <a:close/>
                <a:moveTo>
                  <a:pt x="252236" y="230188"/>
                </a:moveTo>
                <a:cubicBezTo>
                  <a:pt x="254706" y="230188"/>
                  <a:pt x="256822" y="232305"/>
                  <a:pt x="256822" y="234774"/>
                </a:cubicBezTo>
                <a:cubicBezTo>
                  <a:pt x="256822" y="237244"/>
                  <a:pt x="254706" y="239360"/>
                  <a:pt x="252236" y="239360"/>
                </a:cubicBezTo>
                <a:cubicBezTo>
                  <a:pt x="249767" y="239360"/>
                  <a:pt x="247650" y="237244"/>
                  <a:pt x="247650" y="234774"/>
                </a:cubicBezTo>
                <a:cubicBezTo>
                  <a:pt x="247650" y="232305"/>
                  <a:pt x="249767" y="230188"/>
                  <a:pt x="252236" y="230188"/>
                </a:cubicBezTo>
                <a:close/>
                <a:moveTo>
                  <a:pt x="276049" y="215900"/>
                </a:moveTo>
                <a:cubicBezTo>
                  <a:pt x="278519" y="215900"/>
                  <a:pt x="280635" y="218017"/>
                  <a:pt x="280635" y="220486"/>
                </a:cubicBezTo>
                <a:cubicBezTo>
                  <a:pt x="280635" y="222956"/>
                  <a:pt x="278519" y="225072"/>
                  <a:pt x="276049" y="225072"/>
                </a:cubicBezTo>
                <a:cubicBezTo>
                  <a:pt x="273580" y="225072"/>
                  <a:pt x="271463" y="222956"/>
                  <a:pt x="271463" y="220486"/>
                </a:cubicBezTo>
                <a:cubicBezTo>
                  <a:pt x="271463" y="218017"/>
                  <a:pt x="273580" y="215900"/>
                  <a:pt x="276049" y="215900"/>
                </a:cubicBezTo>
                <a:close/>
                <a:moveTo>
                  <a:pt x="247474" y="192088"/>
                </a:moveTo>
                <a:cubicBezTo>
                  <a:pt x="249944" y="192088"/>
                  <a:pt x="252060" y="193920"/>
                  <a:pt x="252060" y="196851"/>
                </a:cubicBezTo>
                <a:cubicBezTo>
                  <a:pt x="252060" y="199415"/>
                  <a:pt x="249944" y="201247"/>
                  <a:pt x="247474" y="201247"/>
                </a:cubicBezTo>
                <a:cubicBezTo>
                  <a:pt x="245005" y="201247"/>
                  <a:pt x="242888" y="199415"/>
                  <a:pt x="242888" y="196851"/>
                </a:cubicBezTo>
                <a:cubicBezTo>
                  <a:pt x="242888" y="193920"/>
                  <a:pt x="245005" y="192088"/>
                  <a:pt x="247474" y="192088"/>
                </a:cubicBezTo>
                <a:close/>
                <a:moveTo>
                  <a:pt x="130875" y="177972"/>
                </a:moveTo>
                <a:lnTo>
                  <a:pt x="130875" y="197027"/>
                </a:lnTo>
                <a:lnTo>
                  <a:pt x="149520" y="197027"/>
                </a:lnTo>
                <a:lnTo>
                  <a:pt x="149520" y="177972"/>
                </a:lnTo>
                <a:lnTo>
                  <a:pt x="130875" y="177972"/>
                </a:lnTo>
                <a:close/>
                <a:moveTo>
                  <a:pt x="266524" y="177800"/>
                </a:moveTo>
                <a:cubicBezTo>
                  <a:pt x="268994" y="177800"/>
                  <a:pt x="271110" y="179841"/>
                  <a:pt x="271110" y="182563"/>
                </a:cubicBezTo>
                <a:cubicBezTo>
                  <a:pt x="271110" y="184944"/>
                  <a:pt x="268994" y="186985"/>
                  <a:pt x="266524" y="186985"/>
                </a:cubicBezTo>
                <a:cubicBezTo>
                  <a:pt x="264055" y="186985"/>
                  <a:pt x="261938" y="184944"/>
                  <a:pt x="261938" y="182563"/>
                </a:cubicBezTo>
                <a:cubicBezTo>
                  <a:pt x="261938" y="179841"/>
                  <a:pt x="264055" y="177800"/>
                  <a:pt x="266524" y="177800"/>
                </a:cubicBezTo>
                <a:close/>
                <a:moveTo>
                  <a:pt x="256999" y="150813"/>
                </a:moveTo>
                <a:cubicBezTo>
                  <a:pt x="259822" y="150813"/>
                  <a:pt x="261585" y="152854"/>
                  <a:pt x="261585" y="155235"/>
                </a:cubicBezTo>
                <a:cubicBezTo>
                  <a:pt x="261585" y="157957"/>
                  <a:pt x="259822" y="159998"/>
                  <a:pt x="256999" y="159998"/>
                </a:cubicBezTo>
                <a:cubicBezTo>
                  <a:pt x="254530" y="159998"/>
                  <a:pt x="252413" y="157957"/>
                  <a:pt x="252413" y="155235"/>
                </a:cubicBezTo>
                <a:cubicBezTo>
                  <a:pt x="252413" y="152854"/>
                  <a:pt x="254530" y="150813"/>
                  <a:pt x="256999" y="150813"/>
                </a:cubicBezTo>
                <a:close/>
                <a:moveTo>
                  <a:pt x="234561" y="131232"/>
                </a:moveTo>
                <a:lnTo>
                  <a:pt x="234561" y="271812"/>
                </a:lnTo>
                <a:cubicBezTo>
                  <a:pt x="234561" y="287272"/>
                  <a:pt x="247121" y="299856"/>
                  <a:pt x="262552" y="299856"/>
                </a:cubicBezTo>
                <a:cubicBezTo>
                  <a:pt x="277983" y="299856"/>
                  <a:pt x="290902" y="287272"/>
                  <a:pt x="290902" y="271812"/>
                </a:cubicBezTo>
                <a:lnTo>
                  <a:pt x="290902" y="131232"/>
                </a:lnTo>
                <a:lnTo>
                  <a:pt x="234561" y="131232"/>
                </a:lnTo>
                <a:close/>
                <a:moveTo>
                  <a:pt x="107774" y="103188"/>
                </a:moveTo>
                <a:cubicBezTo>
                  <a:pt x="110597" y="103188"/>
                  <a:pt x="112360" y="105305"/>
                  <a:pt x="112360" y="107774"/>
                </a:cubicBezTo>
                <a:cubicBezTo>
                  <a:pt x="112360" y="110244"/>
                  <a:pt x="110597" y="112360"/>
                  <a:pt x="107774" y="112360"/>
                </a:cubicBezTo>
                <a:cubicBezTo>
                  <a:pt x="105305" y="112360"/>
                  <a:pt x="103188" y="110244"/>
                  <a:pt x="103188" y="107774"/>
                </a:cubicBezTo>
                <a:cubicBezTo>
                  <a:pt x="103188" y="105305"/>
                  <a:pt x="105305" y="103188"/>
                  <a:pt x="107774" y="103188"/>
                </a:cubicBezTo>
                <a:close/>
                <a:moveTo>
                  <a:pt x="75298" y="103188"/>
                </a:moveTo>
                <a:cubicBezTo>
                  <a:pt x="38725" y="105705"/>
                  <a:pt x="9681" y="136265"/>
                  <a:pt x="9681" y="173298"/>
                </a:cubicBezTo>
                <a:lnTo>
                  <a:pt x="9681" y="229745"/>
                </a:lnTo>
                <a:cubicBezTo>
                  <a:pt x="9681" y="268576"/>
                  <a:pt x="40876" y="299856"/>
                  <a:pt x="79601" y="299856"/>
                </a:cubicBezTo>
                <a:lnTo>
                  <a:pt x="107569" y="299856"/>
                </a:lnTo>
                <a:lnTo>
                  <a:pt x="168524" y="299856"/>
                </a:lnTo>
                <a:lnTo>
                  <a:pt x="168524" y="253116"/>
                </a:lnTo>
                <a:lnTo>
                  <a:pt x="112230" y="253116"/>
                </a:lnTo>
                <a:lnTo>
                  <a:pt x="112230" y="281160"/>
                </a:lnTo>
                <a:cubicBezTo>
                  <a:pt x="112230" y="284036"/>
                  <a:pt x="110437" y="285834"/>
                  <a:pt x="107569" y="285834"/>
                </a:cubicBezTo>
                <a:lnTo>
                  <a:pt x="84262" y="285834"/>
                </a:lnTo>
                <a:cubicBezTo>
                  <a:pt x="50557" y="285834"/>
                  <a:pt x="23665" y="258509"/>
                  <a:pt x="23665" y="225071"/>
                </a:cubicBezTo>
                <a:lnTo>
                  <a:pt x="23665" y="177972"/>
                </a:lnTo>
                <a:cubicBezTo>
                  <a:pt x="23665" y="147411"/>
                  <a:pt x="46613" y="121524"/>
                  <a:pt x="76374" y="117929"/>
                </a:cubicBezTo>
                <a:cubicBezTo>
                  <a:pt x="75657" y="114693"/>
                  <a:pt x="74939" y="111457"/>
                  <a:pt x="74939" y="107862"/>
                </a:cubicBezTo>
                <a:cubicBezTo>
                  <a:pt x="74939" y="106424"/>
                  <a:pt x="75298" y="104985"/>
                  <a:pt x="75298" y="103188"/>
                </a:cubicBezTo>
                <a:close/>
                <a:moveTo>
                  <a:pt x="107569" y="84492"/>
                </a:moveTo>
                <a:cubicBezTo>
                  <a:pt x="94660" y="84492"/>
                  <a:pt x="84262" y="94918"/>
                  <a:pt x="84262" y="107862"/>
                </a:cubicBezTo>
                <a:cubicBezTo>
                  <a:pt x="84262" y="120805"/>
                  <a:pt x="94660" y="131232"/>
                  <a:pt x="107569" y="131232"/>
                </a:cubicBezTo>
                <a:cubicBezTo>
                  <a:pt x="120477" y="131232"/>
                  <a:pt x="130875" y="120805"/>
                  <a:pt x="130875" y="107862"/>
                </a:cubicBezTo>
                <a:cubicBezTo>
                  <a:pt x="130875" y="94918"/>
                  <a:pt x="120477" y="84492"/>
                  <a:pt x="107569" y="84492"/>
                </a:cubicBezTo>
                <a:close/>
                <a:moveTo>
                  <a:pt x="121552" y="47100"/>
                </a:moveTo>
                <a:cubicBezTo>
                  <a:pt x="116533" y="47100"/>
                  <a:pt x="112230" y="51055"/>
                  <a:pt x="112230" y="56448"/>
                </a:cubicBezTo>
                <a:lnTo>
                  <a:pt x="112230" y="75503"/>
                </a:lnTo>
                <a:cubicBezTo>
                  <a:pt x="128007" y="77661"/>
                  <a:pt x="140556" y="91323"/>
                  <a:pt x="140556" y="107862"/>
                </a:cubicBezTo>
                <a:cubicBezTo>
                  <a:pt x="140556" y="124401"/>
                  <a:pt x="128007" y="138063"/>
                  <a:pt x="112230" y="140220"/>
                </a:cubicBezTo>
                <a:lnTo>
                  <a:pt x="112230" y="168624"/>
                </a:lnTo>
                <a:lnTo>
                  <a:pt x="126214" y="168624"/>
                </a:lnTo>
                <a:lnTo>
                  <a:pt x="154181" y="168624"/>
                </a:lnTo>
                <a:lnTo>
                  <a:pt x="168524" y="168624"/>
                </a:lnTo>
                <a:lnTo>
                  <a:pt x="168524" y="56448"/>
                </a:lnTo>
                <a:cubicBezTo>
                  <a:pt x="168524" y="51055"/>
                  <a:pt x="164221" y="47100"/>
                  <a:pt x="158843" y="47100"/>
                </a:cubicBezTo>
                <a:lnTo>
                  <a:pt x="154181" y="47100"/>
                </a:lnTo>
                <a:lnTo>
                  <a:pt x="126214" y="47100"/>
                </a:lnTo>
                <a:lnTo>
                  <a:pt x="121552" y="47100"/>
                </a:lnTo>
                <a:close/>
                <a:moveTo>
                  <a:pt x="234561" y="33078"/>
                </a:moveTo>
                <a:lnTo>
                  <a:pt x="234561" y="121884"/>
                </a:lnTo>
                <a:lnTo>
                  <a:pt x="290902" y="121884"/>
                </a:lnTo>
                <a:lnTo>
                  <a:pt x="290902" y="33078"/>
                </a:lnTo>
                <a:lnTo>
                  <a:pt x="234561" y="33078"/>
                </a:lnTo>
                <a:close/>
                <a:moveTo>
                  <a:pt x="229896" y="9708"/>
                </a:moveTo>
                <a:cubicBezTo>
                  <a:pt x="227384" y="9708"/>
                  <a:pt x="225231" y="11505"/>
                  <a:pt x="225231" y="14382"/>
                </a:cubicBezTo>
                <a:lnTo>
                  <a:pt x="225231" y="18696"/>
                </a:lnTo>
                <a:cubicBezTo>
                  <a:pt x="225231" y="21572"/>
                  <a:pt x="227384" y="23370"/>
                  <a:pt x="229896" y="23370"/>
                </a:cubicBezTo>
                <a:lnTo>
                  <a:pt x="295209" y="23370"/>
                </a:lnTo>
                <a:cubicBezTo>
                  <a:pt x="298080" y="23370"/>
                  <a:pt x="299874" y="21572"/>
                  <a:pt x="299874" y="18696"/>
                </a:cubicBezTo>
                <a:lnTo>
                  <a:pt x="299874" y="14382"/>
                </a:lnTo>
                <a:cubicBezTo>
                  <a:pt x="299874" y="11505"/>
                  <a:pt x="298080" y="9708"/>
                  <a:pt x="295209" y="9708"/>
                </a:cubicBezTo>
                <a:lnTo>
                  <a:pt x="229896" y="9708"/>
                </a:lnTo>
                <a:close/>
                <a:moveTo>
                  <a:pt x="130875" y="9708"/>
                </a:moveTo>
                <a:lnTo>
                  <a:pt x="130875" y="37752"/>
                </a:lnTo>
                <a:lnTo>
                  <a:pt x="149520" y="37752"/>
                </a:lnTo>
                <a:lnTo>
                  <a:pt x="149520" y="9708"/>
                </a:lnTo>
                <a:lnTo>
                  <a:pt x="130875" y="9708"/>
                </a:lnTo>
                <a:close/>
                <a:moveTo>
                  <a:pt x="229896" y="0"/>
                </a:moveTo>
                <a:lnTo>
                  <a:pt x="295209" y="0"/>
                </a:lnTo>
                <a:cubicBezTo>
                  <a:pt x="303104" y="0"/>
                  <a:pt x="309204" y="6472"/>
                  <a:pt x="309204" y="14382"/>
                </a:cubicBezTo>
                <a:lnTo>
                  <a:pt x="309204" y="18696"/>
                </a:lnTo>
                <a:cubicBezTo>
                  <a:pt x="309204" y="25168"/>
                  <a:pt x="305616" y="29842"/>
                  <a:pt x="299874" y="32359"/>
                </a:cubicBezTo>
                <a:lnTo>
                  <a:pt x="299874" y="271812"/>
                </a:lnTo>
                <a:cubicBezTo>
                  <a:pt x="299874" y="292665"/>
                  <a:pt x="283007" y="309204"/>
                  <a:pt x="262552" y="309204"/>
                </a:cubicBezTo>
                <a:cubicBezTo>
                  <a:pt x="242097" y="309204"/>
                  <a:pt x="225231" y="292665"/>
                  <a:pt x="225231" y="271812"/>
                </a:cubicBezTo>
                <a:lnTo>
                  <a:pt x="225231" y="32359"/>
                </a:lnTo>
                <a:cubicBezTo>
                  <a:pt x="219848" y="29842"/>
                  <a:pt x="215900" y="25168"/>
                  <a:pt x="215900" y="18696"/>
                </a:cubicBezTo>
                <a:lnTo>
                  <a:pt x="215900" y="14382"/>
                </a:lnTo>
                <a:cubicBezTo>
                  <a:pt x="215900" y="6472"/>
                  <a:pt x="222001" y="0"/>
                  <a:pt x="229896" y="0"/>
                </a:cubicBezTo>
                <a:close/>
                <a:moveTo>
                  <a:pt x="126214" y="0"/>
                </a:moveTo>
                <a:lnTo>
                  <a:pt x="154181" y="0"/>
                </a:lnTo>
                <a:cubicBezTo>
                  <a:pt x="156691" y="0"/>
                  <a:pt x="158843" y="2157"/>
                  <a:pt x="158843" y="5034"/>
                </a:cubicBezTo>
                <a:lnTo>
                  <a:pt x="158843" y="37752"/>
                </a:lnTo>
                <a:cubicBezTo>
                  <a:pt x="169241" y="37752"/>
                  <a:pt x="177847" y="46021"/>
                  <a:pt x="177847" y="56448"/>
                </a:cubicBezTo>
                <a:lnTo>
                  <a:pt x="177847" y="173298"/>
                </a:lnTo>
                <a:cubicBezTo>
                  <a:pt x="177847" y="175815"/>
                  <a:pt x="175695" y="177972"/>
                  <a:pt x="173185" y="177972"/>
                </a:cubicBezTo>
                <a:lnTo>
                  <a:pt x="158843" y="177972"/>
                </a:lnTo>
                <a:lnTo>
                  <a:pt x="158843" y="201342"/>
                </a:lnTo>
                <a:cubicBezTo>
                  <a:pt x="158843" y="204218"/>
                  <a:pt x="156691" y="206375"/>
                  <a:pt x="154181" y="206375"/>
                </a:cubicBezTo>
                <a:lnTo>
                  <a:pt x="126214" y="206375"/>
                </a:lnTo>
                <a:cubicBezTo>
                  <a:pt x="123704" y="206375"/>
                  <a:pt x="121552" y="204218"/>
                  <a:pt x="121552" y="201342"/>
                </a:cubicBezTo>
                <a:lnTo>
                  <a:pt x="121552" y="177972"/>
                </a:lnTo>
                <a:lnTo>
                  <a:pt x="107569" y="177972"/>
                </a:lnTo>
                <a:cubicBezTo>
                  <a:pt x="105059" y="177972"/>
                  <a:pt x="102907" y="175815"/>
                  <a:pt x="102907" y="173298"/>
                </a:cubicBezTo>
                <a:lnTo>
                  <a:pt x="102907" y="140220"/>
                </a:lnTo>
                <a:cubicBezTo>
                  <a:pt x="93943" y="139142"/>
                  <a:pt x="86055" y="134108"/>
                  <a:pt x="81035" y="126917"/>
                </a:cubicBezTo>
                <a:cubicBezTo>
                  <a:pt x="54143" y="128356"/>
                  <a:pt x="32629" y="151006"/>
                  <a:pt x="32629" y="177972"/>
                </a:cubicBezTo>
                <a:lnTo>
                  <a:pt x="32629" y="225071"/>
                </a:lnTo>
                <a:cubicBezTo>
                  <a:pt x="32629" y="253475"/>
                  <a:pt x="55936" y="276486"/>
                  <a:pt x="84262" y="276486"/>
                </a:cubicBezTo>
                <a:lnTo>
                  <a:pt x="102907" y="276486"/>
                </a:lnTo>
                <a:lnTo>
                  <a:pt x="102907" y="253116"/>
                </a:lnTo>
                <a:lnTo>
                  <a:pt x="88923" y="253116"/>
                </a:lnTo>
                <a:cubicBezTo>
                  <a:pt x="86413" y="253116"/>
                  <a:pt x="84262" y="250958"/>
                  <a:pt x="84262" y="248442"/>
                </a:cubicBezTo>
                <a:cubicBezTo>
                  <a:pt x="84262" y="245925"/>
                  <a:pt x="86413" y="243768"/>
                  <a:pt x="88923" y="243768"/>
                </a:cubicBezTo>
                <a:lnTo>
                  <a:pt x="107569" y="243768"/>
                </a:lnTo>
                <a:lnTo>
                  <a:pt x="173185" y="243768"/>
                </a:lnTo>
                <a:lnTo>
                  <a:pt x="191830" y="243768"/>
                </a:lnTo>
                <a:cubicBezTo>
                  <a:pt x="194340" y="243768"/>
                  <a:pt x="196492" y="245925"/>
                  <a:pt x="196492" y="248442"/>
                </a:cubicBezTo>
                <a:cubicBezTo>
                  <a:pt x="196492" y="250958"/>
                  <a:pt x="194340" y="253116"/>
                  <a:pt x="191830" y="253116"/>
                </a:cubicBezTo>
                <a:lnTo>
                  <a:pt x="177847" y="253116"/>
                </a:lnTo>
                <a:lnTo>
                  <a:pt x="177847" y="304530"/>
                </a:lnTo>
                <a:cubicBezTo>
                  <a:pt x="177847" y="307046"/>
                  <a:pt x="175695" y="309204"/>
                  <a:pt x="173185" y="309204"/>
                </a:cubicBezTo>
                <a:lnTo>
                  <a:pt x="107569" y="309204"/>
                </a:lnTo>
                <a:lnTo>
                  <a:pt x="79601" y="309204"/>
                </a:lnTo>
                <a:cubicBezTo>
                  <a:pt x="35856" y="309204"/>
                  <a:pt x="0" y="273609"/>
                  <a:pt x="0" y="229745"/>
                </a:cubicBezTo>
                <a:lnTo>
                  <a:pt x="0" y="173298"/>
                </a:lnTo>
                <a:cubicBezTo>
                  <a:pt x="0" y="130153"/>
                  <a:pt x="35139" y="94559"/>
                  <a:pt x="78167" y="93840"/>
                </a:cubicBezTo>
                <a:cubicBezTo>
                  <a:pt x="82828" y="84132"/>
                  <a:pt x="91792" y="77301"/>
                  <a:pt x="102907" y="75503"/>
                </a:cubicBezTo>
                <a:lnTo>
                  <a:pt x="102907" y="56448"/>
                </a:lnTo>
                <a:cubicBezTo>
                  <a:pt x="102907" y="46021"/>
                  <a:pt x="111513" y="37752"/>
                  <a:pt x="121552" y="37752"/>
                </a:cubicBezTo>
                <a:lnTo>
                  <a:pt x="121552" y="5034"/>
                </a:lnTo>
                <a:cubicBezTo>
                  <a:pt x="121552" y="2157"/>
                  <a:pt x="123704" y="0"/>
                  <a:pt x="126214"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8" name="Rectangle 27">
            <a:extLst>
              <a:ext uri="{FF2B5EF4-FFF2-40B4-BE49-F238E27FC236}">
                <a16:creationId xmlns:a16="http://schemas.microsoft.com/office/drawing/2014/main" id="{C154B8E3-AD5A-4856-A1B0-F4A4E884D643}"/>
              </a:ext>
            </a:extLst>
          </p:cNvPr>
          <p:cNvSpPr/>
          <p:nvPr/>
        </p:nvSpPr>
        <p:spPr>
          <a:xfrm>
            <a:off x="341895" y="296068"/>
            <a:ext cx="4657808"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546753F5-0AD8-48A9-B391-CC85E8EDAA81}"/>
              </a:ext>
            </a:extLst>
          </p:cNvPr>
          <p:cNvSpPr/>
          <p:nvPr/>
        </p:nvSpPr>
        <p:spPr>
          <a:xfrm>
            <a:off x="268777" y="296068"/>
            <a:ext cx="80031" cy="75457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
        <p:nvSpPr>
          <p:cNvPr id="32" name="TextBox 31">
            <a:extLst>
              <a:ext uri="{FF2B5EF4-FFF2-40B4-BE49-F238E27FC236}">
                <a16:creationId xmlns:a16="http://schemas.microsoft.com/office/drawing/2014/main" id="{2E665633-A0FA-4567-ABEE-9A1ACBF177A3}"/>
              </a:ext>
            </a:extLst>
          </p:cNvPr>
          <p:cNvSpPr txBox="1"/>
          <p:nvPr/>
        </p:nvSpPr>
        <p:spPr>
          <a:xfrm>
            <a:off x="1227784" y="380968"/>
            <a:ext cx="3600958" cy="584775"/>
          </a:xfrm>
          <a:prstGeom prst="rect">
            <a:avLst/>
          </a:prstGeom>
          <a:noFill/>
        </p:spPr>
        <p:txBody>
          <a:bodyPr wrap="square" rtlCol="0" anchor="b" anchorCtr="0">
            <a:spAutoFit/>
          </a:bodyPr>
          <a:lstStyle/>
          <a:p>
            <a:r>
              <a:rPr lang="en-US" sz="1600" b="1" dirty="0">
                <a:solidFill>
                  <a:schemeClr val="tx2"/>
                </a:solidFill>
                <a:latin typeface="Poppins" pitchFamily="2" charset="77"/>
                <a:ea typeface="League Spartan" charset="0"/>
                <a:cs typeface="Poppins" pitchFamily="2" charset="77"/>
              </a:rPr>
              <a:t>PARTNERSHIPS, INFRASTRUCTURE &amp; CAPACITY GRANTS - $550M</a:t>
            </a:r>
          </a:p>
        </p:txBody>
      </p:sp>
      <p:sp>
        <p:nvSpPr>
          <p:cNvPr id="33" name="TextBox 32">
            <a:extLst>
              <a:ext uri="{FF2B5EF4-FFF2-40B4-BE49-F238E27FC236}">
                <a16:creationId xmlns:a16="http://schemas.microsoft.com/office/drawing/2014/main" id="{8D2F8697-281B-448B-9A07-C7AD7BB41924}"/>
              </a:ext>
            </a:extLst>
          </p:cNvPr>
          <p:cNvSpPr txBox="1"/>
          <p:nvPr/>
        </p:nvSpPr>
        <p:spPr>
          <a:xfrm>
            <a:off x="478756" y="454001"/>
            <a:ext cx="619080" cy="438710"/>
          </a:xfrm>
          <a:prstGeom prst="rect">
            <a:avLst/>
          </a:prstGeom>
          <a:noFill/>
        </p:spPr>
        <p:txBody>
          <a:bodyPr wrap="none" rtlCol="0" anchor="ctr" anchorCtr="0">
            <a:spAutoFit/>
          </a:bodyPr>
          <a:lstStyle/>
          <a:p>
            <a:pPr algn="ctr"/>
            <a:r>
              <a:rPr lang="en-US" sz="2251" b="1" dirty="0">
                <a:solidFill>
                  <a:schemeClr val="accent3"/>
                </a:solidFill>
                <a:latin typeface="Poppins" pitchFamily="2" charset="77"/>
                <a:ea typeface="League Spartan" charset="0"/>
                <a:cs typeface="Poppins" pitchFamily="2" charset="77"/>
              </a:rPr>
              <a:t>02.</a:t>
            </a:r>
          </a:p>
        </p:txBody>
      </p:sp>
      <p:sp>
        <p:nvSpPr>
          <p:cNvPr id="2" name="TextBox 1">
            <a:extLst>
              <a:ext uri="{FF2B5EF4-FFF2-40B4-BE49-F238E27FC236}">
                <a16:creationId xmlns:a16="http://schemas.microsoft.com/office/drawing/2014/main" id="{2D60C3F8-F58C-4ED9-9B2A-27FCB63E8D06}"/>
              </a:ext>
            </a:extLst>
          </p:cNvPr>
          <p:cNvSpPr txBox="1"/>
          <p:nvPr/>
        </p:nvSpPr>
        <p:spPr>
          <a:xfrm>
            <a:off x="5552464" y="435927"/>
            <a:ext cx="3210606" cy="430887"/>
          </a:xfrm>
          <a:prstGeom prst="rect">
            <a:avLst/>
          </a:prstGeom>
          <a:solidFill>
            <a:schemeClr val="accent3"/>
          </a:solidFill>
        </p:spPr>
        <p:txBody>
          <a:bodyPr wrap="square" rtlCol="0">
            <a:spAutoFit/>
          </a:bodyPr>
          <a:lstStyle/>
          <a:p>
            <a:r>
              <a:rPr lang="en-US" sz="1100" b="1" dirty="0">
                <a:solidFill>
                  <a:schemeClr val="bg1"/>
                </a:solidFill>
                <a:latin typeface="Poppins" panose="00000500000000000000" pitchFamily="2" charset="0"/>
                <a:cs typeface="Poppins" panose="00000500000000000000" pitchFamily="2" charset="0"/>
              </a:rPr>
              <a:t>Note:</a:t>
            </a:r>
            <a:r>
              <a:rPr lang="en-US" sz="1100" dirty="0">
                <a:solidFill>
                  <a:schemeClr val="bg1"/>
                </a:solidFill>
                <a:latin typeface="Poppins" panose="00000500000000000000" pitchFamily="2" charset="0"/>
                <a:cs typeface="Poppins" panose="00000500000000000000" pitchFamily="2" charset="0"/>
              </a:rPr>
              <a:t> $400M earmarked for grants benefitting preschool to 12</a:t>
            </a:r>
            <a:r>
              <a:rPr lang="en-US" sz="1100" baseline="30000" dirty="0">
                <a:solidFill>
                  <a:schemeClr val="bg1"/>
                </a:solidFill>
                <a:latin typeface="Poppins" panose="00000500000000000000" pitchFamily="2" charset="0"/>
                <a:cs typeface="Poppins" panose="00000500000000000000" pitchFamily="2" charset="0"/>
              </a:rPr>
              <a:t>th</a:t>
            </a:r>
            <a:r>
              <a:rPr lang="en-US" sz="1100" dirty="0">
                <a:solidFill>
                  <a:schemeClr val="bg1"/>
                </a:solidFill>
                <a:latin typeface="Poppins" panose="00000500000000000000" pitchFamily="2" charset="0"/>
                <a:cs typeface="Poppins" panose="00000500000000000000" pitchFamily="2" charset="0"/>
              </a:rPr>
              <a:t> grade students</a:t>
            </a:r>
          </a:p>
        </p:txBody>
      </p:sp>
    </p:spTree>
    <p:extLst>
      <p:ext uri="{BB962C8B-B14F-4D97-AF65-F5344CB8AC3E}">
        <p14:creationId xmlns:p14="http://schemas.microsoft.com/office/powerpoint/2010/main" val="3572318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rallelogram 3">
            <a:extLst>
              <a:ext uri="{FF2B5EF4-FFF2-40B4-BE49-F238E27FC236}">
                <a16:creationId xmlns:a16="http://schemas.microsoft.com/office/drawing/2014/main" id="{113B7856-5FFB-C546-A162-7CB89281B7C6}"/>
              </a:ext>
            </a:extLst>
          </p:cNvPr>
          <p:cNvSpPr/>
          <p:nvPr/>
        </p:nvSpPr>
        <p:spPr>
          <a:xfrm flipH="1">
            <a:off x="398206" y="1"/>
            <a:ext cx="3826344" cy="5715000"/>
          </a:xfrm>
          <a:prstGeom prst="parallelogram">
            <a:avLst>
              <a:gd name="adj" fmla="val 51795"/>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2E3310B8-185B-C24B-AAD9-A7B55D3DA56D}"/>
              </a:ext>
            </a:extLst>
          </p:cNvPr>
          <p:cNvSpPr txBox="1"/>
          <p:nvPr/>
        </p:nvSpPr>
        <p:spPr>
          <a:xfrm>
            <a:off x="3028263" y="1313599"/>
            <a:ext cx="4592924" cy="276999"/>
          </a:xfrm>
          <a:prstGeom prst="rect">
            <a:avLst/>
          </a:prstGeom>
          <a:noFill/>
        </p:spPr>
        <p:txBody>
          <a:bodyPr wrap="none" rtlCol="0" anchor="b" anchorCtr="0">
            <a:spAutoFit/>
          </a:bodyPr>
          <a:lstStyle/>
          <a:p>
            <a:r>
              <a:rPr lang="en-US" sz="1200" b="1" dirty="0">
                <a:solidFill>
                  <a:schemeClr val="tx2"/>
                </a:solidFill>
                <a:latin typeface="Poppins" pitchFamily="2" charset="77"/>
                <a:ea typeface="League Spartan" charset="0"/>
                <a:cs typeface="Poppins" pitchFamily="2" charset="77"/>
              </a:rPr>
              <a:t>ALLOWABLE ACTIVITIES INCLUDE, BUT ARE NOT LIMITED TO:</a:t>
            </a:r>
          </a:p>
        </p:txBody>
      </p:sp>
      <p:sp>
        <p:nvSpPr>
          <p:cNvPr id="8" name="Subtitle 2">
            <a:extLst>
              <a:ext uri="{FF2B5EF4-FFF2-40B4-BE49-F238E27FC236}">
                <a16:creationId xmlns:a16="http://schemas.microsoft.com/office/drawing/2014/main" id="{68CD5A07-2A32-CE4E-A818-FF16E1B72C89}"/>
              </a:ext>
            </a:extLst>
          </p:cNvPr>
          <p:cNvSpPr txBox="1">
            <a:spLocks/>
          </p:cNvSpPr>
          <p:nvPr/>
        </p:nvSpPr>
        <p:spPr>
          <a:xfrm>
            <a:off x="3268561" y="1782346"/>
            <a:ext cx="3462284" cy="368058"/>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n-US" sz="11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Addressing behavioral health disparities while providing linguistically and culturally competent services</a:t>
            </a:r>
          </a:p>
        </p:txBody>
      </p:sp>
      <p:sp>
        <p:nvSpPr>
          <p:cNvPr id="12" name="Subtitle 2">
            <a:extLst>
              <a:ext uri="{FF2B5EF4-FFF2-40B4-BE49-F238E27FC236}">
                <a16:creationId xmlns:a16="http://schemas.microsoft.com/office/drawing/2014/main" id="{2262831D-5242-3641-B17C-FE3FF36D1263}"/>
              </a:ext>
            </a:extLst>
          </p:cNvPr>
          <p:cNvSpPr txBox="1">
            <a:spLocks/>
          </p:cNvSpPr>
          <p:nvPr/>
        </p:nvSpPr>
        <p:spPr>
          <a:xfrm>
            <a:off x="3527443" y="2448288"/>
            <a:ext cx="3462284" cy="368058"/>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n-US" sz="11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Supporting administrative costs including planning, project management, training, and technical assistance</a:t>
            </a:r>
          </a:p>
        </p:txBody>
      </p:sp>
      <p:sp>
        <p:nvSpPr>
          <p:cNvPr id="16" name="Subtitle 2">
            <a:extLst>
              <a:ext uri="{FF2B5EF4-FFF2-40B4-BE49-F238E27FC236}">
                <a16:creationId xmlns:a16="http://schemas.microsoft.com/office/drawing/2014/main" id="{50EE6726-3AC5-BC4C-9D38-D4F5ED53D2C6}"/>
              </a:ext>
            </a:extLst>
          </p:cNvPr>
          <p:cNvSpPr txBox="1">
            <a:spLocks/>
          </p:cNvSpPr>
          <p:nvPr/>
        </p:nvSpPr>
        <p:spPr>
          <a:xfrm>
            <a:off x="3875997" y="3089471"/>
            <a:ext cx="3462284" cy="368058"/>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n-US" sz="11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Linking plans, counties, and school districts with local social services and community-based organizations</a:t>
            </a:r>
          </a:p>
        </p:txBody>
      </p:sp>
      <p:sp>
        <p:nvSpPr>
          <p:cNvPr id="20" name="Subtitle 2">
            <a:extLst>
              <a:ext uri="{FF2B5EF4-FFF2-40B4-BE49-F238E27FC236}">
                <a16:creationId xmlns:a16="http://schemas.microsoft.com/office/drawing/2014/main" id="{DD8BF072-4C5A-FD4A-BC76-52E58BF39671}"/>
              </a:ext>
            </a:extLst>
          </p:cNvPr>
          <p:cNvSpPr txBox="1">
            <a:spLocks/>
          </p:cNvSpPr>
          <p:nvPr/>
        </p:nvSpPr>
        <p:spPr>
          <a:xfrm>
            <a:off x="4191727" y="3725862"/>
            <a:ext cx="3462284" cy="368058"/>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n-US" sz="11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Implementing telehealth equipment and virtual systems in or near schools</a:t>
            </a:r>
          </a:p>
        </p:txBody>
      </p:sp>
      <p:sp>
        <p:nvSpPr>
          <p:cNvPr id="21" name="Rectangle 20">
            <a:extLst>
              <a:ext uri="{FF2B5EF4-FFF2-40B4-BE49-F238E27FC236}">
                <a16:creationId xmlns:a16="http://schemas.microsoft.com/office/drawing/2014/main" id="{6B0542B9-1D90-46B0-B653-89F7D75541EB}"/>
              </a:ext>
            </a:extLst>
          </p:cNvPr>
          <p:cNvSpPr/>
          <p:nvPr/>
        </p:nvSpPr>
        <p:spPr>
          <a:xfrm>
            <a:off x="341895" y="296068"/>
            <a:ext cx="4657808"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28CDC302-393E-4F2D-BAE1-B0654844040D}"/>
              </a:ext>
            </a:extLst>
          </p:cNvPr>
          <p:cNvSpPr/>
          <p:nvPr/>
        </p:nvSpPr>
        <p:spPr>
          <a:xfrm>
            <a:off x="268777" y="296068"/>
            <a:ext cx="80031" cy="75457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
        <p:nvSpPr>
          <p:cNvPr id="23" name="TextBox 22">
            <a:extLst>
              <a:ext uri="{FF2B5EF4-FFF2-40B4-BE49-F238E27FC236}">
                <a16:creationId xmlns:a16="http://schemas.microsoft.com/office/drawing/2014/main" id="{6B5204FF-FE19-40BA-97D8-D0086053EF84}"/>
              </a:ext>
            </a:extLst>
          </p:cNvPr>
          <p:cNvSpPr txBox="1"/>
          <p:nvPr/>
        </p:nvSpPr>
        <p:spPr>
          <a:xfrm>
            <a:off x="1227784" y="380968"/>
            <a:ext cx="3600958" cy="584775"/>
          </a:xfrm>
          <a:prstGeom prst="rect">
            <a:avLst/>
          </a:prstGeom>
          <a:noFill/>
        </p:spPr>
        <p:txBody>
          <a:bodyPr wrap="square" rtlCol="0" anchor="b" anchorCtr="0">
            <a:spAutoFit/>
          </a:bodyPr>
          <a:lstStyle/>
          <a:p>
            <a:r>
              <a:rPr lang="en-US" sz="1600" b="1" dirty="0">
                <a:solidFill>
                  <a:schemeClr val="tx2"/>
                </a:solidFill>
                <a:latin typeface="Poppins" pitchFamily="2" charset="77"/>
                <a:ea typeface="League Spartan" charset="0"/>
                <a:cs typeface="Poppins" pitchFamily="2" charset="77"/>
              </a:rPr>
              <a:t>PARTNERSHIPS, INFRASTRUCTURE &amp; CAPACITY GRANTS - $550M</a:t>
            </a:r>
          </a:p>
        </p:txBody>
      </p:sp>
      <p:sp>
        <p:nvSpPr>
          <p:cNvPr id="24" name="TextBox 23">
            <a:extLst>
              <a:ext uri="{FF2B5EF4-FFF2-40B4-BE49-F238E27FC236}">
                <a16:creationId xmlns:a16="http://schemas.microsoft.com/office/drawing/2014/main" id="{F9D6ACC9-A069-4890-BF4A-E2329BCF808A}"/>
              </a:ext>
            </a:extLst>
          </p:cNvPr>
          <p:cNvSpPr txBox="1"/>
          <p:nvPr/>
        </p:nvSpPr>
        <p:spPr>
          <a:xfrm>
            <a:off x="478756" y="454001"/>
            <a:ext cx="619080" cy="438710"/>
          </a:xfrm>
          <a:prstGeom prst="rect">
            <a:avLst/>
          </a:prstGeom>
          <a:noFill/>
        </p:spPr>
        <p:txBody>
          <a:bodyPr wrap="none" rtlCol="0" anchor="ctr" anchorCtr="0">
            <a:spAutoFit/>
          </a:bodyPr>
          <a:lstStyle/>
          <a:p>
            <a:pPr algn="ctr"/>
            <a:r>
              <a:rPr lang="en-US" sz="2251" b="1" dirty="0">
                <a:solidFill>
                  <a:schemeClr val="accent3"/>
                </a:solidFill>
                <a:latin typeface="Poppins" pitchFamily="2" charset="77"/>
                <a:ea typeface="League Spartan" charset="0"/>
                <a:cs typeface="Poppins" pitchFamily="2" charset="77"/>
              </a:rPr>
              <a:t>02.</a:t>
            </a:r>
          </a:p>
        </p:txBody>
      </p:sp>
      <p:sp>
        <p:nvSpPr>
          <p:cNvPr id="25" name="Subtitle 2">
            <a:extLst>
              <a:ext uri="{FF2B5EF4-FFF2-40B4-BE49-F238E27FC236}">
                <a16:creationId xmlns:a16="http://schemas.microsoft.com/office/drawing/2014/main" id="{CCB08257-7423-4D1C-9674-7A4753B49F12}"/>
              </a:ext>
            </a:extLst>
          </p:cNvPr>
          <p:cNvSpPr txBox="1">
            <a:spLocks/>
          </p:cNvSpPr>
          <p:nvPr/>
        </p:nvSpPr>
        <p:spPr>
          <a:xfrm>
            <a:off x="4490882" y="4294358"/>
            <a:ext cx="4063184" cy="534770"/>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n-US" sz="11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Implementing data-sharing tools, information technology interfaces, or other technology investments designed to connect to behavioral health services</a:t>
            </a:r>
          </a:p>
        </p:txBody>
      </p:sp>
    </p:spTree>
    <p:extLst>
      <p:ext uri="{BB962C8B-B14F-4D97-AF65-F5344CB8AC3E}">
        <p14:creationId xmlns:p14="http://schemas.microsoft.com/office/powerpoint/2010/main" val="40568272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511CC2EA-C396-479D-9715-F5D72F53F76E}"/>
              </a:ext>
            </a:extLst>
          </p:cNvPr>
          <p:cNvSpPr/>
          <p:nvPr/>
        </p:nvSpPr>
        <p:spPr>
          <a:xfrm>
            <a:off x="3931071" y="3433375"/>
            <a:ext cx="1281855" cy="1280160"/>
          </a:xfrm>
          <a:prstGeom prst="round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latin typeface="Poppins" panose="00000500000000000000" pitchFamily="2" charset="0"/>
            </a:endParaRPr>
          </a:p>
        </p:txBody>
      </p:sp>
      <p:sp>
        <p:nvSpPr>
          <p:cNvPr id="4" name="Rectangle: Top Corners Rounded 3">
            <a:extLst>
              <a:ext uri="{FF2B5EF4-FFF2-40B4-BE49-F238E27FC236}">
                <a16:creationId xmlns:a16="http://schemas.microsoft.com/office/drawing/2014/main" id="{0F83A2A9-4157-4281-BEB5-E7011B554121}"/>
              </a:ext>
            </a:extLst>
          </p:cNvPr>
          <p:cNvSpPr/>
          <p:nvPr/>
        </p:nvSpPr>
        <p:spPr>
          <a:xfrm>
            <a:off x="427329" y="1675367"/>
            <a:ext cx="3333153" cy="3038168"/>
          </a:xfrm>
          <a:prstGeom prst="round2SameRect">
            <a:avLst>
              <a:gd name="adj1" fmla="val 9458"/>
              <a:gd name="adj2" fmla="val 0"/>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latin typeface="Poppins" panose="00000500000000000000" pitchFamily="2" charset="0"/>
            </a:endParaRPr>
          </a:p>
        </p:txBody>
      </p:sp>
      <p:sp>
        <p:nvSpPr>
          <p:cNvPr id="12" name="TextBox 11">
            <a:extLst>
              <a:ext uri="{FF2B5EF4-FFF2-40B4-BE49-F238E27FC236}">
                <a16:creationId xmlns:a16="http://schemas.microsoft.com/office/drawing/2014/main" id="{8CA6D004-B5C0-49C3-AD80-691CF5868A02}"/>
              </a:ext>
            </a:extLst>
          </p:cNvPr>
          <p:cNvSpPr txBox="1"/>
          <p:nvPr/>
        </p:nvSpPr>
        <p:spPr>
          <a:xfrm>
            <a:off x="848331" y="1918716"/>
            <a:ext cx="2454883" cy="400110"/>
          </a:xfrm>
          <a:prstGeom prst="rect">
            <a:avLst/>
          </a:prstGeom>
          <a:noFill/>
        </p:spPr>
        <p:txBody>
          <a:bodyPr wrap="square" rtlCol="0" anchor="t">
            <a:spAutoFit/>
          </a:bodyPr>
          <a:lstStyle/>
          <a:p>
            <a:pPr algn="ctr"/>
            <a:r>
              <a:rPr lang="en-US" sz="2000" b="1" spc="-109" dirty="0">
                <a:solidFill>
                  <a:schemeClr val="bg1"/>
                </a:solidFill>
                <a:latin typeface="Poppins" pitchFamily="2" charset="77"/>
                <a:cs typeface="Poppins" pitchFamily="2" charset="77"/>
              </a:rPr>
              <a:t>PURPOSE</a:t>
            </a:r>
          </a:p>
        </p:txBody>
      </p:sp>
      <p:sp>
        <p:nvSpPr>
          <p:cNvPr id="11" name="Rectangle: Rounded Corners 10">
            <a:extLst>
              <a:ext uri="{FF2B5EF4-FFF2-40B4-BE49-F238E27FC236}">
                <a16:creationId xmlns:a16="http://schemas.microsoft.com/office/drawing/2014/main" id="{B1DC2346-F985-43BF-BA71-37C5336C5A89}"/>
              </a:ext>
            </a:extLst>
          </p:cNvPr>
          <p:cNvSpPr/>
          <p:nvPr/>
        </p:nvSpPr>
        <p:spPr>
          <a:xfrm>
            <a:off x="5383520" y="1675367"/>
            <a:ext cx="1280160" cy="1280160"/>
          </a:xfrm>
          <a:prstGeom prst="roundRec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latin typeface="Poppins" panose="00000500000000000000" pitchFamily="2" charset="0"/>
            </a:endParaRPr>
          </a:p>
        </p:txBody>
      </p:sp>
      <p:sp>
        <p:nvSpPr>
          <p:cNvPr id="14" name="TextBox 13">
            <a:extLst>
              <a:ext uri="{FF2B5EF4-FFF2-40B4-BE49-F238E27FC236}">
                <a16:creationId xmlns:a16="http://schemas.microsoft.com/office/drawing/2014/main" id="{E35D9ED1-6657-4231-AC75-220722ECEB38}"/>
              </a:ext>
            </a:extLst>
          </p:cNvPr>
          <p:cNvSpPr txBox="1"/>
          <p:nvPr/>
        </p:nvSpPr>
        <p:spPr>
          <a:xfrm>
            <a:off x="5365871" y="3604072"/>
            <a:ext cx="1392293" cy="797911"/>
          </a:xfrm>
          <a:prstGeom prst="rect">
            <a:avLst/>
          </a:prstGeom>
          <a:noFill/>
        </p:spPr>
        <p:txBody>
          <a:bodyPr wrap="square" rtlCol="0" anchor="ctr">
            <a:spAutoFit/>
          </a:bodyPr>
          <a:lstStyle/>
          <a:p>
            <a:pPr algn="ctr">
              <a:lnSpc>
                <a:spcPts val="1350"/>
              </a:lnSpc>
            </a:pPr>
            <a:r>
              <a:rPr lang="en-US" sz="900" spc="-8" dirty="0">
                <a:latin typeface="Poppins" pitchFamily="2" charset="77"/>
                <a:cs typeface="Poppins" pitchFamily="2" charset="77"/>
              </a:rPr>
              <a:t>Expansion of existing workforce programs and creation of new programs</a:t>
            </a:r>
          </a:p>
        </p:txBody>
      </p:sp>
      <p:sp>
        <p:nvSpPr>
          <p:cNvPr id="15" name="TextBox 14">
            <a:extLst>
              <a:ext uri="{FF2B5EF4-FFF2-40B4-BE49-F238E27FC236}">
                <a16:creationId xmlns:a16="http://schemas.microsoft.com/office/drawing/2014/main" id="{D042BA59-6C6B-429C-9DB9-41AF79A4BB21}"/>
              </a:ext>
            </a:extLst>
          </p:cNvPr>
          <p:cNvSpPr txBox="1"/>
          <p:nvPr/>
        </p:nvSpPr>
        <p:spPr>
          <a:xfrm>
            <a:off x="3837225" y="2051416"/>
            <a:ext cx="1392293" cy="618374"/>
          </a:xfrm>
          <a:prstGeom prst="rect">
            <a:avLst/>
          </a:prstGeom>
          <a:noFill/>
        </p:spPr>
        <p:txBody>
          <a:bodyPr wrap="square" rtlCol="0" anchor="ctr">
            <a:spAutoFit/>
          </a:bodyPr>
          <a:lstStyle/>
          <a:p>
            <a:pPr algn="ctr">
              <a:lnSpc>
                <a:spcPts val="1350"/>
              </a:lnSpc>
            </a:pPr>
            <a:r>
              <a:rPr lang="en-US" sz="900" spc="-8" dirty="0">
                <a:latin typeface="Poppins" pitchFamily="2" charset="77"/>
                <a:cs typeface="Poppins" pitchFamily="2" charset="77"/>
              </a:rPr>
              <a:t>Training new and existing staff on working with youth</a:t>
            </a:r>
          </a:p>
        </p:txBody>
      </p:sp>
      <p:sp>
        <p:nvSpPr>
          <p:cNvPr id="16" name="Freeform 29">
            <a:extLst>
              <a:ext uri="{FF2B5EF4-FFF2-40B4-BE49-F238E27FC236}">
                <a16:creationId xmlns:a16="http://schemas.microsoft.com/office/drawing/2014/main" id="{69F2A717-1ED5-4F3F-8AA5-FEBE221A551C}"/>
              </a:ext>
            </a:extLst>
          </p:cNvPr>
          <p:cNvSpPr>
            <a:spLocks noChangeArrowheads="1"/>
          </p:cNvSpPr>
          <p:nvPr/>
        </p:nvSpPr>
        <p:spPr bwMode="auto">
          <a:xfrm>
            <a:off x="4259393" y="3778916"/>
            <a:ext cx="625212" cy="623067"/>
          </a:xfrm>
          <a:custGeom>
            <a:avLst/>
            <a:gdLst>
              <a:gd name="connsiteX0" fmla="*/ 312009 w 516969"/>
              <a:gd name="connsiteY0" fmla="*/ 380939 h 515196"/>
              <a:gd name="connsiteX1" fmla="*/ 449069 w 516969"/>
              <a:gd name="connsiteY1" fmla="*/ 380939 h 515196"/>
              <a:gd name="connsiteX2" fmla="*/ 456728 w 516969"/>
              <a:gd name="connsiteY2" fmla="*/ 387633 h 515196"/>
              <a:gd name="connsiteX3" fmla="*/ 449069 w 516969"/>
              <a:gd name="connsiteY3" fmla="*/ 394720 h 515196"/>
              <a:gd name="connsiteX4" fmla="*/ 312009 w 516969"/>
              <a:gd name="connsiteY4" fmla="*/ 394720 h 515196"/>
              <a:gd name="connsiteX5" fmla="*/ 304753 w 516969"/>
              <a:gd name="connsiteY5" fmla="*/ 387633 h 515196"/>
              <a:gd name="connsiteX6" fmla="*/ 312009 w 516969"/>
              <a:gd name="connsiteY6" fmla="*/ 380939 h 515196"/>
              <a:gd name="connsiteX7" fmla="*/ 235793 w 516969"/>
              <a:gd name="connsiteY7" fmla="*/ 380939 h 515196"/>
              <a:gd name="connsiteX8" fmla="*/ 281176 w 516969"/>
              <a:gd name="connsiteY8" fmla="*/ 380939 h 515196"/>
              <a:gd name="connsiteX9" fmla="*/ 288405 w 516969"/>
              <a:gd name="connsiteY9" fmla="*/ 387633 h 515196"/>
              <a:gd name="connsiteX10" fmla="*/ 281176 w 516969"/>
              <a:gd name="connsiteY10" fmla="*/ 394720 h 515196"/>
              <a:gd name="connsiteX11" fmla="*/ 235793 w 516969"/>
              <a:gd name="connsiteY11" fmla="*/ 394720 h 515196"/>
              <a:gd name="connsiteX12" fmla="*/ 228564 w 516969"/>
              <a:gd name="connsiteY12" fmla="*/ 387633 h 515196"/>
              <a:gd name="connsiteX13" fmla="*/ 235793 w 516969"/>
              <a:gd name="connsiteY13" fmla="*/ 380939 h 515196"/>
              <a:gd name="connsiteX14" fmla="*/ 342542 w 516969"/>
              <a:gd name="connsiteY14" fmla="*/ 349047 h 515196"/>
              <a:gd name="connsiteX15" fmla="*/ 449061 w 516969"/>
              <a:gd name="connsiteY15" fmla="*/ 349047 h 515196"/>
              <a:gd name="connsiteX16" fmla="*/ 456728 w 516969"/>
              <a:gd name="connsiteY16" fmla="*/ 356135 h 515196"/>
              <a:gd name="connsiteX17" fmla="*/ 449061 w 516969"/>
              <a:gd name="connsiteY17" fmla="*/ 362828 h 515196"/>
              <a:gd name="connsiteX18" fmla="*/ 342542 w 516969"/>
              <a:gd name="connsiteY18" fmla="*/ 362828 h 515196"/>
              <a:gd name="connsiteX19" fmla="*/ 334876 w 516969"/>
              <a:gd name="connsiteY19" fmla="*/ 356135 h 515196"/>
              <a:gd name="connsiteX20" fmla="*/ 342542 w 516969"/>
              <a:gd name="connsiteY20" fmla="*/ 349047 h 515196"/>
              <a:gd name="connsiteX21" fmla="*/ 281869 w 516969"/>
              <a:gd name="connsiteY21" fmla="*/ 318924 h 515196"/>
              <a:gd name="connsiteX22" fmla="*/ 449092 w 516969"/>
              <a:gd name="connsiteY22" fmla="*/ 318924 h 515196"/>
              <a:gd name="connsiteX23" fmla="*/ 456729 w 516969"/>
              <a:gd name="connsiteY23" fmla="*/ 325437 h 515196"/>
              <a:gd name="connsiteX24" fmla="*/ 449092 w 516969"/>
              <a:gd name="connsiteY24" fmla="*/ 332716 h 515196"/>
              <a:gd name="connsiteX25" fmla="*/ 281869 w 516969"/>
              <a:gd name="connsiteY25" fmla="*/ 332716 h 515196"/>
              <a:gd name="connsiteX26" fmla="*/ 274633 w 516969"/>
              <a:gd name="connsiteY26" fmla="*/ 325437 h 515196"/>
              <a:gd name="connsiteX27" fmla="*/ 281869 w 516969"/>
              <a:gd name="connsiteY27" fmla="*/ 318924 h 515196"/>
              <a:gd name="connsiteX28" fmla="*/ 235823 w 516969"/>
              <a:gd name="connsiteY28" fmla="*/ 288804 h 515196"/>
              <a:gd name="connsiteX29" fmla="*/ 449069 w 516969"/>
              <a:gd name="connsiteY29" fmla="*/ 288804 h 515196"/>
              <a:gd name="connsiteX30" fmla="*/ 456728 w 516969"/>
              <a:gd name="connsiteY30" fmla="*/ 295700 h 515196"/>
              <a:gd name="connsiteX31" fmla="*/ 449069 w 516969"/>
              <a:gd name="connsiteY31" fmla="*/ 302596 h 515196"/>
              <a:gd name="connsiteX32" fmla="*/ 235823 w 516969"/>
              <a:gd name="connsiteY32" fmla="*/ 302596 h 515196"/>
              <a:gd name="connsiteX33" fmla="*/ 228567 w 516969"/>
              <a:gd name="connsiteY33" fmla="*/ 295700 h 515196"/>
              <a:gd name="connsiteX34" fmla="*/ 235823 w 516969"/>
              <a:gd name="connsiteY34" fmla="*/ 288804 h 515196"/>
              <a:gd name="connsiteX35" fmla="*/ 346389 w 516969"/>
              <a:gd name="connsiteY35" fmla="*/ 241581 h 515196"/>
              <a:gd name="connsiteX36" fmla="*/ 302940 w 516969"/>
              <a:gd name="connsiteY36" fmla="*/ 272473 h 515196"/>
              <a:gd name="connsiteX37" fmla="*/ 181844 w 516969"/>
              <a:gd name="connsiteY37" fmla="*/ 272473 h 515196"/>
              <a:gd name="connsiteX38" fmla="*/ 181442 w 516969"/>
              <a:gd name="connsiteY38" fmla="*/ 274077 h 515196"/>
              <a:gd name="connsiteX39" fmla="*/ 181442 w 516969"/>
              <a:gd name="connsiteY39" fmla="*/ 392430 h 515196"/>
              <a:gd name="connsiteX40" fmla="*/ 213627 w 516969"/>
              <a:gd name="connsiteY40" fmla="*/ 425328 h 515196"/>
              <a:gd name="connsiteX41" fmla="*/ 352826 w 516969"/>
              <a:gd name="connsiteY41" fmla="*/ 425328 h 515196"/>
              <a:gd name="connsiteX42" fmla="*/ 374953 w 516969"/>
              <a:gd name="connsiteY42" fmla="*/ 434154 h 515196"/>
              <a:gd name="connsiteX43" fmla="*/ 441737 w 516969"/>
              <a:gd name="connsiteY43" fmla="*/ 495939 h 515196"/>
              <a:gd name="connsiteX44" fmla="*/ 441737 w 516969"/>
              <a:gd name="connsiteY44" fmla="*/ 438969 h 515196"/>
              <a:gd name="connsiteX45" fmla="*/ 455415 w 516969"/>
              <a:gd name="connsiteY45" fmla="*/ 425328 h 515196"/>
              <a:gd name="connsiteX46" fmla="*/ 470703 w 516969"/>
              <a:gd name="connsiteY46" fmla="*/ 425328 h 515196"/>
              <a:gd name="connsiteX47" fmla="*/ 502486 w 516969"/>
              <a:gd name="connsiteY47" fmla="*/ 392430 h 515196"/>
              <a:gd name="connsiteX48" fmla="*/ 502486 w 516969"/>
              <a:gd name="connsiteY48" fmla="*/ 274077 h 515196"/>
              <a:gd name="connsiteX49" fmla="*/ 470703 w 516969"/>
              <a:gd name="connsiteY49" fmla="*/ 241581 h 515196"/>
              <a:gd name="connsiteX50" fmla="*/ 69271 w 516969"/>
              <a:gd name="connsiteY50" fmla="*/ 212615 h 515196"/>
              <a:gd name="connsiteX51" fmla="*/ 206331 w 516969"/>
              <a:gd name="connsiteY51" fmla="*/ 212615 h 515196"/>
              <a:gd name="connsiteX52" fmla="*/ 213990 w 516969"/>
              <a:gd name="connsiteY52" fmla="*/ 219128 h 515196"/>
              <a:gd name="connsiteX53" fmla="*/ 206331 w 516969"/>
              <a:gd name="connsiteY53" fmla="*/ 226407 h 515196"/>
              <a:gd name="connsiteX54" fmla="*/ 69271 w 516969"/>
              <a:gd name="connsiteY54" fmla="*/ 226407 h 515196"/>
              <a:gd name="connsiteX55" fmla="*/ 62015 w 516969"/>
              <a:gd name="connsiteY55" fmla="*/ 219128 h 515196"/>
              <a:gd name="connsiteX56" fmla="*/ 69271 w 516969"/>
              <a:gd name="connsiteY56" fmla="*/ 212615 h 515196"/>
              <a:gd name="connsiteX57" fmla="*/ 69267 w 516969"/>
              <a:gd name="connsiteY57" fmla="*/ 182495 h 515196"/>
              <a:gd name="connsiteX58" fmla="*/ 237261 w 516969"/>
              <a:gd name="connsiteY58" fmla="*/ 182495 h 515196"/>
              <a:gd name="connsiteX59" fmla="*/ 244110 w 516969"/>
              <a:gd name="connsiteY59" fmla="*/ 189583 h 515196"/>
              <a:gd name="connsiteX60" fmla="*/ 237261 w 516969"/>
              <a:gd name="connsiteY60" fmla="*/ 196276 h 515196"/>
              <a:gd name="connsiteX61" fmla="*/ 69267 w 516969"/>
              <a:gd name="connsiteY61" fmla="*/ 196276 h 515196"/>
              <a:gd name="connsiteX62" fmla="*/ 62015 w 516969"/>
              <a:gd name="connsiteY62" fmla="*/ 189583 h 515196"/>
              <a:gd name="connsiteX63" fmla="*/ 69267 w 516969"/>
              <a:gd name="connsiteY63" fmla="*/ 182495 h 515196"/>
              <a:gd name="connsiteX64" fmla="*/ 69238 w 516969"/>
              <a:gd name="connsiteY64" fmla="*/ 152375 h 515196"/>
              <a:gd name="connsiteX65" fmla="*/ 190820 w 516969"/>
              <a:gd name="connsiteY65" fmla="*/ 152375 h 515196"/>
              <a:gd name="connsiteX66" fmla="*/ 198043 w 516969"/>
              <a:gd name="connsiteY66" fmla="*/ 159271 h 515196"/>
              <a:gd name="connsiteX67" fmla="*/ 190820 w 516969"/>
              <a:gd name="connsiteY67" fmla="*/ 166167 h 515196"/>
              <a:gd name="connsiteX68" fmla="*/ 69238 w 516969"/>
              <a:gd name="connsiteY68" fmla="*/ 166167 h 515196"/>
              <a:gd name="connsiteX69" fmla="*/ 62015 w 516969"/>
              <a:gd name="connsiteY69" fmla="*/ 159271 h 515196"/>
              <a:gd name="connsiteX70" fmla="*/ 69238 w 516969"/>
              <a:gd name="connsiteY70" fmla="*/ 152375 h 515196"/>
              <a:gd name="connsiteX71" fmla="*/ 69271 w 516969"/>
              <a:gd name="connsiteY71" fmla="*/ 120481 h 515196"/>
              <a:gd name="connsiteX72" fmla="*/ 282920 w 516969"/>
              <a:gd name="connsiteY72" fmla="*/ 120481 h 515196"/>
              <a:gd name="connsiteX73" fmla="*/ 290176 w 516969"/>
              <a:gd name="connsiteY73" fmla="*/ 127377 h 515196"/>
              <a:gd name="connsiteX74" fmla="*/ 282920 w 516969"/>
              <a:gd name="connsiteY74" fmla="*/ 134273 h 515196"/>
              <a:gd name="connsiteX75" fmla="*/ 69271 w 516969"/>
              <a:gd name="connsiteY75" fmla="*/ 134273 h 515196"/>
              <a:gd name="connsiteX76" fmla="*/ 62015 w 516969"/>
              <a:gd name="connsiteY76" fmla="*/ 127377 h 515196"/>
              <a:gd name="connsiteX77" fmla="*/ 69271 w 516969"/>
              <a:gd name="connsiteY77" fmla="*/ 120481 h 515196"/>
              <a:gd name="connsiteX78" fmla="*/ 46266 w 516969"/>
              <a:gd name="connsiteY78" fmla="*/ 74683 h 515196"/>
              <a:gd name="connsiteX79" fmla="*/ 14081 w 516969"/>
              <a:gd name="connsiteY79" fmla="*/ 106779 h 515196"/>
              <a:gd name="connsiteX80" fmla="*/ 14081 w 516969"/>
              <a:gd name="connsiteY80" fmla="*/ 225533 h 515196"/>
              <a:gd name="connsiteX81" fmla="*/ 46266 w 516969"/>
              <a:gd name="connsiteY81" fmla="*/ 258030 h 515196"/>
              <a:gd name="connsiteX82" fmla="*/ 61151 w 516969"/>
              <a:gd name="connsiteY82" fmla="*/ 258030 h 515196"/>
              <a:gd name="connsiteX83" fmla="*/ 74830 w 516969"/>
              <a:gd name="connsiteY83" fmla="*/ 271670 h 515196"/>
              <a:gd name="connsiteX84" fmla="*/ 74830 w 516969"/>
              <a:gd name="connsiteY84" fmla="*/ 329041 h 515196"/>
              <a:gd name="connsiteX85" fmla="*/ 141613 w 516969"/>
              <a:gd name="connsiteY85" fmla="*/ 266856 h 515196"/>
              <a:gd name="connsiteX86" fmla="*/ 163740 w 516969"/>
              <a:gd name="connsiteY86" fmla="*/ 258030 h 515196"/>
              <a:gd name="connsiteX87" fmla="*/ 302940 w 516969"/>
              <a:gd name="connsiteY87" fmla="*/ 258030 h 515196"/>
              <a:gd name="connsiteX88" fmla="*/ 334722 w 516969"/>
              <a:gd name="connsiteY88" fmla="*/ 225533 h 515196"/>
              <a:gd name="connsiteX89" fmla="*/ 334722 w 516969"/>
              <a:gd name="connsiteY89" fmla="*/ 106779 h 515196"/>
              <a:gd name="connsiteX90" fmla="*/ 302940 w 516969"/>
              <a:gd name="connsiteY90" fmla="*/ 74683 h 515196"/>
              <a:gd name="connsiteX91" fmla="*/ 46266 w 516969"/>
              <a:gd name="connsiteY91" fmla="*/ 60240 h 515196"/>
              <a:gd name="connsiteX92" fmla="*/ 302940 w 516969"/>
              <a:gd name="connsiteY92" fmla="*/ 60240 h 515196"/>
              <a:gd name="connsiteX93" fmla="*/ 349205 w 516969"/>
              <a:gd name="connsiteY93" fmla="*/ 106779 h 515196"/>
              <a:gd name="connsiteX94" fmla="*/ 349205 w 516969"/>
              <a:gd name="connsiteY94" fmla="*/ 225533 h 515196"/>
              <a:gd name="connsiteX95" fmla="*/ 349205 w 516969"/>
              <a:gd name="connsiteY95" fmla="*/ 227539 h 515196"/>
              <a:gd name="connsiteX96" fmla="*/ 470703 w 516969"/>
              <a:gd name="connsiteY96" fmla="*/ 227539 h 515196"/>
              <a:gd name="connsiteX97" fmla="*/ 516969 w 516969"/>
              <a:gd name="connsiteY97" fmla="*/ 274077 h 515196"/>
              <a:gd name="connsiteX98" fmla="*/ 516969 w 516969"/>
              <a:gd name="connsiteY98" fmla="*/ 392430 h 515196"/>
              <a:gd name="connsiteX99" fmla="*/ 470703 w 516969"/>
              <a:gd name="connsiteY99" fmla="*/ 439370 h 515196"/>
              <a:gd name="connsiteX100" fmla="*/ 456220 w 516969"/>
              <a:gd name="connsiteY100" fmla="*/ 439370 h 515196"/>
              <a:gd name="connsiteX101" fmla="*/ 456220 w 516969"/>
              <a:gd name="connsiteY101" fmla="*/ 504765 h 515196"/>
              <a:gd name="connsiteX102" fmla="*/ 450185 w 516969"/>
              <a:gd name="connsiteY102" fmla="*/ 514394 h 515196"/>
              <a:gd name="connsiteX103" fmla="*/ 445358 w 516969"/>
              <a:gd name="connsiteY103" fmla="*/ 515196 h 515196"/>
              <a:gd name="connsiteX104" fmla="*/ 438921 w 516969"/>
              <a:gd name="connsiteY104" fmla="*/ 513190 h 515196"/>
              <a:gd name="connsiteX105" fmla="*/ 438518 w 516969"/>
              <a:gd name="connsiteY105" fmla="*/ 512789 h 515196"/>
              <a:gd name="connsiteX106" fmla="*/ 365298 w 516969"/>
              <a:gd name="connsiteY106" fmla="*/ 444184 h 515196"/>
              <a:gd name="connsiteX107" fmla="*/ 352826 w 516969"/>
              <a:gd name="connsiteY107" fmla="*/ 439370 h 515196"/>
              <a:gd name="connsiteX108" fmla="*/ 213627 w 516969"/>
              <a:gd name="connsiteY108" fmla="*/ 439370 h 515196"/>
              <a:gd name="connsiteX109" fmla="*/ 167763 w 516969"/>
              <a:gd name="connsiteY109" fmla="*/ 392430 h 515196"/>
              <a:gd name="connsiteX110" fmla="*/ 167763 w 516969"/>
              <a:gd name="connsiteY110" fmla="*/ 274077 h 515196"/>
              <a:gd name="connsiteX111" fmla="*/ 167763 w 516969"/>
              <a:gd name="connsiteY111" fmla="*/ 272473 h 515196"/>
              <a:gd name="connsiteX112" fmla="*/ 163740 w 516969"/>
              <a:gd name="connsiteY112" fmla="*/ 272473 h 515196"/>
              <a:gd name="connsiteX113" fmla="*/ 151671 w 516969"/>
              <a:gd name="connsiteY113" fmla="*/ 277287 h 515196"/>
              <a:gd name="connsiteX114" fmla="*/ 77646 w 516969"/>
              <a:gd name="connsiteY114" fmla="*/ 345891 h 515196"/>
              <a:gd name="connsiteX115" fmla="*/ 71209 w 516969"/>
              <a:gd name="connsiteY115" fmla="*/ 347897 h 515196"/>
              <a:gd name="connsiteX116" fmla="*/ 66784 w 516969"/>
              <a:gd name="connsiteY116" fmla="*/ 347095 h 515196"/>
              <a:gd name="connsiteX117" fmla="*/ 60749 w 516969"/>
              <a:gd name="connsiteY117" fmla="*/ 337466 h 515196"/>
              <a:gd name="connsiteX118" fmla="*/ 60749 w 516969"/>
              <a:gd name="connsiteY118" fmla="*/ 272473 h 515196"/>
              <a:gd name="connsiteX119" fmla="*/ 46266 w 516969"/>
              <a:gd name="connsiteY119" fmla="*/ 272473 h 515196"/>
              <a:gd name="connsiteX120" fmla="*/ 0 w 516969"/>
              <a:gd name="connsiteY120" fmla="*/ 225533 h 515196"/>
              <a:gd name="connsiteX121" fmla="*/ 0 w 516969"/>
              <a:gd name="connsiteY121" fmla="*/ 106779 h 515196"/>
              <a:gd name="connsiteX122" fmla="*/ 46266 w 516969"/>
              <a:gd name="connsiteY122" fmla="*/ 60240 h 515196"/>
              <a:gd name="connsiteX123" fmla="*/ 372769 w 516969"/>
              <a:gd name="connsiteY123" fmla="*/ 0 h 515196"/>
              <a:gd name="connsiteX124" fmla="*/ 380025 w 516969"/>
              <a:gd name="connsiteY124" fmla="*/ 7256 h 515196"/>
              <a:gd name="connsiteX125" fmla="*/ 380025 w 516969"/>
              <a:gd name="connsiteY125" fmla="*/ 20559 h 515196"/>
              <a:gd name="connsiteX126" fmla="*/ 389700 w 516969"/>
              <a:gd name="connsiteY126" fmla="*/ 11287 h 515196"/>
              <a:gd name="connsiteX127" fmla="*/ 399375 w 516969"/>
              <a:gd name="connsiteY127" fmla="*/ 11287 h 515196"/>
              <a:gd name="connsiteX128" fmla="*/ 399375 w 516969"/>
              <a:gd name="connsiteY128" fmla="*/ 21365 h 515196"/>
              <a:gd name="connsiteX129" fmla="*/ 390103 w 516969"/>
              <a:gd name="connsiteY129" fmla="*/ 30637 h 515196"/>
              <a:gd name="connsiteX130" fmla="*/ 403406 w 516969"/>
              <a:gd name="connsiteY130" fmla="*/ 30637 h 515196"/>
              <a:gd name="connsiteX131" fmla="*/ 410662 w 516969"/>
              <a:gd name="connsiteY131" fmla="*/ 37893 h 515196"/>
              <a:gd name="connsiteX132" fmla="*/ 403406 w 516969"/>
              <a:gd name="connsiteY132" fmla="*/ 44746 h 515196"/>
              <a:gd name="connsiteX133" fmla="*/ 390103 w 516969"/>
              <a:gd name="connsiteY133" fmla="*/ 44746 h 515196"/>
              <a:gd name="connsiteX134" fmla="*/ 399375 w 516969"/>
              <a:gd name="connsiteY134" fmla="*/ 54824 h 515196"/>
              <a:gd name="connsiteX135" fmla="*/ 399375 w 516969"/>
              <a:gd name="connsiteY135" fmla="*/ 64902 h 515196"/>
              <a:gd name="connsiteX136" fmla="*/ 394537 w 516969"/>
              <a:gd name="connsiteY136" fmla="*/ 66917 h 515196"/>
              <a:gd name="connsiteX137" fmla="*/ 389700 w 516969"/>
              <a:gd name="connsiteY137" fmla="*/ 64902 h 515196"/>
              <a:gd name="connsiteX138" fmla="*/ 380025 w 516969"/>
              <a:gd name="connsiteY138" fmla="*/ 55227 h 515196"/>
              <a:gd name="connsiteX139" fmla="*/ 380025 w 516969"/>
              <a:gd name="connsiteY139" fmla="*/ 68530 h 515196"/>
              <a:gd name="connsiteX140" fmla="*/ 372769 w 516969"/>
              <a:gd name="connsiteY140" fmla="*/ 75786 h 515196"/>
              <a:gd name="connsiteX141" fmla="*/ 365916 w 516969"/>
              <a:gd name="connsiteY141" fmla="*/ 68530 h 515196"/>
              <a:gd name="connsiteX142" fmla="*/ 365916 w 516969"/>
              <a:gd name="connsiteY142" fmla="*/ 55227 h 515196"/>
              <a:gd name="connsiteX143" fmla="*/ 356241 w 516969"/>
              <a:gd name="connsiteY143" fmla="*/ 64902 h 515196"/>
              <a:gd name="connsiteX144" fmla="*/ 351404 w 516969"/>
              <a:gd name="connsiteY144" fmla="*/ 66917 h 515196"/>
              <a:gd name="connsiteX145" fmla="*/ 346163 w 516969"/>
              <a:gd name="connsiteY145" fmla="*/ 64902 h 515196"/>
              <a:gd name="connsiteX146" fmla="*/ 346163 w 516969"/>
              <a:gd name="connsiteY146" fmla="*/ 54824 h 515196"/>
              <a:gd name="connsiteX147" fmla="*/ 355838 w 516969"/>
              <a:gd name="connsiteY147" fmla="*/ 44746 h 515196"/>
              <a:gd name="connsiteX148" fmla="*/ 342535 w 516969"/>
              <a:gd name="connsiteY148" fmla="*/ 44746 h 515196"/>
              <a:gd name="connsiteX149" fmla="*/ 334876 w 516969"/>
              <a:gd name="connsiteY149" fmla="*/ 37893 h 515196"/>
              <a:gd name="connsiteX150" fmla="*/ 342535 w 516969"/>
              <a:gd name="connsiteY150" fmla="*/ 30637 h 515196"/>
              <a:gd name="connsiteX151" fmla="*/ 355838 w 516969"/>
              <a:gd name="connsiteY151" fmla="*/ 30637 h 515196"/>
              <a:gd name="connsiteX152" fmla="*/ 346163 w 516969"/>
              <a:gd name="connsiteY152" fmla="*/ 21365 h 515196"/>
              <a:gd name="connsiteX153" fmla="*/ 346163 w 516969"/>
              <a:gd name="connsiteY153" fmla="*/ 11287 h 515196"/>
              <a:gd name="connsiteX154" fmla="*/ 356241 w 516969"/>
              <a:gd name="connsiteY154" fmla="*/ 11287 h 515196"/>
              <a:gd name="connsiteX155" fmla="*/ 365916 w 516969"/>
              <a:gd name="connsiteY155" fmla="*/ 20559 h 515196"/>
              <a:gd name="connsiteX156" fmla="*/ 365916 w 516969"/>
              <a:gd name="connsiteY156" fmla="*/ 7256 h 515196"/>
              <a:gd name="connsiteX157" fmla="*/ 372769 w 516969"/>
              <a:gd name="connsiteY157" fmla="*/ 0 h 515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Lst>
            <a:rect l="l" t="t" r="r" b="b"/>
            <a:pathLst>
              <a:path w="516969" h="515196">
                <a:moveTo>
                  <a:pt x="312009" y="380939"/>
                </a:moveTo>
                <a:lnTo>
                  <a:pt x="449069" y="380939"/>
                </a:lnTo>
                <a:cubicBezTo>
                  <a:pt x="453100" y="380939"/>
                  <a:pt x="456728" y="383695"/>
                  <a:pt x="456728" y="387633"/>
                </a:cubicBezTo>
                <a:cubicBezTo>
                  <a:pt x="456728" y="391570"/>
                  <a:pt x="453100" y="394720"/>
                  <a:pt x="449069" y="394720"/>
                </a:cubicBezTo>
                <a:lnTo>
                  <a:pt x="312009" y="394720"/>
                </a:lnTo>
                <a:cubicBezTo>
                  <a:pt x="307978" y="394720"/>
                  <a:pt x="304753" y="391570"/>
                  <a:pt x="304753" y="387633"/>
                </a:cubicBezTo>
                <a:cubicBezTo>
                  <a:pt x="304753" y="383695"/>
                  <a:pt x="307978" y="380939"/>
                  <a:pt x="312009" y="380939"/>
                </a:cubicBezTo>
                <a:close/>
                <a:moveTo>
                  <a:pt x="235793" y="380939"/>
                </a:moveTo>
                <a:lnTo>
                  <a:pt x="281176" y="380939"/>
                </a:lnTo>
                <a:cubicBezTo>
                  <a:pt x="285192" y="380939"/>
                  <a:pt x="288405" y="383695"/>
                  <a:pt x="288405" y="387633"/>
                </a:cubicBezTo>
                <a:cubicBezTo>
                  <a:pt x="288405" y="391570"/>
                  <a:pt x="285192" y="394720"/>
                  <a:pt x="281176" y="394720"/>
                </a:cubicBezTo>
                <a:lnTo>
                  <a:pt x="235793" y="394720"/>
                </a:lnTo>
                <a:cubicBezTo>
                  <a:pt x="231375" y="394720"/>
                  <a:pt x="228564" y="391570"/>
                  <a:pt x="228564" y="387633"/>
                </a:cubicBezTo>
                <a:cubicBezTo>
                  <a:pt x="228564" y="383695"/>
                  <a:pt x="231375" y="380939"/>
                  <a:pt x="235793" y="380939"/>
                </a:cubicBezTo>
                <a:close/>
                <a:moveTo>
                  <a:pt x="342542" y="349047"/>
                </a:moveTo>
                <a:lnTo>
                  <a:pt x="449061" y="349047"/>
                </a:lnTo>
                <a:cubicBezTo>
                  <a:pt x="453096" y="349047"/>
                  <a:pt x="456728" y="352197"/>
                  <a:pt x="456728" y="356135"/>
                </a:cubicBezTo>
                <a:cubicBezTo>
                  <a:pt x="456728" y="359678"/>
                  <a:pt x="453096" y="362828"/>
                  <a:pt x="449061" y="362828"/>
                </a:cubicBezTo>
                <a:lnTo>
                  <a:pt x="342542" y="362828"/>
                </a:lnTo>
                <a:cubicBezTo>
                  <a:pt x="338507" y="362828"/>
                  <a:pt x="334876" y="359678"/>
                  <a:pt x="334876" y="356135"/>
                </a:cubicBezTo>
                <a:cubicBezTo>
                  <a:pt x="334876" y="352197"/>
                  <a:pt x="338507" y="349047"/>
                  <a:pt x="342542" y="349047"/>
                </a:cubicBezTo>
                <a:close/>
                <a:moveTo>
                  <a:pt x="281869" y="318924"/>
                </a:moveTo>
                <a:lnTo>
                  <a:pt x="449092" y="318924"/>
                </a:lnTo>
                <a:cubicBezTo>
                  <a:pt x="453111" y="318924"/>
                  <a:pt x="456729" y="321989"/>
                  <a:pt x="456729" y="325437"/>
                </a:cubicBezTo>
                <a:cubicBezTo>
                  <a:pt x="456729" y="329268"/>
                  <a:pt x="453111" y="332716"/>
                  <a:pt x="449092" y="332716"/>
                </a:cubicBezTo>
                <a:lnTo>
                  <a:pt x="281869" y="332716"/>
                </a:lnTo>
                <a:cubicBezTo>
                  <a:pt x="277849" y="332716"/>
                  <a:pt x="274633" y="329268"/>
                  <a:pt x="274633" y="325437"/>
                </a:cubicBezTo>
                <a:cubicBezTo>
                  <a:pt x="274633" y="321989"/>
                  <a:pt x="277849" y="318924"/>
                  <a:pt x="281869" y="318924"/>
                </a:cubicBezTo>
                <a:close/>
                <a:moveTo>
                  <a:pt x="235823" y="288804"/>
                </a:moveTo>
                <a:lnTo>
                  <a:pt x="449069" y="288804"/>
                </a:lnTo>
                <a:cubicBezTo>
                  <a:pt x="453100" y="288804"/>
                  <a:pt x="456728" y="291869"/>
                  <a:pt x="456728" y="295700"/>
                </a:cubicBezTo>
                <a:cubicBezTo>
                  <a:pt x="456728" y="299531"/>
                  <a:pt x="453100" y="302596"/>
                  <a:pt x="449069" y="302596"/>
                </a:cubicBezTo>
                <a:lnTo>
                  <a:pt x="235823" y="302596"/>
                </a:lnTo>
                <a:cubicBezTo>
                  <a:pt x="231389" y="302596"/>
                  <a:pt x="228567" y="299531"/>
                  <a:pt x="228567" y="295700"/>
                </a:cubicBezTo>
                <a:cubicBezTo>
                  <a:pt x="228567" y="291869"/>
                  <a:pt x="231389" y="288804"/>
                  <a:pt x="235823" y="288804"/>
                </a:cubicBezTo>
                <a:close/>
                <a:moveTo>
                  <a:pt x="346389" y="241581"/>
                </a:moveTo>
                <a:cubicBezTo>
                  <a:pt x="339952" y="259634"/>
                  <a:pt x="323055" y="272473"/>
                  <a:pt x="302940" y="272473"/>
                </a:cubicBezTo>
                <a:lnTo>
                  <a:pt x="181844" y="272473"/>
                </a:lnTo>
                <a:cubicBezTo>
                  <a:pt x="181844" y="272874"/>
                  <a:pt x="181442" y="273676"/>
                  <a:pt x="181442" y="274077"/>
                </a:cubicBezTo>
                <a:lnTo>
                  <a:pt x="181442" y="392430"/>
                </a:lnTo>
                <a:cubicBezTo>
                  <a:pt x="181442" y="410484"/>
                  <a:pt x="196327" y="425328"/>
                  <a:pt x="213627" y="425328"/>
                </a:cubicBezTo>
                <a:lnTo>
                  <a:pt x="352826" y="425328"/>
                </a:lnTo>
                <a:cubicBezTo>
                  <a:pt x="360872" y="425328"/>
                  <a:pt x="368919" y="428137"/>
                  <a:pt x="374953" y="434154"/>
                </a:cubicBezTo>
                <a:lnTo>
                  <a:pt x="441737" y="495939"/>
                </a:lnTo>
                <a:lnTo>
                  <a:pt x="441737" y="438969"/>
                </a:lnTo>
                <a:cubicBezTo>
                  <a:pt x="441737" y="431346"/>
                  <a:pt x="447771" y="425328"/>
                  <a:pt x="455415" y="425328"/>
                </a:cubicBezTo>
                <a:lnTo>
                  <a:pt x="470703" y="425328"/>
                </a:lnTo>
                <a:cubicBezTo>
                  <a:pt x="488405" y="425328"/>
                  <a:pt x="502486" y="410484"/>
                  <a:pt x="502486" y="392430"/>
                </a:cubicBezTo>
                <a:lnTo>
                  <a:pt x="502486" y="274077"/>
                </a:lnTo>
                <a:cubicBezTo>
                  <a:pt x="502486" y="256425"/>
                  <a:pt x="488405" y="241581"/>
                  <a:pt x="470703" y="241581"/>
                </a:cubicBezTo>
                <a:close/>
                <a:moveTo>
                  <a:pt x="69271" y="212615"/>
                </a:moveTo>
                <a:lnTo>
                  <a:pt x="206331" y="212615"/>
                </a:lnTo>
                <a:cubicBezTo>
                  <a:pt x="210362" y="212615"/>
                  <a:pt x="213990" y="215680"/>
                  <a:pt x="213990" y="219128"/>
                </a:cubicBezTo>
                <a:cubicBezTo>
                  <a:pt x="213990" y="222959"/>
                  <a:pt x="210362" y="226407"/>
                  <a:pt x="206331" y="226407"/>
                </a:cubicBezTo>
                <a:lnTo>
                  <a:pt x="69271" y="226407"/>
                </a:lnTo>
                <a:cubicBezTo>
                  <a:pt x="65240" y="226407"/>
                  <a:pt x="62015" y="222959"/>
                  <a:pt x="62015" y="219128"/>
                </a:cubicBezTo>
                <a:cubicBezTo>
                  <a:pt x="62015" y="215680"/>
                  <a:pt x="65240" y="212615"/>
                  <a:pt x="69271" y="212615"/>
                </a:cubicBezTo>
                <a:close/>
                <a:moveTo>
                  <a:pt x="69267" y="182495"/>
                </a:moveTo>
                <a:lnTo>
                  <a:pt x="237261" y="182495"/>
                </a:lnTo>
                <a:cubicBezTo>
                  <a:pt x="240887" y="182495"/>
                  <a:pt x="244110" y="185645"/>
                  <a:pt x="244110" y="189583"/>
                </a:cubicBezTo>
                <a:cubicBezTo>
                  <a:pt x="244110" y="193520"/>
                  <a:pt x="240887" y="196276"/>
                  <a:pt x="237261" y="196276"/>
                </a:cubicBezTo>
                <a:lnTo>
                  <a:pt x="69267" y="196276"/>
                </a:lnTo>
                <a:cubicBezTo>
                  <a:pt x="65238" y="196276"/>
                  <a:pt x="62015" y="193520"/>
                  <a:pt x="62015" y="189583"/>
                </a:cubicBezTo>
                <a:cubicBezTo>
                  <a:pt x="62015" y="185645"/>
                  <a:pt x="65238" y="182495"/>
                  <a:pt x="69267" y="182495"/>
                </a:cubicBezTo>
                <a:close/>
                <a:moveTo>
                  <a:pt x="69238" y="152375"/>
                </a:moveTo>
                <a:lnTo>
                  <a:pt x="190820" y="152375"/>
                </a:lnTo>
                <a:cubicBezTo>
                  <a:pt x="194431" y="152375"/>
                  <a:pt x="198043" y="155440"/>
                  <a:pt x="198043" y="159271"/>
                </a:cubicBezTo>
                <a:cubicBezTo>
                  <a:pt x="198043" y="163102"/>
                  <a:pt x="194431" y="166167"/>
                  <a:pt x="190820" y="166167"/>
                </a:cubicBezTo>
                <a:lnTo>
                  <a:pt x="69238" y="166167"/>
                </a:lnTo>
                <a:cubicBezTo>
                  <a:pt x="65225" y="166167"/>
                  <a:pt x="62015" y="163102"/>
                  <a:pt x="62015" y="159271"/>
                </a:cubicBezTo>
                <a:cubicBezTo>
                  <a:pt x="62015" y="155440"/>
                  <a:pt x="65225" y="152375"/>
                  <a:pt x="69238" y="152375"/>
                </a:cubicBezTo>
                <a:close/>
                <a:moveTo>
                  <a:pt x="69271" y="120481"/>
                </a:moveTo>
                <a:lnTo>
                  <a:pt x="282920" y="120481"/>
                </a:lnTo>
                <a:cubicBezTo>
                  <a:pt x="286951" y="120481"/>
                  <a:pt x="290176" y="123546"/>
                  <a:pt x="290176" y="127377"/>
                </a:cubicBezTo>
                <a:cubicBezTo>
                  <a:pt x="290176" y="131208"/>
                  <a:pt x="286951" y="134273"/>
                  <a:pt x="282920" y="134273"/>
                </a:cubicBezTo>
                <a:lnTo>
                  <a:pt x="69271" y="134273"/>
                </a:lnTo>
                <a:cubicBezTo>
                  <a:pt x="65240" y="134273"/>
                  <a:pt x="62015" y="131208"/>
                  <a:pt x="62015" y="127377"/>
                </a:cubicBezTo>
                <a:cubicBezTo>
                  <a:pt x="62015" y="123546"/>
                  <a:pt x="65240" y="120481"/>
                  <a:pt x="69271" y="120481"/>
                </a:cubicBezTo>
                <a:close/>
                <a:moveTo>
                  <a:pt x="46266" y="74683"/>
                </a:moveTo>
                <a:cubicBezTo>
                  <a:pt x="28564" y="74683"/>
                  <a:pt x="14081" y="89126"/>
                  <a:pt x="14081" y="106779"/>
                </a:cubicBezTo>
                <a:lnTo>
                  <a:pt x="14081" y="225533"/>
                </a:lnTo>
                <a:cubicBezTo>
                  <a:pt x="14081" y="243185"/>
                  <a:pt x="28564" y="258030"/>
                  <a:pt x="46266" y="258030"/>
                </a:cubicBezTo>
                <a:lnTo>
                  <a:pt x="61151" y="258030"/>
                </a:lnTo>
                <a:cubicBezTo>
                  <a:pt x="68795" y="258030"/>
                  <a:pt x="74830" y="264047"/>
                  <a:pt x="74830" y="271670"/>
                </a:cubicBezTo>
                <a:lnTo>
                  <a:pt x="74830" y="329041"/>
                </a:lnTo>
                <a:lnTo>
                  <a:pt x="141613" y="266856"/>
                </a:lnTo>
                <a:cubicBezTo>
                  <a:pt x="147648" y="261239"/>
                  <a:pt x="155694" y="258030"/>
                  <a:pt x="163740" y="258030"/>
                </a:cubicBezTo>
                <a:lnTo>
                  <a:pt x="302940" y="258030"/>
                </a:lnTo>
                <a:cubicBezTo>
                  <a:pt x="321044" y="258030"/>
                  <a:pt x="334722" y="243185"/>
                  <a:pt x="334722" y="225533"/>
                </a:cubicBezTo>
                <a:lnTo>
                  <a:pt x="334722" y="106779"/>
                </a:lnTo>
                <a:cubicBezTo>
                  <a:pt x="334722" y="89126"/>
                  <a:pt x="321044" y="74683"/>
                  <a:pt x="302940" y="74683"/>
                </a:cubicBezTo>
                <a:close/>
                <a:moveTo>
                  <a:pt x="46266" y="60240"/>
                </a:moveTo>
                <a:lnTo>
                  <a:pt x="302940" y="60240"/>
                </a:lnTo>
                <a:cubicBezTo>
                  <a:pt x="328688" y="60240"/>
                  <a:pt x="349205" y="81102"/>
                  <a:pt x="349205" y="106779"/>
                </a:cubicBezTo>
                <a:lnTo>
                  <a:pt x="349205" y="225533"/>
                </a:lnTo>
                <a:cubicBezTo>
                  <a:pt x="349205" y="226335"/>
                  <a:pt x="349205" y="226736"/>
                  <a:pt x="349205" y="227539"/>
                </a:cubicBezTo>
                <a:lnTo>
                  <a:pt x="470703" y="227539"/>
                </a:lnTo>
                <a:cubicBezTo>
                  <a:pt x="496049" y="227539"/>
                  <a:pt x="516969" y="248802"/>
                  <a:pt x="516969" y="274077"/>
                </a:cubicBezTo>
                <a:lnTo>
                  <a:pt x="516969" y="392430"/>
                </a:lnTo>
                <a:cubicBezTo>
                  <a:pt x="516969" y="418508"/>
                  <a:pt x="496049" y="439370"/>
                  <a:pt x="470703" y="439370"/>
                </a:cubicBezTo>
                <a:lnTo>
                  <a:pt x="456220" y="439370"/>
                </a:lnTo>
                <a:lnTo>
                  <a:pt x="456220" y="504765"/>
                </a:lnTo>
                <a:cubicBezTo>
                  <a:pt x="456220" y="508777"/>
                  <a:pt x="453806" y="512388"/>
                  <a:pt x="450185" y="514394"/>
                </a:cubicBezTo>
                <a:cubicBezTo>
                  <a:pt x="448576" y="514795"/>
                  <a:pt x="446967" y="515196"/>
                  <a:pt x="445358" y="515196"/>
                </a:cubicBezTo>
                <a:cubicBezTo>
                  <a:pt x="443346" y="515196"/>
                  <a:pt x="440932" y="514394"/>
                  <a:pt x="438921" y="513190"/>
                </a:cubicBezTo>
                <a:lnTo>
                  <a:pt x="438518" y="512789"/>
                </a:lnTo>
                <a:lnTo>
                  <a:pt x="365298" y="444184"/>
                </a:lnTo>
                <a:cubicBezTo>
                  <a:pt x="362079" y="440975"/>
                  <a:pt x="357654" y="439370"/>
                  <a:pt x="352826" y="439370"/>
                </a:cubicBezTo>
                <a:lnTo>
                  <a:pt x="213627" y="439370"/>
                </a:lnTo>
                <a:cubicBezTo>
                  <a:pt x="188281" y="439370"/>
                  <a:pt x="167763" y="418508"/>
                  <a:pt x="167763" y="392430"/>
                </a:cubicBezTo>
                <a:lnTo>
                  <a:pt x="167763" y="274077"/>
                </a:lnTo>
                <a:cubicBezTo>
                  <a:pt x="167763" y="273676"/>
                  <a:pt x="167763" y="272874"/>
                  <a:pt x="167763" y="272473"/>
                </a:cubicBezTo>
                <a:lnTo>
                  <a:pt x="163740" y="272473"/>
                </a:lnTo>
                <a:cubicBezTo>
                  <a:pt x="159315" y="272473"/>
                  <a:pt x="154890" y="273676"/>
                  <a:pt x="151671" y="277287"/>
                </a:cubicBezTo>
                <a:lnTo>
                  <a:pt x="77646" y="345891"/>
                </a:lnTo>
                <a:cubicBezTo>
                  <a:pt x="76037" y="347496"/>
                  <a:pt x="73623" y="347897"/>
                  <a:pt x="71209" y="347897"/>
                </a:cubicBezTo>
                <a:cubicBezTo>
                  <a:pt x="70002" y="347897"/>
                  <a:pt x="68393" y="347897"/>
                  <a:pt x="66784" y="347095"/>
                </a:cubicBezTo>
                <a:cubicBezTo>
                  <a:pt x="62760" y="345089"/>
                  <a:pt x="60749" y="341478"/>
                  <a:pt x="60749" y="337466"/>
                </a:cubicBezTo>
                <a:lnTo>
                  <a:pt x="60749" y="272473"/>
                </a:lnTo>
                <a:lnTo>
                  <a:pt x="46266" y="272473"/>
                </a:lnTo>
                <a:cubicBezTo>
                  <a:pt x="20518" y="272473"/>
                  <a:pt x="0" y="251209"/>
                  <a:pt x="0" y="225533"/>
                </a:cubicBezTo>
                <a:lnTo>
                  <a:pt x="0" y="106779"/>
                </a:lnTo>
                <a:cubicBezTo>
                  <a:pt x="0" y="81102"/>
                  <a:pt x="20518" y="60240"/>
                  <a:pt x="46266" y="60240"/>
                </a:cubicBezTo>
                <a:close/>
                <a:moveTo>
                  <a:pt x="372769" y="0"/>
                </a:moveTo>
                <a:cubicBezTo>
                  <a:pt x="376800" y="0"/>
                  <a:pt x="380025" y="3225"/>
                  <a:pt x="380025" y="7256"/>
                </a:cubicBezTo>
                <a:lnTo>
                  <a:pt x="380025" y="20559"/>
                </a:lnTo>
                <a:lnTo>
                  <a:pt x="389700" y="11287"/>
                </a:lnTo>
                <a:cubicBezTo>
                  <a:pt x="392119" y="8465"/>
                  <a:pt x="396956" y="8465"/>
                  <a:pt x="399375" y="11287"/>
                </a:cubicBezTo>
                <a:cubicBezTo>
                  <a:pt x="402197" y="14109"/>
                  <a:pt x="402197" y="18946"/>
                  <a:pt x="399375" y="21365"/>
                </a:cubicBezTo>
                <a:lnTo>
                  <a:pt x="390103" y="30637"/>
                </a:lnTo>
                <a:lnTo>
                  <a:pt x="403406" y="30637"/>
                </a:lnTo>
                <a:cubicBezTo>
                  <a:pt x="407437" y="30637"/>
                  <a:pt x="410662" y="33862"/>
                  <a:pt x="410662" y="37893"/>
                </a:cubicBezTo>
                <a:cubicBezTo>
                  <a:pt x="410662" y="41924"/>
                  <a:pt x="407437" y="44746"/>
                  <a:pt x="403406" y="44746"/>
                </a:cubicBezTo>
                <a:lnTo>
                  <a:pt x="390103" y="44746"/>
                </a:lnTo>
                <a:lnTo>
                  <a:pt x="399375" y="54824"/>
                </a:lnTo>
                <a:cubicBezTo>
                  <a:pt x="402197" y="57242"/>
                  <a:pt x="402197" y="62080"/>
                  <a:pt x="399375" y="64902"/>
                </a:cubicBezTo>
                <a:cubicBezTo>
                  <a:pt x="398165" y="66111"/>
                  <a:pt x="396150" y="66917"/>
                  <a:pt x="394537" y="66917"/>
                </a:cubicBezTo>
                <a:cubicBezTo>
                  <a:pt x="392522" y="66917"/>
                  <a:pt x="390909" y="66111"/>
                  <a:pt x="389700" y="64902"/>
                </a:cubicBezTo>
                <a:lnTo>
                  <a:pt x="380025" y="55227"/>
                </a:lnTo>
                <a:lnTo>
                  <a:pt x="380025" y="68530"/>
                </a:lnTo>
                <a:cubicBezTo>
                  <a:pt x="380025" y="72158"/>
                  <a:pt x="376800" y="75786"/>
                  <a:pt x="372769" y="75786"/>
                </a:cubicBezTo>
                <a:cubicBezTo>
                  <a:pt x="368738" y="75786"/>
                  <a:pt x="365916" y="72158"/>
                  <a:pt x="365916" y="68530"/>
                </a:cubicBezTo>
                <a:lnTo>
                  <a:pt x="365916" y="55227"/>
                </a:lnTo>
                <a:lnTo>
                  <a:pt x="356241" y="64902"/>
                </a:lnTo>
                <a:cubicBezTo>
                  <a:pt x="355032" y="66111"/>
                  <a:pt x="353016" y="66917"/>
                  <a:pt x="351404" y="66917"/>
                </a:cubicBezTo>
                <a:cubicBezTo>
                  <a:pt x="349388" y="66917"/>
                  <a:pt x="347373" y="66111"/>
                  <a:pt x="346163" y="64902"/>
                </a:cubicBezTo>
                <a:cubicBezTo>
                  <a:pt x="343342" y="62080"/>
                  <a:pt x="343342" y="57242"/>
                  <a:pt x="346163" y="54824"/>
                </a:cubicBezTo>
                <a:lnTo>
                  <a:pt x="355838" y="44746"/>
                </a:lnTo>
                <a:lnTo>
                  <a:pt x="342535" y="44746"/>
                </a:lnTo>
                <a:cubicBezTo>
                  <a:pt x="338504" y="44746"/>
                  <a:pt x="334876" y="41924"/>
                  <a:pt x="334876" y="37893"/>
                </a:cubicBezTo>
                <a:cubicBezTo>
                  <a:pt x="334876" y="33862"/>
                  <a:pt x="338504" y="30637"/>
                  <a:pt x="342535" y="30637"/>
                </a:cubicBezTo>
                <a:lnTo>
                  <a:pt x="355838" y="30637"/>
                </a:lnTo>
                <a:lnTo>
                  <a:pt x="346163" y="21365"/>
                </a:lnTo>
                <a:cubicBezTo>
                  <a:pt x="343342" y="18946"/>
                  <a:pt x="343342" y="14109"/>
                  <a:pt x="346163" y="11287"/>
                </a:cubicBezTo>
                <a:cubicBezTo>
                  <a:pt x="348985" y="8465"/>
                  <a:pt x="353419" y="8465"/>
                  <a:pt x="356241" y="11287"/>
                </a:cubicBezTo>
                <a:lnTo>
                  <a:pt x="365916" y="20559"/>
                </a:lnTo>
                <a:lnTo>
                  <a:pt x="365916" y="7256"/>
                </a:lnTo>
                <a:cubicBezTo>
                  <a:pt x="365916" y="3225"/>
                  <a:pt x="368738" y="0"/>
                  <a:pt x="372769" y="0"/>
                </a:cubicBezTo>
                <a:close/>
              </a:path>
            </a:pathLst>
          </a:custGeom>
          <a:solidFill>
            <a:schemeClr val="bg1"/>
          </a:solidFill>
          <a:ln>
            <a:noFill/>
          </a:ln>
          <a:effectLst/>
        </p:spPr>
        <p:txBody>
          <a:bodyPr wrap="square" anchor="ctr">
            <a:noAutofit/>
          </a:bodyPr>
          <a:lstStyle/>
          <a:p>
            <a:endParaRPr lang="en-US" sz="272" dirty="0">
              <a:latin typeface="Poppins" panose="00000500000000000000" pitchFamily="2" charset="0"/>
            </a:endParaRPr>
          </a:p>
        </p:txBody>
      </p:sp>
      <p:sp>
        <p:nvSpPr>
          <p:cNvPr id="17" name="Freeform 40">
            <a:extLst>
              <a:ext uri="{FF2B5EF4-FFF2-40B4-BE49-F238E27FC236}">
                <a16:creationId xmlns:a16="http://schemas.microsoft.com/office/drawing/2014/main" id="{A60DCB93-B151-418A-90F3-DC687C5EDED8}"/>
              </a:ext>
            </a:extLst>
          </p:cNvPr>
          <p:cNvSpPr>
            <a:spLocks noChangeArrowheads="1"/>
          </p:cNvSpPr>
          <p:nvPr/>
        </p:nvSpPr>
        <p:spPr bwMode="auto">
          <a:xfrm>
            <a:off x="5710994" y="2118771"/>
            <a:ext cx="625212" cy="477361"/>
          </a:xfrm>
          <a:custGeom>
            <a:avLst/>
            <a:gdLst>
              <a:gd name="connsiteX0" fmla="*/ 79871 w 516969"/>
              <a:gd name="connsiteY0" fmla="*/ 257882 h 394715"/>
              <a:gd name="connsiteX1" fmla="*/ 75057 w 516969"/>
              <a:gd name="connsiteY1" fmla="*/ 263122 h 394715"/>
              <a:gd name="connsiteX2" fmla="*/ 75057 w 516969"/>
              <a:gd name="connsiteY2" fmla="*/ 317542 h 394715"/>
              <a:gd name="connsiteX3" fmla="*/ 77063 w 516969"/>
              <a:gd name="connsiteY3" fmla="*/ 319961 h 394715"/>
              <a:gd name="connsiteX4" fmla="*/ 119188 w 516969"/>
              <a:gd name="connsiteY4" fmla="*/ 319961 h 394715"/>
              <a:gd name="connsiteX5" fmla="*/ 121194 w 516969"/>
              <a:gd name="connsiteY5" fmla="*/ 317542 h 394715"/>
              <a:gd name="connsiteX6" fmla="*/ 121194 w 516969"/>
              <a:gd name="connsiteY6" fmla="*/ 263122 h 394715"/>
              <a:gd name="connsiteX7" fmla="*/ 115979 w 516969"/>
              <a:gd name="connsiteY7" fmla="*/ 257882 h 394715"/>
              <a:gd name="connsiteX8" fmla="*/ 186589 w 516969"/>
              <a:gd name="connsiteY8" fmla="*/ 211927 h 394715"/>
              <a:gd name="connsiteX9" fmla="*/ 181374 w 516969"/>
              <a:gd name="connsiteY9" fmla="*/ 217571 h 394715"/>
              <a:gd name="connsiteX10" fmla="*/ 181374 w 516969"/>
              <a:gd name="connsiteY10" fmla="*/ 317542 h 394715"/>
              <a:gd name="connsiteX11" fmla="*/ 183781 w 516969"/>
              <a:gd name="connsiteY11" fmla="*/ 319961 h 394715"/>
              <a:gd name="connsiteX12" fmla="*/ 225505 w 516969"/>
              <a:gd name="connsiteY12" fmla="*/ 319961 h 394715"/>
              <a:gd name="connsiteX13" fmla="*/ 227912 w 516969"/>
              <a:gd name="connsiteY13" fmla="*/ 317542 h 394715"/>
              <a:gd name="connsiteX14" fmla="*/ 227912 w 516969"/>
              <a:gd name="connsiteY14" fmla="*/ 217571 h 394715"/>
              <a:gd name="connsiteX15" fmla="*/ 222697 w 516969"/>
              <a:gd name="connsiteY15" fmla="*/ 211927 h 394715"/>
              <a:gd name="connsiteX16" fmla="*/ 292906 w 516969"/>
              <a:gd name="connsiteY16" fmla="*/ 166376 h 394715"/>
              <a:gd name="connsiteX17" fmla="*/ 287691 w 516969"/>
              <a:gd name="connsiteY17" fmla="*/ 171616 h 394715"/>
              <a:gd name="connsiteX18" fmla="*/ 287691 w 516969"/>
              <a:gd name="connsiteY18" fmla="*/ 317542 h 394715"/>
              <a:gd name="connsiteX19" fmla="*/ 289697 w 516969"/>
              <a:gd name="connsiteY19" fmla="*/ 319961 h 394715"/>
              <a:gd name="connsiteX20" fmla="*/ 331822 w 516969"/>
              <a:gd name="connsiteY20" fmla="*/ 319961 h 394715"/>
              <a:gd name="connsiteX21" fmla="*/ 334229 w 516969"/>
              <a:gd name="connsiteY21" fmla="*/ 317542 h 394715"/>
              <a:gd name="connsiteX22" fmla="*/ 334229 w 516969"/>
              <a:gd name="connsiteY22" fmla="*/ 171616 h 394715"/>
              <a:gd name="connsiteX23" fmla="*/ 329014 w 516969"/>
              <a:gd name="connsiteY23" fmla="*/ 166376 h 394715"/>
              <a:gd name="connsiteX24" fmla="*/ 399223 w 516969"/>
              <a:gd name="connsiteY24" fmla="*/ 120421 h 394715"/>
              <a:gd name="connsiteX25" fmla="*/ 394007 w 516969"/>
              <a:gd name="connsiteY25" fmla="*/ 125661 h 394715"/>
              <a:gd name="connsiteX26" fmla="*/ 394007 w 516969"/>
              <a:gd name="connsiteY26" fmla="*/ 317542 h 394715"/>
              <a:gd name="connsiteX27" fmla="*/ 396013 w 516969"/>
              <a:gd name="connsiteY27" fmla="*/ 319961 h 394715"/>
              <a:gd name="connsiteX28" fmla="*/ 438139 w 516969"/>
              <a:gd name="connsiteY28" fmla="*/ 319961 h 394715"/>
              <a:gd name="connsiteX29" fmla="*/ 440546 w 516969"/>
              <a:gd name="connsiteY29" fmla="*/ 317542 h 394715"/>
              <a:gd name="connsiteX30" fmla="*/ 440546 w 516969"/>
              <a:gd name="connsiteY30" fmla="*/ 125661 h 394715"/>
              <a:gd name="connsiteX31" fmla="*/ 435331 w 516969"/>
              <a:gd name="connsiteY31" fmla="*/ 120421 h 394715"/>
              <a:gd name="connsiteX32" fmla="*/ 399223 w 516969"/>
              <a:gd name="connsiteY32" fmla="*/ 106312 h 394715"/>
              <a:gd name="connsiteX33" fmla="*/ 435331 w 516969"/>
              <a:gd name="connsiteY33" fmla="*/ 106312 h 394715"/>
              <a:gd name="connsiteX34" fmla="*/ 454989 w 516969"/>
              <a:gd name="connsiteY34" fmla="*/ 125661 h 394715"/>
              <a:gd name="connsiteX35" fmla="*/ 454989 w 516969"/>
              <a:gd name="connsiteY35" fmla="*/ 317542 h 394715"/>
              <a:gd name="connsiteX36" fmla="*/ 454588 w 516969"/>
              <a:gd name="connsiteY36" fmla="*/ 319961 h 394715"/>
              <a:gd name="connsiteX37" fmla="*/ 477857 w 516969"/>
              <a:gd name="connsiteY37" fmla="*/ 319961 h 394715"/>
              <a:gd name="connsiteX38" fmla="*/ 485079 w 516969"/>
              <a:gd name="connsiteY38" fmla="*/ 327217 h 394715"/>
              <a:gd name="connsiteX39" fmla="*/ 477857 w 516969"/>
              <a:gd name="connsiteY39" fmla="*/ 334473 h 394715"/>
              <a:gd name="connsiteX40" fmla="*/ 438139 w 516969"/>
              <a:gd name="connsiteY40" fmla="*/ 334473 h 394715"/>
              <a:gd name="connsiteX41" fmla="*/ 396013 w 516969"/>
              <a:gd name="connsiteY41" fmla="*/ 334473 h 394715"/>
              <a:gd name="connsiteX42" fmla="*/ 331822 w 516969"/>
              <a:gd name="connsiteY42" fmla="*/ 334473 h 394715"/>
              <a:gd name="connsiteX43" fmla="*/ 289697 w 516969"/>
              <a:gd name="connsiteY43" fmla="*/ 334473 h 394715"/>
              <a:gd name="connsiteX44" fmla="*/ 225505 w 516969"/>
              <a:gd name="connsiteY44" fmla="*/ 334473 h 394715"/>
              <a:gd name="connsiteX45" fmla="*/ 183781 w 516969"/>
              <a:gd name="connsiteY45" fmla="*/ 334473 h 394715"/>
              <a:gd name="connsiteX46" fmla="*/ 119188 w 516969"/>
              <a:gd name="connsiteY46" fmla="*/ 334473 h 394715"/>
              <a:gd name="connsiteX47" fmla="*/ 77063 w 516969"/>
              <a:gd name="connsiteY47" fmla="*/ 334473 h 394715"/>
              <a:gd name="connsiteX48" fmla="*/ 37345 w 516969"/>
              <a:gd name="connsiteY48" fmla="*/ 334473 h 394715"/>
              <a:gd name="connsiteX49" fmla="*/ 30123 w 516969"/>
              <a:gd name="connsiteY49" fmla="*/ 327217 h 394715"/>
              <a:gd name="connsiteX50" fmla="*/ 37345 w 516969"/>
              <a:gd name="connsiteY50" fmla="*/ 319961 h 394715"/>
              <a:gd name="connsiteX51" fmla="*/ 61015 w 516969"/>
              <a:gd name="connsiteY51" fmla="*/ 319961 h 394715"/>
              <a:gd name="connsiteX52" fmla="*/ 60614 w 516969"/>
              <a:gd name="connsiteY52" fmla="*/ 317542 h 394715"/>
              <a:gd name="connsiteX53" fmla="*/ 60614 w 516969"/>
              <a:gd name="connsiteY53" fmla="*/ 263122 h 394715"/>
              <a:gd name="connsiteX54" fmla="*/ 79871 w 516969"/>
              <a:gd name="connsiteY54" fmla="*/ 243773 h 394715"/>
              <a:gd name="connsiteX55" fmla="*/ 115979 w 516969"/>
              <a:gd name="connsiteY55" fmla="*/ 243773 h 394715"/>
              <a:gd name="connsiteX56" fmla="*/ 135637 w 516969"/>
              <a:gd name="connsiteY56" fmla="*/ 263122 h 394715"/>
              <a:gd name="connsiteX57" fmla="*/ 135637 w 516969"/>
              <a:gd name="connsiteY57" fmla="*/ 317542 h 394715"/>
              <a:gd name="connsiteX58" fmla="*/ 135637 w 516969"/>
              <a:gd name="connsiteY58" fmla="*/ 319961 h 394715"/>
              <a:gd name="connsiteX59" fmla="*/ 167332 w 516969"/>
              <a:gd name="connsiteY59" fmla="*/ 319961 h 394715"/>
              <a:gd name="connsiteX60" fmla="*/ 166931 w 516969"/>
              <a:gd name="connsiteY60" fmla="*/ 317542 h 394715"/>
              <a:gd name="connsiteX61" fmla="*/ 166931 w 516969"/>
              <a:gd name="connsiteY61" fmla="*/ 217571 h 394715"/>
              <a:gd name="connsiteX62" fmla="*/ 186589 w 516969"/>
              <a:gd name="connsiteY62" fmla="*/ 197818 h 394715"/>
              <a:gd name="connsiteX63" fmla="*/ 222697 w 516969"/>
              <a:gd name="connsiteY63" fmla="*/ 197818 h 394715"/>
              <a:gd name="connsiteX64" fmla="*/ 241954 w 516969"/>
              <a:gd name="connsiteY64" fmla="*/ 217571 h 394715"/>
              <a:gd name="connsiteX65" fmla="*/ 241954 w 516969"/>
              <a:gd name="connsiteY65" fmla="*/ 317542 h 394715"/>
              <a:gd name="connsiteX66" fmla="*/ 241954 w 516969"/>
              <a:gd name="connsiteY66" fmla="*/ 319961 h 394715"/>
              <a:gd name="connsiteX67" fmla="*/ 273649 w 516969"/>
              <a:gd name="connsiteY67" fmla="*/ 319961 h 394715"/>
              <a:gd name="connsiteX68" fmla="*/ 273248 w 516969"/>
              <a:gd name="connsiteY68" fmla="*/ 317542 h 394715"/>
              <a:gd name="connsiteX69" fmla="*/ 273248 w 516969"/>
              <a:gd name="connsiteY69" fmla="*/ 171616 h 394715"/>
              <a:gd name="connsiteX70" fmla="*/ 292906 w 516969"/>
              <a:gd name="connsiteY70" fmla="*/ 152267 h 394715"/>
              <a:gd name="connsiteX71" fmla="*/ 329014 w 516969"/>
              <a:gd name="connsiteY71" fmla="*/ 152267 h 394715"/>
              <a:gd name="connsiteX72" fmla="*/ 348271 w 516969"/>
              <a:gd name="connsiteY72" fmla="*/ 171616 h 394715"/>
              <a:gd name="connsiteX73" fmla="*/ 348271 w 516969"/>
              <a:gd name="connsiteY73" fmla="*/ 317542 h 394715"/>
              <a:gd name="connsiteX74" fmla="*/ 348271 w 516969"/>
              <a:gd name="connsiteY74" fmla="*/ 319961 h 394715"/>
              <a:gd name="connsiteX75" fmla="*/ 379966 w 516969"/>
              <a:gd name="connsiteY75" fmla="*/ 319961 h 394715"/>
              <a:gd name="connsiteX76" fmla="*/ 379966 w 516969"/>
              <a:gd name="connsiteY76" fmla="*/ 317542 h 394715"/>
              <a:gd name="connsiteX77" fmla="*/ 379966 w 516969"/>
              <a:gd name="connsiteY77" fmla="*/ 125661 h 394715"/>
              <a:gd name="connsiteX78" fmla="*/ 399223 w 516969"/>
              <a:gd name="connsiteY78" fmla="*/ 106312 h 394715"/>
              <a:gd name="connsiteX79" fmla="*/ 14472 w 516969"/>
              <a:gd name="connsiteY79" fmla="*/ 75088 h 394715"/>
              <a:gd name="connsiteX80" fmla="*/ 14472 w 516969"/>
              <a:gd name="connsiteY80" fmla="*/ 357371 h 394715"/>
              <a:gd name="connsiteX81" fmla="*/ 37386 w 516969"/>
              <a:gd name="connsiteY81" fmla="*/ 379858 h 394715"/>
              <a:gd name="connsiteX82" fmla="*/ 479985 w 516969"/>
              <a:gd name="connsiteY82" fmla="*/ 379858 h 394715"/>
              <a:gd name="connsiteX83" fmla="*/ 502497 w 516969"/>
              <a:gd name="connsiteY83" fmla="*/ 357371 h 394715"/>
              <a:gd name="connsiteX84" fmla="*/ 502497 w 516969"/>
              <a:gd name="connsiteY84" fmla="*/ 75088 h 394715"/>
              <a:gd name="connsiteX85" fmla="*/ 462912 w 516969"/>
              <a:gd name="connsiteY85" fmla="*/ 30123 h 394715"/>
              <a:gd name="connsiteX86" fmla="*/ 470885 w 516969"/>
              <a:gd name="connsiteY86" fmla="*/ 37676 h 394715"/>
              <a:gd name="connsiteX87" fmla="*/ 462912 w 516969"/>
              <a:gd name="connsiteY87" fmla="*/ 45649 h 394715"/>
              <a:gd name="connsiteX88" fmla="*/ 455359 w 516969"/>
              <a:gd name="connsiteY88" fmla="*/ 37676 h 394715"/>
              <a:gd name="connsiteX89" fmla="*/ 462912 w 516969"/>
              <a:gd name="connsiteY89" fmla="*/ 30123 h 394715"/>
              <a:gd name="connsiteX90" fmla="*/ 433005 w 516969"/>
              <a:gd name="connsiteY90" fmla="*/ 30123 h 394715"/>
              <a:gd name="connsiteX91" fmla="*/ 440773 w 516969"/>
              <a:gd name="connsiteY91" fmla="*/ 37676 h 394715"/>
              <a:gd name="connsiteX92" fmla="*/ 433005 w 516969"/>
              <a:gd name="connsiteY92" fmla="*/ 45649 h 394715"/>
              <a:gd name="connsiteX93" fmla="*/ 425236 w 516969"/>
              <a:gd name="connsiteY93" fmla="*/ 37676 h 394715"/>
              <a:gd name="connsiteX94" fmla="*/ 433005 w 516969"/>
              <a:gd name="connsiteY94" fmla="*/ 30123 h 394715"/>
              <a:gd name="connsiteX95" fmla="*/ 402885 w 516969"/>
              <a:gd name="connsiteY95" fmla="*/ 30123 h 394715"/>
              <a:gd name="connsiteX96" fmla="*/ 410653 w 516969"/>
              <a:gd name="connsiteY96" fmla="*/ 37676 h 394715"/>
              <a:gd name="connsiteX97" fmla="*/ 402885 w 516969"/>
              <a:gd name="connsiteY97" fmla="*/ 45649 h 394715"/>
              <a:gd name="connsiteX98" fmla="*/ 395116 w 516969"/>
              <a:gd name="connsiteY98" fmla="*/ 37676 h 394715"/>
              <a:gd name="connsiteX99" fmla="*/ 402885 w 516969"/>
              <a:gd name="connsiteY99" fmla="*/ 30123 h 394715"/>
              <a:gd name="connsiteX100" fmla="*/ 37386 w 516969"/>
              <a:gd name="connsiteY100" fmla="*/ 14054 h 394715"/>
              <a:gd name="connsiteX101" fmla="*/ 14472 w 516969"/>
              <a:gd name="connsiteY101" fmla="*/ 37343 h 394715"/>
              <a:gd name="connsiteX102" fmla="*/ 14472 w 516969"/>
              <a:gd name="connsiteY102" fmla="*/ 60633 h 394715"/>
              <a:gd name="connsiteX103" fmla="*/ 502497 w 516969"/>
              <a:gd name="connsiteY103" fmla="*/ 60633 h 394715"/>
              <a:gd name="connsiteX104" fmla="*/ 502497 w 516969"/>
              <a:gd name="connsiteY104" fmla="*/ 37343 h 394715"/>
              <a:gd name="connsiteX105" fmla="*/ 479985 w 516969"/>
              <a:gd name="connsiteY105" fmla="*/ 14054 h 394715"/>
              <a:gd name="connsiteX106" fmla="*/ 37386 w 516969"/>
              <a:gd name="connsiteY106" fmla="*/ 0 h 394715"/>
              <a:gd name="connsiteX107" fmla="*/ 479985 w 516969"/>
              <a:gd name="connsiteY107" fmla="*/ 0 h 394715"/>
              <a:gd name="connsiteX108" fmla="*/ 516969 w 516969"/>
              <a:gd name="connsiteY108" fmla="*/ 37343 h 394715"/>
              <a:gd name="connsiteX109" fmla="*/ 516969 w 516969"/>
              <a:gd name="connsiteY109" fmla="*/ 357371 h 394715"/>
              <a:gd name="connsiteX110" fmla="*/ 479985 w 516969"/>
              <a:gd name="connsiteY110" fmla="*/ 394715 h 394715"/>
              <a:gd name="connsiteX111" fmla="*/ 37386 w 516969"/>
              <a:gd name="connsiteY111" fmla="*/ 394715 h 394715"/>
              <a:gd name="connsiteX112" fmla="*/ 0 w 516969"/>
              <a:gd name="connsiteY112" fmla="*/ 357371 h 394715"/>
              <a:gd name="connsiteX113" fmla="*/ 0 w 516969"/>
              <a:gd name="connsiteY113" fmla="*/ 37343 h 394715"/>
              <a:gd name="connsiteX114" fmla="*/ 37386 w 516969"/>
              <a:gd name="connsiteY114" fmla="*/ 0 h 394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Lst>
            <a:rect l="l" t="t" r="r" b="b"/>
            <a:pathLst>
              <a:path w="516969" h="394715">
                <a:moveTo>
                  <a:pt x="79871" y="257882"/>
                </a:moveTo>
                <a:cubicBezTo>
                  <a:pt x="77464" y="257882"/>
                  <a:pt x="75057" y="260301"/>
                  <a:pt x="75057" y="263122"/>
                </a:cubicBezTo>
                <a:lnTo>
                  <a:pt x="75057" y="317542"/>
                </a:lnTo>
                <a:cubicBezTo>
                  <a:pt x="75057" y="319155"/>
                  <a:pt x="75859" y="319961"/>
                  <a:pt x="77063" y="319961"/>
                </a:cubicBezTo>
                <a:lnTo>
                  <a:pt x="119188" y="319961"/>
                </a:lnTo>
                <a:cubicBezTo>
                  <a:pt x="120392" y="319961"/>
                  <a:pt x="121194" y="319155"/>
                  <a:pt x="121194" y="317542"/>
                </a:cubicBezTo>
                <a:lnTo>
                  <a:pt x="121194" y="263122"/>
                </a:lnTo>
                <a:cubicBezTo>
                  <a:pt x="121194" y="260301"/>
                  <a:pt x="119188" y="257882"/>
                  <a:pt x="115979" y="257882"/>
                </a:cubicBezTo>
                <a:close/>
                <a:moveTo>
                  <a:pt x="186589" y="211927"/>
                </a:moveTo>
                <a:cubicBezTo>
                  <a:pt x="183781" y="211927"/>
                  <a:pt x="181374" y="214346"/>
                  <a:pt x="181374" y="217571"/>
                </a:cubicBezTo>
                <a:lnTo>
                  <a:pt x="181374" y="317542"/>
                </a:lnTo>
                <a:cubicBezTo>
                  <a:pt x="181374" y="319155"/>
                  <a:pt x="182577" y="319961"/>
                  <a:pt x="183781" y="319961"/>
                </a:cubicBezTo>
                <a:lnTo>
                  <a:pt x="225505" y="319961"/>
                </a:lnTo>
                <a:cubicBezTo>
                  <a:pt x="226709" y="319961"/>
                  <a:pt x="227912" y="319155"/>
                  <a:pt x="227912" y="317542"/>
                </a:cubicBezTo>
                <a:lnTo>
                  <a:pt x="227912" y="217571"/>
                </a:lnTo>
                <a:cubicBezTo>
                  <a:pt x="227912" y="214346"/>
                  <a:pt x="225505" y="211927"/>
                  <a:pt x="222697" y="211927"/>
                </a:cubicBezTo>
                <a:close/>
                <a:moveTo>
                  <a:pt x="292906" y="166376"/>
                </a:moveTo>
                <a:cubicBezTo>
                  <a:pt x="289697" y="166376"/>
                  <a:pt x="287691" y="168794"/>
                  <a:pt x="287691" y="171616"/>
                </a:cubicBezTo>
                <a:lnTo>
                  <a:pt x="287691" y="317542"/>
                </a:lnTo>
                <a:cubicBezTo>
                  <a:pt x="287691" y="319155"/>
                  <a:pt x="288493" y="319961"/>
                  <a:pt x="289697" y="319961"/>
                </a:cubicBezTo>
                <a:lnTo>
                  <a:pt x="331822" y="319961"/>
                </a:lnTo>
                <a:cubicBezTo>
                  <a:pt x="333026" y="319961"/>
                  <a:pt x="334229" y="319155"/>
                  <a:pt x="334229" y="317542"/>
                </a:cubicBezTo>
                <a:lnTo>
                  <a:pt x="334229" y="171616"/>
                </a:lnTo>
                <a:cubicBezTo>
                  <a:pt x="334229" y="168794"/>
                  <a:pt x="331822" y="166376"/>
                  <a:pt x="329014" y="166376"/>
                </a:cubicBezTo>
                <a:close/>
                <a:moveTo>
                  <a:pt x="399223" y="120421"/>
                </a:moveTo>
                <a:cubicBezTo>
                  <a:pt x="396415" y="120421"/>
                  <a:pt x="394007" y="122840"/>
                  <a:pt x="394007" y="125661"/>
                </a:cubicBezTo>
                <a:lnTo>
                  <a:pt x="394007" y="317542"/>
                </a:lnTo>
                <a:cubicBezTo>
                  <a:pt x="394007" y="319155"/>
                  <a:pt x="394810" y="319961"/>
                  <a:pt x="396013" y="319961"/>
                </a:cubicBezTo>
                <a:lnTo>
                  <a:pt x="438139" y="319961"/>
                </a:lnTo>
                <a:cubicBezTo>
                  <a:pt x="439343" y="319961"/>
                  <a:pt x="440546" y="319155"/>
                  <a:pt x="440546" y="317542"/>
                </a:cubicBezTo>
                <a:lnTo>
                  <a:pt x="440546" y="125661"/>
                </a:lnTo>
                <a:cubicBezTo>
                  <a:pt x="440546" y="122840"/>
                  <a:pt x="438139" y="120421"/>
                  <a:pt x="435331" y="120421"/>
                </a:cubicBezTo>
                <a:close/>
                <a:moveTo>
                  <a:pt x="399223" y="106312"/>
                </a:moveTo>
                <a:lnTo>
                  <a:pt x="435331" y="106312"/>
                </a:lnTo>
                <a:cubicBezTo>
                  <a:pt x="446163" y="106312"/>
                  <a:pt x="454989" y="115181"/>
                  <a:pt x="454989" y="125661"/>
                </a:cubicBezTo>
                <a:lnTo>
                  <a:pt x="454989" y="317542"/>
                </a:lnTo>
                <a:cubicBezTo>
                  <a:pt x="454989" y="318752"/>
                  <a:pt x="454588" y="319558"/>
                  <a:pt x="454588" y="319961"/>
                </a:cubicBezTo>
                <a:lnTo>
                  <a:pt x="477857" y="319961"/>
                </a:lnTo>
                <a:cubicBezTo>
                  <a:pt x="481869" y="319961"/>
                  <a:pt x="485079" y="323186"/>
                  <a:pt x="485079" y="327217"/>
                </a:cubicBezTo>
                <a:cubicBezTo>
                  <a:pt x="485079" y="331248"/>
                  <a:pt x="481869" y="334473"/>
                  <a:pt x="477857" y="334473"/>
                </a:cubicBezTo>
                <a:lnTo>
                  <a:pt x="438139" y="334473"/>
                </a:lnTo>
                <a:lnTo>
                  <a:pt x="396013" y="334473"/>
                </a:lnTo>
                <a:lnTo>
                  <a:pt x="331822" y="334473"/>
                </a:lnTo>
                <a:lnTo>
                  <a:pt x="289697" y="334473"/>
                </a:lnTo>
                <a:lnTo>
                  <a:pt x="225505" y="334473"/>
                </a:lnTo>
                <a:lnTo>
                  <a:pt x="183781" y="334473"/>
                </a:lnTo>
                <a:lnTo>
                  <a:pt x="119188" y="334473"/>
                </a:lnTo>
                <a:lnTo>
                  <a:pt x="77063" y="334473"/>
                </a:lnTo>
                <a:lnTo>
                  <a:pt x="37345" y="334473"/>
                </a:lnTo>
                <a:cubicBezTo>
                  <a:pt x="33333" y="334473"/>
                  <a:pt x="30123" y="331248"/>
                  <a:pt x="30123" y="327217"/>
                </a:cubicBezTo>
                <a:cubicBezTo>
                  <a:pt x="30123" y="323186"/>
                  <a:pt x="33333" y="319961"/>
                  <a:pt x="37345" y="319961"/>
                </a:cubicBezTo>
                <a:lnTo>
                  <a:pt x="61015" y="319961"/>
                </a:lnTo>
                <a:cubicBezTo>
                  <a:pt x="60614" y="319558"/>
                  <a:pt x="60614" y="318752"/>
                  <a:pt x="60614" y="317542"/>
                </a:cubicBezTo>
                <a:lnTo>
                  <a:pt x="60614" y="263122"/>
                </a:lnTo>
                <a:cubicBezTo>
                  <a:pt x="60614" y="252641"/>
                  <a:pt x="69440" y="243773"/>
                  <a:pt x="79871" y="243773"/>
                </a:cubicBezTo>
                <a:lnTo>
                  <a:pt x="115979" y="243773"/>
                </a:lnTo>
                <a:cubicBezTo>
                  <a:pt x="126811" y="243773"/>
                  <a:pt x="135637" y="252641"/>
                  <a:pt x="135637" y="263122"/>
                </a:cubicBezTo>
                <a:lnTo>
                  <a:pt x="135637" y="317542"/>
                </a:lnTo>
                <a:cubicBezTo>
                  <a:pt x="135637" y="318752"/>
                  <a:pt x="135637" y="319558"/>
                  <a:pt x="135637" y="319961"/>
                </a:cubicBezTo>
                <a:lnTo>
                  <a:pt x="167332" y="319961"/>
                </a:lnTo>
                <a:cubicBezTo>
                  <a:pt x="167332" y="319558"/>
                  <a:pt x="166931" y="318752"/>
                  <a:pt x="166931" y="317542"/>
                </a:cubicBezTo>
                <a:lnTo>
                  <a:pt x="166931" y="217571"/>
                </a:lnTo>
                <a:cubicBezTo>
                  <a:pt x="166931" y="206687"/>
                  <a:pt x="175757" y="197818"/>
                  <a:pt x="186589" y="197818"/>
                </a:cubicBezTo>
                <a:lnTo>
                  <a:pt x="222697" y="197818"/>
                </a:lnTo>
                <a:cubicBezTo>
                  <a:pt x="233128" y="197818"/>
                  <a:pt x="241954" y="206687"/>
                  <a:pt x="241954" y="217571"/>
                </a:cubicBezTo>
                <a:lnTo>
                  <a:pt x="241954" y="317542"/>
                </a:lnTo>
                <a:cubicBezTo>
                  <a:pt x="241954" y="318752"/>
                  <a:pt x="241954" y="319558"/>
                  <a:pt x="241954" y="319961"/>
                </a:cubicBezTo>
                <a:lnTo>
                  <a:pt x="273649" y="319961"/>
                </a:lnTo>
                <a:cubicBezTo>
                  <a:pt x="273649" y="319558"/>
                  <a:pt x="273248" y="318752"/>
                  <a:pt x="273248" y="317542"/>
                </a:cubicBezTo>
                <a:lnTo>
                  <a:pt x="273248" y="171616"/>
                </a:lnTo>
                <a:cubicBezTo>
                  <a:pt x="273248" y="161135"/>
                  <a:pt x="282074" y="152267"/>
                  <a:pt x="292906" y="152267"/>
                </a:cubicBezTo>
                <a:lnTo>
                  <a:pt x="329014" y="152267"/>
                </a:lnTo>
                <a:cubicBezTo>
                  <a:pt x="339846" y="152267"/>
                  <a:pt x="348271" y="161135"/>
                  <a:pt x="348271" y="171616"/>
                </a:cubicBezTo>
                <a:lnTo>
                  <a:pt x="348271" y="317542"/>
                </a:lnTo>
                <a:cubicBezTo>
                  <a:pt x="348271" y="318752"/>
                  <a:pt x="348271" y="319558"/>
                  <a:pt x="348271" y="319961"/>
                </a:cubicBezTo>
                <a:lnTo>
                  <a:pt x="379966" y="319961"/>
                </a:lnTo>
                <a:cubicBezTo>
                  <a:pt x="379966" y="319558"/>
                  <a:pt x="379966" y="318752"/>
                  <a:pt x="379966" y="317542"/>
                </a:cubicBezTo>
                <a:lnTo>
                  <a:pt x="379966" y="125661"/>
                </a:lnTo>
                <a:cubicBezTo>
                  <a:pt x="379966" y="115181"/>
                  <a:pt x="388792" y="106312"/>
                  <a:pt x="399223" y="106312"/>
                </a:cubicBezTo>
                <a:close/>
                <a:moveTo>
                  <a:pt x="14472" y="75088"/>
                </a:moveTo>
                <a:lnTo>
                  <a:pt x="14472" y="357371"/>
                </a:lnTo>
                <a:cubicBezTo>
                  <a:pt x="14472" y="369819"/>
                  <a:pt x="24924" y="379858"/>
                  <a:pt x="37386" y="379858"/>
                </a:cubicBezTo>
                <a:lnTo>
                  <a:pt x="479985" y="379858"/>
                </a:lnTo>
                <a:cubicBezTo>
                  <a:pt x="492447" y="379858"/>
                  <a:pt x="502497" y="369819"/>
                  <a:pt x="502497" y="357371"/>
                </a:cubicBezTo>
                <a:lnTo>
                  <a:pt x="502497" y="75088"/>
                </a:lnTo>
                <a:close/>
                <a:moveTo>
                  <a:pt x="462912" y="30123"/>
                </a:moveTo>
                <a:cubicBezTo>
                  <a:pt x="467528" y="30123"/>
                  <a:pt x="470885" y="33480"/>
                  <a:pt x="470885" y="37676"/>
                </a:cubicBezTo>
                <a:cubicBezTo>
                  <a:pt x="470885" y="42292"/>
                  <a:pt x="467528" y="45649"/>
                  <a:pt x="462912" y="45649"/>
                </a:cubicBezTo>
                <a:cubicBezTo>
                  <a:pt x="459136" y="45649"/>
                  <a:pt x="455359" y="42292"/>
                  <a:pt x="455359" y="37676"/>
                </a:cubicBezTo>
                <a:cubicBezTo>
                  <a:pt x="455359" y="33480"/>
                  <a:pt x="459136" y="30123"/>
                  <a:pt x="462912" y="30123"/>
                </a:cubicBezTo>
                <a:close/>
                <a:moveTo>
                  <a:pt x="433005" y="30123"/>
                </a:moveTo>
                <a:cubicBezTo>
                  <a:pt x="437502" y="30123"/>
                  <a:pt x="440773" y="33480"/>
                  <a:pt x="440773" y="37676"/>
                </a:cubicBezTo>
                <a:cubicBezTo>
                  <a:pt x="440773" y="42292"/>
                  <a:pt x="437502" y="45649"/>
                  <a:pt x="433005" y="45649"/>
                </a:cubicBezTo>
                <a:cubicBezTo>
                  <a:pt x="428507" y="45649"/>
                  <a:pt x="425236" y="42292"/>
                  <a:pt x="425236" y="37676"/>
                </a:cubicBezTo>
                <a:cubicBezTo>
                  <a:pt x="425236" y="33480"/>
                  <a:pt x="428507" y="30123"/>
                  <a:pt x="433005" y="30123"/>
                </a:cubicBezTo>
                <a:close/>
                <a:moveTo>
                  <a:pt x="402885" y="30123"/>
                </a:moveTo>
                <a:cubicBezTo>
                  <a:pt x="407382" y="30123"/>
                  <a:pt x="410653" y="33480"/>
                  <a:pt x="410653" y="37676"/>
                </a:cubicBezTo>
                <a:cubicBezTo>
                  <a:pt x="410653" y="42292"/>
                  <a:pt x="407382" y="45649"/>
                  <a:pt x="402885" y="45649"/>
                </a:cubicBezTo>
                <a:cubicBezTo>
                  <a:pt x="398796" y="45649"/>
                  <a:pt x="395116" y="42292"/>
                  <a:pt x="395116" y="37676"/>
                </a:cubicBezTo>
                <a:cubicBezTo>
                  <a:pt x="395116" y="33480"/>
                  <a:pt x="398796" y="30123"/>
                  <a:pt x="402885" y="30123"/>
                </a:cubicBezTo>
                <a:close/>
                <a:moveTo>
                  <a:pt x="37386" y="14054"/>
                </a:moveTo>
                <a:cubicBezTo>
                  <a:pt x="24924" y="14054"/>
                  <a:pt x="14472" y="24494"/>
                  <a:pt x="14472" y="37343"/>
                </a:cubicBezTo>
                <a:lnTo>
                  <a:pt x="14472" y="60633"/>
                </a:lnTo>
                <a:lnTo>
                  <a:pt x="502497" y="60633"/>
                </a:lnTo>
                <a:lnTo>
                  <a:pt x="502497" y="37343"/>
                </a:lnTo>
                <a:cubicBezTo>
                  <a:pt x="502497" y="24494"/>
                  <a:pt x="492447" y="14054"/>
                  <a:pt x="479985" y="14054"/>
                </a:cubicBezTo>
                <a:close/>
                <a:moveTo>
                  <a:pt x="37386" y="0"/>
                </a:moveTo>
                <a:lnTo>
                  <a:pt x="479985" y="0"/>
                </a:lnTo>
                <a:cubicBezTo>
                  <a:pt x="500487" y="0"/>
                  <a:pt x="516969" y="16463"/>
                  <a:pt x="516969" y="37343"/>
                </a:cubicBezTo>
                <a:lnTo>
                  <a:pt x="516969" y="357371"/>
                </a:lnTo>
                <a:cubicBezTo>
                  <a:pt x="516969" y="377850"/>
                  <a:pt x="500487" y="394715"/>
                  <a:pt x="479985" y="394715"/>
                </a:cubicBezTo>
                <a:lnTo>
                  <a:pt x="37386" y="394715"/>
                </a:lnTo>
                <a:cubicBezTo>
                  <a:pt x="16884" y="394715"/>
                  <a:pt x="0" y="377850"/>
                  <a:pt x="0" y="357371"/>
                </a:cubicBezTo>
                <a:lnTo>
                  <a:pt x="0" y="37343"/>
                </a:lnTo>
                <a:cubicBezTo>
                  <a:pt x="0" y="16463"/>
                  <a:pt x="16884" y="0"/>
                  <a:pt x="37386" y="0"/>
                </a:cubicBezTo>
                <a:close/>
              </a:path>
            </a:pathLst>
          </a:custGeom>
          <a:solidFill>
            <a:schemeClr val="bg1"/>
          </a:solidFill>
          <a:ln>
            <a:noFill/>
          </a:ln>
          <a:effectLst/>
        </p:spPr>
        <p:txBody>
          <a:bodyPr wrap="square" anchor="ctr">
            <a:noAutofit/>
          </a:bodyPr>
          <a:lstStyle/>
          <a:p>
            <a:endParaRPr lang="en-US" sz="272" dirty="0">
              <a:latin typeface="Poppins" panose="00000500000000000000" pitchFamily="2" charset="0"/>
            </a:endParaRPr>
          </a:p>
        </p:txBody>
      </p:sp>
      <p:sp>
        <p:nvSpPr>
          <p:cNvPr id="10" name="Rectangle 9">
            <a:extLst>
              <a:ext uri="{FF2B5EF4-FFF2-40B4-BE49-F238E27FC236}">
                <a16:creationId xmlns:a16="http://schemas.microsoft.com/office/drawing/2014/main" id="{B521EC44-8381-4E6B-AC93-1B9229861813}"/>
              </a:ext>
            </a:extLst>
          </p:cNvPr>
          <p:cNvSpPr/>
          <p:nvPr/>
        </p:nvSpPr>
        <p:spPr>
          <a:xfrm>
            <a:off x="341895" y="296068"/>
            <a:ext cx="4414460"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534729B-808E-4FA4-B39F-84B5CBDA1A34}"/>
              </a:ext>
            </a:extLst>
          </p:cNvPr>
          <p:cNvSpPr/>
          <p:nvPr/>
        </p:nvSpPr>
        <p:spPr>
          <a:xfrm>
            <a:off x="268777" y="296068"/>
            <a:ext cx="80031" cy="7545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
        <p:nvSpPr>
          <p:cNvPr id="18" name="TextBox 17">
            <a:extLst>
              <a:ext uri="{FF2B5EF4-FFF2-40B4-BE49-F238E27FC236}">
                <a16:creationId xmlns:a16="http://schemas.microsoft.com/office/drawing/2014/main" id="{37B0373A-0FD1-4934-A654-22AD4DD324C1}"/>
              </a:ext>
            </a:extLst>
          </p:cNvPr>
          <p:cNvSpPr txBox="1"/>
          <p:nvPr/>
        </p:nvSpPr>
        <p:spPr>
          <a:xfrm>
            <a:off x="473947" y="454001"/>
            <a:ext cx="628698" cy="438710"/>
          </a:xfrm>
          <a:prstGeom prst="rect">
            <a:avLst/>
          </a:prstGeom>
          <a:noFill/>
        </p:spPr>
        <p:txBody>
          <a:bodyPr wrap="none" rtlCol="0" anchor="ctr" anchorCtr="0">
            <a:spAutoFit/>
          </a:bodyPr>
          <a:lstStyle/>
          <a:p>
            <a:pPr algn="ctr"/>
            <a:r>
              <a:rPr lang="en-US" sz="2251" b="1" dirty="0">
                <a:solidFill>
                  <a:schemeClr val="accent2"/>
                </a:solidFill>
                <a:latin typeface="Poppins" pitchFamily="2" charset="77"/>
                <a:ea typeface="League Spartan" charset="0"/>
                <a:cs typeface="Poppins" pitchFamily="2" charset="77"/>
              </a:rPr>
              <a:t>03.</a:t>
            </a:r>
          </a:p>
        </p:txBody>
      </p:sp>
      <p:sp>
        <p:nvSpPr>
          <p:cNvPr id="19" name="TextBox 18">
            <a:extLst>
              <a:ext uri="{FF2B5EF4-FFF2-40B4-BE49-F238E27FC236}">
                <a16:creationId xmlns:a16="http://schemas.microsoft.com/office/drawing/2014/main" id="{F5A5043A-CA36-4225-B7FA-6E9685A2B7EC}"/>
              </a:ext>
            </a:extLst>
          </p:cNvPr>
          <p:cNvSpPr txBox="1"/>
          <p:nvPr/>
        </p:nvSpPr>
        <p:spPr>
          <a:xfrm>
            <a:off x="1227784" y="380968"/>
            <a:ext cx="3079085" cy="584775"/>
          </a:xfrm>
          <a:prstGeom prst="rect">
            <a:avLst/>
          </a:prstGeom>
          <a:noFill/>
        </p:spPr>
        <p:txBody>
          <a:bodyPr wrap="square" rtlCol="0" anchor="b" anchorCtr="0">
            <a:spAutoFit/>
          </a:bodyPr>
          <a:lstStyle/>
          <a:p>
            <a:r>
              <a:rPr lang="en-US" sz="1600" b="1" dirty="0">
                <a:solidFill>
                  <a:schemeClr val="tx2"/>
                </a:solidFill>
                <a:latin typeface="Poppins" pitchFamily="2" charset="77"/>
                <a:ea typeface="League Spartan" charset="0"/>
                <a:cs typeface="Poppins" pitchFamily="2" charset="77"/>
              </a:rPr>
              <a:t>WORKFORCE DEVELOPMENT GRANTS - $ 448M</a:t>
            </a:r>
          </a:p>
        </p:txBody>
      </p:sp>
      <p:sp>
        <p:nvSpPr>
          <p:cNvPr id="20" name="TextBox 19">
            <a:extLst>
              <a:ext uri="{FF2B5EF4-FFF2-40B4-BE49-F238E27FC236}">
                <a16:creationId xmlns:a16="http://schemas.microsoft.com/office/drawing/2014/main" id="{96FAA027-5A40-45E2-92C3-62C7E7C6E6AC}"/>
              </a:ext>
            </a:extLst>
          </p:cNvPr>
          <p:cNvSpPr txBox="1"/>
          <p:nvPr/>
        </p:nvSpPr>
        <p:spPr>
          <a:xfrm>
            <a:off x="735324" y="2360603"/>
            <a:ext cx="2680899" cy="1893082"/>
          </a:xfrm>
          <a:prstGeom prst="rect">
            <a:avLst/>
          </a:prstGeom>
          <a:noFill/>
        </p:spPr>
        <p:txBody>
          <a:bodyPr wrap="square" rtlCol="0" anchor="ctr">
            <a:spAutoFit/>
          </a:bodyPr>
          <a:lstStyle/>
          <a:p>
            <a:pPr algn="ctr">
              <a:lnSpc>
                <a:spcPts val="1350"/>
              </a:lnSpc>
            </a:pPr>
            <a:r>
              <a:rPr lang="en-US" sz="1400" spc="-8" dirty="0">
                <a:solidFill>
                  <a:schemeClr val="bg1"/>
                </a:solidFill>
                <a:latin typeface="Poppins" pitchFamily="2" charset="77"/>
                <a:cs typeface="Poppins" pitchFamily="2" charset="77"/>
              </a:rPr>
              <a:t>“</a:t>
            </a:r>
            <a:r>
              <a:rPr lang="en-US" sz="1400" u="sng" spc="-8" dirty="0">
                <a:solidFill>
                  <a:schemeClr val="bg1"/>
                </a:solidFill>
                <a:latin typeface="Poppins" pitchFamily="2" charset="77"/>
                <a:cs typeface="Poppins" pitchFamily="2" charset="77"/>
              </a:rPr>
              <a:t>Competitive grants </a:t>
            </a:r>
            <a:r>
              <a:rPr lang="en-US" sz="1400" spc="-8" dirty="0">
                <a:solidFill>
                  <a:schemeClr val="bg1"/>
                </a:solidFill>
                <a:latin typeface="Poppins" pitchFamily="2" charset="77"/>
                <a:cs typeface="Poppins" pitchFamily="2" charset="77"/>
              </a:rPr>
              <a:t>to </a:t>
            </a:r>
            <a:r>
              <a:rPr lang="en-US" sz="1400" u="sng" spc="-8" dirty="0">
                <a:solidFill>
                  <a:schemeClr val="bg1"/>
                </a:solidFill>
                <a:latin typeface="Poppins" pitchFamily="2" charset="77"/>
                <a:cs typeface="Poppins" pitchFamily="2" charset="77"/>
              </a:rPr>
              <a:t>entities and individuals </a:t>
            </a:r>
            <a:r>
              <a:rPr lang="en-US" sz="1400" spc="-8" dirty="0">
                <a:solidFill>
                  <a:schemeClr val="bg1"/>
                </a:solidFill>
                <a:latin typeface="Poppins" pitchFamily="2" charset="77"/>
                <a:cs typeface="Poppins" pitchFamily="2" charset="77"/>
              </a:rPr>
              <a:t>OSHPD deems </a:t>
            </a:r>
            <a:r>
              <a:rPr lang="en-US" sz="1400" u="sng" spc="-8" dirty="0">
                <a:solidFill>
                  <a:schemeClr val="bg1"/>
                </a:solidFill>
                <a:latin typeface="Poppins" pitchFamily="2" charset="77"/>
                <a:cs typeface="Poppins" pitchFamily="2" charset="77"/>
              </a:rPr>
              <a:t>qualified to expand the supply</a:t>
            </a:r>
            <a:r>
              <a:rPr lang="en-US" sz="1400" spc="-8" dirty="0">
                <a:solidFill>
                  <a:schemeClr val="bg1"/>
                </a:solidFill>
                <a:latin typeface="Poppins" pitchFamily="2" charset="77"/>
                <a:cs typeface="Poppins" pitchFamily="2" charset="77"/>
              </a:rPr>
              <a:t> of BH counselors, coaches, peer supports, and other allied health care providers serving children and youth, </a:t>
            </a:r>
            <a:r>
              <a:rPr lang="en-US" sz="1400" u="sng" spc="-8" dirty="0">
                <a:solidFill>
                  <a:schemeClr val="bg1"/>
                </a:solidFill>
                <a:latin typeface="Poppins" pitchFamily="2" charset="77"/>
                <a:cs typeface="Poppins" pitchFamily="2" charset="77"/>
              </a:rPr>
              <a:t>including those at </a:t>
            </a:r>
            <a:r>
              <a:rPr lang="en-US" sz="1400" u="sng" spc="-8" dirty="0" err="1">
                <a:solidFill>
                  <a:schemeClr val="bg1"/>
                </a:solidFill>
                <a:latin typeface="Poppins" pitchFamily="2" charset="77"/>
                <a:cs typeface="Poppins" pitchFamily="2" charset="77"/>
              </a:rPr>
              <a:t>schoolsites</a:t>
            </a:r>
            <a:r>
              <a:rPr lang="en-US" sz="1400" spc="-8" dirty="0">
                <a:solidFill>
                  <a:schemeClr val="bg1"/>
                </a:solidFill>
                <a:latin typeface="Poppins" pitchFamily="2" charset="77"/>
                <a:cs typeface="Poppins" pitchFamily="2" charset="77"/>
              </a:rPr>
              <a:t>”</a:t>
            </a:r>
          </a:p>
        </p:txBody>
      </p:sp>
      <p:sp>
        <p:nvSpPr>
          <p:cNvPr id="21" name="Rectangle: Rounded Corners 20">
            <a:extLst>
              <a:ext uri="{FF2B5EF4-FFF2-40B4-BE49-F238E27FC236}">
                <a16:creationId xmlns:a16="http://schemas.microsoft.com/office/drawing/2014/main" id="{FF32E72C-44A0-44DF-BC96-55DB4E98531C}"/>
              </a:ext>
            </a:extLst>
          </p:cNvPr>
          <p:cNvSpPr/>
          <p:nvPr/>
        </p:nvSpPr>
        <p:spPr>
          <a:xfrm>
            <a:off x="6965983" y="3433375"/>
            <a:ext cx="1280160" cy="1280160"/>
          </a:xfrm>
          <a:prstGeom prst="round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latin typeface="Poppins" panose="00000500000000000000" pitchFamily="2" charset="0"/>
            </a:endParaRPr>
          </a:p>
        </p:txBody>
      </p:sp>
      <p:sp>
        <p:nvSpPr>
          <p:cNvPr id="22" name="Freeform 426">
            <a:extLst>
              <a:ext uri="{FF2B5EF4-FFF2-40B4-BE49-F238E27FC236}">
                <a16:creationId xmlns:a16="http://schemas.microsoft.com/office/drawing/2014/main" id="{D68DD9BC-3F42-4F21-8096-C74E87994A66}"/>
              </a:ext>
            </a:extLst>
          </p:cNvPr>
          <p:cNvSpPr>
            <a:spLocks noChangeArrowheads="1"/>
          </p:cNvSpPr>
          <p:nvPr/>
        </p:nvSpPr>
        <p:spPr bwMode="auto">
          <a:xfrm>
            <a:off x="7297130" y="3778916"/>
            <a:ext cx="618468" cy="688351"/>
          </a:xfrm>
          <a:custGeom>
            <a:avLst/>
            <a:gdLst>
              <a:gd name="T0" fmla="*/ 205514 w 293329"/>
              <a:gd name="T1" fmla="*/ 246575 h 308881"/>
              <a:gd name="T2" fmla="*/ 256294 w 293329"/>
              <a:gd name="T3" fmla="*/ 239017 h 308881"/>
              <a:gd name="T4" fmla="*/ 261696 w 293329"/>
              <a:gd name="T5" fmla="*/ 226419 h 308881"/>
              <a:gd name="T6" fmla="*/ 23665 w 293329"/>
              <a:gd name="T7" fmla="*/ 235115 h 308881"/>
              <a:gd name="T8" fmla="*/ 11791 w 293329"/>
              <a:gd name="T9" fmla="*/ 217877 h 308881"/>
              <a:gd name="T10" fmla="*/ 11791 w 293329"/>
              <a:gd name="T11" fmla="*/ 287700 h 308881"/>
              <a:gd name="T12" fmla="*/ 36446 w 293329"/>
              <a:gd name="T13" fmla="*/ 220059 h 308881"/>
              <a:gd name="T14" fmla="*/ 57494 w 293329"/>
              <a:gd name="T15" fmla="*/ 208422 h 308881"/>
              <a:gd name="T16" fmla="*/ 200111 w 293329"/>
              <a:gd name="T17" fmla="*/ 234337 h 308881"/>
              <a:gd name="T18" fmla="*/ 267099 w 293329"/>
              <a:gd name="T19" fmla="*/ 218860 h 308881"/>
              <a:gd name="T20" fmla="*/ 284745 w 293329"/>
              <a:gd name="T21" fmla="*/ 234697 h 308881"/>
              <a:gd name="T22" fmla="*/ 130244 w 293329"/>
              <a:gd name="T23" fmla="*/ 309563 h 308881"/>
              <a:gd name="T24" fmla="*/ 58574 w 293329"/>
              <a:gd name="T25" fmla="*/ 292286 h 308881"/>
              <a:gd name="T26" fmla="*/ 278983 w 293329"/>
              <a:gd name="T27" fmla="*/ 241896 h 308881"/>
              <a:gd name="T28" fmla="*/ 160855 w 293329"/>
              <a:gd name="T29" fmla="*/ 273570 h 308881"/>
              <a:gd name="T30" fmla="*/ 123040 w 293329"/>
              <a:gd name="T31" fmla="*/ 261332 h 308881"/>
              <a:gd name="T32" fmla="*/ 193269 w 293329"/>
              <a:gd name="T33" fmla="*/ 241176 h 308881"/>
              <a:gd name="T34" fmla="*/ 57134 w 293329"/>
              <a:gd name="T35" fmla="*/ 218141 h 308881"/>
              <a:gd name="T36" fmla="*/ 11791 w 293329"/>
              <a:gd name="T37" fmla="*/ 208422 h 308881"/>
              <a:gd name="T38" fmla="*/ 45737 w 293329"/>
              <a:gd name="T39" fmla="*/ 285518 h 308881"/>
              <a:gd name="T40" fmla="*/ 0 w 293329"/>
              <a:gd name="T41" fmla="*/ 285518 h 308881"/>
              <a:gd name="T42" fmla="*/ 31475 w 293329"/>
              <a:gd name="T43" fmla="*/ 144641 h 308881"/>
              <a:gd name="T44" fmla="*/ 77323 w 293329"/>
              <a:gd name="T45" fmla="*/ 198654 h 308881"/>
              <a:gd name="T46" fmla="*/ 30043 w 293329"/>
              <a:gd name="T47" fmla="*/ 151165 h 308881"/>
              <a:gd name="T48" fmla="*/ 268772 w 293329"/>
              <a:gd name="T49" fmla="*/ 151074 h 308881"/>
              <a:gd name="T50" fmla="*/ 195703 w 293329"/>
              <a:gd name="T51" fmla="*/ 220591 h 308881"/>
              <a:gd name="T52" fmla="*/ 267697 w 293329"/>
              <a:gd name="T53" fmla="*/ 144624 h 308881"/>
              <a:gd name="T54" fmla="*/ 170606 w 293329"/>
              <a:gd name="T55" fmla="*/ 167842 h 308881"/>
              <a:gd name="T56" fmla="*/ 277503 w 293329"/>
              <a:gd name="T57" fmla="*/ 122255 h 308881"/>
              <a:gd name="T58" fmla="*/ 194081 w 293329"/>
              <a:gd name="T59" fmla="*/ 131947 h 308881"/>
              <a:gd name="T60" fmla="*/ 166273 w 293329"/>
              <a:gd name="T61" fmla="*/ 182558 h 308881"/>
              <a:gd name="T62" fmla="*/ 108852 w 293329"/>
              <a:gd name="T63" fmla="*/ 131947 h 308881"/>
              <a:gd name="T64" fmla="*/ 22179 w 293329"/>
              <a:gd name="T65" fmla="*/ 122255 h 308881"/>
              <a:gd name="T66" fmla="*/ 129437 w 293329"/>
              <a:gd name="T67" fmla="*/ 68414 h 308881"/>
              <a:gd name="T68" fmla="*/ 213452 w 293329"/>
              <a:gd name="T69" fmla="*/ 0 h 308881"/>
              <a:gd name="T70" fmla="*/ 283613 w 293329"/>
              <a:gd name="T71" fmla="*/ 114194 h 308881"/>
              <a:gd name="T72" fmla="*/ 283972 w 293329"/>
              <a:gd name="T73" fmla="*/ 79720 h 308881"/>
              <a:gd name="T74" fmla="*/ 152287 w 293329"/>
              <a:gd name="T75" fmla="*/ 45247 h 308881"/>
              <a:gd name="T76" fmla="*/ 149768 w 293329"/>
              <a:gd name="T77" fmla="*/ 46324 h 308881"/>
              <a:gd name="T78" fmla="*/ 147248 w 293329"/>
              <a:gd name="T79" fmla="*/ 45964 h 308881"/>
              <a:gd name="T80" fmla="*/ 145090 w 293329"/>
              <a:gd name="T81" fmla="*/ 44169 h 308881"/>
              <a:gd name="T82" fmla="*/ 18801 w 293329"/>
              <a:gd name="T83" fmla="*/ 108088 h 308881"/>
              <a:gd name="T84" fmla="*/ 9806 w 293329"/>
              <a:gd name="T85" fmla="*/ 110961 h 30888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93329" h="308881">
                <a:moveTo>
                  <a:pt x="261377" y="225920"/>
                </a:moveTo>
                <a:cubicBezTo>
                  <a:pt x="258859" y="225201"/>
                  <a:pt x="248787" y="229152"/>
                  <a:pt x="240514" y="232744"/>
                </a:cubicBezTo>
                <a:cubicBezTo>
                  <a:pt x="230802" y="237053"/>
                  <a:pt x="218932" y="242081"/>
                  <a:pt x="205263" y="246032"/>
                </a:cubicBezTo>
                <a:cubicBezTo>
                  <a:pt x="205623" y="248187"/>
                  <a:pt x="205623" y="250341"/>
                  <a:pt x="205623" y="252496"/>
                </a:cubicBezTo>
                <a:cubicBezTo>
                  <a:pt x="205623" y="253574"/>
                  <a:pt x="205263" y="254651"/>
                  <a:pt x="204903" y="256088"/>
                </a:cubicBezTo>
                <a:cubicBezTo>
                  <a:pt x="227924" y="250341"/>
                  <a:pt x="244471" y="243518"/>
                  <a:pt x="255982" y="238490"/>
                </a:cubicBezTo>
                <a:cubicBezTo>
                  <a:pt x="257061" y="238131"/>
                  <a:pt x="257780" y="237772"/>
                  <a:pt x="258859" y="237412"/>
                </a:cubicBezTo>
                <a:cubicBezTo>
                  <a:pt x="261737" y="234539"/>
                  <a:pt x="263535" y="231307"/>
                  <a:pt x="263535" y="229511"/>
                </a:cubicBezTo>
                <a:cubicBezTo>
                  <a:pt x="263535" y="229152"/>
                  <a:pt x="263535" y="228075"/>
                  <a:pt x="261377" y="225920"/>
                </a:cubicBezTo>
                <a:close/>
                <a:moveTo>
                  <a:pt x="23636" y="225425"/>
                </a:moveTo>
                <a:cubicBezTo>
                  <a:pt x="26106" y="225425"/>
                  <a:pt x="28222" y="227542"/>
                  <a:pt x="28222" y="230011"/>
                </a:cubicBezTo>
                <a:cubicBezTo>
                  <a:pt x="28222" y="232481"/>
                  <a:pt x="26106" y="234597"/>
                  <a:pt x="23636" y="234597"/>
                </a:cubicBezTo>
                <a:cubicBezTo>
                  <a:pt x="21167" y="234597"/>
                  <a:pt x="19050" y="232481"/>
                  <a:pt x="19050" y="230011"/>
                </a:cubicBezTo>
                <a:cubicBezTo>
                  <a:pt x="19050" y="227542"/>
                  <a:pt x="21167" y="225425"/>
                  <a:pt x="23636" y="225425"/>
                </a:cubicBezTo>
                <a:close/>
                <a:moveTo>
                  <a:pt x="11777" y="217397"/>
                </a:moveTo>
                <a:cubicBezTo>
                  <a:pt x="10350" y="217397"/>
                  <a:pt x="9279" y="218123"/>
                  <a:pt x="9279" y="219574"/>
                </a:cubicBezTo>
                <a:lnTo>
                  <a:pt x="9279" y="284889"/>
                </a:lnTo>
                <a:cubicBezTo>
                  <a:pt x="9279" y="285977"/>
                  <a:pt x="10350" y="287066"/>
                  <a:pt x="11777" y="287066"/>
                </a:cubicBezTo>
                <a:lnTo>
                  <a:pt x="34618" y="287066"/>
                </a:lnTo>
                <a:cubicBezTo>
                  <a:pt x="35332" y="287066"/>
                  <a:pt x="36402" y="285977"/>
                  <a:pt x="36402" y="284889"/>
                </a:cubicBezTo>
                <a:lnTo>
                  <a:pt x="36402" y="219574"/>
                </a:lnTo>
                <a:cubicBezTo>
                  <a:pt x="36402" y="218123"/>
                  <a:pt x="35332" y="217397"/>
                  <a:pt x="34618" y="217397"/>
                </a:cubicBezTo>
                <a:lnTo>
                  <a:pt x="11777" y="217397"/>
                </a:lnTo>
                <a:close/>
                <a:moveTo>
                  <a:pt x="57424" y="207963"/>
                </a:moveTo>
                <a:cubicBezTo>
                  <a:pt x="106344" y="209399"/>
                  <a:pt x="117495" y="214786"/>
                  <a:pt x="127567" y="220174"/>
                </a:cubicBezTo>
                <a:cubicBezTo>
                  <a:pt x="136559" y="224842"/>
                  <a:pt x="144113" y="228793"/>
                  <a:pt x="184760" y="228434"/>
                </a:cubicBezTo>
                <a:cubicBezTo>
                  <a:pt x="185479" y="228434"/>
                  <a:pt x="193752" y="228075"/>
                  <a:pt x="199867" y="233821"/>
                </a:cubicBezTo>
                <a:cubicBezTo>
                  <a:pt x="200587" y="234898"/>
                  <a:pt x="201306" y="235976"/>
                  <a:pt x="202026" y="237053"/>
                </a:cubicBezTo>
                <a:cubicBezTo>
                  <a:pt x="215695" y="233462"/>
                  <a:pt x="227205" y="228434"/>
                  <a:pt x="236917" y="224483"/>
                </a:cubicBezTo>
                <a:cubicBezTo>
                  <a:pt x="252025" y="218019"/>
                  <a:pt x="261017" y="214068"/>
                  <a:pt x="266773" y="218378"/>
                </a:cubicBezTo>
                <a:cubicBezTo>
                  <a:pt x="271809" y="222328"/>
                  <a:pt x="272888" y="226279"/>
                  <a:pt x="272888" y="229152"/>
                </a:cubicBezTo>
                <a:cubicBezTo>
                  <a:pt x="273247" y="230230"/>
                  <a:pt x="272888" y="231307"/>
                  <a:pt x="272528" y="232384"/>
                </a:cubicBezTo>
                <a:cubicBezTo>
                  <a:pt x="277564" y="231307"/>
                  <a:pt x="281161" y="231307"/>
                  <a:pt x="284398" y="234180"/>
                </a:cubicBezTo>
                <a:cubicBezTo>
                  <a:pt x="289434" y="238131"/>
                  <a:pt x="290154" y="242799"/>
                  <a:pt x="290154" y="245673"/>
                </a:cubicBezTo>
                <a:cubicBezTo>
                  <a:pt x="289794" y="254292"/>
                  <a:pt x="280441" y="261116"/>
                  <a:pt x="279362" y="261475"/>
                </a:cubicBezTo>
                <a:cubicBezTo>
                  <a:pt x="231881" y="299543"/>
                  <a:pt x="175407" y="308881"/>
                  <a:pt x="130085" y="308881"/>
                </a:cubicBezTo>
                <a:cubicBezTo>
                  <a:pt x="96992" y="308881"/>
                  <a:pt x="69654" y="303853"/>
                  <a:pt x="56345" y="300621"/>
                </a:cubicBezTo>
                <a:cubicBezTo>
                  <a:pt x="53827" y="300262"/>
                  <a:pt x="52388" y="297748"/>
                  <a:pt x="52748" y="295234"/>
                </a:cubicBezTo>
                <a:cubicBezTo>
                  <a:pt x="53467" y="292720"/>
                  <a:pt x="55985" y="291283"/>
                  <a:pt x="58503" y="291642"/>
                </a:cubicBezTo>
                <a:cubicBezTo>
                  <a:pt x="88718" y="298825"/>
                  <a:pt x="194112" y="317141"/>
                  <a:pt x="273607" y="254292"/>
                </a:cubicBezTo>
                <a:cubicBezTo>
                  <a:pt x="276125" y="252496"/>
                  <a:pt x="280801" y="248187"/>
                  <a:pt x="280801" y="245313"/>
                </a:cubicBezTo>
                <a:cubicBezTo>
                  <a:pt x="280801" y="244236"/>
                  <a:pt x="280801" y="243159"/>
                  <a:pt x="278643" y="241363"/>
                </a:cubicBezTo>
                <a:cubicBezTo>
                  <a:pt x="276844" y="239926"/>
                  <a:pt x="268212" y="243518"/>
                  <a:pt x="259579" y="247109"/>
                </a:cubicBezTo>
                <a:cubicBezTo>
                  <a:pt x="245190" y="253214"/>
                  <a:pt x="223248" y="262552"/>
                  <a:pt x="191234" y="269017"/>
                </a:cubicBezTo>
                <a:cubicBezTo>
                  <a:pt x="183681" y="271890"/>
                  <a:pt x="173609" y="272967"/>
                  <a:pt x="160659" y="272967"/>
                </a:cubicBezTo>
                <a:cubicBezTo>
                  <a:pt x="149509" y="272967"/>
                  <a:pt x="136559" y="272249"/>
                  <a:pt x="121452" y="270094"/>
                </a:cubicBezTo>
                <a:cubicBezTo>
                  <a:pt x="118934" y="269735"/>
                  <a:pt x="117135" y="267580"/>
                  <a:pt x="117495" y="265066"/>
                </a:cubicBezTo>
                <a:cubicBezTo>
                  <a:pt x="117855" y="262193"/>
                  <a:pt x="120013" y="260756"/>
                  <a:pt x="122890" y="260756"/>
                </a:cubicBezTo>
                <a:cubicBezTo>
                  <a:pt x="162098" y="266143"/>
                  <a:pt x="180084" y="263270"/>
                  <a:pt x="188357" y="260038"/>
                </a:cubicBezTo>
                <a:cubicBezTo>
                  <a:pt x="195911" y="257165"/>
                  <a:pt x="195911" y="253214"/>
                  <a:pt x="196270" y="251778"/>
                </a:cubicBezTo>
                <a:cubicBezTo>
                  <a:pt x="196270" y="246750"/>
                  <a:pt x="195551" y="243159"/>
                  <a:pt x="193033" y="240645"/>
                </a:cubicBezTo>
                <a:cubicBezTo>
                  <a:pt x="189796" y="237412"/>
                  <a:pt x="185119" y="237412"/>
                  <a:pt x="185119" y="237412"/>
                </a:cubicBezTo>
                <a:cubicBezTo>
                  <a:pt x="141955" y="238131"/>
                  <a:pt x="132962" y="233462"/>
                  <a:pt x="123250" y="228434"/>
                </a:cubicBezTo>
                <a:cubicBezTo>
                  <a:pt x="114257" y="223765"/>
                  <a:pt x="104186" y="218378"/>
                  <a:pt x="57064" y="217660"/>
                </a:cubicBezTo>
                <a:cubicBezTo>
                  <a:pt x="54546" y="217300"/>
                  <a:pt x="52388" y="215146"/>
                  <a:pt x="52748" y="212632"/>
                </a:cubicBezTo>
                <a:cubicBezTo>
                  <a:pt x="52748" y="210118"/>
                  <a:pt x="54906" y="207963"/>
                  <a:pt x="57424" y="207963"/>
                </a:cubicBezTo>
                <a:close/>
                <a:moveTo>
                  <a:pt x="11777" y="207963"/>
                </a:moveTo>
                <a:lnTo>
                  <a:pt x="34618" y="207963"/>
                </a:lnTo>
                <a:cubicBezTo>
                  <a:pt x="40685" y="207963"/>
                  <a:pt x="45681" y="213043"/>
                  <a:pt x="45681" y="219574"/>
                </a:cubicBezTo>
                <a:lnTo>
                  <a:pt x="45681" y="284889"/>
                </a:lnTo>
                <a:cubicBezTo>
                  <a:pt x="45681" y="291420"/>
                  <a:pt x="40685" y="296500"/>
                  <a:pt x="34618" y="296500"/>
                </a:cubicBezTo>
                <a:lnTo>
                  <a:pt x="11777" y="296500"/>
                </a:lnTo>
                <a:cubicBezTo>
                  <a:pt x="5353" y="296500"/>
                  <a:pt x="0" y="291420"/>
                  <a:pt x="0" y="284889"/>
                </a:cubicBezTo>
                <a:lnTo>
                  <a:pt x="0" y="219574"/>
                </a:lnTo>
                <a:cubicBezTo>
                  <a:pt x="0" y="213043"/>
                  <a:pt x="5353" y="207963"/>
                  <a:pt x="11777" y="207963"/>
                </a:cubicBezTo>
                <a:close/>
                <a:moveTo>
                  <a:pt x="31437" y="144322"/>
                </a:moveTo>
                <a:cubicBezTo>
                  <a:pt x="33584" y="142875"/>
                  <a:pt x="36446" y="143237"/>
                  <a:pt x="37877" y="145769"/>
                </a:cubicBezTo>
                <a:cubicBezTo>
                  <a:pt x="47536" y="160599"/>
                  <a:pt x="60772" y="176152"/>
                  <a:pt x="76871" y="191706"/>
                </a:cubicBezTo>
                <a:cubicBezTo>
                  <a:pt x="78660" y="193514"/>
                  <a:pt x="79017" y="196408"/>
                  <a:pt x="77229" y="198216"/>
                </a:cubicBezTo>
                <a:cubicBezTo>
                  <a:pt x="76155" y="199301"/>
                  <a:pt x="75082" y="199663"/>
                  <a:pt x="73651" y="199663"/>
                </a:cubicBezTo>
                <a:cubicBezTo>
                  <a:pt x="72578" y="199663"/>
                  <a:pt x="71505" y="199301"/>
                  <a:pt x="70789" y="198216"/>
                </a:cubicBezTo>
                <a:cubicBezTo>
                  <a:pt x="53975" y="182301"/>
                  <a:pt x="40381" y="166386"/>
                  <a:pt x="30006" y="150832"/>
                </a:cubicBezTo>
                <a:cubicBezTo>
                  <a:pt x="28575" y="148662"/>
                  <a:pt x="29291" y="145769"/>
                  <a:pt x="31437" y="144322"/>
                </a:cubicBezTo>
                <a:close/>
                <a:moveTo>
                  <a:pt x="267371" y="144305"/>
                </a:moveTo>
                <a:cubicBezTo>
                  <a:pt x="269160" y="145735"/>
                  <a:pt x="269517" y="148596"/>
                  <a:pt x="268444" y="150741"/>
                </a:cubicBezTo>
                <a:cubicBezTo>
                  <a:pt x="253061" y="173624"/>
                  <a:pt x="230523" y="197222"/>
                  <a:pt x="201903" y="220820"/>
                </a:cubicBezTo>
                <a:cubicBezTo>
                  <a:pt x="200830" y="221535"/>
                  <a:pt x="200115" y="221892"/>
                  <a:pt x="199041" y="221892"/>
                </a:cubicBezTo>
                <a:cubicBezTo>
                  <a:pt x="197253" y="221892"/>
                  <a:pt x="196179" y="221535"/>
                  <a:pt x="195464" y="220105"/>
                </a:cubicBezTo>
                <a:cubicBezTo>
                  <a:pt x="193675" y="218317"/>
                  <a:pt x="193675" y="215457"/>
                  <a:pt x="195822" y="213669"/>
                </a:cubicBezTo>
                <a:cubicBezTo>
                  <a:pt x="224084" y="190786"/>
                  <a:pt x="245548" y="167903"/>
                  <a:pt x="260574" y="145735"/>
                </a:cubicBezTo>
                <a:cubicBezTo>
                  <a:pt x="262005" y="143232"/>
                  <a:pt x="265225" y="142875"/>
                  <a:pt x="267371" y="144305"/>
                </a:cubicBezTo>
                <a:close/>
                <a:moveTo>
                  <a:pt x="129279" y="68263"/>
                </a:moveTo>
                <a:cubicBezTo>
                  <a:pt x="131443" y="68263"/>
                  <a:pt x="132886" y="69695"/>
                  <a:pt x="133607" y="71486"/>
                </a:cubicBezTo>
                <a:lnTo>
                  <a:pt x="170398" y="167472"/>
                </a:lnTo>
                <a:lnTo>
                  <a:pt x="186269" y="125210"/>
                </a:lnTo>
                <a:cubicBezTo>
                  <a:pt x="186991" y="123419"/>
                  <a:pt x="188794" y="121986"/>
                  <a:pt x="190958" y="121986"/>
                </a:cubicBezTo>
                <a:lnTo>
                  <a:pt x="277165" y="121986"/>
                </a:lnTo>
                <a:cubicBezTo>
                  <a:pt x="280050" y="121986"/>
                  <a:pt x="282215" y="124135"/>
                  <a:pt x="282215" y="127000"/>
                </a:cubicBezTo>
                <a:cubicBezTo>
                  <a:pt x="282215" y="129507"/>
                  <a:pt x="280050" y="131656"/>
                  <a:pt x="277165" y="131656"/>
                </a:cubicBezTo>
                <a:lnTo>
                  <a:pt x="193844" y="131656"/>
                </a:lnTo>
                <a:lnTo>
                  <a:pt x="174727" y="182156"/>
                </a:lnTo>
                <a:cubicBezTo>
                  <a:pt x="174005" y="183947"/>
                  <a:pt x="172202" y="185380"/>
                  <a:pt x="170398" y="185380"/>
                </a:cubicBezTo>
                <a:cubicBezTo>
                  <a:pt x="168234" y="185380"/>
                  <a:pt x="166792" y="183947"/>
                  <a:pt x="166070" y="182156"/>
                </a:cubicBezTo>
                <a:lnTo>
                  <a:pt x="129279" y="86171"/>
                </a:lnTo>
                <a:lnTo>
                  <a:pt x="113048" y="128433"/>
                </a:lnTo>
                <a:cubicBezTo>
                  <a:pt x="112326" y="130224"/>
                  <a:pt x="110884" y="131656"/>
                  <a:pt x="108719" y="131656"/>
                </a:cubicBezTo>
                <a:lnTo>
                  <a:pt x="22152" y="131656"/>
                </a:lnTo>
                <a:cubicBezTo>
                  <a:pt x="19627" y="131656"/>
                  <a:pt x="17463" y="129507"/>
                  <a:pt x="17463" y="127000"/>
                </a:cubicBezTo>
                <a:cubicBezTo>
                  <a:pt x="17463" y="124135"/>
                  <a:pt x="19627" y="121986"/>
                  <a:pt x="22152" y="121986"/>
                </a:cubicBezTo>
                <a:lnTo>
                  <a:pt x="105473" y="121986"/>
                </a:lnTo>
                <a:lnTo>
                  <a:pt x="124951" y="71486"/>
                </a:lnTo>
                <a:cubicBezTo>
                  <a:pt x="125672" y="69695"/>
                  <a:pt x="127115" y="68263"/>
                  <a:pt x="129279" y="68263"/>
                </a:cubicBezTo>
                <a:close/>
                <a:moveTo>
                  <a:pt x="84182" y="0"/>
                </a:moveTo>
                <a:cubicBezTo>
                  <a:pt x="109696" y="0"/>
                  <a:pt x="134133" y="12541"/>
                  <a:pt x="148866" y="33322"/>
                </a:cubicBezTo>
                <a:cubicBezTo>
                  <a:pt x="163600" y="12541"/>
                  <a:pt x="187677" y="0"/>
                  <a:pt x="213192" y="0"/>
                </a:cubicBezTo>
                <a:cubicBezTo>
                  <a:pt x="257393" y="0"/>
                  <a:pt x="293329" y="35831"/>
                  <a:pt x="293329" y="79544"/>
                </a:cubicBezTo>
                <a:cubicBezTo>
                  <a:pt x="293329" y="89577"/>
                  <a:pt x="291173" y="99968"/>
                  <a:pt x="287938" y="110717"/>
                </a:cubicBezTo>
                <a:cubicBezTo>
                  <a:pt x="287220" y="112867"/>
                  <a:pt x="285423" y="113942"/>
                  <a:pt x="283267" y="113942"/>
                </a:cubicBezTo>
                <a:cubicBezTo>
                  <a:pt x="282907" y="113942"/>
                  <a:pt x="282548" y="113942"/>
                  <a:pt x="281829" y="113942"/>
                </a:cubicBezTo>
                <a:cubicBezTo>
                  <a:pt x="279314" y="112867"/>
                  <a:pt x="278236" y="110358"/>
                  <a:pt x="278954" y="107850"/>
                </a:cubicBezTo>
                <a:cubicBezTo>
                  <a:pt x="282189" y="98176"/>
                  <a:pt x="283626" y="88860"/>
                  <a:pt x="283626" y="79544"/>
                </a:cubicBezTo>
                <a:cubicBezTo>
                  <a:pt x="283626" y="41205"/>
                  <a:pt x="252362" y="9316"/>
                  <a:pt x="213192" y="9316"/>
                </a:cubicBezTo>
                <a:cubicBezTo>
                  <a:pt x="188755" y="9316"/>
                  <a:pt x="165397" y="22573"/>
                  <a:pt x="152819" y="44072"/>
                </a:cubicBezTo>
                <a:cubicBezTo>
                  <a:pt x="152460" y="44430"/>
                  <a:pt x="152460" y="44430"/>
                  <a:pt x="152101" y="45147"/>
                </a:cubicBezTo>
                <a:cubicBezTo>
                  <a:pt x="152101" y="45147"/>
                  <a:pt x="151741" y="45505"/>
                  <a:pt x="151382" y="45505"/>
                </a:cubicBezTo>
                <a:cubicBezTo>
                  <a:pt x="151022" y="45863"/>
                  <a:pt x="151022" y="45863"/>
                  <a:pt x="150663" y="45863"/>
                </a:cubicBezTo>
                <a:cubicBezTo>
                  <a:pt x="150304" y="45863"/>
                  <a:pt x="149944" y="45863"/>
                  <a:pt x="149585" y="46222"/>
                </a:cubicBezTo>
                <a:cubicBezTo>
                  <a:pt x="149226" y="46222"/>
                  <a:pt x="149226" y="46222"/>
                  <a:pt x="148866" y="46222"/>
                </a:cubicBezTo>
                <a:cubicBezTo>
                  <a:pt x="148507" y="46222"/>
                  <a:pt x="148148" y="46222"/>
                  <a:pt x="147788" y="46222"/>
                </a:cubicBezTo>
                <a:cubicBezTo>
                  <a:pt x="147788" y="45863"/>
                  <a:pt x="147429" y="45863"/>
                  <a:pt x="147069" y="45863"/>
                </a:cubicBezTo>
                <a:cubicBezTo>
                  <a:pt x="147069" y="45863"/>
                  <a:pt x="146710" y="45863"/>
                  <a:pt x="146351" y="45505"/>
                </a:cubicBezTo>
                <a:cubicBezTo>
                  <a:pt x="145991" y="45505"/>
                  <a:pt x="145991" y="45147"/>
                  <a:pt x="145632" y="45147"/>
                </a:cubicBezTo>
                <a:cubicBezTo>
                  <a:pt x="145273" y="44430"/>
                  <a:pt x="145273" y="44430"/>
                  <a:pt x="144913" y="44072"/>
                </a:cubicBezTo>
                <a:cubicBezTo>
                  <a:pt x="131976" y="22573"/>
                  <a:pt x="108977" y="9316"/>
                  <a:pt x="84182" y="9316"/>
                </a:cubicBezTo>
                <a:cubicBezTo>
                  <a:pt x="45730" y="9316"/>
                  <a:pt x="13747" y="41205"/>
                  <a:pt x="13747" y="79544"/>
                </a:cubicBezTo>
                <a:cubicBezTo>
                  <a:pt x="13747" y="88860"/>
                  <a:pt x="15544" y="98176"/>
                  <a:pt x="18778" y="107850"/>
                </a:cubicBezTo>
                <a:cubicBezTo>
                  <a:pt x="19497" y="110358"/>
                  <a:pt x="18059" y="112867"/>
                  <a:pt x="15903" y="113942"/>
                </a:cubicBezTo>
                <a:cubicBezTo>
                  <a:pt x="15184" y="113942"/>
                  <a:pt x="14825" y="113942"/>
                  <a:pt x="14466" y="113942"/>
                </a:cubicBezTo>
                <a:cubicBezTo>
                  <a:pt x="12309" y="113942"/>
                  <a:pt x="10513" y="112867"/>
                  <a:pt x="9794" y="110717"/>
                </a:cubicBezTo>
                <a:cubicBezTo>
                  <a:pt x="6200" y="99968"/>
                  <a:pt x="4763" y="89577"/>
                  <a:pt x="4763" y="79544"/>
                </a:cubicBezTo>
                <a:cubicBezTo>
                  <a:pt x="4763" y="35831"/>
                  <a:pt x="40340" y="0"/>
                  <a:pt x="84182"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3" name="TextBox 22">
            <a:extLst>
              <a:ext uri="{FF2B5EF4-FFF2-40B4-BE49-F238E27FC236}">
                <a16:creationId xmlns:a16="http://schemas.microsoft.com/office/drawing/2014/main" id="{FF53E1CA-F185-41FB-9FE0-E031121A34D6}"/>
              </a:ext>
            </a:extLst>
          </p:cNvPr>
          <p:cNvSpPr txBox="1"/>
          <p:nvPr/>
        </p:nvSpPr>
        <p:spPr>
          <a:xfrm>
            <a:off x="6886668" y="1961647"/>
            <a:ext cx="1392293" cy="797911"/>
          </a:xfrm>
          <a:prstGeom prst="rect">
            <a:avLst/>
          </a:prstGeom>
          <a:noFill/>
        </p:spPr>
        <p:txBody>
          <a:bodyPr wrap="square" rtlCol="0" anchor="ctr">
            <a:spAutoFit/>
          </a:bodyPr>
          <a:lstStyle/>
          <a:p>
            <a:pPr algn="ctr">
              <a:lnSpc>
                <a:spcPts val="1350"/>
              </a:lnSpc>
            </a:pPr>
            <a:r>
              <a:rPr lang="en-US" sz="900" spc="-8" dirty="0">
                <a:latin typeface="Poppins" pitchFamily="2" charset="77"/>
                <a:cs typeface="Poppins" pitchFamily="2" charset="77"/>
              </a:rPr>
              <a:t>Scholarships, loan repayment, coaching, and stipend programs  </a:t>
            </a:r>
          </a:p>
        </p:txBody>
      </p:sp>
    </p:spTree>
    <p:extLst>
      <p:ext uri="{BB962C8B-B14F-4D97-AF65-F5344CB8AC3E}">
        <p14:creationId xmlns:p14="http://schemas.microsoft.com/office/powerpoint/2010/main" val="230198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A1147340-CC9B-4047-9D53-C55E0289D213}"/>
              </a:ext>
            </a:extLst>
          </p:cNvPr>
          <p:cNvSpPr/>
          <p:nvPr/>
        </p:nvSpPr>
        <p:spPr>
          <a:xfrm>
            <a:off x="3781995" y="892712"/>
            <a:ext cx="4675471" cy="4083445"/>
          </a:xfrm>
          <a:custGeom>
            <a:avLst/>
            <a:gdLst/>
            <a:ahLst/>
            <a:cxnLst>
              <a:cxn ang="3cd4">
                <a:pos x="hc" y="t"/>
              </a:cxn>
              <a:cxn ang="cd2">
                <a:pos x="l" y="vc"/>
              </a:cxn>
              <a:cxn ang="cd4">
                <a:pos x="hc" y="b"/>
              </a:cxn>
              <a:cxn ang="0">
                <a:pos x="r" y="vc"/>
              </a:cxn>
            </a:cxnLst>
            <a:rect l="l" t="t" r="r" b="b"/>
            <a:pathLst>
              <a:path w="5179" h="11007">
                <a:moveTo>
                  <a:pt x="0" y="11007"/>
                </a:moveTo>
                <a:lnTo>
                  <a:pt x="5179" y="11007"/>
                </a:lnTo>
                <a:lnTo>
                  <a:pt x="5179" y="0"/>
                </a:lnTo>
                <a:lnTo>
                  <a:pt x="0" y="0"/>
                </a:lnTo>
                <a:close/>
              </a:path>
            </a:pathLst>
          </a:custGeom>
          <a:solidFill>
            <a:schemeClr val="accent4">
              <a:lumMod val="20000"/>
              <a:lumOff val="80000"/>
            </a:schemeClr>
          </a:solidFill>
          <a:ln cap="flat">
            <a:noFill/>
            <a:prstDash val="solid"/>
          </a:ln>
        </p:spPr>
        <p:txBody>
          <a:bodyPr vert="horz" wrap="none" lIns="33759" tIns="16879" rIns="33759" bIns="16879" anchor="ctr" anchorCtr="1" compatLnSpc="0"/>
          <a:lstStyle/>
          <a:p>
            <a:pPr hangingPunct="0">
              <a:spcBef>
                <a:spcPts val="0"/>
              </a:spcBef>
              <a:spcAft>
                <a:spcPts val="0"/>
              </a:spcAft>
            </a:pPr>
            <a:endParaRPr lang="en-US" sz="675" dirty="0">
              <a:latin typeface="Poppins" panose="00000500000000000000" pitchFamily="2" charset="0"/>
              <a:ea typeface="Microsoft YaHei" pitchFamily="2"/>
              <a:cs typeface="Lucida Sans" pitchFamily="2"/>
            </a:endParaRPr>
          </a:p>
        </p:txBody>
      </p:sp>
      <p:sp>
        <p:nvSpPr>
          <p:cNvPr id="6" name="Rectangle 5">
            <a:extLst>
              <a:ext uri="{FF2B5EF4-FFF2-40B4-BE49-F238E27FC236}">
                <a16:creationId xmlns:a16="http://schemas.microsoft.com/office/drawing/2014/main" id="{8EC0925A-DBEC-46EC-B42D-22DFB34A014D}"/>
              </a:ext>
            </a:extLst>
          </p:cNvPr>
          <p:cNvSpPr/>
          <p:nvPr/>
        </p:nvSpPr>
        <p:spPr>
          <a:xfrm>
            <a:off x="341895" y="296068"/>
            <a:ext cx="4459790"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7E073C9-3ADA-41B6-9D3E-2EC96026B7A3}"/>
              </a:ext>
            </a:extLst>
          </p:cNvPr>
          <p:cNvSpPr txBox="1"/>
          <p:nvPr/>
        </p:nvSpPr>
        <p:spPr>
          <a:xfrm>
            <a:off x="463528" y="454001"/>
            <a:ext cx="649537" cy="438710"/>
          </a:xfrm>
          <a:prstGeom prst="rect">
            <a:avLst/>
          </a:prstGeom>
          <a:noFill/>
        </p:spPr>
        <p:txBody>
          <a:bodyPr wrap="none" rtlCol="0" anchor="ctr" anchorCtr="0">
            <a:spAutoFit/>
          </a:bodyPr>
          <a:lstStyle/>
          <a:p>
            <a:pPr algn="ctr"/>
            <a:r>
              <a:rPr lang="en-US" sz="2251" b="1" dirty="0">
                <a:solidFill>
                  <a:schemeClr val="accent4"/>
                </a:solidFill>
                <a:latin typeface="Poppins" pitchFamily="2" charset="77"/>
                <a:ea typeface="League Spartan" charset="0"/>
                <a:cs typeface="Poppins" pitchFamily="2" charset="77"/>
              </a:rPr>
              <a:t>04.</a:t>
            </a:r>
          </a:p>
        </p:txBody>
      </p:sp>
      <p:sp>
        <p:nvSpPr>
          <p:cNvPr id="10" name="Rectangle 9">
            <a:extLst>
              <a:ext uri="{FF2B5EF4-FFF2-40B4-BE49-F238E27FC236}">
                <a16:creationId xmlns:a16="http://schemas.microsoft.com/office/drawing/2014/main" id="{9D872330-18DD-4F2C-A8D6-52458E86828E}"/>
              </a:ext>
            </a:extLst>
          </p:cNvPr>
          <p:cNvSpPr/>
          <p:nvPr/>
        </p:nvSpPr>
        <p:spPr>
          <a:xfrm>
            <a:off x="268777" y="296068"/>
            <a:ext cx="80031" cy="75457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
        <p:nvSpPr>
          <p:cNvPr id="11" name="TextBox 10">
            <a:extLst>
              <a:ext uri="{FF2B5EF4-FFF2-40B4-BE49-F238E27FC236}">
                <a16:creationId xmlns:a16="http://schemas.microsoft.com/office/drawing/2014/main" id="{F826791C-CA8B-4FF4-A021-669446C208D2}"/>
              </a:ext>
            </a:extLst>
          </p:cNvPr>
          <p:cNvSpPr txBox="1"/>
          <p:nvPr/>
        </p:nvSpPr>
        <p:spPr>
          <a:xfrm>
            <a:off x="1345878" y="380968"/>
            <a:ext cx="3167127" cy="584775"/>
          </a:xfrm>
          <a:prstGeom prst="rect">
            <a:avLst/>
          </a:prstGeom>
          <a:noFill/>
        </p:spPr>
        <p:txBody>
          <a:bodyPr wrap="square" rtlCol="0" anchor="b" anchorCtr="0">
            <a:spAutoFit/>
          </a:bodyPr>
          <a:lstStyle/>
          <a:p>
            <a:r>
              <a:rPr lang="en-US" sz="1600" b="1" dirty="0">
                <a:solidFill>
                  <a:schemeClr val="tx2"/>
                </a:solidFill>
                <a:latin typeface="Poppins" pitchFamily="2" charset="77"/>
                <a:ea typeface="League Spartan" charset="0"/>
                <a:cs typeface="Poppins" pitchFamily="2" charset="77"/>
              </a:rPr>
              <a:t>BEHAVIORAL HEALTH COACHES - $352M</a:t>
            </a:r>
          </a:p>
        </p:txBody>
      </p:sp>
      <p:grpSp>
        <p:nvGrpSpPr>
          <p:cNvPr id="12" name="Group 11">
            <a:extLst>
              <a:ext uri="{FF2B5EF4-FFF2-40B4-BE49-F238E27FC236}">
                <a16:creationId xmlns:a16="http://schemas.microsoft.com/office/drawing/2014/main" id="{85195AF4-42B6-4749-A038-EBE261DF394C}"/>
              </a:ext>
            </a:extLst>
          </p:cNvPr>
          <p:cNvGrpSpPr/>
          <p:nvPr/>
        </p:nvGrpSpPr>
        <p:grpSpPr>
          <a:xfrm flipH="1">
            <a:off x="607531" y="1668060"/>
            <a:ext cx="2084049" cy="2639665"/>
            <a:chOff x="9230117" y="4674794"/>
            <a:chExt cx="6538324" cy="8279208"/>
          </a:xfrm>
        </p:grpSpPr>
        <p:sp>
          <p:nvSpPr>
            <p:cNvPr id="13" name="Shape 35372">
              <a:extLst>
                <a:ext uri="{FF2B5EF4-FFF2-40B4-BE49-F238E27FC236}">
                  <a16:creationId xmlns:a16="http://schemas.microsoft.com/office/drawing/2014/main" id="{97D2600F-0EE9-4A40-B5C1-6EE1DE23E20F}"/>
                </a:ext>
              </a:extLst>
            </p:cNvPr>
            <p:cNvSpPr/>
            <p:nvPr/>
          </p:nvSpPr>
          <p:spPr>
            <a:xfrm>
              <a:off x="10746991" y="8551097"/>
              <a:ext cx="2871644" cy="2881262"/>
            </a:xfrm>
            <a:custGeom>
              <a:avLst/>
              <a:gdLst/>
              <a:ahLst/>
              <a:cxnLst>
                <a:cxn ang="0">
                  <a:pos x="wd2" y="hd2"/>
                </a:cxn>
                <a:cxn ang="5400000">
                  <a:pos x="wd2" y="hd2"/>
                </a:cxn>
                <a:cxn ang="10800000">
                  <a:pos x="wd2" y="hd2"/>
                </a:cxn>
                <a:cxn ang="16200000">
                  <a:pos x="wd2" y="hd2"/>
                </a:cxn>
              </a:cxnLst>
              <a:rect l="0" t="0" r="r" b="b"/>
              <a:pathLst>
                <a:path w="21597" h="21574" extrusionOk="0">
                  <a:moveTo>
                    <a:pt x="12924" y="1"/>
                  </a:moveTo>
                  <a:cubicBezTo>
                    <a:pt x="11887" y="26"/>
                    <a:pt x="11042" y="851"/>
                    <a:pt x="11039" y="1877"/>
                  </a:cubicBezTo>
                  <a:cubicBezTo>
                    <a:pt x="11039" y="1984"/>
                    <a:pt x="11091" y="2533"/>
                    <a:pt x="11254" y="2862"/>
                  </a:cubicBezTo>
                  <a:cubicBezTo>
                    <a:pt x="12033" y="4428"/>
                    <a:pt x="11300" y="4601"/>
                    <a:pt x="11044" y="4616"/>
                  </a:cubicBezTo>
                  <a:lnTo>
                    <a:pt x="10988" y="4616"/>
                  </a:lnTo>
                  <a:lnTo>
                    <a:pt x="10968" y="4616"/>
                  </a:lnTo>
                  <a:lnTo>
                    <a:pt x="4605" y="4616"/>
                  </a:lnTo>
                  <a:lnTo>
                    <a:pt x="4605" y="11379"/>
                  </a:lnTo>
                  <a:cubicBezTo>
                    <a:pt x="4508" y="11674"/>
                    <a:pt x="4147" y="12038"/>
                    <a:pt x="2874" y="11410"/>
                  </a:cubicBezTo>
                  <a:cubicBezTo>
                    <a:pt x="2839" y="11392"/>
                    <a:pt x="2210" y="11133"/>
                    <a:pt x="1885" y="11134"/>
                  </a:cubicBezTo>
                  <a:cubicBezTo>
                    <a:pt x="829" y="11139"/>
                    <a:pt x="-3" y="12026"/>
                    <a:pt x="0" y="13093"/>
                  </a:cubicBezTo>
                  <a:cubicBezTo>
                    <a:pt x="3" y="14153"/>
                    <a:pt x="832" y="15035"/>
                    <a:pt x="1885" y="15041"/>
                  </a:cubicBezTo>
                  <a:cubicBezTo>
                    <a:pt x="1992" y="15041"/>
                    <a:pt x="2544" y="14995"/>
                    <a:pt x="2874" y="14832"/>
                  </a:cubicBezTo>
                  <a:cubicBezTo>
                    <a:pt x="4147" y="14203"/>
                    <a:pt x="4508" y="14563"/>
                    <a:pt x="4605" y="14857"/>
                  </a:cubicBezTo>
                  <a:lnTo>
                    <a:pt x="4605" y="21574"/>
                  </a:lnTo>
                  <a:lnTo>
                    <a:pt x="11234" y="21574"/>
                  </a:lnTo>
                  <a:cubicBezTo>
                    <a:pt x="11358" y="21539"/>
                    <a:pt x="11495" y="21481"/>
                    <a:pt x="11587" y="21319"/>
                  </a:cubicBezTo>
                  <a:cubicBezTo>
                    <a:pt x="11659" y="21193"/>
                    <a:pt x="11716" y="21016"/>
                    <a:pt x="11639" y="20794"/>
                  </a:cubicBezTo>
                  <a:cubicBezTo>
                    <a:pt x="11555" y="20556"/>
                    <a:pt x="11472" y="20247"/>
                    <a:pt x="11306" y="19860"/>
                  </a:cubicBezTo>
                  <a:cubicBezTo>
                    <a:pt x="11162" y="19526"/>
                    <a:pt x="11097" y="18992"/>
                    <a:pt x="11096" y="18876"/>
                  </a:cubicBezTo>
                  <a:cubicBezTo>
                    <a:pt x="11082" y="17852"/>
                    <a:pt x="11938" y="17035"/>
                    <a:pt x="12981" y="16999"/>
                  </a:cubicBezTo>
                  <a:cubicBezTo>
                    <a:pt x="13021" y="16998"/>
                    <a:pt x="13054" y="17019"/>
                    <a:pt x="13093" y="17020"/>
                  </a:cubicBezTo>
                  <a:cubicBezTo>
                    <a:pt x="13099" y="17020"/>
                    <a:pt x="13103" y="17015"/>
                    <a:pt x="13109" y="17015"/>
                  </a:cubicBezTo>
                  <a:cubicBezTo>
                    <a:pt x="13160" y="17015"/>
                    <a:pt x="13202" y="17041"/>
                    <a:pt x="13252" y="17045"/>
                  </a:cubicBezTo>
                  <a:cubicBezTo>
                    <a:pt x="13448" y="17065"/>
                    <a:pt x="13640" y="17086"/>
                    <a:pt x="13816" y="17157"/>
                  </a:cubicBezTo>
                  <a:cubicBezTo>
                    <a:pt x="13883" y="17184"/>
                    <a:pt x="13932" y="17235"/>
                    <a:pt x="13995" y="17270"/>
                  </a:cubicBezTo>
                  <a:cubicBezTo>
                    <a:pt x="14592" y="17588"/>
                    <a:pt x="15026" y="18163"/>
                    <a:pt x="15030" y="18876"/>
                  </a:cubicBezTo>
                  <a:cubicBezTo>
                    <a:pt x="15032" y="19199"/>
                    <a:pt x="14776" y="19825"/>
                    <a:pt x="14758" y="19860"/>
                  </a:cubicBezTo>
                  <a:cubicBezTo>
                    <a:pt x="14110" y="21161"/>
                    <a:pt x="14500" y="21487"/>
                    <a:pt x="14799" y="21574"/>
                  </a:cubicBezTo>
                  <a:lnTo>
                    <a:pt x="18887" y="21574"/>
                  </a:lnTo>
                  <a:cubicBezTo>
                    <a:pt x="19630" y="20472"/>
                    <a:pt x="20502" y="19497"/>
                    <a:pt x="21279" y="19544"/>
                  </a:cubicBezTo>
                  <a:cubicBezTo>
                    <a:pt x="21343" y="19548"/>
                    <a:pt x="21524" y="19565"/>
                    <a:pt x="21597" y="19570"/>
                  </a:cubicBezTo>
                  <a:lnTo>
                    <a:pt x="21597" y="14602"/>
                  </a:lnTo>
                  <a:cubicBezTo>
                    <a:pt x="21440" y="14352"/>
                    <a:pt x="21021" y="14161"/>
                    <a:pt x="19927" y="14699"/>
                  </a:cubicBezTo>
                  <a:cubicBezTo>
                    <a:pt x="19597" y="14861"/>
                    <a:pt x="19039" y="14913"/>
                    <a:pt x="18933" y="14913"/>
                  </a:cubicBezTo>
                  <a:cubicBezTo>
                    <a:pt x="17893" y="14913"/>
                    <a:pt x="17048" y="14072"/>
                    <a:pt x="17048" y="13036"/>
                  </a:cubicBezTo>
                  <a:cubicBezTo>
                    <a:pt x="17048" y="12001"/>
                    <a:pt x="17893" y="11160"/>
                    <a:pt x="18933" y="11160"/>
                  </a:cubicBezTo>
                  <a:cubicBezTo>
                    <a:pt x="19258" y="11160"/>
                    <a:pt x="19894" y="11414"/>
                    <a:pt x="19927" y="11430"/>
                  </a:cubicBezTo>
                  <a:cubicBezTo>
                    <a:pt x="21021" y="11968"/>
                    <a:pt x="21440" y="11782"/>
                    <a:pt x="21597" y="11532"/>
                  </a:cubicBezTo>
                  <a:lnTo>
                    <a:pt x="21597" y="4616"/>
                  </a:lnTo>
                  <a:lnTo>
                    <a:pt x="14932" y="4616"/>
                  </a:lnTo>
                  <a:lnTo>
                    <a:pt x="14912" y="4616"/>
                  </a:lnTo>
                  <a:lnTo>
                    <a:pt x="14851" y="4616"/>
                  </a:lnTo>
                  <a:cubicBezTo>
                    <a:pt x="14595" y="4601"/>
                    <a:pt x="13862" y="4428"/>
                    <a:pt x="14640" y="2862"/>
                  </a:cubicBezTo>
                  <a:cubicBezTo>
                    <a:pt x="14657" y="2828"/>
                    <a:pt x="14913" y="2201"/>
                    <a:pt x="14912" y="1877"/>
                  </a:cubicBezTo>
                  <a:cubicBezTo>
                    <a:pt x="14909" y="814"/>
                    <a:pt x="14005" y="-26"/>
                    <a:pt x="12924" y="1"/>
                  </a:cubicBezTo>
                  <a:close/>
                </a:path>
              </a:pathLst>
            </a:custGeom>
            <a:solidFill>
              <a:schemeClr val="accent3">
                <a:lumMod val="75000"/>
              </a:schemeClr>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14" name="Shape 35373">
              <a:extLst>
                <a:ext uri="{FF2B5EF4-FFF2-40B4-BE49-F238E27FC236}">
                  <a16:creationId xmlns:a16="http://schemas.microsoft.com/office/drawing/2014/main" id="{CA23F734-ED6B-424A-B495-E8A475DCCAAB}"/>
                </a:ext>
              </a:extLst>
            </p:cNvPr>
            <p:cNvSpPr/>
            <p:nvPr/>
          </p:nvSpPr>
          <p:spPr>
            <a:xfrm>
              <a:off x="10746991" y="4674794"/>
              <a:ext cx="2871644" cy="2222606"/>
            </a:xfrm>
            <a:custGeom>
              <a:avLst/>
              <a:gdLst/>
              <a:ahLst/>
              <a:cxnLst>
                <a:cxn ang="0">
                  <a:pos x="wd2" y="hd2"/>
                </a:cxn>
                <a:cxn ang="5400000">
                  <a:pos x="wd2" y="hd2"/>
                </a:cxn>
                <a:cxn ang="10800000">
                  <a:pos x="wd2" y="hd2"/>
                </a:cxn>
                <a:cxn ang="16200000">
                  <a:pos x="wd2" y="hd2"/>
                </a:cxn>
              </a:cxnLst>
              <a:rect l="0" t="0" r="r" b="b"/>
              <a:pathLst>
                <a:path w="21597" h="21588" extrusionOk="0">
                  <a:moveTo>
                    <a:pt x="8376" y="1"/>
                  </a:moveTo>
                  <a:cubicBezTo>
                    <a:pt x="7018" y="-12"/>
                    <a:pt x="5773" y="139"/>
                    <a:pt x="4605" y="424"/>
                  </a:cubicBezTo>
                  <a:lnTo>
                    <a:pt x="4605" y="8363"/>
                  </a:lnTo>
                  <a:cubicBezTo>
                    <a:pt x="4508" y="8745"/>
                    <a:pt x="4147" y="9218"/>
                    <a:pt x="2874" y="8403"/>
                  </a:cubicBezTo>
                  <a:cubicBezTo>
                    <a:pt x="2839" y="8380"/>
                    <a:pt x="2210" y="8044"/>
                    <a:pt x="1885" y="8045"/>
                  </a:cubicBezTo>
                  <a:cubicBezTo>
                    <a:pt x="829" y="8052"/>
                    <a:pt x="-3" y="9203"/>
                    <a:pt x="0" y="10586"/>
                  </a:cubicBezTo>
                  <a:cubicBezTo>
                    <a:pt x="3" y="11962"/>
                    <a:pt x="832" y="13105"/>
                    <a:pt x="1885" y="13113"/>
                  </a:cubicBezTo>
                  <a:cubicBezTo>
                    <a:pt x="1992" y="13114"/>
                    <a:pt x="2544" y="13053"/>
                    <a:pt x="2874" y="12842"/>
                  </a:cubicBezTo>
                  <a:cubicBezTo>
                    <a:pt x="4147" y="12026"/>
                    <a:pt x="4508" y="12493"/>
                    <a:pt x="4605" y="12875"/>
                  </a:cubicBezTo>
                  <a:lnTo>
                    <a:pt x="4605" y="21588"/>
                  </a:lnTo>
                  <a:lnTo>
                    <a:pt x="11019" y="21588"/>
                  </a:lnTo>
                  <a:lnTo>
                    <a:pt x="11019" y="21581"/>
                  </a:lnTo>
                  <a:lnTo>
                    <a:pt x="11039" y="21588"/>
                  </a:lnTo>
                  <a:lnTo>
                    <a:pt x="11096" y="21588"/>
                  </a:lnTo>
                  <a:cubicBezTo>
                    <a:pt x="11351" y="21568"/>
                    <a:pt x="12085" y="21342"/>
                    <a:pt x="11306" y="19312"/>
                  </a:cubicBezTo>
                  <a:cubicBezTo>
                    <a:pt x="11142" y="18886"/>
                    <a:pt x="11095" y="18167"/>
                    <a:pt x="11096" y="18029"/>
                  </a:cubicBezTo>
                  <a:cubicBezTo>
                    <a:pt x="11101" y="16704"/>
                    <a:pt x="11945" y="15646"/>
                    <a:pt x="12981" y="15594"/>
                  </a:cubicBezTo>
                  <a:cubicBezTo>
                    <a:pt x="13151" y="15586"/>
                    <a:pt x="13303" y="15651"/>
                    <a:pt x="13462" y="15693"/>
                  </a:cubicBezTo>
                  <a:cubicBezTo>
                    <a:pt x="13483" y="15697"/>
                    <a:pt x="13503" y="15702"/>
                    <a:pt x="13524" y="15707"/>
                  </a:cubicBezTo>
                  <a:cubicBezTo>
                    <a:pt x="13635" y="15741"/>
                    <a:pt x="13744" y="15762"/>
                    <a:pt x="13846" y="15819"/>
                  </a:cubicBezTo>
                  <a:cubicBezTo>
                    <a:pt x="14529" y="16195"/>
                    <a:pt x="15026" y="17021"/>
                    <a:pt x="15030" y="18029"/>
                  </a:cubicBezTo>
                  <a:cubicBezTo>
                    <a:pt x="15031" y="18448"/>
                    <a:pt x="14776" y="19267"/>
                    <a:pt x="14758" y="19312"/>
                  </a:cubicBezTo>
                  <a:cubicBezTo>
                    <a:pt x="13979" y="21341"/>
                    <a:pt x="14712" y="21568"/>
                    <a:pt x="14968" y="21588"/>
                  </a:cubicBezTo>
                  <a:lnTo>
                    <a:pt x="15030" y="21588"/>
                  </a:lnTo>
                  <a:lnTo>
                    <a:pt x="15050" y="21581"/>
                  </a:lnTo>
                  <a:lnTo>
                    <a:pt x="15045" y="21588"/>
                  </a:lnTo>
                  <a:lnTo>
                    <a:pt x="21520" y="21588"/>
                  </a:lnTo>
                  <a:lnTo>
                    <a:pt x="21597" y="21588"/>
                  </a:lnTo>
                  <a:lnTo>
                    <a:pt x="21597" y="12544"/>
                  </a:lnTo>
                  <a:cubicBezTo>
                    <a:pt x="21440" y="12220"/>
                    <a:pt x="21021" y="11972"/>
                    <a:pt x="19927" y="12670"/>
                  </a:cubicBezTo>
                  <a:cubicBezTo>
                    <a:pt x="19597" y="12880"/>
                    <a:pt x="19039" y="12948"/>
                    <a:pt x="18933" y="12948"/>
                  </a:cubicBezTo>
                  <a:cubicBezTo>
                    <a:pt x="17893" y="12948"/>
                    <a:pt x="17048" y="11857"/>
                    <a:pt x="17048" y="10513"/>
                  </a:cubicBezTo>
                  <a:cubicBezTo>
                    <a:pt x="17048" y="9169"/>
                    <a:pt x="17893" y="8079"/>
                    <a:pt x="18933" y="8079"/>
                  </a:cubicBezTo>
                  <a:cubicBezTo>
                    <a:pt x="19258" y="8079"/>
                    <a:pt x="19894" y="8408"/>
                    <a:pt x="19927" y="8429"/>
                  </a:cubicBezTo>
                  <a:cubicBezTo>
                    <a:pt x="21021" y="9127"/>
                    <a:pt x="21440" y="8886"/>
                    <a:pt x="21597" y="8562"/>
                  </a:cubicBezTo>
                  <a:lnTo>
                    <a:pt x="21597" y="3414"/>
                  </a:lnTo>
                  <a:cubicBezTo>
                    <a:pt x="20278" y="2814"/>
                    <a:pt x="18830" y="2224"/>
                    <a:pt x="17063" y="1648"/>
                  </a:cubicBezTo>
                  <a:cubicBezTo>
                    <a:pt x="13714" y="555"/>
                    <a:pt x="10864" y="24"/>
                    <a:pt x="8376" y="1"/>
                  </a:cubicBezTo>
                  <a:close/>
                </a:path>
              </a:pathLst>
            </a:custGeom>
            <a:solidFill>
              <a:schemeClr val="accent1">
                <a:lumMod val="75000"/>
              </a:schemeClr>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15" name="Shape 35374">
              <a:extLst>
                <a:ext uri="{FF2B5EF4-FFF2-40B4-BE49-F238E27FC236}">
                  <a16:creationId xmlns:a16="http://schemas.microsoft.com/office/drawing/2014/main" id="{833D2B3C-1D9A-46EA-B76D-BC4A383C7074}"/>
                </a:ext>
              </a:extLst>
            </p:cNvPr>
            <p:cNvSpPr/>
            <p:nvPr/>
          </p:nvSpPr>
          <p:spPr>
            <a:xfrm>
              <a:off x="9388342" y="6900121"/>
              <a:ext cx="1969624" cy="2850528"/>
            </a:xfrm>
            <a:custGeom>
              <a:avLst/>
              <a:gdLst/>
              <a:ahLst/>
              <a:cxnLst>
                <a:cxn ang="0">
                  <a:pos x="wd2" y="hd2"/>
                </a:cxn>
                <a:cxn ang="5400000">
                  <a:pos x="wd2" y="hd2"/>
                </a:cxn>
                <a:cxn ang="10800000">
                  <a:pos x="wd2" y="hd2"/>
                </a:cxn>
                <a:cxn ang="16200000">
                  <a:pos x="wd2" y="hd2"/>
                </a:cxn>
              </a:cxnLst>
              <a:rect l="0" t="0" r="r" b="b"/>
              <a:pathLst>
                <a:path w="21386" h="21600" extrusionOk="0">
                  <a:moveTo>
                    <a:pt x="249" y="0"/>
                  </a:moveTo>
                  <a:cubicBezTo>
                    <a:pt x="-214" y="2538"/>
                    <a:pt x="-33" y="5179"/>
                    <a:pt x="804" y="7825"/>
                  </a:cubicBezTo>
                  <a:cubicBezTo>
                    <a:pt x="2880" y="14390"/>
                    <a:pt x="9765" y="15806"/>
                    <a:pt x="10455" y="21600"/>
                  </a:cubicBezTo>
                  <a:cubicBezTo>
                    <a:pt x="11278" y="21273"/>
                    <a:pt x="11860" y="20682"/>
                    <a:pt x="11860" y="19974"/>
                  </a:cubicBezTo>
                  <a:cubicBezTo>
                    <a:pt x="11860" y="19647"/>
                    <a:pt x="11492" y="19006"/>
                    <a:pt x="11468" y="18973"/>
                  </a:cubicBezTo>
                  <a:cubicBezTo>
                    <a:pt x="10346" y="17385"/>
                    <a:pt x="11402" y="17217"/>
                    <a:pt x="11772" y="17203"/>
                  </a:cubicBezTo>
                  <a:lnTo>
                    <a:pt x="11860" y="17203"/>
                  </a:lnTo>
                  <a:lnTo>
                    <a:pt x="11890" y="17203"/>
                  </a:lnTo>
                  <a:lnTo>
                    <a:pt x="21386" y="17203"/>
                  </a:lnTo>
                  <a:lnTo>
                    <a:pt x="21386" y="10163"/>
                  </a:lnTo>
                  <a:cubicBezTo>
                    <a:pt x="21159" y="9909"/>
                    <a:pt x="20563" y="9717"/>
                    <a:pt x="18982" y="10261"/>
                  </a:cubicBezTo>
                  <a:cubicBezTo>
                    <a:pt x="18934" y="10277"/>
                    <a:pt x="18016" y="10534"/>
                    <a:pt x="17548" y="10534"/>
                  </a:cubicBezTo>
                  <a:cubicBezTo>
                    <a:pt x="16045" y="10534"/>
                    <a:pt x="14826" y="9688"/>
                    <a:pt x="14826" y="8640"/>
                  </a:cubicBezTo>
                  <a:cubicBezTo>
                    <a:pt x="14826" y="7592"/>
                    <a:pt x="16045" y="6741"/>
                    <a:pt x="17548" y="6741"/>
                  </a:cubicBezTo>
                  <a:cubicBezTo>
                    <a:pt x="17701" y="6741"/>
                    <a:pt x="18506" y="6788"/>
                    <a:pt x="18982" y="6952"/>
                  </a:cubicBezTo>
                  <a:cubicBezTo>
                    <a:pt x="20563" y="7496"/>
                    <a:pt x="21159" y="7309"/>
                    <a:pt x="21386" y="7055"/>
                  </a:cubicBezTo>
                  <a:lnTo>
                    <a:pt x="21386" y="0"/>
                  </a:lnTo>
                  <a:lnTo>
                    <a:pt x="11890" y="0"/>
                  </a:lnTo>
                  <a:lnTo>
                    <a:pt x="11860" y="0"/>
                  </a:lnTo>
                  <a:lnTo>
                    <a:pt x="11772" y="0"/>
                  </a:lnTo>
                  <a:cubicBezTo>
                    <a:pt x="11519" y="10"/>
                    <a:pt x="10956" y="107"/>
                    <a:pt x="10980" y="671"/>
                  </a:cubicBezTo>
                  <a:cubicBezTo>
                    <a:pt x="10987" y="735"/>
                    <a:pt x="10981" y="787"/>
                    <a:pt x="11003" y="862"/>
                  </a:cubicBezTo>
                  <a:cubicBezTo>
                    <a:pt x="11060" y="1098"/>
                    <a:pt x="11197" y="1391"/>
                    <a:pt x="11468" y="1775"/>
                  </a:cubicBezTo>
                  <a:cubicBezTo>
                    <a:pt x="11492" y="1809"/>
                    <a:pt x="11860" y="2445"/>
                    <a:pt x="11860" y="2772"/>
                  </a:cubicBezTo>
                  <a:cubicBezTo>
                    <a:pt x="11860" y="3820"/>
                    <a:pt x="10641" y="4671"/>
                    <a:pt x="9139" y="4671"/>
                  </a:cubicBezTo>
                  <a:cubicBezTo>
                    <a:pt x="8330" y="4671"/>
                    <a:pt x="7626" y="4412"/>
                    <a:pt x="7127" y="4021"/>
                  </a:cubicBezTo>
                  <a:cubicBezTo>
                    <a:pt x="7125" y="4019"/>
                    <a:pt x="7122" y="4017"/>
                    <a:pt x="7120" y="4015"/>
                  </a:cubicBezTo>
                  <a:cubicBezTo>
                    <a:pt x="6951" y="3893"/>
                    <a:pt x="6825" y="3753"/>
                    <a:pt x="6720" y="3603"/>
                  </a:cubicBezTo>
                  <a:cubicBezTo>
                    <a:pt x="6679" y="3544"/>
                    <a:pt x="6642" y="3489"/>
                    <a:pt x="6610" y="3427"/>
                  </a:cubicBezTo>
                  <a:cubicBezTo>
                    <a:pt x="6554" y="3311"/>
                    <a:pt x="6518" y="3191"/>
                    <a:pt x="6506" y="3066"/>
                  </a:cubicBezTo>
                  <a:cubicBezTo>
                    <a:pt x="6505" y="3060"/>
                    <a:pt x="6500" y="3056"/>
                    <a:pt x="6499" y="3050"/>
                  </a:cubicBezTo>
                  <a:cubicBezTo>
                    <a:pt x="6478" y="2955"/>
                    <a:pt x="6417" y="2871"/>
                    <a:pt x="6417" y="2772"/>
                  </a:cubicBezTo>
                  <a:cubicBezTo>
                    <a:pt x="6417" y="2665"/>
                    <a:pt x="6493" y="2108"/>
                    <a:pt x="6728" y="1775"/>
                  </a:cubicBezTo>
                  <a:cubicBezTo>
                    <a:pt x="7850" y="188"/>
                    <a:pt x="6794" y="14"/>
                    <a:pt x="6425" y="0"/>
                  </a:cubicBezTo>
                  <a:lnTo>
                    <a:pt x="6343" y="0"/>
                  </a:lnTo>
                  <a:lnTo>
                    <a:pt x="6314" y="0"/>
                  </a:lnTo>
                  <a:lnTo>
                    <a:pt x="249" y="0"/>
                  </a:lnTo>
                  <a:close/>
                </a:path>
              </a:pathLst>
            </a:custGeom>
            <a:solidFill>
              <a:schemeClr val="accent2"/>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16" name="Shape 35375">
              <a:extLst>
                <a:ext uri="{FF2B5EF4-FFF2-40B4-BE49-F238E27FC236}">
                  <a16:creationId xmlns:a16="http://schemas.microsoft.com/office/drawing/2014/main" id="{E7A04B96-E111-4FFC-AAE0-7801F5C4D06C}"/>
                </a:ext>
              </a:extLst>
            </p:cNvPr>
            <p:cNvSpPr/>
            <p:nvPr/>
          </p:nvSpPr>
          <p:spPr>
            <a:xfrm>
              <a:off x="13006976" y="9170326"/>
              <a:ext cx="2713626" cy="2061231"/>
            </a:xfrm>
            <a:custGeom>
              <a:avLst/>
              <a:gdLst/>
              <a:ahLst/>
              <a:cxnLst>
                <a:cxn ang="0">
                  <a:pos x="wd2" y="hd2"/>
                </a:cxn>
                <a:cxn ang="5400000">
                  <a:pos x="wd2" y="hd2"/>
                </a:cxn>
                <a:cxn ang="10800000">
                  <a:pos x="wd2" y="hd2"/>
                </a:cxn>
                <a:cxn ang="16200000">
                  <a:pos x="wd2" y="hd2"/>
                </a:cxn>
              </a:cxnLst>
              <a:rect l="0" t="0" r="r" b="b"/>
              <a:pathLst>
                <a:path w="21567" h="21378" extrusionOk="0">
                  <a:moveTo>
                    <a:pt x="4781" y="0"/>
                  </a:moveTo>
                  <a:lnTo>
                    <a:pt x="4781" y="9403"/>
                  </a:lnTo>
                  <a:cubicBezTo>
                    <a:pt x="4580" y="9726"/>
                    <a:pt x="4213" y="10007"/>
                    <a:pt x="3043" y="9233"/>
                  </a:cubicBezTo>
                  <a:cubicBezTo>
                    <a:pt x="2698" y="9004"/>
                    <a:pt x="2115" y="8942"/>
                    <a:pt x="1993" y="8944"/>
                  </a:cubicBezTo>
                  <a:cubicBezTo>
                    <a:pt x="860" y="8960"/>
                    <a:pt x="-33" y="10197"/>
                    <a:pt x="1" y="11685"/>
                  </a:cubicBezTo>
                  <a:cubicBezTo>
                    <a:pt x="35" y="13142"/>
                    <a:pt x="946" y="14309"/>
                    <a:pt x="2069" y="14341"/>
                  </a:cubicBezTo>
                  <a:cubicBezTo>
                    <a:pt x="2409" y="14350"/>
                    <a:pt x="3067" y="14053"/>
                    <a:pt x="3119" y="14023"/>
                  </a:cubicBezTo>
                  <a:cubicBezTo>
                    <a:pt x="4296" y="13348"/>
                    <a:pt x="4627" y="13669"/>
                    <a:pt x="4781" y="14009"/>
                  </a:cubicBezTo>
                  <a:lnTo>
                    <a:pt x="4781" y="20677"/>
                  </a:lnTo>
                  <a:cubicBezTo>
                    <a:pt x="6795" y="20855"/>
                    <a:pt x="12101" y="21600"/>
                    <a:pt x="13588" y="21313"/>
                  </a:cubicBezTo>
                  <a:cubicBezTo>
                    <a:pt x="15117" y="21019"/>
                    <a:pt x="16587" y="20354"/>
                    <a:pt x="16473" y="16891"/>
                  </a:cubicBezTo>
                  <a:cubicBezTo>
                    <a:pt x="16360" y="13428"/>
                    <a:pt x="16533" y="12838"/>
                    <a:pt x="17383" y="12101"/>
                  </a:cubicBezTo>
                  <a:cubicBezTo>
                    <a:pt x="18232" y="11364"/>
                    <a:pt x="18571" y="9963"/>
                    <a:pt x="17892" y="9226"/>
                  </a:cubicBezTo>
                  <a:cubicBezTo>
                    <a:pt x="17212" y="8489"/>
                    <a:pt x="17209" y="8491"/>
                    <a:pt x="17209" y="8491"/>
                  </a:cubicBezTo>
                  <a:cubicBezTo>
                    <a:pt x="17209" y="8491"/>
                    <a:pt x="17721" y="8046"/>
                    <a:pt x="18514" y="7382"/>
                  </a:cubicBezTo>
                  <a:cubicBezTo>
                    <a:pt x="19307" y="6719"/>
                    <a:pt x="19136" y="5760"/>
                    <a:pt x="18909" y="5023"/>
                  </a:cubicBezTo>
                  <a:cubicBezTo>
                    <a:pt x="18683" y="4286"/>
                    <a:pt x="18232" y="2591"/>
                    <a:pt x="18741" y="2296"/>
                  </a:cubicBezTo>
                  <a:cubicBezTo>
                    <a:pt x="19251" y="2001"/>
                    <a:pt x="20157" y="1268"/>
                    <a:pt x="20950" y="678"/>
                  </a:cubicBezTo>
                  <a:cubicBezTo>
                    <a:pt x="21189" y="500"/>
                    <a:pt x="21391" y="264"/>
                    <a:pt x="21567" y="0"/>
                  </a:cubicBezTo>
                  <a:lnTo>
                    <a:pt x="15786" y="0"/>
                  </a:lnTo>
                  <a:cubicBezTo>
                    <a:pt x="15516" y="20"/>
                    <a:pt x="14742" y="250"/>
                    <a:pt x="15564" y="2423"/>
                  </a:cubicBezTo>
                  <a:cubicBezTo>
                    <a:pt x="15581" y="2469"/>
                    <a:pt x="15851" y="3346"/>
                    <a:pt x="15851" y="3794"/>
                  </a:cubicBezTo>
                  <a:cubicBezTo>
                    <a:pt x="15851" y="5229"/>
                    <a:pt x="14958" y="6393"/>
                    <a:pt x="13859" y="6393"/>
                  </a:cubicBezTo>
                  <a:cubicBezTo>
                    <a:pt x="12759" y="6393"/>
                    <a:pt x="11867" y="5229"/>
                    <a:pt x="11867" y="3794"/>
                  </a:cubicBezTo>
                  <a:cubicBezTo>
                    <a:pt x="11867" y="3648"/>
                    <a:pt x="11922" y="2878"/>
                    <a:pt x="12094" y="2423"/>
                  </a:cubicBezTo>
                  <a:cubicBezTo>
                    <a:pt x="12916" y="250"/>
                    <a:pt x="12137" y="20"/>
                    <a:pt x="11867" y="0"/>
                  </a:cubicBezTo>
                  <a:lnTo>
                    <a:pt x="11807" y="0"/>
                  </a:lnTo>
                  <a:lnTo>
                    <a:pt x="11786" y="0"/>
                  </a:lnTo>
                  <a:lnTo>
                    <a:pt x="4781" y="0"/>
                  </a:lnTo>
                  <a:close/>
                </a:path>
              </a:pathLst>
            </a:custGeom>
            <a:solidFill>
              <a:schemeClr val="accent3">
                <a:lumMod val="50000"/>
              </a:schemeClr>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17" name="Shape 35376">
              <a:extLst>
                <a:ext uri="{FF2B5EF4-FFF2-40B4-BE49-F238E27FC236}">
                  <a16:creationId xmlns:a16="http://schemas.microsoft.com/office/drawing/2014/main" id="{5B014A50-292D-44FE-8292-ADE64A2D7936}"/>
                </a:ext>
              </a:extLst>
            </p:cNvPr>
            <p:cNvSpPr/>
            <p:nvPr/>
          </p:nvSpPr>
          <p:spPr>
            <a:xfrm>
              <a:off x="9230117" y="11435081"/>
              <a:ext cx="2127848" cy="1518921"/>
            </a:xfrm>
            <a:custGeom>
              <a:avLst/>
              <a:gdLst/>
              <a:ahLst/>
              <a:cxnLst>
                <a:cxn ang="0">
                  <a:pos x="wd2" y="hd2"/>
                </a:cxn>
                <a:cxn ang="5400000">
                  <a:pos x="wd2" y="hd2"/>
                </a:cxn>
                <a:cxn ang="10800000">
                  <a:pos x="wd2" y="hd2"/>
                </a:cxn>
                <a:cxn ang="16200000">
                  <a:pos x="wd2" y="hd2"/>
                </a:cxn>
              </a:cxnLst>
              <a:rect l="0" t="0" r="r" b="b"/>
              <a:pathLst>
                <a:path w="21600" h="21600" extrusionOk="0">
                  <a:moveTo>
                    <a:pt x="7177" y="0"/>
                  </a:moveTo>
                  <a:cubicBezTo>
                    <a:pt x="5551" y="5614"/>
                    <a:pt x="3758" y="11008"/>
                    <a:pt x="2372" y="15004"/>
                  </a:cubicBezTo>
                  <a:cubicBezTo>
                    <a:pt x="984" y="19002"/>
                    <a:pt x="0" y="21600"/>
                    <a:pt x="0" y="21600"/>
                  </a:cubicBezTo>
                  <a:lnTo>
                    <a:pt x="21600" y="21600"/>
                  </a:lnTo>
                  <a:lnTo>
                    <a:pt x="21600" y="19149"/>
                  </a:lnTo>
                  <a:cubicBezTo>
                    <a:pt x="21387" y="18675"/>
                    <a:pt x="20830" y="18324"/>
                    <a:pt x="19353" y="19343"/>
                  </a:cubicBezTo>
                  <a:cubicBezTo>
                    <a:pt x="19307" y="19374"/>
                    <a:pt x="18449" y="19855"/>
                    <a:pt x="18012" y="19856"/>
                  </a:cubicBezTo>
                  <a:cubicBezTo>
                    <a:pt x="16601" y="19861"/>
                    <a:pt x="15453" y="18262"/>
                    <a:pt x="15467" y="16292"/>
                  </a:cubicBezTo>
                  <a:cubicBezTo>
                    <a:pt x="15481" y="14352"/>
                    <a:pt x="16622" y="12800"/>
                    <a:pt x="18012" y="12805"/>
                  </a:cubicBezTo>
                  <a:cubicBezTo>
                    <a:pt x="18155" y="12806"/>
                    <a:pt x="18907" y="12905"/>
                    <a:pt x="19353" y="13212"/>
                  </a:cubicBezTo>
                  <a:cubicBezTo>
                    <a:pt x="20830" y="14230"/>
                    <a:pt x="21387" y="13870"/>
                    <a:pt x="21600" y="13396"/>
                  </a:cubicBezTo>
                  <a:lnTo>
                    <a:pt x="21600" y="0"/>
                  </a:lnTo>
                  <a:lnTo>
                    <a:pt x="12722" y="0"/>
                  </a:lnTo>
                  <a:lnTo>
                    <a:pt x="12694" y="0"/>
                  </a:lnTo>
                  <a:lnTo>
                    <a:pt x="12612" y="0"/>
                  </a:lnTo>
                  <a:cubicBezTo>
                    <a:pt x="12366" y="19"/>
                    <a:pt x="11801" y="211"/>
                    <a:pt x="11872" y="1385"/>
                  </a:cubicBezTo>
                  <a:cubicBezTo>
                    <a:pt x="11876" y="1454"/>
                    <a:pt x="11877" y="1513"/>
                    <a:pt x="11886" y="1589"/>
                  </a:cubicBezTo>
                  <a:cubicBezTo>
                    <a:pt x="11937" y="2035"/>
                    <a:pt x="12070" y="2599"/>
                    <a:pt x="12328" y="3332"/>
                  </a:cubicBezTo>
                  <a:cubicBezTo>
                    <a:pt x="12350" y="3395"/>
                    <a:pt x="12694" y="4588"/>
                    <a:pt x="12694" y="5201"/>
                  </a:cubicBezTo>
                  <a:cubicBezTo>
                    <a:pt x="12694" y="7169"/>
                    <a:pt x="11555" y="8766"/>
                    <a:pt x="10150" y="8766"/>
                  </a:cubicBezTo>
                  <a:cubicBezTo>
                    <a:pt x="8746" y="8766"/>
                    <a:pt x="7606" y="7169"/>
                    <a:pt x="7606" y="5201"/>
                  </a:cubicBezTo>
                  <a:cubicBezTo>
                    <a:pt x="7606" y="5001"/>
                    <a:pt x="7676" y="3956"/>
                    <a:pt x="7896" y="3332"/>
                  </a:cubicBezTo>
                  <a:cubicBezTo>
                    <a:pt x="8945" y="353"/>
                    <a:pt x="7958" y="27"/>
                    <a:pt x="7613" y="0"/>
                  </a:cubicBezTo>
                  <a:lnTo>
                    <a:pt x="7536" y="0"/>
                  </a:lnTo>
                  <a:lnTo>
                    <a:pt x="7509" y="0"/>
                  </a:lnTo>
                  <a:lnTo>
                    <a:pt x="7177" y="0"/>
                  </a:lnTo>
                  <a:close/>
                </a:path>
              </a:pathLst>
            </a:custGeom>
            <a:solidFill>
              <a:schemeClr val="accent4"/>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18" name="Shape 35377">
              <a:extLst>
                <a:ext uri="{FF2B5EF4-FFF2-40B4-BE49-F238E27FC236}">
                  <a16:creationId xmlns:a16="http://schemas.microsoft.com/office/drawing/2014/main" id="{F1B2B210-A2DF-44ED-9749-FBF044A89FC3}"/>
                </a:ext>
              </a:extLst>
            </p:cNvPr>
            <p:cNvSpPr/>
            <p:nvPr/>
          </p:nvSpPr>
          <p:spPr>
            <a:xfrm>
              <a:off x="9411296" y="4718463"/>
              <a:ext cx="1955609" cy="279808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9559" y="258"/>
                    <a:pt x="17685" y="683"/>
                    <a:pt x="15928" y="1263"/>
                  </a:cubicBezTo>
                  <a:cubicBezTo>
                    <a:pt x="14199" y="1834"/>
                    <a:pt x="12583" y="2556"/>
                    <a:pt x="11029" y="3418"/>
                  </a:cubicBezTo>
                  <a:cubicBezTo>
                    <a:pt x="11009" y="3430"/>
                    <a:pt x="10990" y="3443"/>
                    <a:pt x="10970" y="3455"/>
                  </a:cubicBezTo>
                  <a:cubicBezTo>
                    <a:pt x="10950" y="3467"/>
                    <a:pt x="10929" y="3479"/>
                    <a:pt x="10909" y="3491"/>
                  </a:cubicBezTo>
                  <a:cubicBezTo>
                    <a:pt x="10035" y="3980"/>
                    <a:pt x="9176" y="4494"/>
                    <a:pt x="8328" y="5069"/>
                  </a:cubicBezTo>
                  <a:cubicBezTo>
                    <a:pt x="3557" y="8301"/>
                    <a:pt x="807" y="12412"/>
                    <a:pt x="0" y="16841"/>
                  </a:cubicBezTo>
                  <a:lnTo>
                    <a:pt x="6169" y="16841"/>
                  </a:lnTo>
                  <a:lnTo>
                    <a:pt x="6199" y="16841"/>
                  </a:lnTo>
                  <a:lnTo>
                    <a:pt x="6282" y="16841"/>
                  </a:lnTo>
                  <a:cubicBezTo>
                    <a:pt x="6657" y="16856"/>
                    <a:pt x="7732" y="17033"/>
                    <a:pt x="6590" y="18650"/>
                  </a:cubicBezTo>
                  <a:cubicBezTo>
                    <a:pt x="6351" y="18989"/>
                    <a:pt x="6274" y="19556"/>
                    <a:pt x="6274" y="19665"/>
                  </a:cubicBezTo>
                  <a:cubicBezTo>
                    <a:pt x="6274" y="20733"/>
                    <a:pt x="7515" y="21600"/>
                    <a:pt x="9043" y="21600"/>
                  </a:cubicBezTo>
                  <a:cubicBezTo>
                    <a:pt x="10571" y="21600"/>
                    <a:pt x="11811" y="20733"/>
                    <a:pt x="11811" y="19665"/>
                  </a:cubicBezTo>
                  <a:cubicBezTo>
                    <a:pt x="11811" y="19332"/>
                    <a:pt x="11437" y="18684"/>
                    <a:pt x="11413" y="18650"/>
                  </a:cubicBezTo>
                  <a:cubicBezTo>
                    <a:pt x="10271" y="17033"/>
                    <a:pt x="11346" y="16856"/>
                    <a:pt x="11721" y="16841"/>
                  </a:cubicBezTo>
                  <a:lnTo>
                    <a:pt x="11811" y="16841"/>
                  </a:lnTo>
                  <a:lnTo>
                    <a:pt x="11841" y="16841"/>
                  </a:lnTo>
                  <a:lnTo>
                    <a:pt x="21600" y="16841"/>
                  </a:lnTo>
                  <a:lnTo>
                    <a:pt x="21600" y="9670"/>
                  </a:lnTo>
                  <a:cubicBezTo>
                    <a:pt x="21358" y="9401"/>
                    <a:pt x="20722" y="9198"/>
                    <a:pt x="19056" y="9775"/>
                  </a:cubicBezTo>
                  <a:cubicBezTo>
                    <a:pt x="19007" y="9792"/>
                    <a:pt x="18073" y="10054"/>
                    <a:pt x="17597" y="10053"/>
                  </a:cubicBezTo>
                  <a:cubicBezTo>
                    <a:pt x="16069" y="10053"/>
                    <a:pt x="14828" y="9186"/>
                    <a:pt x="14828" y="8118"/>
                  </a:cubicBezTo>
                  <a:cubicBezTo>
                    <a:pt x="14828" y="7050"/>
                    <a:pt x="16069" y="6184"/>
                    <a:pt x="17597" y="6183"/>
                  </a:cubicBezTo>
                  <a:cubicBezTo>
                    <a:pt x="17753" y="6183"/>
                    <a:pt x="18572" y="6237"/>
                    <a:pt x="19056" y="6404"/>
                  </a:cubicBezTo>
                  <a:cubicBezTo>
                    <a:pt x="20723" y="6980"/>
                    <a:pt x="21358" y="6773"/>
                    <a:pt x="21600" y="6504"/>
                  </a:cubicBezTo>
                  <a:lnTo>
                    <a:pt x="21600" y="0"/>
                  </a:lnTo>
                  <a:close/>
                </a:path>
              </a:pathLst>
            </a:custGeom>
            <a:solidFill>
              <a:schemeClr val="accent1"/>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19" name="Shape 35378">
              <a:extLst>
                <a:ext uri="{FF2B5EF4-FFF2-40B4-BE49-F238E27FC236}">
                  <a16:creationId xmlns:a16="http://schemas.microsoft.com/office/drawing/2014/main" id="{475299A4-5CF2-4F2A-BE88-E4F996DD0E5A}"/>
                </a:ext>
              </a:extLst>
            </p:cNvPr>
            <p:cNvSpPr/>
            <p:nvPr/>
          </p:nvSpPr>
          <p:spPr>
            <a:xfrm>
              <a:off x="10745619" y="6280081"/>
              <a:ext cx="2862800" cy="2890331"/>
            </a:xfrm>
            <a:custGeom>
              <a:avLst/>
              <a:gdLst/>
              <a:ahLst/>
              <a:cxnLst>
                <a:cxn ang="0">
                  <a:pos x="wd2" y="hd2"/>
                </a:cxn>
                <a:cxn ang="5400000">
                  <a:pos x="wd2" y="hd2"/>
                </a:cxn>
                <a:cxn ang="10800000">
                  <a:pos x="wd2" y="hd2"/>
                </a:cxn>
                <a:cxn ang="16200000">
                  <a:pos x="wd2" y="hd2"/>
                </a:cxn>
              </a:cxnLst>
              <a:rect l="0" t="0" r="r" b="b"/>
              <a:pathLst>
                <a:path w="21591" h="21559" extrusionOk="0">
                  <a:moveTo>
                    <a:pt x="13028" y="2"/>
                  </a:moveTo>
                  <a:cubicBezTo>
                    <a:pt x="11989" y="42"/>
                    <a:pt x="11142" y="854"/>
                    <a:pt x="11137" y="1872"/>
                  </a:cubicBezTo>
                  <a:cubicBezTo>
                    <a:pt x="11137" y="1978"/>
                    <a:pt x="11184" y="2530"/>
                    <a:pt x="11348" y="2857"/>
                  </a:cubicBezTo>
                  <a:cubicBezTo>
                    <a:pt x="12129" y="4416"/>
                    <a:pt x="11394" y="4590"/>
                    <a:pt x="11137" y="4605"/>
                  </a:cubicBezTo>
                  <a:lnTo>
                    <a:pt x="11081" y="4605"/>
                  </a:lnTo>
                  <a:lnTo>
                    <a:pt x="11060" y="4600"/>
                  </a:lnTo>
                  <a:lnTo>
                    <a:pt x="11060" y="4605"/>
                  </a:lnTo>
                  <a:lnTo>
                    <a:pt x="4619" y="4605"/>
                  </a:lnTo>
                  <a:lnTo>
                    <a:pt x="4619" y="11463"/>
                  </a:lnTo>
                  <a:cubicBezTo>
                    <a:pt x="4496" y="11748"/>
                    <a:pt x="4137" y="12066"/>
                    <a:pt x="2887" y="11448"/>
                  </a:cubicBezTo>
                  <a:cubicBezTo>
                    <a:pt x="2851" y="11430"/>
                    <a:pt x="2217" y="11177"/>
                    <a:pt x="1891" y="11179"/>
                  </a:cubicBezTo>
                  <a:cubicBezTo>
                    <a:pt x="844" y="11185"/>
                    <a:pt x="10" y="12044"/>
                    <a:pt x="1" y="13089"/>
                  </a:cubicBezTo>
                  <a:cubicBezTo>
                    <a:pt x="-9" y="14149"/>
                    <a:pt x="829" y="15030"/>
                    <a:pt x="1891" y="15040"/>
                  </a:cubicBezTo>
                  <a:cubicBezTo>
                    <a:pt x="2001" y="15041"/>
                    <a:pt x="2558" y="14991"/>
                    <a:pt x="2887" y="14827"/>
                  </a:cubicBezTo>
                  <a:cubicBezTo>
                    <a:pt x="4110" y="14216"/>
                    <a:pt x="4471" y="14498"/>
                    <a:pt x="4619" y="14771"/>
                  </a:cubicBezTo>
                  <a:lnTo>
                    <a:pt x="4619" y="21538"/>
                  </a:lnTo>
                  <a:lnTo>
                    <a:pt x="11389" y="21559"/>
                  </a:lnTo>
                  <a:cubicBezTo>
                    <a:pt x="11667" y="21419"/>
                    <a:pt x="11930" y="21018"/>
                    <a:pt x="11348" y="19846"/>
                  </a:cubicBezTo>
                  <a:cubicBezTo>
                    <a:pt x="11185" y="19519"/>
                    <a:pt x="11137" y="18973"/>
                    <a:pt x="11137" y="18866"/>
                  </a:cubicBezTo>
                  <a:cubicBezTo>
                    <a:pt x="11137" y="17834"/>
                    <a:pt x="11984" y="16996"/>
                    <a:pt x="13028" y="16996"/>
                  </a:cubicBezTo>
                  <a:cubicBezTo>
                    <a:pt x="14071" y="16996"/>
                    <a:pt x="14913" y="17834"/>
                    <a:pt x="14913" y="18866"/>
                  </a:cubicBezTo>
                  <a:cubicBezTo>
                    <a:pt x="14913" y="19187"/>
                    <a:pt x="14657" y="19813"/>
                    <a:pt x="14641" y="19846"/>
                  </a:cubicBezTo>
                  <a:cubicBezTo>
                    <a:pt x="14055" y="21020"/>
                    <a:pt x="14326" y="21412"/>
                    <a:pt x="14605" y="21538"/>
                  </a:cubicBezTo>
                  <a:lnTo>
                    <a:pt x="21591" y="21538"/>
                  </a:lnTo>
                  <a:lnTo>
                    <a:pt x="21591" y="14674"/>
                  </a:lnTo>
                  <a:cubicBezTo>
                    <a:pt x="21492" y="14381"/>
                    <a:pt x="21136" y="14021"/>
                    <a:pt x="19860" y="14644"/>
                  </a:cubicBezTo>
                  <a:cubicBezTo>
                    <a:pt x="19529" y="14805"/>
                    <a:pt x="18972" y="14857"/>
                    <a:pt x="18863" y="14857"/>
                  </a:cubicBezTo>
                  <a:cubicBezTo>
                    <a:pt x="17857" y="14856"/>
                    <a:pt x="17036" y="14061"/>
                    <a:pt x="17019" y="13069"/>
                  </a:cubicBezTo>
                  <a:cubicBezTo>
                    <a:pt x="17001" y="12033"/>
                    <a:pt x="17859" y="11197"/>
                    <a:pt x="18910" y="11204"/>
                  </a:cubicBezTo>
                  <a:cubicBezTo>
                    <a:pt x="19235" y="11207"/>
                    <a:pt x="19865" y="11456"/>
                    <a:pt x="19901" y="11474"/>
                  </a:cubicBezTo>
                  <a:cubicBezTo>
                    <a:pt x="21137" y="12058"/>
                    <a:pt x="21493" y="11690"/>
                    <a:pt x="21591" y="11402"/>
                  </a:cubicBezTo>
                  <a:lnTo>
                    <a:pt x="21591" y="4605"/>
                  </a:lnTo>
                  <a:lnTo>
                    <a:pt x="15098" y="4605"/>
                  </a:lnTo>
                  <a:lnTo>
                    <a:pt x="15103" y="4600"/>
                  </a:lnTo>
                  <a:lnTo>
                    <a:pt x="15083" y="4605"/>
                  </a:lnTo>
                  <a:lnTo>
                    <a:pt x="15021" y="4605"/>
                  </a:lnTo>
                  <a:cubicBezTo>
                    <a:pt x="14764" y="4590"/>
                    <a:pt x="14029" y="4415"/>
                    <a:pt x="14810" y="2857"/>
                  </a:cubicBezTo>
                  <a:cubicBezTo>
                    <a:pt x="14828" y="2822"/>
                    <a:pt x="15084" y="2193"/>
                    <a:pt x="15083" y="1872"/>
                  </a:cubicBezTo>
                  <a:cubicBezTo>
                    <a:pt x="15077" y="795"/>
                    <a:pt x="14136" y="-41"/>
                    <a:pt x="13028" y="2"/>
                  </a:cubicBezTo>
                  <a:close/>
                </a:path>
              </a:pathLst>
            </a:custGeom>
            <a:solidFill>
              <a:schemeClr val="accent2">
                <a:lumMod val="75000"/>
              </a:schemeClr>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20" name="Shape 35379">
              <a:extLst>
                <a:ext uri="{FF2B5EF4-FFF2-40B4-BE49-F238E27FC236}">
                  <a16:creationId xmlns:a16="http://schemas.microsoft.com/office/drawing/2014/main" id="{516ADE1E-AA4A-4D48-ABA8-546D44F47B82}"/>
                </a:ext>
              </a:extLst>
            </p:cNvPr>
            <p:cNvSpPr/>
            <p:nvPr/>
          </p:nvSpPr>
          <p:spPr>
            <a:xfrm>
              <a:off x="13006976" y="5022928"/>
              <a:ext cx="2165315" cy="2493618"/>
            </a:xfrm>
            <a:custGeom>
              <a:avLst/>
              <a:gdLst/>
              <a:ahLst/>
              <a:cxnLst>
                <a:cxn ang="0">
                  <a:pos x="wd2" y="hd2"/>
                </a:cxn>
                <a:cxn ang="5400000">
                  <a:pos x="wd2" y="hd2"/>
                </a:cxn>
                <a:cxn ang="10800000">
                  <a:pos x="wd2" y="hd2"/>
                </a:cxn>
                <a:cxn ang="16200000">
                  <a:pos x="wd2" y="hd2"/>
                </a:cxn>
              </a:cxnLst>
              <a:rect l="0" t="0" r="r" b="b"/>
              <a:pathLst>
                <a:path w="21592" h="21600" extrusionOk="0">
                  <a:moveTo>
                    <a:pt x="5997" y="0"/>
                  </a:moveTo>
                  <a:lnTo>
                    <a:pt x="5997" y="4449"/>
                  </a:lnTo>
                  <a:cubicBezTo>
                    <a:pt x="5828" y="4757"/>
                    <a:pt x="5374" y="5095"/>
                    <a:pt x="3817" y="4431"/>
                  </a:cubicBezTo>
                  <a:cubicBezTo>
                    <a:pt x="3380" y="4244"/>
                    <a:pt x="2646" y="4183"/>
                    <a:pt x="2499" y="4183"/>
                  </a:cubicBezTo>
                  <a:cubicBezTo>
                    <a:pt x="1117" y="4183"/>
                    <a:pt x="-8" y="5156"/>
                    <a:pt x="0" y="6354"/>
                  </a:cubicBezTo>
                  <a:cubicBezTo>
                    <a:pt x="8" y="7575"/>
                    <a:pt x="1172" y="8549"/>
                    <a:pt x="2594" y="8573"/>
                  </a:cubicBezTo>
                  <a:cubicBezTo>
                    <a:pt x="3021" y="8580"/>
                    <a:pt x="3847" y="8332"/>
                    <a:pt x="3912" y="8307"/>
                  </a:cubicBezTo>
                  <a:cubicBezTo>
                    <a:pt x="5391" y="7744"/>
                    <a:pt x="5805" y="8006"/>
                    <a:pt x="5997" y="8290"/>
                  </a:cubicBezTo>
                  <a:lnTo>
                    <a:pt x="5997" y="16260"/>
                  </a:lnTo>
                  <a:lnTo>
                    <a:pt x="14786" y="16260"/>
                  </a:lnTo>
                  <a:lnTo>
                    <a:pt x="14813" y="16260"/>
                  </a:lnTo>
                  <a:lnTo>
                    <a:pt x="14888" y="16260"/>
                  </a:lnTo>
                  <a:cubicBezTo>
                    <a:pt x="15227" y="16277"/>
                    <a:pt x="16204" y="16475"/>
                    <a:pt x="15173" y="18290"/>
                  </a:cubicBezTo>
                  <a:cubicBezTo>
                    <a:pt x="14957" y="18670"/>
                    <a:pt x="14888" y="19307"/>
                    <a:pt x="14888" y="19429"/>
                  </a:cubicBezTo>
                  <a:cubicBezTo>
                    <a:pt x="14888" y="20627"/>
                    <a:pt x="16008" y="21600"/>
                    <a:pt x="17388" y="21600"/>
                  </a:cubicBezTo>
                  <a:cubicBezTo>
                    <a:pt x="18767" y="21600"/>
                    <a:pt x="19887" y="20627"/>
                    <a:pt x="19887" y="19429"/>
                  </a:cubicBezTo>
                  <a:cubicBezTo>
                    <a:pt x="19887" y="19055"/>
                    <a:pt x="19549" y="18328"/>
                    <a:pt x="19527" y="18290"/>
                  </a:cubicBezTo>
                  <a:cubicBezTo>
                    <a:pt x="18496" y="16475"/>
                    <a:pt x="19467" y="16277"/>
                    <a:pt x="19806" y="16260"/>
                  </a:cubicBezTo>
                  <a:lnTo>
                    <a:pt x="19880" y="16260"/>
                  </a:lnTo>
                  <a:lnTo>
                    <a:pt x="19908" y="16260"/>
                  </a:lnTo>
                  <a:lnTo>
                    <a:pt x="21592" y="16260"/>
                  </a:lnTo>
                  <a:cubicBezTo>
                    <a:pt x="21156" y="14027"/>
                    <a:pt x="20387" y="11624"/>
                    <a:pt x="19228" y="9617"/>
                  </a:cubicBezTo>
                  <a:cubicBezTo>
                    <a:pt x="17004" y="5764"/>
                    <a:pt x="14950" y="2721"/>
                    <a:pt x="5997" y="0"/>
                  </a:cubicBezTo>
                  <a:close/>
                </a:path>
              </a:pathLst>
            </a:custGeom>
            <a:solidFill>
              <a:schemeClr val="accent1">
                <a:lumMod val="50000"/>
              </a:schemeClr>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21" name="Shape 35380">
              <a:extLst>
                <a:ext uri="{FF2B5EF4-FFF2-40B4-BE49-F238E27FC236}">
                  <a16:creationId xmlns:a16="http://schemas.microsoft.com/office/drawing/2014/main" id="{F1573E38-F6CF-4555-8CA0-87AED4E5E838}"/>
                </a:ext>
              </a:extLst>
            </p:cNvPr>
            <p:cNvSpPr/>
            <p:nvPr/>
          </p:nvSpPr>
          <p:spPr>
            <a:xfrm>
              <a:off x="12990631" y="6900121"/>
              <a:ext cx="2777810" cy="2886629"/>
            </a:xfrm>
            <a:custGeom>
              <a:avLst/>
              <a:gdLst/>
              <a:ahLst/>
              <a:cxnLst>
                <a:cxn ang="0">
                  <a:pos x="wd2" y="hd2"/>
                </a:cxn>
                <a:cxn ang="5400000">
                  <a:pos x="wd2" y="hd2"/>
                </a:cxn>
                <a:cxn ang="10800000">
                  <a:pos x="wd2" y="hd2"/>
                </a:cxn>
                <a:cxn ang="16200000">
                  <a:pos x="wd2" y="hd2"/>
                </a:cxn>
              </a:cxnLst>
              <a:rect l="0" t="0" r="r" b="b"/>
              <a:pathLst>
                <a:path w="21412" h="21600" extrusionOk="0">
                  <a:moveTo>
                    <a:pt x="4720" y="0"/>
                  </a:moveTo>
                  <a:lnTo>
                    <a:pt x="4720" y="6784"/>
                  </a:lnTo>
                  <a:cubicBezTo>
                    <a:pt x="4622" y="7078"/>
                    <a:pt x="4259" y="7436"/>
                    <a:pt x="2951" y="6809"/>
                  </a:cubicBezTo>
                  <a:cubicBezTo>
                    <a:pt x="2612" y="6647"/>
                    <a:pt x="2041" y="6595"/>
                    <a:pt x="1932" y="6595"/>
                  </a:cubicBezTo>
                  <a:cubicBezTo>
                    <a:pt x="866" y="6595"/>
                    <a:pt x="0" y="7435"/>
                    <a:pt x="0" y="8471"/>
                  </a:cubicBezTo>
                  <a:cubicBezTo>
                    <a:pt x="0" y="9506"/>
                    <a:pt x="866" y="10346"/>
                    <a:pt x="1932" y="10346"/>
                  </a:cubicBezTo>
                  <a:cubicBezTo>
                    <a:pt x="2265" y="10346"/>
                    <a:pt x="2917" y="10093"/>
                    <a:pt x="2951" y="10076"/>
                  </a:cubicBezTo>
                  <a:cubicBezTo>
                    <a:pt x="4259" y="9449"/>
                    <a:pt x="4622" y="9807"/>
                    <a:pt x="4720" y="10102"/>
                  </a:cubicBezTo>
                  <a:lnTo>
                    <a:pt x="4720" y="16987"/>
                  </a:lnTo>
                  <a:lnTo>
                    <a:pt x="11556" y="16987"/>
                  </a:lnTo>
                  <a:lnTo>
                    <a:pt x="11577" y="16987"/>
                  </a:lnTo>
                  <a:lnTo>
                    <a:pt x="11635" y="16987"/>
                  </a:lnTo>
                  <a:cubicBezTo>
                    <a:pt x="11897" y="17002"/>
                    <a:pt x="12652" y="17168"/>
                    <a:pt x="11855" y="18736"/>
                  </a:cubicBezTo>
                  <a:cubicBezTo>
                    <a:pt x="11688" y="19064"/>
                    <a:pt x="11635" y="19619"/>
                    <a:pt x="11635" y="19724"/>
                  </a:cubicBezTo>
                  <a:cubicBezTo>
                    <a:pt x="11635" y="20760"/>
                    <a:pt x="12500" y="21600"/>
                    <a:pt x="13567" y="21600"/>
                  </a:cubicBezTo>
                  <a:cubicBezTo>
                    <a:pt x="14634" y="21600"/>
                    <a:pt x="15499" y="20760"/>
                    <a:pt x="15499" y="19724"/>
                  </a:cubicBezTo>
                  <a:cubicBezTo>
                    <a:pt x="15499" y="19402"/>
                    <a:pt x="15238" y="18769"/>
                    <a:pt x="15221" y="18736"/>
                  </a:cubicBezTo>
                  <a:cubicBezTo>
                    <a:pt x="14424" y="17168"/>
                    <a:pt x="15174" y="17002"/>
                    <a:pt x="15436" y="16987"/>
                  </a:cubicBezTo>
                  <a:lnTo>
                    <a:pt x="15494" y="16987"/>
                  </a:lnTo>
                  <a:lnTo>
                    <a:pt x="15515" y="16987"/>
                  </a:lnTo>
                  <a:lnTo>
                    <a:pt x="21044" y="16987"/>
                  </a:lnTo>
                  <a:cubicBezTo>
                    <a:pt x="21438" y="16546"/>
                    <a:pt x="21600" y="15935"/>
                    <a:pt x="21101" y="15081"/>
                  </a:cubicBezTo>
                  <a:cubicBezTo>
                    <a:pt x="20387" y="13858"/>
                    <a:pt x="16743" y="8578"/>
                    <a:pt x="16743" y="8578"/>
                  </a:cubicBezTo>
                  <a:cubicBezTo>
                    <a:pt x="16743" y="8578"/>
                    <a:pt x="15865" y="7161"/>
                    <a:pt x="16743" y="5601"/>
                  </a:cubicBezTo>
                  <a:cubicBezTo>
                    <a:pt x="17238" y="4723"/>
                    <a:pt x="17251" y="2487"/>
                    <a:pt x="16817" y="0"/>
                  </a:cubicBezTo>
                  <a:lnTo>
                    <a:pt x="15515" y="0"/>
                  </a:lnTo>
                  <a:lnTo>
                    <a:pt x="15494" y="0"/>
                  </a:lnTo>
                  <a:lnTo>
                    <a:pt x="15436" y="0"/>
                  </a:lnTo>
                  <a:cubicBezTo>
                    <a:pt x="15174" y="14"/>
                    <a:pt x="14424" y="185"/>
                    <a:pt x="15221" y="1753"/>
                  </a:cubicBezTo>
                  <a:cubicBezTo>
                    <a:pt x="15238" y="1786"/>
                    <a:pt x="15499" y="2414"/>
                    <a:pt x="15499" y="2737"/>
                  </a:cubicBezTo>
                  <a:cubicBezTo>
                    <a:pt x="15499" y="3772"/>
                    <a:pt x="14634" y="4613"/>
                    <a:pt x="13567" y="4613"/>
                  </a:cubicBezTo>
                  <a:cubicBezTo>
                    <a:pt x="12500" y="4613"/>
                    <a:pt x="11635" y="3772"/>
                    <a:pt x="11635" y="2737"/>
                  </a:cubicBezTo>
                  <a:cubicBezTo>
                    <a:pt x="11635" y="2632"/>
                    <a:pt x="11688" y="2082"/>
                    <a:pt x="11855" y="1753"/>
                  </a:cubicBezTo>
                  <a:cubicBezTo>
                    <a:pt x="12652" y="185"/>
                    <a:pt x="11897" y="14"/>
                    <a:pt x="11635" y="0"/>
                  </a:cubicBezTo>
                  <a:lnTo>
                    <a:pt x="11577" y="0"/>
                  </a:lnTo>
                  <a:lnTo>
                    <a:pt x="11556" y="0"/>
                  </a:lnTo>
                  <a:lnTo>
                    <a:pt x="4720" y="0"/>
                  </a:lnTo>
                  <a:close/>
                </a:path>
              </a:pathLst>
            </a:custGeom>
            <a:solidFill>
              <a:schemeClr val="accent2">
                <a:lumMod val="50000"/>
              </a:schemeClr>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22" name="Shape 35381">
              <a:extLst>
                <a:ext uri="{FF2B5EF4-FFF2-40B4-BE49-F238E27FC236}">
                  <a16:creationId xmlns:a16="http://schemas.microsoft.com/office/drawing/2014/main" id="{93770FC3-FF77-4534-BB65-8F7FB7FCD0F9}"/>
                </a:ext>
              </a:extLst>
            </p:cNvPr>
            <p:cNvSpPr/>
            <p:nvPr/>
          </p:nvSpPr>
          <p:spPr>
            <a:xfrm>
              <a:off x="10745619" y="10813907"/>
              <a:ext cx="2509294" cy="2140049"/>
            </a:xfrm>
            <a:custGeom>
              <a:avLst/>
              <a:gdLst/>
              <a:ahLst/>
              <a:cxnLst>
                <a:cxn ang="0">
                  <a:pos x="wd2" y="hd2"/>
                </a:cxn>
                <a:cxn ang="5400000">
                  <a:pos x="wd2" y="hd2"/>
                </a:cxn>
                <a:cxn ang="10800000">
                  <a:pos x="wd2" y="hd2"/>
                </a:cxn>
                <a:cxn ang="16200000">
                  <a:pos x="wd2" y="hd2"/>
                </a:cxn>
              </a:cxnLst>
              <a:rect l="0" t="0" r="r" b="b"/>
              <a:pathLst>
                <a:path w="21589" h="21551" extrusionOk="0">
                  <a:moveTo>
                    <a:pt x="14861" y="2"/>
                  </a:moveTo>
                  <a:cubicBezTo>
                    <a:pt x="13669" y="50"/>
                    <a:pt x="12689" y="1150"/>
                    <a:pt x="12705" y="2526"/>
                  </a:cubicBezTo>
                  <a:cubicBezTo>
                    <a:pt x="12707" y="2683"/>
                    <a:pt x="12781" y="3400"/>
                    <a:pt x="12945" y="3850"/>
                  </a:cubicBezTo>
                  <a:cubicBezTo>
                    <a:pt x="13135" y="4369"/>
                    <a:pt x="13230" y="4784"/>
                    <a:pt x="13325" y="5103"/>
                  </a:cubicBezTo>
                  <a:cubicBezTo>
                    <a:pt x="13414" y="5403"/>
                    <a:pt x="13351" y="5642"/>
                    <a:pt x="13269" y="5811"/>
                  </a:cubicBezTo>
                  <a:cubicBezTo>
                    <a:pt x="13122" y="6114"/>
                    <a:pt x="12855" y="6190"/>
                    <a:pt x="12705" y="6209"/>
                  </a:cubicBezTo>
                  <a:lnTo>
                    <a:pt x="12640" y="6209"/>
                  </a:lnTo>
                  <a:lnTo>
                    <a:pt x="12617" y="6209"/>
                  </a:lnTo>
                  <a:lnTo>
                    <a:pt x="5268" y="6209"/>
                  </a:lnTo>
                  <a:lnTo>
                    <a:pt x="5268" y="15542"/>
                  </a:lnTo>
                  <a:cubicBezTo>
                    <a:pt x="5128" y="15927"/>
                    <a:pt x="4719" y="16363"/>
                    <a:pt x="3293" y="15529"/>
                  </a:cubicBezTo>
                  <a:cubicBezTo>
                    <a:pt x="3252" y="15505"/>
                    <a:pt x="2528" y="15163"/>
                    <a:pt x="2156" y="15165"/>
                  </a:cubicBezTo>
                  <a:cubicBezTo>
                    <a:pt x="962" y="15173"/>
                    <a:pt x="11" y="16334"/>
                    <a:pt x="0" y="17744"/>
                  </a:cubicBezTo>
                  <a:cubicBezTo>
                    <a:pt x="-11" y="19175"/>
                    <a:pt x="945" y="20365"/>
                    <a:pt x="2156" y="20378"/>
                  </a:cubicBezTo>
                  <a:cubicBezTo>
                    <a:pt x="2282" y="20379"/>
                    <a:pt x="2918" y="20312"/>
                    <a:pt x="3293" y="20090"/>
                  </a:cubicBezTo>
                  <a:cubicBezTo>
                    <a:pt x="4688" y="19265"/>
                    <a:pt x="5099" y="19647"/>
                    <a:pt x="5268" y="20015"/>
                  </a:cubicBezTo>
                  <a:lnTo>
                    <a:pt x="5268" y="21551"/>
                  </a:lnTo>
                  <a:lnTo>
                    <a:pt x="19368" y="21551"/>
                  </a:lnTo>
                  <a:cubicBezTo>
                    <a:pt x="19368" y="21551"/>
                    <a:pt x="19021" y="20096"/>
                    <a:pt x="18888" y="17962"/>
                  </a:cubicBezTo>
                  <a:cubicBezTo>
                    <a:pt x="18756" y="15828"/>
                    <a:pt x="18838" y="13014"/>
                    <a:pt x="19696" y="10295"/>
                  </a:cubicBezTo>
                  <a:cubicBezTo>
                    <a:pt x="19697" y="10293"/>
                    <a:pt x="19905" y="9762"/>
                    <a:pt x="20241" y="8994"/>
                  </a:cubicBezTo>
                  <a:cubicBezTo>
                    <a:pt x="20586" y="8206"/>
                    <a:pt x="21060" y="7179"/>
                    <a:pt x="21589" y="6209"/>
                  </a:cubicBezTo>
                  <a:lnTo>
                    <a:pt x="17229" y="6209"/>
                  </a:lnTo>
                  <a:lnTo>
                    <a:pt x="17206" y="6209"/>
                  </a:lnTo>
                  <a:lnTo>
                    <a:pt x="17135" y="6209"/>
                  </a:lnTo>
                  <a:cubicBezTo>
                    <a:pt x="16842" y="6189"/>
                    <a:pt x="16003" y="5953"/>
                    <a:pt x="16895" y="3850"/>
                  </a:cubicBezTo>
                  <a:cubicBezTo>
                    <a:pt x="16915" y="3803"/>
                    <a:pt x="17207" y="2961"/>
                    <a:pt x="17206" y="2526"/>
                  </a:cubicBezTo>
                  <a:cubicBezTo>
                    <a:pt x="17199" y="1075"/>
                    <a:pt x="16126" y="-49"/>
                    <a:pt x="14861" y="2"/>
                  </a:cubicBezTo>
                  <a:close/>
                </a:path>
              </a:pathLst>
            </a:custGeom>
            <a:solidFill>
              <a:schemeClr val="accent4">
                <a:lumMod val="75000"/>
              </a:schemeClr>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23" name="Shape 35382">
              <a:extLst>
                <a:ext uri="{FF2B5EF4-FFF2-40B4-BE49-F238E27FC236}">
                  <a16:creationId xmlns:a16="http://schemas.microsoft.com/office/drawing/2014/main" id="{AB693FA7-EF85-4C3E-9F62-139F732EABFE}"/>
                </a:ext>
              </a:extLst>
            </p:cNvPr>
            <p:cNvSpPr/>
            <p:nvPr/>
          </p:nvSpPr>
          <p:spPr>
            <a:xfrm>
              <a:off x="9937129" y="9164876"/>
              <a:ext cx="1428103" cy="2886631"/>
            </a:xfrm>
            <a:custGeom>
              <a:avLst/>
              <a:gdLst/>
              <a:ahLst/>
              <a:cxnLst>
                <a:cxn ang="0">
                  <a:pos x="wd2" y="hd2"/>
                </a:cxn>
                <a:cxn ang="5400000">
                  <a:pos x="wd2" y="hd2"/>
                </a:cxn>
                <a:cxn ang="10800000">
                  <a:pos x="wd2" y="hd2"/>
                </a:cxn>
                <a:cxn ang="16200000">
                  <a:pos x="wd2" y="hd2"/>
                </a:cxn>
              </a:cxnLst>
              <a:rect l="0" t="0" r="r" b="b"/>
              <a:pathLst>
                <a:path w="21600" h="21600" extrusionOk="0">
                  <a:moveTo>
                    <a:pt x="7593" y="0"/>
                  </a:moveTo>
                  <a:cubicBezTo>
                    <a:pt x="7031" y="129"/>
                    <a:pt x="6472" y="524"/>
                    <a:pt x="7613" y="1692"/>
                  </a:cubicBezTo>
                  <a:cubicBezTo>
                    <a:pt x="7648" y="1727"/>
                    <a:pt x="8155" y="2358"/>
                    <a:pt x="8159" y="2681"/>
                  </a:cubicBezTo>
                  <a:cubicBezTo>
                    <a:pt x="8168" y="3378"/>
                    <a:pt x="7377" y="3969"/>
                    <a:pt x="6243" y="4291"/>
                  </a:cubicBezTo>
                  <a:cubicBezTo>
                    <a:pt x="6347" y="4852"/>
                    <a:pt x="6403" y="5443"/>
                    <a:pt x="6325" y="6096"/>
                  </a:cubicBezTo>
                  <a:cubicBezTo>
                    <a:pt x="5982" y="8975"/>
                    <a:pt x="3207" y="13077"/>
                    <a:pt x="0" y="16987"/>
                  </a:cubicBezTo>
                  <a:lnTo>
                    <a:pt x="494" y="16987"/>
                  </a:lnTo>
                  <a:lnTo>
                    <a:pt x="536" y="16987"/>
                  </a:lnTo>
                  <a:lnTo>
                    <a:pt x="649" y="16987"/>
                  </a:lnTo>
                  <a:cubicBezTo>
                    <a:pt x="1163" y="17002"/>
                    <a:pt x="2635" y="17173"/>
                    <a:pt x="1071" y="18741"/>
                  </a:cubicBezTo>
                  <a:cubicBezTo>
                    <a:pt x="744" y="19069"/>
                    <a:pt x="639" y="19619"/>
                    <a:pt x="639" y="19724"/>
                  </a:cubicBezTo>
                  <a:cubicBezTo>
                    <a:pt x="639" y="20760"/>
                    <a:pt x="2337" y="21600"/>
                    <a:pt x="4430" y="21600"/>
                  </a:cubicBezTo>
                  <a:cubicBezTo>
                    <a:pt x="6523" y="21600"/>
                    <a:pt x="8221" y="20760"/>
                    <a:pt x="8221" y="19724"/>
                  </a:cubicBezTo>
                  <a:cubicBezTo>
                    <a:pt x="8221" y="19402"/>
                    <a:pt x="7708" y="18774"/>
                    <a:pt x="7675" y="18741"/>
                  </a:cubicBezTo>
                  <a:cubicBezTo>
                    <a:pt x="6111" y="17173"/>
                    <a:pt x="7583" y="17002"/>
                    <a:pt x="8097" y="16987"/>
                  </a:cubicBezTo>
                  <a:lnTo>
                    <a:pt x="8221" y="16987"/>
                  </a:lnTo>
                  <a:lnTo>
                    <a:pt x="8262" y="16987"/>
                  </a:lnTo>
                  <a:lnTo>
                    <a:pt x="21600" y="16987"/>
                  </a:lnTo>
                  <a:lnTo>
                    <a:pt x="21600" y="10035"/>
                  </a:lnTo>
                  <a:cubicBezTo>
                    <a:pt x="21272" y="9777"/>
                    <a:pt x="20408" y="9583"/>
                    <a:pt x="18142" y="10137"/>
                  </a:cubicBezTo>
                  <a:cubicBezTo>
                    <a:pt x="18074" y="10154"/>
                    <a:pt x="16796" y="10408"/>
                    <a:pt x="16143" y="10408"/>
                  </a:cubicBezTo>
                  <a:cubicBezTo>
                    <a:pt x="14051" y="10407"/>
                    <a:pt x="12352" y="9567"/>
                    <a:pt x="12352" y="8532"/>
                  </a:cubicBezTo>
                  <a:cubicBezTo>
                    <a:pt x="12352" y="7497"/>
                    <a:pt x="14051" y="6657"/>
                    <a:pt x="16143" y="6656"/>
                  </a:cubicBezTo>
                  <a:cubicBezTo>
                    <a:pt x="16357" y="6656"/>
                    <a:pt x="17478" y="6708"/>
                    <a:pt x="18142" y="6870"/>
                  </a:cubicBezTo>
                  <a:cubicBezTo>
                    <a:pt x="20409" y="7425"/>
                    <a:pt x="21272" y="7226"/>
                    <a:pt x="21600" y="6967"/>
                  </a:cubicBezTo>
                  <a:lnTo>
                    <a:pt x="21600" y="0"/>
                  </a:lnTo>
                  <a:lnTo>
                    <a:pt x="7593" y="0"/>
                  </a:lnTo>
                  <a:close/>
                </a:path>
              </a:pathLst>
            </a:custGeom>
            <a:solidFill>
              <a:schemeClr val="accent3"/>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grpSp>
      <p:sp>
        <p:nvSpPr>
          <p:cNvPr id="25" name="Freeform: Shape 24">
            <a:extLst>
              <a:ext uri="{FF2B5EF4-FFF2-40B4-BE49-F238E27FC236}">
                <a16:creationId xmlns:a16="http://schemas.microsoft.com/office/drawing/2014/main" id="{7768A8AF-7D27-4708-A2DE-CE595BD35976}"/>
              </a:ext>
            </a:extLst>
          </p:cNvPr>
          <p:cNvSpPr/>
          <p:nvPr/>
        </p:nvSpPr>
        <p:spPr>
          <a:xfrm>
            <a:off x="8250221" y="2616849"/>
            <a:ext cx="414489" cy="1821043"/>
          </a:xfrm>
          <a:custGeom>
            <a:avLst/>
            <a:gdLst/>
            <a:ahLst/>
            <a:cxnLst>
              <a:cxn ang="3cd4">
                <a:pos x="hc" y="t"/>
              </a:cxn>
              <a:cxn ang="cd2">
                <a:pos x="l" y="vc"/>
              </a:cxn>
              <a:cxn ang="cd4">
                <a:pos x="hc" y="b"/>
              </a:cxn>
              <a:cxn ang="0">
                <a:pos x="r" y="vc"/>
              </a:cxn>
            </a:cxnLst>
            <a:rect l="l" t="t" r="r" b="b"/>
            <a:pathLst>
              <a:path w="888" h="3898">
                <a:moveTo>
                  <a:pt x="0" y="3898"/>
                </a:moveTo>
                <a:lnTo>
                  <a:pt x="888" y="3898"/>
                </a:lnTo>
                <a:lnTo>
                  <a:pt x="888" y="0"/>
                </a:lnTo>
                <a:lnTo>
                  <a:pt x="0" y="0"/>
                </a:lnTo>
                <a:close/>
              </a:path>
            </a:pathLst>
          </a:custGeom>
          <a:solidFill>
            <a:schemeClr val="accent4"/>
          </a:solidFill>
          <a:ln cap="flat">
            <a:noFill/>
            <a:prstDash val="solid"/>
          </a:ln>
        </p:spPr>
        <p:txBody>
          <a:bodyPr vert="horz" wrap="none" lIns="33759" tIns="16879" rIns="33759" bIns="16879" anchor="ctr" anchorCtr="1" compatLnSpc="0"/>
          <a:lstStyle/>
          <a:p>
            <a:pPr hangingPunct="0">
              <a:spcBef>
                <a:spcPts val="0"/>
              </a:spcBef>
              <a:spcAft>
                <a:spcPts val="0"/>
              </a:spcAft>
            </a:pPr>
            <a:endParaRPr lang="en-US" sz="675" dirty="0">
              <a:latin typeface="Poppins" panose="00000500000000000000" pitchFamily="2" charset="0"/>
              <a:ea typeface="Microsoft YaHei" pitchFamily="2"/>
              <a:cs typeface="Lucida Sans" pitchFamily="2"/>
            </a:endParaRPr>
          </a:p>
        </p:txBody>
      </p:sp>
      <p:sp>
        <p:nvSpPr>
          <p:cNvPr id="26" name="Freeform: Shape 25">
            <a:extLst>
              <a:ext uri="{FF2B5EF4-FFF2-40B4-BE49-F238E27FC236}">
                <a16:creationId xmlns:a16="http://schemas.microsoft.com/office/drawing/2014/main" id="{8CCCC189-D6AD-4D14-9238-D6229D45B648}"/>
              </a:ext>
            </a:extLst>
          </p:cNvPr>
          <p:cNvSpPr/>
          <p:nvPr/>
        </p:nvSpPr>
        <p:spPr>
          <a:xfrm>
            <a:off x="3645816" y="1166850"/>
            <a:ext cx="414489" cy="1821043"/>
          </a:xfrm>
          <a:custGeom>
            <a:avLst/>
            <a:gdLst/>
            <a:ahLst/>
            <a:cxnLst>
              <a:cxn ang="3cd4">
                <a:pos x="hc" y="t"/>
              </a:cxn>
              <a:cxn ang="cd2">
                <a:pos x="l" y="vc"/>
              </a:cxn>
              <a:cxn ang="cd4">
                <a:pos x="hc" y="b"/>
              </a:cxn>
              <a:cxn ang="0">
                <a:pos x="r" y="vc"/>
              </a:cxn>
            </a:cxnLst>
            <a:rect l="l" t="t" r="r" b="b"/>
            <a:pathLst>
              <a:path w="888" h="3898">
                <a:moveTo>
                  <a:pt x="0" y="3898"/>
                </a:moveTo>
                <a:lnTo>
                  <a:pt x="888" y="3898"/>
                </a:lnTo>
                <a:lnTo>
                  <a:pt x="888" y="0"/>
                </a:lnTo>
                <a:lnTo>
                  <a:pt x="0" y="0"/>
                </a:lnTo>
                <a:close/>
              </a:path>
            </a:pathLst>
          </a:custGeom>
          <a:solidFill>
            <a:schemeClr val="accent4"/>
          </a:solidFill>
          <a:ln cap="flat">
            <a:noFill/>
            <a:prstDash val="solid"/>
          </a:ln>
        </p:spPr>
        <p:txBody>
          <a:bodyPr vert="horz" wrap="none" lIns="33759" tIns="16879" rIns="33759" bIns="16879" anchor="ctr" anchorCtr="1" compatLnSpc="0"/>
          <a:lstStyle/>
          <a:p>
            <a:pPr hangingPunct="0">
              <a:spcBef>
                <a:spcPts val="0"/>
              </a:spcBef>
              <a:spcAft>
                <a:spcPts val="0"/>
              </a:spcAft>
            </a:pPr>
            <a:endParaRPr lang="en-US" sz="675" dirty="0">
              <a:latin typeface="Poppins" panose="00000500000000000000" pitchFamily="2" charset="0"/>
              <a:ea typeface="Microsoft YaHei" pitchFamily="2"/>
              <a:cs typeface="Lucida Sans" pitchFamily="2"/>
            </a:endParaRPr>
          </a:p>
        </p:txBody>
      </p:sp>
      <p:sp>
        <p:nvSpPr>
          <p:cNvPr id="3" name="TextBox 2">
            <a:extLst>
              <a:ext uri="{FF2B5EF4-FFF2-40B4-BE49-F238E27FC236}">
                <a16:creationId xmlns:a16="http://schemas.microsoft.com/office/drawing/2014/main" id="{2F09DD33-A5AF-4039-8772-E0160C78D7ED}"/>
              </a:ext>
            </a:extLst>
          </p:cNvPr>
          <p:cNvSpPr txBox="1"/>
          <p:nvPr/>
        </p:nvSpPr>
        <p:spPr>
          <a:xfrm>
            <a:off x="4276725" y="1190505"/>
            <a:ext cx="3766252" cy="3785652"/>
          </a:xfrm>
          <a:prstGeom prst="rect">
            <a:avLst/>
          </a:prstGeom>
          <a:noFill/>
        </p:spPr>
        <p:txBody>
          <a:bodyPr wrap="square" rtlCol="0">
            <a:spAutoFit/>
          </a:bodyPr>
          <a:lstStyle/>
          <a:p>
            <a:r>
              <a:rPr lang="en-US" sz="1400" b="1" dirty="0">
                <a:solidFill>
                  <a:schemeClr val="tx2"/>
                </a:solidFill>
                <a:latin typeface="Poppins" panose="00000500000000000000" pitchFamily="2" charset="0"/>
                <a:cs typeface="Poppins" panose="00000500000000000000" pitchFamily="2" charset="0"/>
              </a:rPr>
              <a:t>The state agency shall create and define the qualifications for a new category of behavioral health provider that is trained to address the unmet MH and substance abuse needs of children and youth</a:t>
            </a:r>
          </a:p>
          <a:p>
            <a:r>
              <a:rPr lang="en-US" sz="1200" dirty="0">
                <a:solidFill>
                  <a:schemeClr val="tx2"/>
                </a:solidFill>
                <a:latin typeface="Poppins" panose="00000500000000000000" pitchFamily="2" charset="0"/>
                <a:cs typeface="Poppins" panose="00000500000000000000" pitchFamily="2" charset="0"/>
              </a:rPr>
              <a:t> </a:t>
            </a:r>
          </a:p>
          <a:p>
            <a:pPr marL="171450" indent="-171450">
              <a:buFont typeface="Arial" panose="020B0604020202020204" pitchFamily="34" charset="0"/>
              <a:buChar char="•"/>
            </a:pPr>
            <a:r>
              <a:rPr lang="en-US" sz="1200" u="sng" dirty="0">
                <a:solidFill>
                  <a:schemeClr val="tx2"/>
                </a:solidFill>
                <a:latin typeface="Poppins" panose="00000500000000000000" pitchFamily="2" charset="0"/>
                <a:cs typeface="Poppins" panose="00000500000000000000" pitchFamily="2" charset="0"/>
              </a:rPr>
              <a:t>Purpose: Increase the diversity and capacity of the MH profession</a:t>
            </a:r>
          </a:p>
          <a:p>
            <a:pPr marL="171450" indent="-171450">
              <a:buFont typeface="Arial" panose="020B0604020202020204" pitchFamily="34" charset="0"/>
              <a:buChar char="•"/>
            </a:pPr>
            <a:r>
              <a:rPr lang="en-US" sz="1200" dirty="0">
                <a:solidFill>
                  <a:schemeClr val="tx2"/>
                </a:solidFill>
                <a:latin typeface="Poppins" panose="00000500000000000000" pitchFamily="2" charset="0"/>
                <a:cs typeface="Poppins" panose="00000500000000000000" pitchFamily="2" charset="0"/>
              </a:rPr>
              <a:t>Engage and support youth in cultural, linguistic and age-appropriate services</a:t>
            </a:r>
          </a:p>
          <a:p>
            <a:pPr marL="171450" indent="-171450">
              <a:buFont typeface="Arial" panose="020B0604020202020204" pitchFamily="34" charset="0"/>
              <a:buChar char="•"/>
            </a:pPr>
            <a:r>
              <a:rPr lang="en-US" sz="1200" dirty="0">
                <a:solidFill>
                  <a:schemeClr val="tx2"/>
                </a:solidFill>
                <a:latin typeface="Poppins" panose="00000500000000000000" pitchFamily="2" charset="0"/>
                <a:cs typeface="Poppins" panose="00000500000000000000" pitchFamily="2" charset="0"/>
              </a:rPr>
              <a:t>Refer and link to higher levels of care</a:t>
            </a:r>
          </a:p>
          <a:p>
            <a:pPr marL="171450" indent="-171450">
              <a:buFont typeface="Arial" panose="020B0604020202020204" pitchFamily="34" charset="0"/>
              <a:buChar char="•"/>
            </a:pPr>
            <a:r>
              <a:rPr lang="en-US" sz="1200" dirty="0">
                <a:solidFill>
                  <a:schemeClr val="tx2"/>
                </a:solidFill>
                <a:latin typeface="Poppins" panose="00000500000000000000" pitchFamily="2" charset="0"/>
                <a:cs typeface="Poppins" panose="00000500000000000000" pitchFamily="2" charset="0"/>
              </a:rPr>
              <a:t>Included as members of a care team, supervised by licensed staff </a:t>
            </a:r>
          </a:p>
          <a:p>
            <a:pPr marL="171450" indent="-171450">
              <a:buFont typeface="Arial" panose="020B0604020202020204" pitchFamily="34" charset="0"/>
              <a:buChar char="•"/>
            </a:pPr>
            <a:r>
              <a:rPr lang="en-US" sz="1200" dirty="0">
                <a:solidFill>
                  <a:schemeClr val="tx2"/>
                </a:solidFill>
                <a:latin typeface="Poppins" panose="00000500000000000000" pitchFamily="2" charset="0"/>
                <a:cs typeface="Poppins" panose="00000500000000000000" pitchFamily="2" charset="0"/>
              </a:rPr>
              <a:t>Training and qualifications may include, but are not limited to, psychoeducation, system navigation, crisis de-escalation, safety, planning, coping skills, and motivational interviewing</a:t>
            </a:r>
          </a:p>
        </p:txBody>
      </p:sp>
    </p:spTree>
    <p:extLst>
      <p:ext uri="{BB962C8B-B14F-4D97-AF65-F5344CB8AC3E}">
        <p14:creationId xmlns:p14="http://schemas.microsoft.com/office/powerpoint/2010/main" val="1614122702"/>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 name="Freeform: Shape 300">
            <a:extLst>
              <a:ext uri="{FF2B5EF4-FFF2-40B4-BE49-F238E27FC236}">
                <a16:creationId xmlns:a16="http://schemas.microsoft.com/office/drawing/2014/main" id="{3CC1DD6A-3E9D-4DFA-96C7-C4CE0B3EB570}"/>
              </a:ext>
            </a:extLst>
          </p:cNvPr>
          <p:cNvSpPr/>
          <p:nvPr/>
        </p:nvSpPr>
        <p:spPr>
          <a:xfrm>
            <a:off x="626174" y="296068"/>
            <a:ext cx="2419646" cy="5103452"/>
          </a:xfrm>
          <a:custGeom>
            <a:avLst/>
            <a:gdLst/>
            <a:ahLst/>
            <a:cxnLst>
              <a:cxn ang="3cd4">
                <a:pos x="hc" y="t"/>
              </a:cxn>
              <a:cxn ang="cd2">
                <a:pos x="l" y="vc"/>
              </a:cxn>
              <a:cxn ang="cd4">
                <a:pos x="hc" y="b"/>
              </a:cxn>
              <a:cxn ang="0">
                <a:pos x="r" y="vc"/>
              </a:cxn>
            </a:cxnLst>
            <a:rect l="l" t="t" r="r" b="b"/>
            <a:pathLst>
              <a:path w="5179" h="11007">
                <a:moveTo>
                  <a:pt x="0" y="11007"/>
                </a:moveTo>
                <a:lnTo>
                  <a:pt x="5179" y="11007"/>
                </a:lnTo>
                <a:lnTo>
                  <a:pt x="5179" y="0"/>
                </a:lnTo>
                <a:lnTo>
                  <a:pt x="0" y="0"/>
                </a:lnTo>
                <a:close/>
              </a:path>
            </a:pathLst>
          </a:custGeom>
          <a:solidFill>
            <a:schemeClr val="tx2">
              <a:lumMod val="40000"/>
              <a:lumOff val="60000"/>
            </a:schemeClr>
          </a:solidFill>
          <a:ln cap="flat">
            <a:noFill/>
            <a:prstDash val="solid"/>
          </a:ln>
        </p:spPr>
        <p:txBody>
          <a:bodyPr vert="horz" wrap="none" lIns="33759" tIns="16879" rIns="33759" bIns="16879" anchor="ctr" anchorCtr="1" compatLnSpc="0"/>
          <a:lstStyle/>
          <a:p>
            <a:pPr hangingPunct="0">
              <a:spcBef>
                <a:spcPts val="0"/>
              </a:spcBef>
              <a:spcAft>
                <a:spcPts val="0"/>
              </a:spcAft>
            </a:pPr>
            <a:endParaRPr lang="en-US" sz="675" dirty="0">
              <a:latin typeface="Poppins" panose="00000500000000000000" pitchFamily="2" charset="0"/>
              <a:ea typeface="Microsoft YaHei" pitchFamily="2"/>
              <a:cs typeface="Lucida Sans" pitchFamily="2"/>
            </a:endParaRPr>
          </a:p>
        </p:txBody>
      </p:sp>
      <p:sp>
        <p:nvSpPr>
          <p:cNvPr id="302" name="Freeform: Shape 301">
            <a:extLst>
              <a:ext uri="{FF2B5EF4-FFF2-40B4-BE49-F238E27FC236}">
                <a16:creationId xmlns:a16="http://schemas.microsoft.com/office/drawing/2014/main" id="{4BA76CF9-D540-41C0-B62C-0836047AFA22}"/>
              </a:ext>
            </a:extLst>
          </p:cNvPr>
          <p:cNvSpPr/>
          <p:nvPr/>
        </p:nvSpPr>
        <p:spPr>
          <a:xfrm>
            <a:off x="2838810" y="3390682"/>
            <a:ext cx="414489" cy="1821043"/>
          </a:xfrm>
          <a:custGeom>
            <a:avLst/>
            <a:gdLst/>
            <a:ahLst/>
            <a:cxnLst>
              <a:cxn ang="3cd4">
                <a:pos x="hc" y="t"/>
              </a:cxn>
              <a:cxn ang="cd2">
                <a:pos x="l" y="vc"/>
              </a:cxn>
              <a:cxn ang="cd4">
                <a:pos x="hc" y="b"/>
              </a:cxn>
              <a:cxn ang="0">
                <a:pos x="r" y="vc"/>
              </a:cxn>
            </a:cxnLst>
            <a:rect l="l" t="t" r="r" b="b"/>
            <a:pathLst>
              <a:path w="888" h="3898">
                <a:moveTo>
                  <a:pt x="0" y="3898"/>
                </a:moveTo>
                <a:lnTo>
                  <a:pt x="888" y="3898"/>
                </a:lnTo>
                <a:lnTo>
                  <a:pt x="888" y="0"/>
                </a:lnTo>
                <a:lnTo>
                  <a:pt x="0" y="0"/>
                </a:lnTo>
                <a:close/>
              </a:path>
            </a:pathLst>
          </a:custGeom>
          <a:solidFill>
            <a:schemeClr val="tx2">
              <a:lumMod val="60000"/>
              <a:lumOff val="40000"/>
            </a:schemeClr>
          </a:solidFill>
          <a:ln cap="flat">
            <a:noFill/>
            <a:prstDash val="solid"/>
          </a:ln>
        </p:spPr>
        <p:txBody>
          <a:bodyPr vert="horz" wrap="none" lIns="33759" tIns="16879" rIns="33759" bIns="16879" anchor="ctr" anchorCtr="1" compatLnSpc="0"/>
          <a:lstStyle/>
          <a:p>
            <a:pPr hangingPunct="0">
              <a:spcBef>
                <a:spcPts val="0"/>
              </a:spcBef>
              <a:spcAft>
                <a:spcPts val="0"/>
              </a:spcAft>
            </a:pPr>
            <a:endParaRPr lang="en-US" sz="675" dirty="0">
              <a:latin typeface="Poppins" panose="00000500000000000000" pitchFamily="2" charset="0"/>
              <a:ea typeface="Microsoft YaHei" pitchFamily="2"/>
              <a:cs typeface="Lucida Sans" pitchFamily="2"/>
            </a:endParaRPr>
          </a:p>
        </p:txBody>
      </p:sp>
      <p:sp>
        <p:nvSpPr>
          <p:cNvPr id="323" name="TextBox 322">
            <a:extLst>
              <a:ext uri="{FF2B5EF4-FFF2-40B4-BE49-F238E27FC236}">
                <a16:creationId xmlns:a16="http://schemas.microsoft.com/office/drawing/2014/main" id="{4D8F490B-F64B-4676-A588-793E6D7ED000}"/>
              </a:ext>
            </a:extLst>
          </p:cNvPr>
          <p:cNvSpPr txBox="1"/>
          <p:nvPr/>
        </p:nvSpPr>
        <p:spPr>
          <a:xfrm>
            <a:off x="3822121" y="1302694"/>
            <a:ext cx="5041659" cy="923330"/>
          </a:xfrm>
          <a:prstGeom prst="rect">
            <a:avLst/>
          </a:prstGeom>
          <a:noFill/>
        </p:spPr>
        <p:txBody>
          <a:bodyPr wrap="square" rtlCol="0" anchor="b">
            <a:spAutoFit/>
          </a:bodyPr>
          <a:lstStyle>
            <a:defPPr>
              <a:defRPr lang="en-US"/>
            </a:defPPr>
            <a:lvl1pPr algn="ctr">
              <a:lnSpc>
                <a:spcPts val="9400"/>
              </a:lnSpc>
              <a:defRPr sz="7400" b="1" spc="-290">
                <a:solidFill>
                  <a:srgbClr val="111340"/>
                </a:solidFill>
                <a:latin typeface="Poppins" panose="00000500000000000000" pitchFamily="2" charset="0"/>
                <a:cs typeface="Poppins" panose="00000500000000000000" pitchFamily="2" charset="0"/>
              </a:defRPr>
            </a:lvl1pPr>
          </a:lstStyle>
          <a:p>
            <a:pPr algn="l">
              <a:lnSpc>
                <a:spcPct val="100000"/>
              </a:lnSpc>
            </a:pPr>
            <a:r>
              <a:rPr lang="en-US" sz="1800" spc="0" dirty="0">
                <a:solidFill>
                  <a:schemeClr val="tx2"/>
                </a:solidFill>
              </a:rPr>
              <a:t>HEALTH   PLANS   WILL   BE REQUIRED   TO    REIMBURSE SCHOOLS   FOR   SERVICES PROVIDED   TO   YOUTH   AGES  0 -25</a:t>
            </a:r>
          </a:p>
        </p:txBody>
      </p:sp>
      <p:sp>
        <p:nvSpPr>
          <p:cNvPr id="324" name="TextBox 323">
            <a:extLst>
              <a:ext uri="{FF2B5EF4-FFF2-40B4-BE49-F238E27FC236}">
                <a16:creationId xmlns:a16="http://schemas.microsoft.com/office/drawing/2014/main" id="{DAE14299-C567-4768-9593-FCA4D5025C03}"/>
              </a:ext>
            </a:extLst>
          </p:cNvPr>
          <p:cNvSpPr txBox="1"/>
          <p:nvPr/>
        </p:nvSpPr>
        <p:spPr>
          <a:xfrm>
            <a:off x="3822122" y="2344668"/>
            <a:ext cx="2179563" cy="519501"/>
          </a:xfrm>
          <a:prstGeom prst="rect">
            <a:avLst/>
          </a:prstGeom>
          <a:noFill/>
        </p:spPr>
        <p:txBody>
          <a:bodyPr wrap="square" rtlCol="0" anchor="b">
            <a:spAutoFit/>
          </a:bodyPr>
          <a:lstStyle>
            <a:defPPr>
              <a:defRPr lang="en-US"/>
            </a:defPPr>
            <a:lvl1pPr algn="ctr">
              <a:lnSpc>
                <a:spcPts val="9400"/>
              </a:lnSpc>
              <a:defRPr sz="7400" b="1" spc="-290">
                <a:solidFill>
                  <a:srgbClr val="111340"/>
                </a:solidFill>
                <a:latin typeface="Poppins" panose="00000500000000000000" pitchFamily="2" charset="0"/>
                <a:cs typeface="Poppins" panose="00000500000000000000" pitchFamily="2" charset="0"/>
              </a:defRPr>
            </a:lvl1pPr>
          </a:lstStyle>
          <a:p>
            <a:pPr algn="l">
              <a:lnSpc>
                <a:spcPct val="100000"/>
              </a:lnSpc>
            </a:pPr>
            <a:r>
              <a:rPr lang="en-US" sz="2776" dirty="0">
                <a:solidFill>
                  <a:schemeClr val="accent1"/>
                </a:solidFill>
              </a:rPr>
              <a:t>WHO?</a:t>
            </a:r>
          </a:p>
        </p:txBody>
      </p:sp>
      <p:sp>
        <p:nvSpPr>
          <p:cNvPr id="325" name="TextBox 324">
            <a:extLst>
              <a:ext uri="{FF2B5EF4-FFF2-40B4-BE49-F238E27FC236}">
                <a16:creationId xmlns:a16="http://schemas.microsoft.com/office/drawing/2014/main" id="{B9EA20ED-BA82-4C3C-83E0-2E7BAA70A06D}"/>
              </a:ext>
            </a:extLst>
          </p:cNvPr>
          <p:cNvSpPr txBox="1"/>
          <p:nvPr/>
        </p:nvSpPr>
        <p:spPr>
          <a:xfrm>
            <a:off x="3822122" y="2830346"/>
            <a:ext cx="2179563" cy="438838"/>
          </a:xfrm>
          <a:prstGeom prst="rect">
            <a:avLst/>
          </a:prstGeom>
          <a:noFill/>
        </p:spPr>
        <p:txBody>
          <a:bodyPr wrap="square" rtlCol="0">
            <a:spAutoFit/>
          </a:bodyPr>
          <a:lstStyle/>
          <a:p>
            <a:pPr>
              <a:lnSpc>
                <a:spcPts val="1350"/>
              </a:lnSpc>
            </a:pPr>
            <a:r>
              <a:rPr lang="en-US" sz="900" spc="-8" dirty="0">
                <a:latin typeface="Poppins" panose="00000500000000000000" pitchFamily="2" charset="0"/>
                <a:cs typeface="Poppins" panose="00000500000000000000" pitchFamily="2" charset="0"/>
              </a:rPr>
              <a:t>Applies to MCOs, MCPs, and disability insurance plans</a:t>
            </a:r>
          </a:p>
        </p:txBody>
      </p:sp>
      <p:sp>
        <p:nvSpPr>
          <p:cNvPr id="326" name="TextBox 325">
            <a:extLst>
              <a:ext uri="{FF2B5EF4-FFF2-40B4-BE49-F238E27FC236}">
                <a16:creationId xmlns:a16="http://schemas.microsoft.com/office/drawing/2014/main" id="{6B4F0AD2-439C-4F2F-9559-77F1834A2241}"/>
              </a:ext>
            </a:extLst>
          </p:cNvPr>
          <p:cNvSpPr txBox="1"/>
          <p:nvPr/>
        </p:nvSpPr>
        <p:spPr>
          <a:xfrm>
            <a:off x="3822122" y="3535495"/>
            <a:ext cx="2243723" cy="519501"/>
          </a:xfrm>
          <a:prstGeom prst="rect">
            <a:avLst/>
          </a:prstGeom>
          <a:noFill/>
        </p:spPr>
        <p:txBody>
          <a:bodyPr wrap="square" rtlCol="0" anchor="b">
            <a:spAutoFit/>
          </a:bodyPr>
          <a:lstStyle>
            <a:defPPr>
              <a:defRPr lang="en-US"/>
            </a:defPPr>
            <a:lvl1pPr algn="ctr">
              <a:lnSpc>
                <a:spcPts val="9400"/>
              </a:lnSpc>
              <a:defRPr sz="7400" b="1" spc="-290">
                <a:solidFill>
                  <a:srgbClr val="111340"/>
                </a:solidFill>
                <a:latin typeface="Poppins" panose="00000500000000000000" pitchFamily="2" charset="0"/>
                <a:cs typeface="Poppins" panose="00000500000000000000" pitchFamily="2" charset="0"/>
              </a:defRPr>
            </a:lvl1pPr>
          </a:lstStyle>
          <a:p>
            <a:pPr algn="l">
              <a:lnSpc>
                <a:spcPct val="100000"/>
              </a:lnSpc>
            </a:pPr>
            <a:r>
              <a:rPr lang="en-US" sz="2776" dirty="0">
                <a:solidFill>
                  <a:schemeClr val="accent3"/>
                </a:solidFill>
              </a:rPr>
              <a:t>WHERE?</a:t>
            </a:r>
          </a:p>
        </p:txBody>
      </p:sp>
      <p:sp>
        <p:nvSpPr>
          <p:cNvPr id="327" name="TextBox 326">
            <a:extLst>
              <a:ext uri="{FF2B5EF4-FFF2-40B4-BE49-F238E27FC236}">
                <a16:creationId xmlns:a16="http://schemas.microsoft.com/office/drawing/2014/main" id="{7936FCEF-E623-4BA7-A5F0-05D89D486098}"/>
              </a:ext>
            </a:extLst>
          </p:cNvPr>
          <p:cNvSpPr txBox="1"/>
          <p:nvPr/>
        </p:nvSpPr>
        <p:spPr>
          <a:xfrm>
            <a:off x="3822122" y="4016171"/>
            <a:ext cx="2179563" cy="977447"/>
          </a:xfrm>
          <a:prstGeom prst="rect">
            <a:avLst/>
          </a:prstGeom>
          <a:noFill/>
        </p:spPr>
        <p:txBody>
          <a:bodyPr wrap="square" rtlCol="0">
            <a:spAutoFit/>
          </a:bodyPr>
          <a:lstStyle/>
          <a:p>
            <a:pPr>
              <a:lnSpc>
                <a:spcPts val="1350"/>
              </a:lnSpc>
            </a:pPr>
            <a:r>
              <a:rPr lang="en-US" sz="900" spc="-8" dirty="0">
                <a:latin typeface="Poppins" panose="00000500000000000000" pitchFamily="2" charset="0"/>
                <a:cs typeface="Poppins" panose="00000500000000000000" pitchFamily="2" charset="0"/>
              </a:rPr>
              <a:t>Schools: A facility or location used for K-16 purposes and locations not owned or operated by an LEA if the LEA provides or arranges for the provision of the treatment</a:t>
            </a:r>
          </a:p>
        </p:txBody>
      </p:sp>
      <p:sp>
        <p:nvSpPr>
          <p:cNvPr id="328" name="TextBox 327">
            <a:extLst>
              <a:ext uri="{FF2B5EF4-FFF2-40B4-BE49-F238E27FC236}">
                <a16:creationId xmlns:a16="http://schemas.microsoft.com/office/drawing/2014/main" id="{BBD19704-91FC-4658-A9B3-B5EDCEFC8E2F}"/>
              </a:ext>
            </a:extLst>
          </p:cNvPr>
          <p:cNvSpPr txBox="1"/>
          <p:nvPr/>
        </p:nvSpPr>
        <p:spPr>
          <a:xfrm>
            <a:off x="6452335" y="2344668"/>
            <a:ext cx="2179563" cy="519501"/>
          </a:xfrm>
          <a:prstGeom prst="rect">
            <a:avLst/>
          </a:prstGeom>
          <a:noFill/>
        </p:spPr>
        <p:txBody>
          <a:bodyPr wrap="square" rtlCol="0" anchor="b">
            <a:spAutoFit/>
          </a:bodyPr>
          <a:lstStyle>
            <a:defPPr>
              <a:defRPr lang="en-US"/>
            </a:defPPr>
            <a:lvl1pPr algn="ctr">
              <a:lnSpc>
                <a:spcPts val="9400"/>
              </a:lnSpc>
              <a:defRPr sz="7400" b="1" spc="-290">
                <a:solidFill>
                  <a:srgbClr val="111340"/>
                </a:solidFill>
                <a:latin typeface="Poppins" panose="00000500000000000000" pitchFamily="2" charset="0"/>
                <a:cs typeface="Poppins" panose="00000500000000000000" pitchFamily="2" charset="0"/>
              </a:defRPr>
            </a:lvl1pPr>
          </a:lstStyle>
          <a:p>
            <a:pPr algn="l">
              <a:lnSpc>
                <a:spcPct val="100000"/>
              </a:lnSpc>
            </a:pPr>
            <a:r>
              <a:rPr lang="en-US" sz="2776" dirty="0">
                <a:solidFill>
                  <a:schemeClr val="accent2"/>
                </a:solidFill>
              </a:rPr>
              <a:t>WHAT?</a:t>
            </a:r>
          </a:p>
        </p:txBody>
      </p:sp>
      <p:sp>
        <p:nvSpPr>
          <p:cNvPr id="329" name="TextBox 328">
            <a:extLst>
              <a:ext uri="{FF2B5EF4-FFF2-40B4-BE49-F238E27FC236}">
                <a16:creationId xmlns:a16="http://schemas.microsoft.com/office/drawing/2014/main" id="{A6747D09-E225-4598-A7D6-06CD929A3DF0}"/>
              </a:ext>
            </a:extLst>
          </p:cNvPr>
          <p:cNvSpPr txBox="1"/>
          <p:nvPr/>
        </p:nvSpPr>
        <p:spPr>
          <a:xfrm>
            <a:off x="6452335" y="2830346"/>
            <a:ext cx="2179563" cy="618374"/>
          </a:xfrm>
          <a:prstGeom prst="rect">
            <a:avLst/>
          </a:prstGeom>
          <a:noFill/>
        </p:spPr>
        <p:txBody>
          <a:bodyPr wrap="square" rtlCol="0">
            <a:spAutoFit/>
          </a:bodyPr>
          <a:lstStyle/>
          <a:p>
            <a:pPr>
              <a:lnSpc>
                <a:spcPts val="1350"/>
              </a:lnSpc>
            </a:pPr>
            <a:r>
              <a:rPr lang="en-US" sz="900" spc="-8" dirty="0">
                <a:latin typeface="Poppins" panose="00000500000000000000" pitchFamily="2" charset="0"/>
                <a:cs typeface="Poppins" panose="00000500000000000000" pitchFamily="2" charset="0"/>
              </a:rPr>
              <a:t>All mental health and substance abuse services that the plan is required to cover</a:t>
            </a:r>
          </a:p>
        </p:txBody>
      </p:sp>
      <p:sp>
        <p:nvSpPr>
          <p:cNvPr id="330" name="TextBox 329">
            <a:extLst>
              <a:ext uri="{FF2B5EF4-FFF2-40B4-BE49-F238E27FC236}">
                <a16:creationId xmlns:a16="http://schemas.microsoft.com/office/drawing/2014/main" id="{0B970967-4EB8-4B12-9E06-F9CD762BA02C}"/>
              </a:ext>
            </a:extLst>
          </p:cNvPr>
          <p:cNvSpPr txBox="1"/>
          <p:nvPr/>
        </p:nvSpPr>
        <p:spPr>
          <a:xfrm>
            <a:off x="6452335" y="3535495"/>
            <a:ext cx="2179563" cy="519501"/>
          </a:xfrm>
          <a:prstGeom prst="rect">
            <a:avLst/>
          </a:prstGeom>
          <a:noFill/>
        </p:spPr>
        <p:txBody>
          <a:bodyPr wrap="square" rtlCol="0" anchor="b">
            <a:spAutoFit/>
          </a:bodyPr>
          <a:lstStyle>
            <a:defPPr>
              <a:defRPr lang="en-US"/>
            </a:defPPr>
            <a:lvl1pPr algn="ctr">
              <a:lnSpc>
                <a:spcPts val="9400"/>
              </a:lnSpc>
              <a:defRPr sz="7400" b="1" spc="-290">
                <a:solidFill>
                  <a:srgbClr val="111340"/>
                </a:solidFill>
                <a:latin typeface="Poppins" panose="00000500000000000000" pitchFamily="2" charset="0"/>
                <a:cs typeface="Poppins" panose="00000500000000000000" pitchFamily="2" charset="0"/>
              </a:defRPr>
            </a:lvl1pPr>
          </a:lstStyle>
          <a:p>
            <a:pPr algn="l">
              <a:lnSpc>
                <a:spcPct val="100000"/>
              </a:lnSpc>
            </a:pPr>
            <a:r>
              <a:rPr lang="en-US" sz="2776" dirty="0">
                <a:solidFill>
                  <a:schemeClr val="accent4"/>
                </a:solidFill>
              </a:rPr>
              <a:t>WHEN?</a:t>
            </a:r>
          </a:p>
        </p:txBody>
      </p:sp>
      <p:sp>
        <p:nvSpPr>
          <p:cNvPr id="331" name="TextBox 330">
            <a:extLst>
              <a:ext uri="{FF2B5EF4-FFF2-40B4-BE49-F238E27FC236}">
                <a16:creationId xmlns:a16="http://schemas.microsoft.com/office/drawing/2014/main" id="{E388F4FB-8132-4437-88C2-A4BE39720648}"/>
              </a:ext>
            </a:extLst>
          </p:cNvPr>
          <p:cNvSpPr txBox="1"/>
          <p:nvPr/>
        </p:nvSpPr>
        <p:spPr>
          <a:xfrm>
            <a:off x="6452335" y="4016171"/>
            <a:ext cx="2179563" cy="259302"/>
          </a:xfrm>
          <a:prstGeom prst="rect">
            <a:avLst/>
          </a:prstGeom>
          <a:noFill/>
        </p:spPr>
        <p:txBody>
          <a:bodyPr wrap="square" rtlCol="0">
            <a:spAutoFit/>
          </a:bodyPr>
          <a:lstStyle/>
          <a:p>
            <a:pPr>
              <a:lnSpc>
                <a:spcPts val="1350"/>
              </a:lnSpc>
            </a:pPr>
            <a:r>
              <a:rPr lang="en-US" sz="900" spc="-8" dirty="0">
                <a:latin typeface="Poppins" panose="00000500000000000000" pitchFamily="2" charset="0"/>
                <a:cs typeface="Poppins" panose="00000500000000000000" pitchFamily="2" charset="0"/>
              </a:rPr>
              <a:t>Starting January 1, 2024</a:t>
            </a:r>
          </a:p>
        </p:txBody>
      </p:sp>
      <p:sp>
        <p:nvSpPr>
          <p:cNvPr id="15" name="Rectangle 14">
            <a:extLst>
              <a:ext uri="{FF2B5EF4-FFF2-40B4-BE49-F238E27FC236}">
                <a16:creationId xmlns:a16="http://schemas.microsoft.com/office/drawing/2014/main" id="{EDD0220F-0A83-4D2D-A6E4-77B38B48CB05}"/>
              </a:ext>
            </a:extLst>
          </p:cNvPr>
          <p:cNvSpPr/>
          <p:nvPr/>
        </p:nvSpPr>
        <p:spPr>
          <a:xfrm>
            <a:off x="341895" y="296068"/>
            <a:ext cx="4459790"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CC651FE-576F-41B8-ACAE-0C4B1B38B3E0}"/>
              </a:ext>
            </a:extLst>
          </p:cNvPr>
          <p:cNvSpPr/>
          <p:nvPr/>
        </p:nvSpPr>
        <p:spPr>
          <a:xfrm>
            <a:off x="268777" y="296068"/>
            <a:ext cx="80031" cy="754577"/>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
        <p:nvSpPr>
          <p:cNvPr id="17" name="TextBox 16">
            <a:extLst>
              <a:ext uri="{FF2B5EF4-FFF2-40B4-BE49-F238E27FC236}">
                <a16:creationId xmlns:a16="http://schemas.microsoft.com/office/drawing/2014/main" id="{A3B0827F-F59C-42EB-BFFF-1FADD82F517C}"/>
              </a:ext>
            </a:extLst>
          </p:cNvPr>
          <p:cNvSpPr txBox="1"/>
          <p:nvPr/>
        </p:nvSpPr>
        <p:spPr>
          <a:xfrm>
            <a:off x="467535" y="454001"/>
            <a:ext cx="641522" cy="438710"/>
          </a:xfrm>
          <a:prstGeom prst="rect">
            <a:avLst/>
          </a:prstGeom>
          <a:noFill/>
        </p:spPr>
        <p:txBody>
          <a:bodyPr wrap="none" rtlCol="0" anchor="ctr" anchorCtr="0">
            <a:spAutoFit/>
          </a:bodyPr>
          <a:lstStyle/>
          <a:p>
            <a:pPr algn="ctr"/>
            <a:r>
              <a:rPr lang="en-US" sz="2251" b="1" dirty="0">
                <a:solidFill>
                  <a:schemeClr val="tx2">
                    <a:lumMod val="40000"/>
                    <a:lumOff val="60000"/>
                  </a:schemeClr>
                </a:solidFill>
                <a:latin typeface="Poppins" pitchFamily="2" charset="77"/>
                <a:ea typeface="League Spartan" charset="0"/>
                <a:cs typeface="Poppins" pitchFamily="2" charset="77"/>
              </a:rPr>
              <a:t>05.</a:t>
            </a:r>
          </a:p>
        </p:txBody>
      </p:sp>
      <p:sp>
        <p:nvSpPr>
          <p:cNvPr id="18" name="TextBox 17">
            <a:extLst>
              <a:ext uri="{FF2B5EF4-FFF2-40B4-BE49-F238E27FC236}">
                <a16:creationId xmlns:a16="http://schemas.microsoft.com/office/drawing/2014/main" id="{D96C4A35-9644-4C01-B830-76C8835698FF}"/>
              </a:ext>
            </a:extLst>
          </p:cNvPr>
          <p:cNvSpPr txBox="1"/>
          <p:nvPr/>
        </p:nvSpPr>
        <p:spPr>
          <a:xfrm>
            <a:off x="1345878" y="380968"/>
            <a:ext cx="3167127" cy="584775"/>
          </a:xfrm>
          <a:prstGeom prst="rect">
            <a:avLst/>
          </a:prstGeom>
          <a:noFill/>
        </p:spPr>
        <p:txBody>
          <a:bodyPr wrap="square" rtlCol="0" anchor="b" anchorCtr="0">
            <a:spAutoFit/>
          </a:bodyPr>
          <a:lstStyle/>
          <a:p>
            <a:r>
              <a:rPr lang="en-US" sz="1600" b="1" dirty="0">
                <a:solidFill>
                  <a:schemeClr val="tx2"/>
                </a:solidFill>
                <a:latin typeface="Poppins" pitchFamily="2" charset="77"/>
                <a:ea typeface="League Spartan" charset="0"/>
                <a:cs typeface="Poppins" pitchFamily="2" charset="77"/>
              </a:rPr>
              <a:t>REIMBURSEMENT FOR SCHOOL-BASED SERVICES</a:t>
            </a:r>
          </a:p>
        </p:txBody>
      </p:sp>
      <p:sp>
        <p:nvSpPr>
          <p:cNvPr id="19" name="Freeform: Shape 18">
            <a:extLst>
              <a:ext uri="{FF2B5EF4-FFF2-40B4-BE49-F238E27FC236}">
                <a16:creationId xmlns:a16="http://schemas.microsoft.com/office/drawing/2014/main" id="{12B8E9AC-9E5E-473A-B66D-34B46014142C}"/>
              </a:ext>
            </a:extLst>
          </p:cNvPr>
          <p:cNvSpPr/>
          <p:nvPr/>
        </p:nvSpPr>
        <p:spPr>
          <a:xfrm>
            <a:off x="834338" y="2055570"/>
            <a:ext cx="1841639" cy="1828800"/>
          </a:xfrm>
          <a:custGeom>
            <a:avLst/>
            <a:gdLst/>
            <a:ahLst/>
            <a:cxnLst>
              <a:cxn ang="3cd4">
                <a:pos x="hc" y="t"/>
              </a:cxn>
              <a:cxn ang="cd2">
                <a:pos x="l" y="vc"/>
              </a:cxn>
              <a:cxn ang="cd4">
                <a:pos x="hc" y="b"/>
              </a:cxn>
              <a:cxn ang="0">
                <a:pos x="r" y="vc"/>
              </a:cxn>
            </a:cxnLst>
            <a:rect l="l" t="t" r="r" b="b"/>
            <a:pathLst>
              <a:path w="6952" h="7179">
                <a:moveTo>
                  <a:pt x="3477" y="7179"/>
                </a:moveTo>
                <a:cubicBezTo>
                  <a:pt x="3276" y="7020"/>
                  <a:pt x="3083" y="6869"/>
                  <a:pt x="2893" y="6714"/>
                </a:cubicBezTo>
                <a:cubicBezTo>
                  <a:pt x="2820" y="6654"/>
                  <a:pt x="2752" y="6630"/>
                  <a:pt x="2654" y="6658"/>
                </a:cubicBezTo>
                <a:cubicBezTo>
                  <a:pt x="2452" y="6715"/>
                  <a:pt x="2242" y="6747"/>
                  <a:pt x="2039" y="6803"/>
                </a:cubicBezTo>
                <a:cubicBezTo>
                  <a:pt x="1939" y="6831"/>
                  <a:pt x="1901" y="6798"/>
                  <a:pt x="1863" y="6713"/>
                </a:cubicBezTo>
                <a:cubicBezTo>
                  <a:pt x="1775" y="6517"/>
                  <a:pt x="1683" y="6321"/>
                  <a:pt x="1580" y="6132"/>
                </a:cubicBezTo>
                <a:cubicBezTo>
                  <a:pt x="1549" y="6076"/>
                  <a:pt x="1484" y="6022"/>
                  <a:pt x="1424" y="6005"/>
                </a:cubicBezTo>
                <a:cubicBezTo>
                  <a:pt x="1212" y="5945"/>
                  <a:pt x="997" y="5896"/>
                  <a:pt x="780" y="5856"/>
                </a:cubicBezTo>
                <a:cubicBezTo>
                  <a:pt x="685" y="5838"/>
                  <a:pt x="664" y="5796"/>
                  <a:pt x="666" y="5708"/>
                </a:cubicBezTo>
                <a:cubicBezTo>
                  <a:pt x="671" y="5489"/>
                  <a:pt x="673" y="5267"/>
                  <a:pt x="664" y="5047"/>
                </a:cubicBezTo>
                <a:cubicBezTo>
                  <a:pt x="662" y="4989"/>
                  <a:pt x="627" y="4916"/>
                  <a:pt x="583" y="4877"/>
                </a:cubicBezTo>
                <a:cubicBezTo>
                  <a:pt x="416" y="4733"/>
                  <a:pt x="242" y="4597"/>
                  <a:pt x="66" y="4465"/>
                </a:cubicBezTo>
                <a:cubicBezTo>
                  <a:pt x="-8" y="4410"/>
                  <a:pt x="-17" y="4362"/>
                  <a:pt x="25" y="4282"/>
                </a:cubicBezTo>
                <a:cubicBezTo>
                  <a:pt x="125" y="4091"/>
                  <a:pt x="222" y="3898"/>
                  <a:pt x="305" y="3700"/>
                </a:cubicBezTo>
                <a:cubicBezTo>
                  <a:pt x="331" y="3637"/>
                  <a:pt x="332" y="3547"/>
                  <a:pt x="306" y="3484"/>
                </a:cubicBezTo>
                <a:cubicBezTo>
                  <a:pt x="226" y="3290"/>
                  <a:pt x="134" y="3100"/>
                  <a:pt x="33" y="2915"/>
                </a:cubicBezTo>
                <a:cubicBezTo>
                  <a:pt x="-22" y="2815"/>
                  <a:pt x="0" y="2763"/>
                  <a:pt x="86" y="2700"/>
                </a:cubicBezTo>
                <a:cubicBezTo>
                  <a:pt x="248" y="2581"/>
                  <a:pt x="398" y="2446"/>
                  <a:pt x="561" y="2328"/>
                </a:cubicBezTo>
                <a:cubicBezTo>
                  <a:pt x="647" y="2266"/>
                  <a:pt x="673" y="2195"/>
                  <a:pt x="669" y="2093"/>
                </a:cubicBezTo>
                <a:cubicBezTo>
                  <a:pt x="663" y="1853"/>
                  <a:pt x="668" y="1613"/>
                  <a:pt x="668" y="1355"/>
                </a:cubicBezTo>
                <a:cubicBezTo>
                  <a:pt x="915" y="1296"/>
                  <a:pt x="1159" y="1231"/>
                  <a:pt x="1406" y="1184"/>
                </a:cubicBezTo>
                <a:cubicBezTo>
                  <a:pt x="1507" y="1164"/>
                  <a:pt x="1558" y="1114"/>
                  <a:pt x="1597" y="1028"/>
                </a:cubicBezTo>
                <a:cubicBezTo>
                  <a:pt x="1699" y="806"/>
                  <a:pt x="1807" y="587"/>
                  <a:pt x="1918" y="353"/>
                </a:cubicBezTo>
                <a:cubicBezTo>
                  <a:pt x="2159" y="408"/>
                  <a:pt x="2397" y="460"/>
                  <a:pt x="2633" y="518"/>
                </a:cubicBezTo>
                <a:cubicBezTo>
                  <a:pt x="2735" y="544"/>
                  <a:pt x="2814" y="537"/>
                  <a:pt x="2900" y="462"/>
                </a:cubicBezTo>
                <a:cubicBezTo>
                  <a:pt x="3084" y="302"/>
                  <a:pt x="3281" y="156"/>
                  <a:pt x="3478" y="0"/>
                </a:cubicBezTo>
                <a:cubicBezTo>
                  <a:pt x="3662" y="146"/>
                  <a:pt x="3848" y="283"/>
                  <a:pt x="4021" y="434"/>
                </a:cubicBezTo>
                <a:cubicBezTo>
                  <a:pt x="4123" y="524"/>
                  <a:pt x="4218" y="551"/>
                  <a:pt x="4351" y="512"/>
                </a:cubicBezTo>
                <a:cubicBezTo>
                  <a:pt x="4572" y="449"/>
                  <a:pt x="4798" y="407"/>
                  <a:pt x="5036" y="353"/>
                </a:cubicBezTo>
                <a:cubicBezTo>
                  <a:pt x="5138" y="565"/>
                  <a:pt x="5248" y="772"/>
                  <a:pt x="5337" y="988"/>
                </a:cubicBezTo>
                <a:cubicBezTo>
                  <a:pt x="5391" y="1117"/>
                  <a:pt x="5473" y="1174"/>
                  <a:pt x="5604" y="1199"/>
                </a:cubicBezTo>
                <a:cubicBezTo>
                  <a:pt x="5829" y="1241"/>
                  <a:pt x="6051" y="1298"/>
                  <a:pt x="6283" y="1351"/>
                </a:cubicBezTo>
                <a:cubicBezTo>
                  <a:pt x="6283" y="1602"/>
                  <a:pt x="6290" y="1842"/>
                  <a:pt x="6280" y="2081"/>
                </a:cubicBezTo>
                <a:cubicBezTo>
                  <a:pt x="6275" y="2198"/>
                  <a:pt x="6317" y="2272"/>
                  <a:pt x="6408" y="2339"/>
                </a:cubicBezTo>
                <a:cubicBezTo>
                  <a:pt x="6565" y="2455"/>
                  <a:pt x="6712" y="2587"/>
                  <a:pt x="6871" y="2700"/>
                </a:cubicBezTo>
                <a:cubicBezTo>
                  <a:pt x="6964" y="2766"/>
                  <a:pt x="6969" y="2826"/>
                  <a:pt x="6919" y="2920"/>
                </a:cubicBezTo>
                <a:cubicBezTo>
                  <a:pt x="6819" y="3111"/>
                  <a:pt x="6725" y="3306"/>
                  <a:pt x="6640" y="3502"/>
                </a:cubicBezTo>
                <a:cubicBezTo>
                  <a:pt x="6618" y="3553"/>
                  <a:pt x="6617" y="3628"/>
                  <a:pt x="6640" y="3678"/>
                </a:cubicBezTo>
                <a:cubicBezTo>
                  <a:pt x="6728" y="3879"/>
                  <a:pt x="6825" y="4077"/>
                  <a:pt x="6925" y="4274"/>
                </a:cubicBezTo>
                <a:cubicBezTo>
                  <a:pt x="6967" y="4357"/>
                  <a:pt x="6965" y="4411"/>
                  <a:pt x="6883" y="4471"/>
                </a:cubicBezTo>
                <a:cubicBezTo>
                  <a:pt x="6717" y="4592"/>
                  <a:pt x="6564" y="4732"/>
                  <a:pt x="6396" y="4851"/>
                </a:cubicBezTo>
                <a:cubicBezTo>
                  <a:pt x="6304" y="4916"/>
                  <a:pt x="6277" y="4990"/>
                  <a:pt x="6281" y="5098"/>
                </a:cubicBezTo>
                <a:cubicBezTo>
                  <a:pt x="6289" y="5294"/>
                  <a:pt x="6274" y="5491"/>
                  <a:pt x="6286" y="5685"/>
                </a:cubicBezTo>
                <a:cubicBezTo>
                  <a:pt x="6294" y="5805"/>
                  <a:pt x="6245" y="5846"/>
                  <a:pt x="6138" y="5867"/>
                </a:cubicBezTo>
                <a:cubicBezTo>
                  <a:pt x="5950" y="5903"/>
                  <a:pt x="5766" y="5958"/>
                  <a:pt x="5578" y="5989"/>
                </a:cubicBezTo>
                <a:cubicBezTo>
                  <a:pt x="5457" y="6009"/>
                  <a:pt x="5392" y="6068"/>
                  <a:pt x="5346" y="6178"/>
                </a:cubicBezTo>
                <a:cubicBezTo>
                  <a:pt x="5265" y="6367"/>
                  <a:pt x="5166" y="6548"/>
                  <a:pt x="5082" y="6735"/>
                </a:cubicBezTo>
                <a:cubicBezTo>
                  <a:pt x="5049" y="6808"/>
                  <a:pt x="5010" y="6826"/>
                  <a:pt x="4934" y="6807"/>
                </a:cubicBezTo>
                <a:cubicBezTo>
                  <a:pt x="4716" y="6753"/>
                  <a:pt x="4497" y="6699"/>
                  <a:pt x="4276" y="6657"/>
                </a:cubicBezTo>
                <a:cubicBezTo>
                  <a:pt x="4218" y="6646"/>
                  <a:pt x="4140" y="6664"/>
                  <a:pt x="4092" y="6698"/>
                </a:cubicBezTo>
                <a:cubicBezTo>
                  <a:pt x="3888" y="6849"/>
                  <a:pt x="3691" y="7011"/>
                  <a:pt x="3477" y="7179"/>
                </a:cubicBezTo>
                <a:close/>
              </a:path>
            </a:pathLst>
          </a:custGeom>
          <a:solidFill>
            <a:schemeClr val="accent4">
              <a:lumMod val="20000"/>
              <a:lumOff val="80000"/>
            </a:schemeClr>
          </a:solidFill>
          <a:ln cap="flat">
            <a:noFill/>
            <a:prstDash val="solid"/>
          </a:ln>
        </p:spPr>
        <p:txBody>
          <a:bodyPr vert="horz" wrap="none" lIns="90000" tIns="45000" rIns="90000" bIns="45000" anchor="ctr" anchorCtr="1" compatLnSpc="0"/>
          <a:lstStyle/>
          <a:p>
            <a:pPr marL="0" marR="0" lvl="0" indent="0" algn="ctr" rtl="0" hangingPunct="0">
              <a:lnSpc>
                <a:spcPct val="100000"/>
              </a:lnSpc>
              <a:spcBef>
                <a:spcPts val="0"/>
              </a:spcBef>
              <a:spcAft>
                <a:spcPts val="0"/>
              </a:spcAft>
              <a:buNone/>
              <a:tabLst/>
            </a:pPr>
            <a:r>
              <a:rPr lang="en-US" sz="1050" dirty="0">
                <a:latin typeface="Poppins" panose="00000500000000000000" pitchFamily="2" charset="0"/>
                <a:ea typeface="Microsoft YaHei" pitchFamily="2"/>
                <a:cs typeface="Lucida Sans" pitchFamily="2"/>
              </a:rPr>
              <a:t>Must be provided </a:t>
            </a:r>
          </a:p>
          <a:p>
            <a:pPr marL="0" marR="0" lvl="0" indent="0" algn="ctr" rtl="0" hangingPunct="0">
              <a:lnSpc>
                <a:spcPct val="100000"/>
              </a:lnSpc>
              <a:spcBef>
                <a:spcPts val="0"/>
              </a:spcBef>
              <a:spcAft>
                <a:spcPts val="0"/>
              </a:spcAft>
              <a:buNone/>
              <a:tabLst/>
            </a:pPr>
            <a:r>
              <a:rPr lang="en-US" sz="1050" dirty="0">
                <a:latin typeface="Poppins" panose="00000500000000000000" pitchFamily="2" charset="0"/>
                <a:ea typeface="Microsoft YaHei" pitchFamily="2"/>
                <a:cs typeface="Lucida Sans" pitchFamily="2"/>
              </a:rPr>
              <a:t>By a licensed or </a:t>
            </a:r>
          </a:p>
          <a:p>
            <a:pPr marL="0" marR="0" lvl="0" indent="0" algn="ctr" rtl="0" hangingPunct="0">
              <a:lnSpc>
                <a:spcPct val="100000"/>
              </a:lnSpc>
              <a:spcBef>
                <a:spcPts val="0"/>
              </a:spcBef>
              <a:spcAft>
                <a:spcPts val="0"/>
              </a:spcAft>
              <a:buNone/>
              <a:tabLst/>
            </a:pPr>
            <a:r>
              <a:rPr lang="en-US" sz="1050" dirty="0">
                <a:latin typeface="Poppins" panose="00000500000000000000" pitchFamily="2" charset="0"/>
                <a:ea typeface="Microsoft YaHei" pitchFamily="2"/>
                <a:cs typeface="Lucida Sans" pitchFamily="2"/>
              </a:rPr>
              <a:t>Authorized mental </a:t>
            </a:r>
          </a:p>
          <a:p>
            <a:pPr marL="0" marR="0" lvl="0" indent="0" algn="ctr" rtl="0" hangingPunct="0">
              <a:lnSpc>
                <a:spcPct val="100000"/>
              </a:lnSpc>
              <a:spcBef>
                <a:spcPts val="0"/>
              </a:spcBef>
              <a:spcAft>
                <a:spcPts val="0"/>
              </a:spcAft>
              <a:buNone/>
              <a:tabLst/>
            </a:pPr>
            <a:r>
              <a:rPr lang="en-US" sz="1050" dirty="0">
                <a:latin typeface="Poppins" panose="00000500000000000000" pitchFamily="2" charset="0"/>
                <a:ea typeface="Microsoft YaHei" pitchFamily="2"/>
                <a:cs typeface="Lucida Sans" pitchFamily="2"/>
              </a:rPr>
              <a:t>Health provider </a:t>
            </a:r>
            <a:endParaRPr lang="en-US" sz="1050" b="0" i="0" u="none" strike="noStrike" kern="1200" dirty="0">
              <a:ln>
                <a:noFill/>
              </a:ln>
              <a:latin typeface="Poppins" panose="00000500000000000000" pitchFamily="2" charset="0"/>
              <a:ea typeface="Microsoft YaHei" pitchFamily="2"/>
              <a:cs typeface="Lucida Sans" pitchFamily="2"/>
            </a:endParaRPr>
          </a:p>
        </p:txBody>
      </p:sp>
    </p:spTree>
    <p:extLst>
      <p:ext uri="{BB962C8B-B14F-4D97-AF65-F5344CB8AC3E}">
        <p14:creationId xmlns:p14="http://schemas.microsoft.com/office/powerpoint/2010/main" val="24235164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Freeform 2">
            <a:extLst>
              <a:ext uri="{FF2B5EF4-FFF2-40B4-BE49-F238E27FC236}">
                <a16:creationId xmlns:a16="http://schemas.microsoft.com/office/drawing/2014/main" id="{EE72A31B-CB62-2649-97C8-E4EB3191E9A0}"/>
              </a:ext>
            </a:extLst>
          </p:cNvPr>
          <p:cNvSpPr>
            <a:spLocks noChangeArrowheads="1"/>
          </p:cNvSpPr>
          <p:nvPr/>
        </p:nvSpPr>
        <p:spPr bwMode="auto">
          <a:xfrm>
            <a:off x="4085884" y="2356263"/>
            <a:ext cx="976774" cy="975638"/>
          </a:xfrm>
          <a:custGeom>
            <a:avLst/>
            <a:gdLst>
              <a:gd name="T0" fmla="*/ 1364609 w 2089"/>
              <a:gd name="T1" fmla="*/ 680540 h 2088"/>
              <a:gd name="T2" fmla="*/ 1364609 w 2089"/>
              <a:gd name="T3" fmla="*/ 680540 h 2088"/>
              <a:gd name="T4" fmla="*/ 682305 w 2089"/>
              <a:gd name="T5" fmla="*/ 1361732 h 2088"/>
              <a:gd name="T6" fmla="*/ 682305 w 2089"/>
              <a:gd name="T7" fmla="*/ 1361732 h 2088"/>
              <a:gd name="T8" fmla="*/ 0 w 2089"/>
              <a:gd name="T9" fmla="*/ 680540 h 2088"/>
              <a:gd name="T10" fmla="*/ 0 w 2089"/>
              <a:gd name="T11" fmla="*/ 680540 h 2088"/>
              <a:gd name="T12" fmla="*/ 682305 w 2089"/>
              <a:gd name="T13" fmla="*/ 0 h 2088"/>
              <a:gd name="T14" fmla="*/ 682305 w 2089"/>
              <a:gd name="T15" fmla="*/ 0 h 2088"/>
              <a:gd name="T16" fmla="*/ 1364609 w 2089"/>
              <a:gd name="T17" fmla="*/ 680540 h 208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089" h="2088">
                <a:moveTo>
                  <a:pt x="2088" y="1043"/>
                </a:moveTo>
                <a:lnTo>
                  <a:pt x="2088" y="1043"/>
                </a:lnTo>
                <a:cubicBezTo>
                  <a:pt x="2088" y="1620"/>
                  <a:pt x="1620" y="2087"/>
                  <a:pt x="1044" y="2087"/>
                </a:cubicBezTo>
                <a:cubicBezTo>
                  <a:pt x="467" y="2087"/>
                  <a:pt x="0" y="1620"/>
                  <a:pt x="0" y="1043"/>
                </a:cubicBezTo>
                <a:cubicBezTo>
                  <a:pt x="0" y="467"/>
                  <a:pt x="467" y="0"/>
                  <a:pt x="1044" y="0"/>
                </a:cubicBezTo>
                <a:cubicBezTo>
                  <a:pt x="1620" y="0"/>
                  <a:pt x="2088" y="467"/>
                  <a:pt x="2088" y="1043"/>
                </a:cubicBezTo>
              </a:path>
            </a:pathLst>
          </a:custGeom>
          <a:solidFill>
            <a:schemeClr val="accent4"/>
          </a:solidFill>
          <a:ln>
            <a:noFill/>
          </a:ln>
          <a:effectLst/>
        </p:spPr>
        <p:txBody>
          <a:bodyPr wrap="none" anchor="ctr"/>
          <a:lstStyle/>
          <a:p>
            <a:endParaRPr lang="en-US" sz="1350">
              <a:latin typeface="Poppins" pitchFamily="2" charset="77"/>
            </a:endParaRPr>
          </a:p>
        </p:txBody>
      </p:sp>
      <p:sp>
        <p:nvSpPr>
          <p:cNvPr id="32" name="Freeform 94">
            <a:extLst>
              <a:ext uri="{FF2B5EF4-FFF2-40B4-BE49-F238E27FC236}">
                <a16:creationId xmlns:a16="http://schemas.microsoft.com/office/drawing/2014/main" id="{560E3817-7741-1D4A-9E77-EC221BFE808B}"/>
              </a:ext>
            </a:extLst>
          </p:cNvPr>
          <p:cNvSpPr>
            <a:spLocks noChangeArrowheads="1"/>
          </p:cNvSpPr>
          <p:nvPr/>
        </p:nvSpPr>
        <p:spPr bwMode="auto">
          <a:xfrm>
            <a:off x="889788" y="1769419"/>
            <a:ext cx="2914422" cy="1093760"/>
          </a:xfrm>
          <a:prstGeom prst="round2SameRect">
            <a:avLst>
              <a:gd name="adj1" fmla="val 24374"/>
              <a:gd name="adj2" fmla="val 0"/>
            </a:avLst>
          </a:prstGeom>
          <a:solidFill>
            <a:schemeClr val="accent5"/>
          </a:solidFill>
          <a:ln w="12700" cap="flat">
            <a:solidFill>
              <a:schemeClr val="accent5"/>
            </a:solidFill>
            <a:miter lim="800000"/>
            <a:headEnd/>
            <a:tailEnd/>
          </a:ln>
          <a:effectLst/>
        </p:spPr>
        <p:txBody>
          <a:bodyPr wrap="none" anchor="ctr"/>
          <a:lstStyle/>
          <a:p>
            <a:endParaRPr lang="en-US" sz="1350">
              <a:latin typeface="Poppins" pitchFamily="2" charset="77"/>
            </a:endParaRPr>
          </a:p>
        </p:txBody>
      </p:sp>
      <p:sp>
        <p:nvSpPr>
          <p:cNvPr id="33" name="Freeform 95">
            <a:extLst>
              <a:ext uri="{FF2B5EF4-FFF2-40B4-BE49-F238E27FC236}">
                <a16:creationId xmlns:a16="http://schemas.microsoft.com/office/drawing/2014/main" id="{513B5E31-023D-2247-80AB-8BC1AF3239EB}"/>
              </a:ext>
            </a:extLst>
          </p:cNvPr>
          <p:cNvSpPr>
            <a:spLocks noChangeArrowheads="1"/>
          </p:cNvSpPr>
          <p:nvPr/>
        </p:nvSpPr>
        <p:spPr bwMode="auto">
          <a:xfrm>
            <a:off x="889788" y="2862043"/>
            <a:ext cx="2914422" cy="1753651"/>
          </a:xfrm>
          <a:prstGeom prst="round2SameRect">
            <a:avLst>
              <a:gd name="adj1" fmla="val 0"/>
              <a:gd name="adj2" fmla="val 14586"/>
            </a:avLst>
          </a:prstGeom>
          <a:noFill/>
          <a:ln w="12700" cap="flat">
            <a:solidFill>
              <a:schemeClr val="accent5"/>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1350">
              <a:latin typeface="Poppins" pitchFamily="2" charset="77"/>
            </a:endParaRPr>
          </a:p>
        </p:txBody>
      </p:sp>
      <p:sp>
        <p:nvSpPr>
          <p:cNvPr id="35" name="Freeform 127">
            <a:extLst>
              <a:ext uri="{FF2B5EF4-FFF2-40B4-BE49-F238E27FC236}">
                <a16:creationId xmlns:a16="http://schemas.microsoft.com/office/drawing/2014/main" id="{95AD58FF-AAB7-E94A-BEB9-083E06174646}"/>
              </a:ext>
            </a:extLst>
          </p:cNvPr>
          <p:cNvSpPr>
            <a:spLocks noChangeArrowheads="1"/>
          </p:cNvSpPr>
          <p:nvPr/>
        </p:nvSpPr>
        <p:spPr bwMode="auto">
          <a:xfrm>
            <a:off x="1132846" y="3006288"/>
            <a:ext cx="2429443" cy="279403"/>
          </a:xfrm>
          <a:prstGeom prst="roundRect">
            <a:avLst>
              <a:gd name="adj" fmla="val 50000"/>
            </a:avLst>
          </a:prstGeom>
          <a:noFill/>
          <a:ln w="12700" cap="flat">
            <a:solidFill>
              <a:schemeClr val="accent5"/>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1350">
              <a:latin typeface="Poppins" pitchFamily="2" charset="77"/>
            </a:endParaRPr>
          </a:p>
        </p:txBody>
      </p:sp>
      <p:sp>
        <p:nvSpPr>
          <p:cNvPr id="36" name="Freeform 134">
            <a:extLst>
              <a:ext uri="{FF2B5EF4-FFF2-40B4-BE49-F238E27FC236}">
                <a16:creationId xmlns:a16="http://schemas.microsoft.com/office/drawing/2014/main" id="{407EFBCC-AF9D-D944-AB2A-1F37DA37900F}"/>
              </a:ext>
            </a:extLst>
          </p:cNvPr>
          <p:cNvSpPr>
            <a:spLocks noChangeArrowheads="1"/>
          </p:cNvSpPr>
          <p:nvPr/>
        </p:nvSpPr>
        <p:spPr bwMode="auto">
          <a:xfrm>
            <a:off x="1132846" y="3401542"/>
            <a:ext cx="2429443" cy="280538"/>
          </a:xfrm>
          <a:prstGeom prst="roundRect">
            <a:avLst>
              <a:gd name="adj" fmla="val 50000"/>
            </a:avLst>
          </a:prstGeom>
          <a:noFill/>
          <a:ln w="12700" cap="flat">
            <a:solidFill>
              <a:schemeClr val="accent5"/>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1350">
              <a:latin typeface="Poppins" pitchFamily="2" charset="77"/>
            </a:endParaRPr>
          </a:p>
        </p:txBody>
      </p:sp>
      <p:sp>
        <p:nvSpPr>
          <p:cNvPr id="37" name="Freeform 141">
            <a:extLst>
              <a:ext uri="{FF2B5EF4-FFF2-40B4-BE49-F238E27FC236}">
                <a16:creationId xmlns:a16="http://schemas.microsoft.com/office/drawing/2014/main" id="{3CDC6D61-E0FB-0144-A606-DBECF82F6A08}"/>
              </a:ext>
            </a:extLst>
          </p:cNvPr>
          <p:cNvSpPr>
            <a:spLocks noChangeArrowheads="1"/>
          </p:cNvSpPr>
          <p:nvPr/>
        </p:nvSpPr>
        <p:spPr bwMode="auto">
          <a:xfrm>
            <a:off x="1132846" y="3796794"/>
            <a:ext cx="2429443" cy="280538"/>
          </a:xfrm>
          <a:prstGeom prst="roundRect">
            <a:avLst>
              <a:gd name="adj" fmla="val 50000"/>
            </a:avLst>
          </a:prstGeom>
          <a:noFill/>
          <a:ln w="12700" cap="flat">
            <a:solidFill>
              <a:schemeClr val="accent5"/>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1350">
              <a:latin typeface="Poppins" pitchFamily="2" charset="77"/>
            </a:endParaRPr>
          </a:p>
        </p:txBody>
      </p:sp>
      <p:sp>
        <p:nvSpPr>
          <p:cNvPr id="38" name="Freeform 148">
            <a:extLst>
              <a:ext uri="{FF2B5EF4-FFF2-40B4-BE49-F238E27FC236}">
                <a16:creationId xmlns:a16="http://schemas.microsoft.com/office/drawing/2014/main" id="{83ABDDF4-B0B3-3145-9BE0-C1894A092DD6}"/>
              </a:ext>
            </a:extLst>
          </p:cNvPr>
          <p:cNvSpPr>
            <a:spLocks noChangeArrowheads="1"/>
          </p:cNvSpPr>
          <p:nvPr/>
        </p:nvSpPr>
        <p:spPr bwMode="auto">
          <a:xfrm>
            <a:off x="1132846" y="4190911"/>
            <a:ext cx="2429443" cy="280539"/>
          </a:xfrm>
          <a:prstGeom prst="roundRect">
            <a:avLst>
              <a:gd name="adj" fmla="val 50000"/>
            </a:avLst>
          </a:prstGeom>
          <a:noFill/>
          <a:ln w="12700" cap="flat">
            <a:solidFill>
              <a:schemeClr val="accent5"/>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1350">
              <a:latin typeface="Poppins" pitchFamily="2" charset="77"/>
            </a:endParaRPr>
          </a:p>
        </p:txBody>
      </p:sp>
      <p:sp>
        <p:nvSpPr>
          <p:cNvPr id="47" name="Freeform 201">
            <a:extLst>
              <a:ext uri="{FF2B5EF4-FFF2-40B4-BE49-F238E27FC236}">
                <a16:creationId xmlns:a16="http://schemas.microsoft.com/office/drawing/2014/main" id="{25600D6B-7AAD-194B-99EC-B926C2BD30FE}"/>
              </a:ext>
            </a:extLst>
          </p:cNvPr>
          <p:cNvSpPr>
            <a:spLocks noChangeArrowheads="1"/>
          </p:cNvSpPr>
          <p:nvPr/>
        </p:nvSpPr>
        <p:spPr bwMode="auto">
          <a:xfrm>
            <a:off x="5340926" y="1769419"/>
            <a:ext cx="2914422" cy="1093760"/>
          </a:xfrm>
          <a:prstGeom prst="round2SameRect">
            <a:avLst>
              <a:gd name="adj1" fmla="val 23577"/>
              <a:gd name="adj2" fmla="val 0"/>
            </a:avLst>
          </a:prstGeom>
          <a:solidFill>
            <a:schemeClr val="accent3"/>
          </a:solidFill>
          <a:ln w="12700" cap="flat">
            <a:solidFill>
              <a:schemeClr val="accent3"/>
            </a:solidFill>
            <a:miter lim="800000"/>
            <a:headEnd/>
            <a:tailEnd/>
          </a:ln>
          <a:effectLst/>
        </p:spPr>
        <p:txBody>
          <a:bodyPr wrap="none" anchor="ctr"/>
          <a:lstStyle/>
          <a:p>
            <a:endParaRPr lang="en-US" sz="1350">
              <a:latin typeface="Poppins" pitchFamily="2" charset="77"/>
            </a:endParaRPr>
          </a:p>
        </p:txBody>
      </p:sp>
      <p:sp>
        <p:nvSpPr>
          <p:cNvPr id="48" name="Freeform 202">
            <a:extLst>
              <a:ext uri="{FF2B5EF4-FFF2-40B4-BE49-F238E27FC236}">
                <a16:creationId xmlns:a16="http://schemas.microsoft.com/office/drawing/2014/main" id="{F5710DFB-25E0-B44D-9F1E-AB0D3615BB95}"/>
              </a:ext>
            </a:extLst>
          </p:cNvPr>
          <p:cNvSpPr>
            <a:spLocks noChangeArrowheads="1"/>
          </p:cNvSpPr>
          <p:nvPr/>
        </p:nvSpPr>
        <p:spPr bwMode="auto">
          <a:xfrm>
            <a:off x="5340926" y="2862043"/>
            <a:ext cx="2914422" cy="1753651"/>
          </a:xfrm>
          <a:prstGeom prst="round2SameRect">
            <a:avLst>
              <a:gd name="adj1" fmla="val 0"/>
              <a:gd name="adj2" fmla="val 14752"/>
            </a:avLst>
          </a:prstGeom>
          <a:noFill/>
          <a:ln w="12700" cap="flat">
            <a:solidFill>
              <a:schemeClr val="accent3"/>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1350">
              <a:latin typeface="Poppins" pitchFamily="2" charset="77"/>
            </a:endParaRPr>
          </a:p>
        </p:txBody>
      </p:sp>
      <p:sp>
        <p:nvSpPr>
          <p:cNvPr id="50" name="Freeform 206">
            <a:extLst>
              <a:ext uri="{FF2B5EF4-FFF2-40B4-BE49-F238E27FC236}">
                <a16:creationId xmlns:a16="http://schemas.microsoft.com/office/drawing/2014/main" id="{4FA7F4B9-4D30-2241-81E3-B45ACC98EC7D}"/>
              </a:ext>
            </a:extLst>
          </p:cNvPr>
          <p:cNvSpPr>
            <a:spLocks noChangeArrowheads="1"/>
          </p:cNvSpPr>
          <p:nvPr/>
        </p:nvSpPr>
        <p:spPr bwMode="auto">
          <a:xfrm>
            <a:off x="5583984" y="3006288"/>
            <a:ext cx="2428307" cy="279403"/>
          </a:xfrm>
          <a:prstGeom prst="roundRect">
            <a:avLst>
              <a:gd name="adj" fmla="val 50000"/>
            </a:avLst>
          </a:prstGeom>
          <a:noFill/>
          <a:ln w="12700" cap="flat">
            <a:solidFill>
              <a:schemeClr val="accent3"/>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1350">
              <a:latin typeface="Poppins" pitchFamily="2" charset="77"/>
            </a:endParaRPr>
          </a:p>
        </p:txBody>
      </p:sp>
      <p:sp>
        <p:nvSpPr>
          <p:cNvPr id="51" name="Freeform 213">
            <a:extLst>
              <a:ext uri="{FF2B5EF4-FFF2-40B4-BE49-F238E27FC236}">
                <a16:creationId xmlns:a16="http://schemas.microsoft.com/office/drawing/2014/main" id="{C7034031-0433-F74C-85A5-73BE468DCBB2}"/>
              </a:ext>
            </a:extLst>
          </p:cNvPr>
          <p:cNvSpPr>
            <a:spLocks noChangeArrowheads="1"/>
          </p:cNvSpPr>
          <p:nvPr/>
        </p:nvSpPr>
        <p:spPr bwMode="auto">
          <a:xfrm>
            <a:off x="5583984" y="3401542"/>
            <a:ext cx="2428307" cy="280538"/>
          </a:xfrm>
          <a:prstGeom prst="roundRect">
            <a:avLst>
              <a:gd name="adj" fmla="val 50000"/>
            </a:avLst>
          </a:prstGeom>
          <a:noFill/>
          <a:ln w="12700" cap="flat">
            <a:solidFill>
              <a:schemeClr val="accent3"/>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1350">
              <a:latin typeface="Poppins" pitchFamily="2" charset="77"/>
            </a:endParaRPr>
          </a:p>
        </p:txBody>
      </p:sp>
      <p:sp>
        <p:nvSpPr>
          <p:cNvPr id="52" name="Freeform 220">
            <a:extLst>
              <a:ext uri="{FF2B5EF4-FFF2-40B4-BE49-F238E27FC236}">
                <a16:creationId xmlns:a16="http://schemas.microsoft.com/office/drawing/2014/main" id="{A46B3A1F-DB13-084A-BFD1-CFD5B1E80EF3}"/>
              </a:ext>
            </a:extLst>
          </p:cNvPr>
          <p:cNvSpPr>
            <a:spLocks noChangeArrowheads="1"/>
          </p:cNvSpPr>
          <p:nvPr/>
        </p:nvSpPr>
        <p:spPr bwMode="auto">
          <a:xfrm>
            <a:off x="5583984" y="3796794"/>
            <a:ext cx="2428307" cy="280538"/>
          </a:xfrm>
          <a:prstGeom prst="roundRect">
            <a:avLst>
              <a:gd name="adj" fmla="val 50000"/>
            </a:avLst>
          </a:prstGeom>
          <a:noFill/>
          <a:ln w="12700" cap="flat">
            <a:solidFill>
              <a:schemeClr val="accent3"/>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1350" dirty="0">
              <a:latin typeface="Poppins" pitchFamily="2" charset="77"/>
            </a:endParaRPr>
          </a:p>
        </p:txBody>
      </p:sp>
      <p:sp>
        <p:nvSpPr>
          <p:cNvPr id="59" name="Line 278">
            <a:extLst>
              <a:ext uri="{FF2B5EF4-FFF2-40B4-BE49-F238E27FC236}">
                <a16:creationId xmlns:a16="http://schemas.microsoft.com/office/drawing/2014/main" id="{2165639B-C07C-5D4D-A9A1-6D3F12301539}"/>
              </a:ext>
            </a:extLst>
          </p:cNvPr>
          <p:cNvSpPr>
            <a:spLocks noChangeShapeType="1"/>
          </p:cNvSpPr>
          <p:nvPr/>
        </p:nvSpPr>
        <p:spPr bwMode="auto">
          <a:xfrm>
            <a:off x="3804210" y="2862043"/>
            <a:ext cx="281674" cy="0"/>
          </a:xfrm>
          <a:prstGeom prst="line">
            <a:avLst/>
          </a:prstGeom>
          <a:noFill/>
          <a:ln w="38100">
            <a:solidFill>
              <a:schemeClr val="accent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1350">
              <a:latin typeface="Poppins" pitchFamily="2" charset="77"/>
            </a:endParaRPr>
          </a:p>
        </p:txBody>
      </p:sp>
      <p:sp>
        <p:nvSpPr>
          <p:cNvPr id="60" name="Line 279">
            <a:extLst>
              <a:ext uri="{FF2B5EF4-FFF2-40B4-BE49-F238E27FC236}">
                <a16:creationId xmlns:a16="http://schemas.microsoft.com/office/drawing/2014/main" id="{C5995FBD-10D4-6A45-BDBD-4DB37A34C0D1}"/>
              </a:ext>
            </a:extLst>
          </p:cNvPr>
          <p:cNvSpPr>
            <a:spLocks noChangeShapeType="1"/>
          </p:cNvSpPr>
          <p:nvPr/>
        </p:nvSpPr>
        <p:spPr bwMode="auto">
          <a:xfrm>
            <a:off x="5060387" y="2862043"/>
            <a:ext cx="280539" cy="0"/>
          </a:xfrm>
          <a:prstGeom prst="line">
            <a:avLst/>
          </a:prstGeom>
          <a:noFill/>
          <a:ln w="38100">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1350">
              <a:latin typeface="Poppins" pitchFamily="2" charset="77"/>
            </a:endParaRPr>
          </a:p>
        </p:txBody>
      </p:sp>
      <p:sp>
        <p:nvSpPr>
          <p:cNvPr id="6" name="TextBox 5">
            <a:extLst>
              <a:ext uri="{FF2B5EF4-FFF2-40B4-BE49-F238E27FC236}">
                <a16:creationId xmlns:a16="http://schemas.microsoft.com/office/drawing/2014/main" id="{E8806080-BFFB-2D4A-AC68-129BE2B7DBF7}"/>
              </a:ext>
            </a:extLst>
          </p:cNvPr>
          <p:cNvSpPr txBox="1"/>
          <p:nvPr/>
        </p:nvSpPr>
        <p:spPr>
          <a:xfrm>
            <a:off x="1146633" y="2058104"/>
            <a:ext cx="2398602" cy="596317"/>
          </a:xfrm>
          <a:prstGeom prst="rect">
            <a:avLst/>
          </a:prstGeom>
          <a:noFill/>
        </p:spPr>
        <p:txBody>
          <a:bodyPr wrap="square" rtlCol="0" anchor="ctr">
            <a:spAutoFit/>
          </a:bodyPr>
          <a:lstStyle/>
          <a:p>
            <a:pPr algn="ctr"/>
            <a:r>
              <a:rPr lang="en-US" sz="1275" b="1" spc="-11" dirty="0">
                <a:solidFill>
                  <a:schemeClr val="bg1"/>
                </a:solidFill>
                <a:latin typeface="Poppins" pitchFamily="2" charset="77"/>
                <a:cs typeface="Poppins" pitchFamily="2" charset="77"/>
              </a:rPr>
              <a:t>CURRENT :</a:t>
            </a:r>
          </a:p>
          <a:p>
            <a:pPr algn="ctr"/>
            <a:r>
              <a:rPr lang="en-US" sz="1000" b="1" spc="-11" dirty="0">
                <a:solidFill>
                  <a:schemeClr val="bg1"/>
                </a:solidFill>
                <a:latin typeface="Poppins" pitchFamily="2" charset="77"/>
                <a:cs typeface="Poppins" pitchFamily="2" charset="77"/>
              </a:rPr>
              <a:t>SCHOOLS SUBMIT CLAIMS, HEALTH PLANS DENY OR IGNORE THEM</a:t>
            </a:r>
          </a:p>
        </p:txBody>
      </p:sp>
      <p:sp>
        <p:nvSpPr>
          <p:cNvPr id="7" name="TextBox 6">
            <a:extLst>
              <a:ext uri="{FF2B5EF4-FFF2-40B4-BE49-F238E27FC236}">
                <a16:creationId xmlns:a16="http://schemas.microsoft.com/office/drawing/2014/main" id="{D91731DE-5120-1748-9699-32FEEF4FB589}"/>
              </a:ext>
            </a:extLst>
          </p:cNvPr>
          <p:cNvSpPr txBox="1"/>
          <p:nvPr/>
        </p:nvSpPr>
        <p:spPr>
          <a:xfrm>
            <a:off x="2489813" y="1043169"/>
            <a:ext cx="437796" cy="519501"/>
          </a:xfrm>
          <a:prstGeom prst="rect">
            <a:avLst/>
          </a:prstGeom>
          <a:noFill/>
        </p:spPr>
        <p:txBody>
          <a:bodyPr wrap="square" rtlCol="0" anchor="b">
            <a:spAutoFit/>
          </a:bodyPr>
          <a:lstStyle/>
          <a:p>
            <a:pPr algn="ctr"/>
            <a:r>
              <a:rPr lang="en-US" sz="2776" b="1" spc="-109" dirty="0">
                <a:solidFill>
                  <a:schemeClr val="bg1"/>
                </a:solidFill>
                <a:latin typeface="Poppins" pitchFamily="2" charset="77"/>
                <a:cs typeface="Poppins" pitchFamily="2" charset="77"/>
              </a:rPr>
              <a:t>A</a:t>
            </a:r>
          </a:p>
        </p:txBody>
      </p:sp>
      <p:sp>
        <p:nvSpPr>
          <p:cNvPr id="8" name="TextBox 7">
            <a:extLst>
              <a:ext uri="{FF2B5EF4-FFF2-40B4-BE49-F238E27FC236}">
                <a16:creationId xmlns:a16="http://schemas.microsoft.com/office/drawing/2014/main" id="{00041188-AFFE-B140-8C8F-84127939C440}"/>
              </a:ext>
            </a:extLst>
          </p:cNvPr>
          <p:cNvSpPr txBox="1"/>
          <p:nvPr/>
        </p:nvSpPr>
        <p:spPr>
          <a:xfrm>
            <a:off x="1220013" y="3003348"/>
            <a:ext cx="2186864" cy="259302"/>
          </a:xfrm>
          <a:prstGeom prst="rect">
            <a:avLst/>
          </a:prstGeom>
          <a:noFill/>
        </p:spPr>
        <p:txBody>
          <a:bodyPr wrap="square" rtlCol="0" anchor="ctr">
            <a:spAutoFit/>
          </a:bodyPr>
          <a:lstStyle/>
          <a:p>
            <a:pPr>
              <a:lnSpc>
                <a:spcPts val="1350"/>
              </a:lnSpc>
            </a:pPr>
            <a:r>
              <a:rPr lang="en-US" sz="900" spc="-8" dirty="0">
                <a:latin typeface="Poppins" pitchFamily="2" charset="77"/>
                <a:cs typeface="Poppins" pitchFamily="2" charset="77"/>
              </a:rPr>
              <a:t>Denied for out of network provider</a:t>
            </a:r>
          </a:p>
        </p:txBody>
      </p:sp>
      <p:sp>
        <p:nvSpPr>
          <p:cNvPr id="10" name="TextBox 9">
            <a:extLst>
              <a:ext uri="{FF2B5EF4-FFF2-40B4-BE49-F238E27FC236}">
                <a16:creationId xmlns:a16="http://schemas.microsoft.com/office/drawing/2014/main" id="{D5025F45-BFB1-2849-8C96-A9F468573D9B}"/>
              </a:ext>
            </a:extLst>
          </p:cNvPr>
          <p:cNvSpPr txBox="1"/>
          <p:nvPr/>
        </p:nvSpPr>
        <p:spPr>
          <a:xfrm>
            <a:off x="1220013" y="3398879"/>
            <a:ext cx="2260130" cy="259302"/>
          </a:xfrm>
          <a:prstGeom prst="rect">
            <a:avLst/>
          </a:prstGeom>
          <a:noFill/>
        </p:spPr>
        <p:txBody>
          <a:bodyPr wrap="square" rtlCol="0" anchor="ctr">
            <a:spAutoFit/>
          </a:bodyPr>
          <a:lstStyle/>
          <a:p>
            <a:pPr>
              <a:lnSpc>
                <a:spcPts val="1350"/>
              </a:lnSpc>
            </a:pPr>
            <a:r>
              <a:rPr lang="en-US" sz="900" spc="-8" dirty="0">
                <a:latin typeface="Poppins" pitchFamily="2" charset="77"/>
                <a:cs typeface="Poppins" pitchFamily="2" charset="77"/>
              </a:rPr>
              <a:t>Denied for lack of preauthorization</a:t>
            </a:r>
          </a:p>
        </p:txBody>
      </p:sp>
      <p:sp>
        <p:nvSpPr>
          <p:cNvPr id="12" name="TextBox 11">
            <a:extLst>
              <a:ext uri="{FF2B5EF4-FFF2-40B4-BE49-F238E27FC236}">
                <a16:creationId xmlns:a16="http://schemas.microsoft.com/office/drawing/2014/main" id="{E8F0C4BC-69EC-2646-B5CC-0B6BE2731F40}"/>
              </a:ext>
            </a:extLst>
          </p:cNvPr>
          <p:cNvSpPr txBox="1"/>
          <p:nvPr/>
        </p:nvSpPr>
        <p:spPr>
          <a:xfrm>
            <a:off x="1220013" y="3794409"/>
            <a:ext cx="1976356" cy="259302"/>
          </a:xfrm>
          <a:prstGeom prst="rect">
            <a:avLst/>
          </a:prstGeom>
          <a:noFill/>
        </p:spPr>
        <p:txBody>
          <a:bodyPr wrap="square" rtlCol="0" anchor="ctr">
            <a:spAutoFit/>
          </a:bodyPr>
          <a:lstStyle/>
          <a:p>
            <a:pPr>
              <a:lnSpc>
                <a:spcPts val="1350"/>
              </a:lnSpc>
            </a:pPr>
            <a:r>
              <a:rPr lang="en-US" sz="900" spc="-8" dirty="0">
                <a:latin typeface="Poppins" pitchFamily="2" charset="77"/>
                <a:cs typeface="Poppins" pitchFamily="2" charset="77"/>
              </a:rPr>
              <a:t>Denied for lack of diagnosis  </a:t>
            </a:r>
          </a:p>
        </p:txBody>
      </p:sp>
      <p:sp>
        <p:nvSpPr>
          <p:cNvPr id="14" name="TextBox 13">
            <a:extLst>
              <a:ext uri="{FF2B5EF4-FFF2-40B4-BE49-F238E27FC236}">
                <a16:creationId xmlns:a16="http://schemas.microsoft.com/office/drawing/2014/main" id="{566FB809-9B83-114A-AE81-611B9C9818A9}"/>
              </a:ext>
            </a:extLst>
          </p:cNvPr>
          <p:cNvSpPr txBox="1"/>
          <p:nvPr/>
        </p:nvSpPr>
        <p:spPr>
          <a:xfrm>
            <a:off x="1220013" y="4189939"/>
            <a:ext cx="2325222" cy="259302"/>
          </a:xfrm>
          <a:prstGeom prst="rect">
            <a:avLst/>
          </a:prstGeom>
          <a:noFill/>
        </p:spPr>
        <p:txBody>
          <a:bodyPr wrap="square" rtlCol="0" anchor="ctr">
            <a:spAutoFit/>
          </a:bodyPr>
          <a:lstStyle/>
          <a:p>
            <a:pPr>
              <a:lnSpc>
                <a:spcPts val="1350"/>
              </a:lnSpc>
            </a:pPr>
            <a:r>
              <a:rPr lang="en-US" sz="900" spc="-8" dirty="0">
                <a:latin typeface="Poppins" pitchFamily="2" charset="77"/>
                <a:cs typeface="Poppins" pitchFamily="2" charset="77"/>
              </a:rPr>
              <a:t>Ignored for claim in wrong format </a:t>
            </a:r>
          </a:p>
        </p:txBody>
      </p:sp>
      <p:sp>
        <p:nvSpPr>
          <p:cNvPr id="16" name="TextBox 15">
            <a:extLst>
              <a:ext uri="{FF2B5EF4-FFF2-40B4-BE49-F238E27FC236}">
                <a16:creationId xmlns:a16="http://schemas.microsoft.com/office/drawing/2014/main" id="{E9867F9B-971A-6240-9CD1-A3E6713D1A5B}"/>
              </a:ext>
            </a:extLst>
          </p:cNvPr>
          <p:cNvSpPr txBox="1"/>
          <p:nvPr/>
        </p:nvSpPr>
        <p:spPr>
          <a:xfrm>
            <a:off x="5599871" y="2058105"/>
            <a:ext cx="2398602" cy="596317"/>
          </a:xfrm>
          <a:prstGeom prst="rect">
            <a:avLst/>
          </a:prstGeom>
          <a:noFill/>
        </p:spPr>
        <p:txBody>
          <a:bodyPr wrap="square" rtlCol="0" anchor="ctr">
            <a:spAutoFit/>
          </a:bodyPr>
          <a:lstStyle/>
          <a:p>
            <a:pPr algn="ctr"/>
            <a:r>
              <a:rPr lang="en-US" sz="1275" b="1" spc="-11" dirty="0">
                <a:solidFill>
                  <a:schemeClr val="bg1"/>
                </a:solidFill>
                <a:latin typeface="Poppins" pitchFamily="2" charset="77"/>
                <a:cs typeface="Poppins" pitchFamily="2" charset="77"/>
              </a:rPr>
              <a:t>CYBHI  :</a:t>
            </a:r>
          </a:p>
          <a:p>
            <a:pPr algn="ctr"/>
            <a:r>
              <a:rPr lang="en-US" sz="1000" b="1" spc="-11" dirty="0">
                <a:solidFill>
                  <a:schemeClr val="bg1"/>
                </a:solidFill>
                <a:latin typeface="Poppins" pitchFamily="2" charset="77"/>
                <a:cs typeface="Poppins" pitchFamily="2" charset="77"/>
              </a:rPr>
              <a:t>HEALTH PLANS CAN ONLY DENY A CLAIM FOR 3 REASONS</a:t>
            </a:r>
          </a:p>
        </p:txBody>
      </p:sp>
      <p:sp>
        <p:nvSpPr>
          <p:cNvPr id="18" name="TextBox 17">
            <a:extLst>
              <a:ext uri="{FF2B5EF4-FFF2-40B4-BE49-F238E27FC236}">
                <a16:creationId xmlns:a16="http://schemas.microsoft.com/office/drawing/2014/main" id="{423E1686-F243-9B4C-8E62-1A587EB39459}"/>
              </a:ext>
            </a:extLst>
          </p:cNvPr>
          <p:cNvSpPr txBox="1"/>
          <p:nvPr/>
        </p:nvSpPr>
        <p:spPr>
          <a:xfrm>
            <a:off x="5601301" y="2995532"/>
            <a:ext cx="2250736" cy="259302"/>
          </a:xfrm>
          <a:prstGeom prst="rect">
            <a:avLst/>
          </a:prstGeom>
          <a:noFill/>
        </p:spPr>
        <p:txBody>
          <a:bodyPr wrap="square" rtlCol="0" anchor="ctr">
            <a:spAutoFit/>
          </a:bodyPr>
          <a:lstStyle/>
          <a:p>
            <a:pPr>
              <a:lnSpc>
                <a:spcPts val="1350"/>
              </a:lnSpc>
            </a:pPr>
            <a:r>
              <a:rPr lang="en-US" sz="900" spc="-8" dirty="0">
                <a:latin typeface="Poppins" pitchFamily="2" charset="77"/>
                <a:cs typeface="Poppins" pitchFamily="2" charset="77"/>
              </a:rPr>
              <a:t>Not a member of the health plan</a:t>
            </a:r>
          </a:p>
        </p:txBody>
      </p:sp>
      <p:sp>
        <p:nvSpPr>
          <p:cNvPr id="20" name="TextBox 19">
            <a:extLst>
              <a:ext uri="{FF2B5EF4-FFF2-40B4-BE49-F238E27FC236}">
                <a16:creationId xmlns:a16="http://schemas.microsoft.com/office/drawing/2014/main" id="{026C920D-BC3E-1542-9F55-D911C353AA16}"/>
              </a:ext>
            </a:extLst>
          </p:cNvPr>
          <p:cNvSpPr txBox="1"/>
          <p:nvPr/>
        </p:nvSpPr>
        <p:spPr>
          <a:xfrm>
            <a:off x="5601301" y="3390863"/>
            <a:ext cx="2250736" cy="259302"/>
          </a:xfrm>
          <a:prstGeom prst="rect">
            <a:avLst/>
          </a:prstGeom>
          <a:noFill/>
        </p:spPr>
        <p:txBody>
          <a:bodyPr wrap="square" rtlCol="0" anchor="ctr">
            <a:spAutoFit/>
          </a:bodyPr>
          <a:lstStyle/>
          <a:p>
            <a:pPr>
              <a:lnSpc>
                <a:spcPts val="1350"/>
              </a:lnSpc>
            </a:pPr>
            <a:r>
              <a:rPr lang="en-US" sz="900" spc="-8" dirty="0">
                <a:latin typeface="Poppins" pitchFamily="2" charset="77"/>
                <a:cs typeface="Poppins" pitchFamily="2" charset="77"/>
              </a:rPr>
              <a:t>Services were not actually provided</a:t>
            </a:r>
          </a:p>
        </p:txBody>
      </p:sp>
      <p:sp>
        <p:nvSpPr>
          <p:cNvPr id="22" name="TextBox 21">
            <a:extLst>
              <a:ext uri="{FF2B5EF4-FFF2-40B4-BE49-F238E27FC236}">
                <a16:creationId xmlns:a16="http://schemas.microsoft.com/office/drawing/2014/main" id="{5B1C3E4D-ED51-1649-828F-D66680B852FB}"/>
              </a:ext>
            </a:extLst>
          </p:cNvPr>
          <p:cNvSpPr txBox="1"/>
          <p:nvPr/>
        </p:nvSpPr>
        <p:spPr>
          <a:xfrm>
            <a:off x="5599871" y="3794409"/>
            <a:ext cx="2580961" cy="259302"/>
          </a:xfrm>
          <a:prstGeom prst="rect">
            <a:avLst/>
          </a:prstGeom>
          <a:noFill/>
        </p:spPr>
        <p:txBody>
          <a:bodyPr wrap="square" rtlCol="0" anchor="ctr">
            <a:spAutoFit/>
          </a:bodyPr>
          <a:lstStyle/>
          <a:p>
            <a:pPr>
              <a:lnSpc>
                <a:spcPts val="1350"/>
              </a:lnSpc>
            </a:pPr>
            <a:r>
              <a:rPr lang="en-US" sz="900" spc="-8" dirty="0">
                <a:latin typeface="Poppins" pitchFamily="2" charset="77"/>
                <a:cs typeface="Poppins" pitchFamily="2" charset="77"/>
              </a:rPr>
              <a:t>Not a licensed or authorized MH provider</a:t>
            </a:r>
          </a:p>
        </p:txBody>
      </p:sp>
      <p:sp>
        <p:nvSpPr>
          <p:cNvPr id="61" name="TextBox 60">
            <a:extLst>
              <a:ext uri="{FF2B5EF4-FFF2-40B4-BE49-F238E27FC236}">
                <a16:creationId xmlns:a16="http://schemas.microsoft.com/office/drawing/2014/main" id="{14230F4D-2253-4B3B-B958-C57C74C449E3}"/>
              </a:ext>
            </a:extLst>
          </p:cNvPr>
          <p:cNvSpPr txBox="1"/>
          <p:nvPr/>
        </p:nvSpPr>
        <p:spPr>
          <a:xfrm>
            <a:off x="2861021" y="2689192"/>
            <a:ext cx="3423094" cy="369332"/>
          </a:xfrm>
          <a:prstGeom prst="rect">
            <a:avLst/>
          </a:prstGeom>
          <a:noFill/>
        </p:spPr>
        <p:txBody>
          <a:bodyPr wrap="square" rtlCol="0" anchor="ctr">
            <a:spAutoFit/>
          </a:bodyPr>
          <a:lstStyle/>
          <a:p>
            <a:pPr algn="ctr"/>
            <a:r>
              <a:rPr lang="en-US" b="1" spc="-30" dirty="0">
                <a:solidFill>
                  <a:schemeClr val="tx2"/>
                </a:solidFill>
                <a:latin typeface="Poppins" pitchFamily="2" charset="77"/>
                <a:cs typeface="Poppins" pitchFamily="2" charset="77"/>
              </a:rPr>
              <a:t>VS</a:t>
            </a:r>
          </a:p>
        </p:txBody>
      </p:sp>
      <p:sp>
        <p:nvSpPr>
          <p:cNvPr id="62" name="Rectangle 61">
            <a:extLst>
              <a:ext uri="{FF2B5EF4-FFF2-40B4-BE49-F238E27FC236}">
                <a16:creationId xmlns:a16="http://schemas.microsoft.com/office/drawing/2014/main" id="{BAC4F27C-A21D-48A3-B4CC-BD2E26CB3C84}"/>
              </a:ext>
            </a:extLst>
          </p:cNvPr>
          <p:cNvSpPr/>
          <p:nvPr/>
        </p:nvSpPr>
        <p:spPr>
          <a:xfrm>
            <a:off x="341895" y="296068"/>
            <a:ext cx="4459790"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id="{9694E285-DFF3-46BD-994A-AFCA29A0E337}"/>
              </a:ext>
            </a:extLst>
          </p:cNvPr>
          <p:cNvSpPr txBox="1"/>
          <p:nvPr/>
        </p:nvSpPr>
        <p:spPr>
          <a:xfrm>
            <a:off x="1345878" y="380968"/>
            <a:ext cx="3167127" cy="584775"/>
          </a:xfrm>
          <a:prstGeom prst="rect">
            <a:avLst/>
          </a:prstGeom>
          <a:noFill/>
        </p:spPr>
        <p:txBody>
          <a:bodyPr wrap="square" rtlCol="0" anchor="b" anchorCtr="0">
            <a:spAutoFit/>
          </a:bodyPr>
          <a:lstStyle/>
          <a:p>
            <a:r>
              <a:rPr lang="en-US" sz="1600" b="1" dirty="0">
                <a:solidFill>
                  <a:schemeClr val="tx2"/>
                </a:solidFill>
                <a:latin typeface="Poppins" pitchFamily="2" charset="77"/>
                <a:ea typeface="League Spartan" charset="0"/>
                <a:cs typeface="Poppins" pitchFamily="2" charset="77"/>
              </a:rPr>
              <a:t>REIMBURSEMENT FOR SCHOOL-BASED SERVICES</a:t>
            </a:r>
          </a:p>
        </p:txBody>
      </p:sp>
      <p:sp>
        <p:nvSpPr>
          <p:cNvPr id="64" name="TextBox 63">
            <a:extLst>
              <a:ext uri="{FF2B5EF4-FFF2-40B4-BE49-F238E27FC236}">
                <a16:creationId xmlns:a16="http://schemas.microsoft.com/office/drawing/2014/main" id="{E56DAE2C-3EAB-44A8-8F98-EA1206DDE8A0}"/>
              </a:ext>
            </a:extLst>
          </p:cNvPr>
          <p:cNvSpPr txBox="1"/>
          <p:nvPr/>
        </p:nvSpPr>
        <p:spPr>
          <a:xfrm>
            <a:off x="467535" y="454001"/>
            <a:ext cx="641522" cy="438710"/>
          </a:xfrm>
          <a:prstGeom prst="rect">
            <a:avLst/>
          </a:prstGeom>
          <a:noFill/>
        </p:spPr>
        <p:txBody>
          <a:bodyPr wrap="none" rtlCol="0" anchor="ctr" anchorCtr="0">
            <a:spAutoFit/>
          </a:bodyPr>
          <a:lstStyle/>
          <a:p>
            <a:pPr algn="ctr"/>
            <a:r>
              <a:rPr lang="en-US" sz="2251" b="1" dirty="0">
                <a:solidFill>
                  <a:schemeClr val="tx2">
                    <a:lumMod val="40000"/>
                    <a:lumOff val="60000"/>
                  </a:schemeClr>
                </a:solidFill>
                <a:latin typeface="Poppins" pitchFamily="2" charset="77"/>
                <a:ea typeface="League Spartan" charset="0"/>
                <a:cs typeface="Poppins" pitchFamily="2" charset="77"/>
              </a:rPr>
              <a:t>05.</a:t>
            </a:r>
          </a:p>
        </p:txBody>
      </p:sp>
      <p:sp>
        <p:nvSpPr>
          <p:cNvPr id="65" name="Rectangle 64">
            <a:extLst>
              <a:ext uri="{FF2B5EF4-FFF2-40B4-BE49-F238E27FC236}">
                <a16:creationId xmlns:a16="http://schemas.microsoft.com/office/drawing/2014/main" id="{9A6E4B89-8054-4018-AF23-4E5CB195D1BD}"/>
              </a:ext>
            </a:extLst>
          </p:cNvPr>
          <p:cNvSpPr/>
          <p:nvPr/>
        </p:nvSpPr>
        <p:spPr>
          <a:xfrm>
            <a:off x="268777" y="296068"/>
            <a:ext cx="80031" cy="754577"/>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
        <p:nvSpPr>
          <p:cNvPr id="2" name="Rectangle: Rounded Corners 1">
            <a:extLst>
              <a:ext uri="{FF2B5EF4-FFF2-40B4-BE49-F238E27FC236}">
                <a16:creationId xmlns:a16="http://schemas.microsoft.com/office/drawing/2014/main" id="{1FAB927B-ECA7-4278-B9AE-AD9531C07B01}"/>
              </a:ext>
            </a:extLst>
          </p:cNvPr>
          <p:cNvSpPr/>
          <p:nvPr/>
        </p:nvSpPr>
        <p:spPr>
          <a:xfrm>
            <a:off x="1117265" y="4927492"/>
            <a:ext cx="6909470" cy="619432"/>
          </a:xfrm>
          <a:prstGeom prst="roundRect">
            <a:avLst/>
          </a:prstGeom>
          <a:solidFill>
            <a:schemeClr val="bg1"/>
          </a:solidFill>
          <a:ln w="19050">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marL="0" indent="0">
              <a:spcBef>
                <a:spcPts val="0"/>
              </a:spcBef>
              <a:spcAft>
                <a:spcPts val="800"/>
              </a:spcAft>
              <a:buNone/>
            </a:pPr>
            <a:r>
              <a:rPr lang="en-US" sz="12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*Caveat: Does not relieve an LEA from the requirement to “accommodate or provide services” to a student with an IEP. However, the Medi-Cal </a:t>
            </a:r>
            <a:r>
              <a:rPr lang="en-US" sz="1200" dirty="0">
                <a:solidFill>
                  <a:schemeClr val="tx2"/>
                </a:solidFill>
                <a:latin typeface="Calibri" panose="020F0502020204030204" pitchFamily="34" charset="0"/>
                <a:ea typeface="Calibri" panose="020F0502020204030204" pitchFamily="34" charset="0"/>
                <a:cs typeface="Times New Roman" panose="02020603050405020304" pitchFamily="18" charset="0"/>
              </a:rPr>
              <a:t>for Students report makes clear that schools are the payor of last resort even when a student has an IEP .</a:t>
            </a:r>
            <a:endParaRPr lang="en-US" sz="12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17934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3E0933C-730B-134E-93BC-F3F1809DC5D6}"/>
              </a:ext>
            </a:extLst>
          </p:cNvPr>
          <p:cNvSpPr/>
          <p:nvPr/>
        </p:nvSpPr>
        <p:spPr>
          <a:xfrm>
            <a:off x="872838" y="1416945"/>
            <a:ext cx="3396784"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39D60C1-2B35-5842-AFC5-6CB80EED2E2D}"/>
              </a:ext>
            </a:extLst>
          </p:cNvPr>
          <p:cNvSpPr/>
          <p:nvPr/>
        </p:nvSpPr>
        <p:spPr>
          <a:xfrm>
            <a:off x="872837" y="1416945"/>
            <a:ext cx="80031" cy="7545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35963F27-EB2E-284F-8D10-B3E39224D6AF}"/>
              </a:ext>
            </a:extLst>
          </p:cNvPr>
          <p:cNvSpPr/>
          <p:nvPr/>
        </p:nvSpPr>
        <p:spPr>
          <a:xfrm>
            <a:off x="872838" y="2407803"/>
            <a:ext cx="3396784"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ED6D64D4-C9B2-E24E-A2F7-D5D6C47C394A}"/>
              </a:ext>
            </a:extLst>
          </p:cNvPr>
          <p:cNvSpPr/>
          <p:nvPr/>
        </p:nvSpPr>
        <p:spPr>
          <a:xfrm>
            <a:off x="872837" y="2407803"/>
            <a:ext cx="80031" cy="7545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8371CE-2710-C04C-8781-370237E90F51}"/>
              </a:ext>
            </a:extLst>
          </p:cNvPr>
          <p:cNvSpPr/>
          <p:nvPr/>
        </p:nvSpPr>
        <p:spPr>
          <a:xfrm>
            <a:off x="872838" y="3398661"/>
            <a:ext cx="3396784"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BC96A62-31FD-3C46-94AC-259FFD2CFBE7}"/>
              </a:ext>
            </a:extLst>
          </p:cNvPr>
          <p:cNvSpPr/>
          <p:nvPr/>
        </p:nvSpPr>
        <p:spPr>
          <a:xfrm>
            <a:off x="872837" y="3398661"/>
            <a:ext cx="80031" cy="754577"/>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39AEBDBC-C655-D944-904D-F3F47E43173E}"/>
              </a:ext>
            </a:extLst>
          </p:cNvPr>
          <p:cNvSpPr/>
          <p:nvPr/>
        </p:nvSpPr>
        <p:spPr>
          <a:xfrm>
            <a:off x="4874380" y="1416945"/>
            <a:ext cx="3396784"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5A4132A-D29A-FD4B-A8F7-A75A3CE05515}"/>
              </a:ext>
            </a:extLst>
          </p:cNvPr>
          <p:cNvSpPr/>
          <p:nvPr/>
        </p:nvSpPr>
        <p:spPr>
          <a:xfrm>
            <a:off x="4874379" y="1416945"/>
            <a:ext cx="80031" cy="75457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806D2A4F-99BA-7849-AD5E-F70A11DBFD5A}"/>
              </a:ext>
            </a:extLst>
          </p:cNvPr>
          <p:cNvSpPr/>
          <p:nvPr/>
        </p:nvSpPr>
        <p:spPr>
          <a:xfrm>
            <a:off x="4874380" y="2407803"/>
            <a:ext cx="3396784"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EC580BA-0EFB-0D46-8738-FE9719B711D1}"/>
              </a:ext>
            </a:extLst>
          </p:cNvPr>
          <p:cNvSpPr/>
          <p:nvPr/>
        </p:nvSpPr>
        <p:spPr>
          <a:xfrm>
            <a:off x="4874379" y="2407803"/>
            <a:ext cx="80031" cy="75457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12DFC44C-9202-2648-BFF0-ADE5EA92CB26}"/>
              </a:ext>
            </a:extLst>
          </p:cNvPr>
          <p:cNvSpPr/>
          <p:nvPr/>
        </p:nvSpPr>
        <p:spPr>
          <a:xfrm>
            <a:off x="4874380" y="3398661"/>
            <a:ext cx="3396784"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5EE33211-F490-9047-A864-73933ED5AC02}"/>
              </a:ext>
            </a:extLst>
          </p:cNvPr>
          <p:cNvSpPr/>
          <p:nvPr/>
        </p:nvSpPr>
        <p:spPr>
          <a:xfrm>
            <a:off x="4874379" y="3398661"/>
            <a:ext cx="80031" cy="75457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05AFFAC4-0981-DD4F-9BB4-0B7561B8157F}"/>
              </a:ext>
            </a:extLst>
          </p:cNvPr>
          <p:cNvSpPr txBox="1"/>
          <p:nvPr/>
        </p:nvSpPr>
        <p:spPr>
          <a:xfrm>
            <a:off x="1140989" y="1574878"/>
            <a:ext cx="562976" cy="438710"/>
          </a:xfrm>
          <a:prstGeom prst="rect">
            <a:avLst/>
          </a:prstGeom>
          <a:noFill/>
        </p:spPr>
        <p:txBody>
          <a:bodyPr wrap="none" rtlCol="0" anchor="ctr" anchorCtr="0">
            <a:spAutoFit/>
          </a:bodyPr>
          <a:lstStyle/>
          <a:p>
            <a:pPr algn="ctr"/>
            <a:r>
              <a:rPr lang="en-US" sz="2251" b="1" dirty="0">
                <a:solidFill>
                  <a:schemeClr val="accent1"/>
                </a:solidFill>
                <a:latin typeface="Poppins" pitchFamily="2" charset="77"/>
                <a:ea typeface="League Spartan" charset="0"/>
                <a:cs typeface="Poppins" pitchFamily="2" charset="77"/>
              </a:rPr>
              <a:t>01.</a:t>
            </a:r>
          </a:p>
        </p:txBody>
      </p:sp>
      <p:sp>
        <p:nvSpPr>
          <p:cNvPr id="52" name="TextBox 51">
            <a:extLst>
              <a:ext uri="{FF2B5EF4-FFF2-40B4-BE49-F238E27FC236}">
                <a16:creationId xmlns:a16="http://schemas.microsoft.com/office/drawing/2014/main" id="{440BAA21-A40B-434E-9BFE-D373C969A63E}"/>
              </a:ext>
            </a:extLst>
          </p:cNvPr>
          <p:cNvSpPr txBox="1"/>
          <p:nvPr/>
        </p:nvSpPr>
        <p:spPr>
          <a:xfrm>
            <a:off x="1108128" y="2565736"/>
            <a:ext cx="628698" cy="438710"/>
          </a:xfrm>
          <a:prstGeom prst="rect">
            <a:avLst/>
          </a:prstGeom>
          <a:noFill/>
        </p:spPr>
        <p:txBody>
          <a:bodyPr wrap="none" rtlCol="0" anchor="ctr" anchorCtr="0">
            <a:spAutoFit/>
          </a:bodyPr>
          <a:lstStyle/>
          <a:p>
            <a:pPr algn="ctr"/>
            <a:r>
              <a:rPr lang="en-US" sz="2251" b="1" dirty="0">
                <a:solidFill>
                  <a:schemeClr val="accent2"/>
                </a:solidFill>
                <a:latin typeface="Poppins" pitchFamily="2" charset="77"/>
                <a:ea typeface="League Spartan" charset="0"/>
                <a:cs typeface="Poppins" pitchFamily="2" charset="77"/>
              </a:rPr>
              <a:t>03.</a:t>
            </a:r>
          </a:p>
        </p:txBody>
      </p:sp>
      <p:sp>
        <p:nvSpPr>
          <p:cNvPr id="53" name="TextBox 52">
            <a:extLst>
              <a:ext uri="{FF2B5EF4-FFF2-40B4-BE49-F238E27FC236}">
                <a16:creationId xmlns:a16="http://schemas.microsoft.com/office/drawing/2014/main" id="{3911BDDE-2F6B-4B48-AF5D-039CAB3F1E92}"/>
              </a:ext>
            </a:extLst>
          </p:cNvPr>
          <p:cNvSpPr txBox="1"/>
          <p:nvPr/>
        </p:nvSpPr>
        <p:spPr>
          <a:xfrm>
            <a:off x="1101716" y="3556594"/>
            <a:ext cx="641522" cy="438710"/>
          </a:xfrm>
          <a:prstGeom prst="rect">
            <a:avLst/>
          </a:prstGeom>
          <a:noFill/>
        </p:spPr>
        <p:txBody>
          <a:bodyPr wrap="none" rtlCol="0" anchor="ctr" anchorCtr="0">
            <a:spAutoFit/>
          </a:bodyPr>
          <a:lstStyle/>
          <a:p>
            <a:pPr algn="ctr"/>
            <a:r>
              <a:rPr lang="en-US" sz="2251" b="1" dirty="0">
                <a:solidFill>
                  <a:schemeClr val="tx2">
                    <a:lumMod val="40000"/>
                    <a:lumOff val="60000"/>
                  </a:schemeClr>
                </a:solidFill>
                <a:latin typeface="Poppins" pitchFamily="2" charset="77"/>
                <a:ea typeface="League Spartan" charset="0"/>
                <a:cs typeface="Poppins" pitchFamily="2" charset="77"/>
              </a:rPr>
              <a:t>05.</a:t>
            </a:r>
          </a:p>
        </p:txBody>
      </p:sp>
      <p:sp>
        <p:nvSpPr>
          <p:cNvPr id="58" name="TextBox 57">
            <a:extLst>
              <a:ext uri="{FF2B5EF4-FFF2-40B4-BE49-F238E27FC236}">
                <a16:creationId xmlns:a16="http://schemas.microsoft.com/office/drawing/2014/main" id="{1EA304F3-6D55-1A4B-B794-4A2A79050B76}"/>
              </a:ext>
            </a:extLst>
          </p:cNvPr>
          <p:cNvSpPr txBox="1"/>
          <p:nvPr/>
        </p:nvSpPr>
        <p:spPr>
          <a:xfrm>
            <a:off x="5106754" y="1574878"/>
            <a:ext cx="619080" cy="438710"/>
          </a:xfrm>
          <a:prstGeom prst="rect">
            <a:avLst/>
          </a:prstGeom>
          <a:noFill/>
        </p:spPr>
        <p:txBody>
          <a:bodyPr wrap="none" rtlCol="0" anchor="ctr" anchorCtr="0">
            <a:spAutoFit/>
          </a:bodyPr>
          <a:lstStyle/>
          <a:p>
            <a:pPr algn="ctr"/>
            <a:r>
              <a:rPr lang="en-US" sz="2251" b="1" dirty="0">
                <a:solidFill>
                  <a:schemeClr val="accent3"/>
                </a:solidFill>
                <a:latin typeface="Poppins" pitchFamily="2" charset="77"/>
                <a:ea typeface="League Spartan" charset="0"/>
                <a:cs typeface="Poppins" pitchFamily="2" charset="77"/>
              </a:rPr>
              <a:t>02.</a:t>
            </a:r>
          </a:p>
        </p:txBody>
      </p:sp>
      <p:sp>
        <p:nvSpPr>
          <p:cNvPr id="59" name="TextBox 58">
            <a:extLst>
              <a:ext uri="{FF2B5EF4-FFF2-40B4-BE49-F238E27FC236}">
                <a16:creationId xmlns:a16="http://schemas.microsoft.com/office/drawing/2014/main" id="{3E1175E7-3E64-6644-AFC0-205E69F36128}"/>
              </a:ext>
            </a:extLst>
          </p:cNvPr>
          <p:cNvSpPr txBox="1"/>
          <p:nvPr/>
        </p:nvSpPr>
        <p:spPr>
          <a:xfrm>
            <a:off x="5091525" y="2565736"/>
            <a:ext cx="649537" cy="438710"/>
          </a:xfrm>
          <a:prstGeom prst="rect">
            <a:avLst/>
          </a:prstGeom>
          <a:noFill/>
        </p:spPr>
        <p:txBody>
          <a:bodyPr wrap="none" rtlCol="0" anchor="ctr" anchorCtr="0">
            <a:spAutoFit/>
          </a:bodyPr>
          <a:lstStyle/>
          <a:p>
            <a:pPr algn="ctr"/>
            <a:r>
              <a:rPr lang="en-US" sz="2251" b="1" dirty="0">
                <a:solidFill>
                  <a:schemeClr val="accent4"/>
                </a:solidFill>
                <a:latin typeface="Poppins" pitchFamily="2" charset="77"/>
                <a:ea typeface="League Spartan" charset="0"/>
                <a:cs typeface="Poppins" pitchFamily="2" charset="77"/>
              </a:rPr>
              <a:t>04.</a:t>
            </a:r>
          </a:p>
        </p:txBody>
      </p:sp>
      <p:sp>
        <p:nvSpPr>
          <p:cNvPr id="60" name="TextBox 59">
            <a:extLst>
              <a:ext uri="{FF2B5EF4-FFF2-40B4-BE49-F238E27FC236}">
                <a16:creationId xmlns:a16="http://schemas.microsoft.com/office/drawing/2014/main" id="{12050EC7-A12D-844A-A685-09C3C832AD9A}"/>
              </a:ext>
            </a:extLst>
          </p:cNvPr>
          <p:cNvSpPr txBox="1"/>
          <p:nvPr/>
        </p:nvSpPr>
        <p:spPr>
          <a:xfrm>
            <a:off x="5097135" y="3556594"/>
            <a:ext cx="638316" cy="438710"/>
          </a:xfrm>
          <a:prstGeom prst="rect">
            <a:avLst/>
          </a:prstGeom>
          <a:noFill/>
        </p:spPr>
        <p:txBody>
          <a:bodyPr wrap="none" rtlCol="0" anchor="ctr" anchorCtr="0">
            <a:spAutoFit/>
          </a:bodyPr>
          <a:lstStyle/>
          <a:p>
            <a:pPr algn="ctr"/>
            <a:r>
              <a:rPr lang="en-US" sz="2251" b="1" dirty="0">
                <a:solidFill>
                  <a:schemeClr val="accent5"/>
                </a:solidFill>
                <a:latin typeface="Poppins" pitchFamily="2" charset="77"/>
                <a:ea typeface="League Spartan" charset="0"/>
                <a:cs typeface="Poppins" pitchFamily="2" charset="77"/>
              </a:rPr>
              <a:t>06.</a:t>
            </a:r>
          </a:p>
        </p:txBody>
      </p:sp>
      <p:sp>
        <p:nvSpPr>
          <p:cNvPr id="36" name="TextBox 35">
            <a:extLst>
              <a:ext uri="{FF2B5EF4-FFF2-40B4-BE49-F238E27FC236}">
                <a16:creationId xmlns:a16="http://schemas.microsoft.com/office/drawing/2014/main" id="{EBCF9819-4DC8-4B58-A055-3C67859A2629}"/>
              </a:ext>
            </a:extLst>
          </p:cNvPr>
          <p:cNvSpPr txBox="1"/>
          <p:nvPr/>
        </p:nvSpPr>
        <p:spPr>
          <a:xfrm>
            <a:off x="1924005" y="1574878"/>
            <a:ext cx="1725152" cy="461665"/>
          </a:xfrm>
          <a:prstGeom prst="rect">
            <a:avLst/>
          </a:prstGeom>
          <a:noFill/>
        </p:spPr>
        <p:txBody>
          <a:bodyPr wrap="none" rtlCol="0" anchor="b" anchorCtr="0">
            <a:spAutoFit/>
          </a:bodyPr>
          <a:lstStyle/>
          <a:p>
            <a:r>
              <a:rPr lang="en-US" sz="1200" b="1" dirty="0">
                <a:solidFill>
                  <a:schemeClr val="tx2"/>
                </a:solidFill>
                <a:latin typeface="Poppins" pitchFamily="2" charset="77"/>
                <a:ea typeface="League Spartan" charset="0"/>
                <a:cs typeface="Poppins" pitchFamily="2" charset="77"/>
              </a:rPr>
              <a:t>MCO INCENTIVE </a:t>
            </a:r>
          </a:p>
          <a:p>
            <a:r>
              <a:rPr lang="en-US" sz="1200" b="1" dirty="0">
                <a:solidFill>
                  <a:schemeClr val="tx2"/>
                </a:solidFill>
                <a:latin typeface="Poppins" pitchFamily="2" charset="77"/>
                <a:ea typeface="League Spartan" charset="0"/>
                <a:cs typeface="Poppins" pitchFamily="2" charset="77"/>
              </a:rPr>
              <a:t>PAYMENTS - $400M</a:t>
            </a:r>
          </a:p>
        </p:txBody>
      </p:sp>
      <p:sp>
        <p:nvSpPr>
          <p:cNvPr id="37" name="TextBox 36">
            <a:extLst>
              <a:ext uri="{FF2B5EF4-FFF2-40B4-BE49-F238E27FC236}">
                <a16:creationId xmlns:a16="http://schemas.microsoft.com/office/drawing/2014/main" id="{D92B2CCF-8CBE-46D0-8CC9-68488B8DC9DA}"/>
              </a:ext>
            </a:extLst>
          </p:cNvPr>
          <p:cNvSpPr txBox="1"/>
          <p:nvPr/>
        </p:nvSpPr>
        <p:spPr>
          <a:xfrm>
            <a:off x="1883748" y="2576259"/>
            <a:ext cx="2385874" cy="461665"/>
          </a:xfrm>
          <a:prstGeom prst="rect">
            <a:avLst/>
          </a:prstGeom>
          <a:noFill/>
        </p:spPr>
        <p:txBody>
          <a:bodyPr wrap="square" rtlCol="0" anchor="b" anchorCtr="0">
            <a:spAutoFit/>
          </a:bodyPr>
          <a:lstStyle/>
          <a:p>
            <a:r>
              <a:rPr lang="en-US" sz="1200" b="1" dirty="0">
                <a:solidFill>
                  <a:schemeClr val="tx2"/>
                </a:solidFill>
                <a:latin typeface="Poppins" pitchFamily="2" charset="77"/>
                <a:ea typeface="League Spartan" charset="0"/>
                <a:cs typeface="Poppins" pitchFamily="2" charset="77"/>
              </a:rPr>
              <a:t>WORKFORCE DEVELOPMENT GRANTS - $ 448M</a:t>
            </a:r>
          </a:p>
        </p:txBody>
      </p:sp>
      <p:sp>
        <p:nvSpPr>
          <p:cNvPr id="38" name="TextBox 37">
            <a:extLst>
              <a:ext uri="{FF2B5EF4-FFF2-40B4-BE49-F238E27FC236}">
                <a16:creationId xmlns:a16="http://schemas.microsoft.com/office/drawing/2014/main" id="{3B20A8D0-289C-44D5-9779-62313CDC040D}"/>
              </a:ext>
            </a:extLst>
          </p:cNvPr>
          <p:cNvSpPr txBox="1"/>
          <p:nvPr/>
        </p:nvSpPr>
        <p:spPr>
          <a:xfrm>
            <a:off x="1933841" y="3543479"/>
            <a:ext cx="2407143" cy="461665"/>
          </a:xfrm>
          <a:prstGeom prst="rect">
            <a:avLst/>
          </a:prstGeom>
          <a:noFill/>
        </p:spPr>
        <p:txBody>
          <a:bodyPr wrap="square" rtlCol="0" anchor="b" anchorCtr="0">
            <a:spAutoFit/>
          </a:bodyPr>
          <a:lstStyle/>
          <a:p>
            <a:r>
              <a:rPr lang="en-US" sz="1200" b="1" dirty="0">
                <a:solidFill>
                  <a:schemeClr val="tx2"/>
                </a:solidFill>
                <a:latin typeface="Poppins" pitchFamily="2" charset="77"/>
                <a:ea typeface="League Spartan" charset="0"/>
                <a:cs typeface="Poppins" pitchFamily="2" charset="77"/>
              </a:rPr>
              <a:t>REIMBURSEMENT FOR SCHOOL-BASED SERVICES</a:t>
            </a:r>
          </a:p>
        </p:txBody>
      </p:sp>
      <p:sp>
        <p:nvSpPr>
          <p:cNvPr id="39" name="TextBox 38">
            <a:extLst>
              <a:ext uri="{FF2B5EF4-FFF2-40B4-BE49-F238E27FC236}">
                <a16:creationId xmlns:a16="http://schemas.microsoft.com/office/drawing/2014/main" id="{965C08C5-DC46-419F-83E3-B0B4F0865862}"/>
              </a:ext>
            </a:extLst>
          </p:cNvPr>
          <p:cNvSpPr txBox="1"/>
          <p:nvPr/>
        </p:nvSpPr>
        <p:spPr>
          <a:xfrm>
            <a:off x="5954351" y="1482544"/>
            <a:ext cx="2392985" cy="646331"/>
          </a:xfrm>
          <a:prstGeom prst="rect">
            <a:avLst/>
          </a:prstGeom>
          <a:noFill/>
        </p:spPr>
        <p:txBody>
          <a:bodyPr wrap="square" rtlCol="0" anchor="b" anchorCtr="0">
            <a:spAutoFit/>
          </a:bodyPr>
          <a:lstStyle/>
          <a:p>
            <a:r>
              <a:rPr lang="en-US" sz="1200" b="1" dirty="0">
                <a:solidFill>
                  <a:schemeClr val="tx2"/>
                </a:solidFill>
                <a:latin typeface="Poppins" pitchFamily="2" charset="77"/>
                <a:ea typeface="League Spartan" charset="0"/>
                <a:cs typeface="Poppins" pitchFamily="2" charset="77"/>
              </a:rPr>
              <a:t>PARTNERSHIPS, INFRASTRUCTURE &amp; CAPACITY GRANTS - $550M</a:t>
            </a:r>
          </a:p>
        </p:txBody>
      </p:sp>
      <p:sp>
        <p:nvSpPr>
          <p:cNvPr id="42" name="TextBox 41">
            <a:extLst>
              <a:ext uri="{FF2B5EF4-FFF2-40B4-BE49-F238E27FC236}">
                <a16:creationId xmlns:a16="http://schemas.microsoft.com/office/drawing/2014/main" id="{2034969B-36EC-473C-8283-386EB3E6AB8E}"/>
              </a:ext>
            </a:extLst>
          </p:cNvPr>
          <p:cNvSpPr txBox="1"/>
          <p:nvPr/>
        </p:nvSpPr>
        <p:spPr>
          <a:xfrm>
            <a:off x="5954351" y="3570543"/>
            <a:ext cx="2317538" cy="461665"/>
          </a:xfrm>
          <a:prstGeom prst="rect">
            <a:avLst/>
          </a:prstGeom>
          <a:noFill/>
        </p:spPr>
        <p:txBody>
          <a:bodyPr wrap="square" rtlCol="0" anchor="b" anchorCtr="0">
            <a:spAutoFit/>
          </a:bodyPr>
          <a:lstStyle/>
          <a:p>
            <a:r>
              <a:rPr lang="en-US" sz="1200" b="1" dirty="0">
                <a:solidFill>
                  <a:schemeClr val="tx2"/>
                </a:solidFill>
                <a:latin typeface="Poppins" pitchFamily="2" charset="77"/>
                <a:ea typeface="League Spartan" charset="0"/>
                <a:cs typeface="Poppins" pitchFamily="2" charset="77"/>
              </a:rPr>
              <a:t>VIRTUAL PLATFORM - $750M</a:t>
            </a:r>
          </a:p>
        </p:txBody>
      </p:sp>
      <p:sp>
        <p:nvSpPr>
          <p:cNvPr id="45" name="TextBox 44">
            <a:extLst>
              <a:ext uri="{FF2B5EF4-FFF2-40B4-BE49-F238E27FC236}">
                <a16:creationId xmlns:a16="http://schemas.microsoft.com/office/drawing/2014/main" id="{B2227616-C5C0-40F9-876D-B60FAFB968C7}"/>
              </a:ext>
            </a:extLst>
          </p:cNvPr>
          <p:cNvSpPr txBox="1"/>
          <p:nvPr/>
        </p:nvSpPr>
        <p:spPr>
          <a:xfrm>
            <a:off x="5954351" y="2584841"/>
            <a:ext cx="2371640" cy="461665"/>
          </a:xfrm>
          <a:prstGeom prst="rect">
            <a:avLst/>
          </a:prstGeom>
          <a:noFill/>
        </p:spPr>
        <p:txBody>
          <a:bodyPr wrap="square" rtlCol="0" anchor="b" anchorCtr="0">
            <a:spAutoFit/>
          </a:bodyPr>
          <a:lstStyle/>
          <a:p>
            <a:r>
              <a:rPr lang="en-US" sz="1200" b="1" dirty="0">
                <a:solidFill>
                  <a:schemeClr val="tx2"/>
                </a:solidFill>
                <a:latin typeface="Poppins" pitchFamily="2" charset="77"/>
                <a:ea typeface="League Spartan" charset="0"/>
                <a:cs typeface="Poppins" pitchFamily="2" charset="77"/>
              </a:rPr>
              <a:t>BEHAVIORAL HEALTH COACHES - $352M</a:t>
            </a:r>
          </a:p>
        </p:txBody>
      </p:sp>
      <p:sp>
        <p:nvSpPr>
          <p:cNvPr id="48" name="TextBox 47">
            <a:extLst>
              <a:ext uri="{FF2B5EF4-FFF2-40B4-BE49-F238E27FC236}">
                <a16:creationId xmlns:a16="http://schemas.microsoft.com/office/drawing/2014/main" id="{F60ACD05-B253-4FA9-BAC2-16507ECB9749}"/>
              </a:ext>
            </a:extLst>
          </p:cNvPr>
          <p:cNvSpPr txBox="1"/>
          <p:nvPr/>
        </p:nvSpPr>
        <p:spPr>
          <a:xfrm>
            <a:off x="589178" y="520719"/>
            <a:ext cx="7965643" cy="438710"/>
          </a:xfrm>
          <a:prstGeom prst="rect">
            <a:avLst/>
          </a:prstGeom>
          <a:noFill/>
        </p:spPr>
        <p:txBody>
          <a:bodyPr wrap="none" rtlCol="0">
            <a:spAutoFit/>
          </a:bodyPr>
          <a:lstStyle/>
          <a:p>
            <a:pPr algn="ctr"/>
            <a:r>
              <a:rPr lang="en-US" sz="2251" b="1" dirty="0">
                <a:solidFill>
                  <a:schemeClr val="tx2"/>
                </a:solidFill>
                <a:latin typeface="Poppins" pitchFamily="2" charset="77"/>
                <a:cs typeface="Poppins" pitchFamily="2" charset="77"/>
              </a:rPr>
              <a:t>CHILDREN AND YOUTH BEHAVIORAL HEALTH INITIATIVE</a:t>
            </a:r>
          </a:p>
        </p:txBody>
      </p:sp>
      <p:sp>
        <p:nvSpPr>
          <p:cNvPr id="49" name="TextBox 48">
            <a:extLst>
              <a:ext uri="{FF2B5EF4-FFF2-40B4-BE49-F238E27FC236}">
                <a16:creationId xmlns:a16="http://schemas.microsoft.com/office/drawing/2014/main" id="{C50065A7-83F5-4E23-8DBD-40AB07ED1B85}"/>
              </a:ext>
            </a:extLst>
          </p:cNvPr>
          <p:cNvSpPr txBox="1"/>
          <p:nvPr/>
        </p:nvSpPr>
        <p:spPr>
          <a:xfrm>
            <a:off x="2494808" y="928656"/>
            <a:ext cx="4154407" cy="307777"/>
          </a:xfrm>
          <a:prstGeom prst="rect">
            <a:avLst/>
          </a:prstGeom>
          <a:noFill/>
        </p:spPr>
        <p:txBody>
          <a:bodyPr wrap="none" rtlCol="0">
            <a:spAutoFit/>
          </a:bodyPr>
          <a:lstStyle/>
          <a:p>
            <a:pPr algn="ctr"/>
            <a:r>
              <a:rPr lang="en-US" sz="1400" spc="113" dirty="0">
                <a:solidFill>
                  <a:schemeClr val="tx2"/>
                </a:solidFill>
                <a:latin typeface="Poppins Light" pitchFamily="2" charset="77"/>
                <a:cs typeface="Poppins Light" pitchFamily="2" charset="77"/>
              </a:rPr>
              <a:t>6 PIECES DIRECTLY RELATED TO SCHOOLS</a:t>
            </a:r>
          </a:p>
        </p:txBody>
      </p:sp>
      <p:sp>
        <p:nvSpPr>
          <p:cNvPr id="6" name="TextBox 5">
            <a:extLst>
              <a:ext uri="{FF2B5EF4-FFF2-40B4-BE49-F238E27FC236}">
                <a16:creationId xmlns:a16="http://schemas.microsoft.com/office/drawing/2014/main" id="{D37030E7-BC2A-427E-A3EB-7BA008356B75}"/>
              </a:ext>
            </a:extLst>
          </p:cNvPr>
          <p:cNvSpPr txBox="1"/>
          <p:nvPr/>
        </p:nvSpPr>
        <p:spPr>
          <a:xfrm>
            <a:off x="872838" y="4505632"/>
            <a:ext cx="7398326" cy="523220"/>
          </a:xfrm>
          <a:prstGeom prst="rect">
            <a:avLst/>
          </a:prstGeom>
          <a:solidFill>
            <a:srgbClr val="128DB5"/>
          </a:solidFill>
        </p:spPr>
        <p:txBody>
          <a:bodyPr wrap="square" rtlCol="0">
            <a:spAutoFit/>
          </a:bodyPr>
          <a:lstStyle/>
          <a:p>
            <a:pPr algn="ctr"/>
            <a:r>
              <a:rPr lang="en-US" sz="1400" b="1" dirty="0">
                <a:solidFill>
                  <a:schemeClr val="bg1"/>
                </a:solidFill>
                <a:latin typeface="Poppins" panose="00000500000000000000" pitchFamily="2" charset="0"/>
                <a:cs typeface="Poppins" panose="00000500000000000000" pitchFamily="2" charset="0"/>
              </a:rPr>
              <a:t>Note:</a:t>
            </a:r>
            <a:r>
              <a:rPr lang="en-US" sz="1400" dirty="0">
                <a:solidFill>
                  <a:schemeClr val="bg1"/>
                </a:solidFill>
                <a:latin typeface="Poppins" panose="00000500000000000000" pitchFamily="2" charset="0"/>
                <a:cs typeface="Poppins" panose="00000500000000000000" pitchFamily="2" charset="0"/>
              </a:rPr>
              <a:t> Legislative language was very light on details. Details will be fleshed out through multiple stakeholder processes over the next couple  years.</a:t>
            </a:r>
          </a:p>
        </p:txBody>
      </p:sp>
    </p:spTree>
    <p:extLst>
      <p:ext uri="{BB962C8B-B14F-4D97-AF65-F5344CB8AC3E}">
        <p14:creationId xmlns:p14="http://schemas.microsoft.com/office/powerpoint/2010/main" val="6874476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66">
            <a:extLst>
              <a:ext uri="{FF2B5EF4-FFF2-40B4-BE49-F238E27FC236}">
                <a16:creationId xmlns:a16="http://schemas.microsoft.com/office/drawing/2014/main" id="{50653107-A5FF-BF4C-BDE4-5BF356B859F6}"/>
              </a:ext>
            </a:extLst>
          </p:cNvPr>
          <p:cNvSpPr>
            <a:spLocks noChangeArrowheads="1"/>
          </p:cNvSpPr>
          <p:nvPr/>
        </p:nvSpPr>
        <p:spPr bwMode="auto">
          <a:xfrm>
            <a:off x="735480" y="3419998"/>
            <a:ext cx="1026094" cy="1497931"/>
          </a:xfrm>
          <a:custGeom>
            <a:avLst/>
            <a:gdLst>
              <a:gd name="T0" fmla="*/ 2197 w 2198"/>
              <a:gd name="T1" fmla="*/ 0 h 3206"/>
              <a:gd name="T2" fmla="*/ 854 w 2198"/>
              <a:gd name="T3" fmla="*/ 0 h 3206"/>
              <a:gd name="T4" fmla="*/ 0 w 2198"/>
              <a:gd name="T5" fmla="*/ 1603 h 3206"/>
              <a:gd name="T6" fmla="*/ 854 w 2198"/>
              <a:gd name="T7" fmla="*/ 3205 h 3206"/>
              <a:gd name="T8" fmla="*/ 2197 w 2198"/>
              <a:gd name="T9" fmla="*/ 3205 h 3206"/>
              <a:gd name="T10" fmla="*/ 1343 w 2198"/>
              <a:gd name="T11" fmla="*/ 1603 h 3206"/>
              <a:gd name="T12" fmla="*/ 2197 w 2198"/>
              <a:gd name="T13" fmla="*/ 0 h 3206"/>
            </a:gdLst>
            <a:ahLst/>
            <a:cxnLst>
              <a:cxn ang="0">
                <a:pos x="T0" y="T1"/>
              </a:cxn>
              <a:cxn ang="0">
                <a:pos x="T2" y="T3"/>
              </a:cxn>
              <a:cxn ang="0">
                <a:pos x="T4" y="T5"/>
              </a:cxn>
              <a:cxn ang="0">
                <a:pos x="T6" y="T7"/>
              </a:cxn>
              <a:cxn ang="0">
                <a:pos x="T8" y="T9"/>
              </a:cxn>
              <a:cxn ang="0">
                <a:pos x="T10" y="T11"/>
              </a:cxn>
              <a:cxn ang="0">
                <a:pos x="T12" y="T13"/>
              </a:cxn>
            </a:cxnLst>
            <a:rect l="0" t="0" r="r" b="b"/>
            <a:pathLst>
              <a:path w="2198" h="3206">
                <a:moveTo>
                  <a:pt x="2197" y="0"/>
                </a:moveTo>
                <a:lnTo>
                  <a:pt x="854" y="0"/>
                </a:lnTo>
                <a:lnTo>
                  <a:pt x="0" y="1603"/>
                </a:lnTo>
                <a:lnTo>
                  <a:pt x="854" y="3205"/>
                </a:lnTo>
                <a:lnTo>
                  <a:pt x="2197" y="3205"/>
                </a:lnTo>
                <a:lnTo>
                  <a:pt x="1343" y="1603"/>
                </a:lnTo>
                <a:lnTo>
                  <a:pt x="2197" y="0"/>
                </a:lnTo>
              </a:path>
            </a:pathLst>
          </a:custGeom>
          <a:solidFill>
            <a:schemeClr val="accent6">
              <a:alpha val="20000"/>
            </a:schemeClr>
          </a:solidFill>
          <a:ln>
            <a:noFill/>
          </a:ln>
          <a:effectLst/>
        </p:spPr>
        <p:txBody>
          <a:bodyPr wrap="none" anchor="ctr"/>
          <a:lstStyle/>
          <a:p>
            <a:endParaRPr lang="en-US" sz="1350" dirty="0">
              <a:latin typeface="Poppins" pitchFamily="2" charset="77"/>
            </a:endParaRPr>
          </a:p>
        </p:txBody>
      </p:sp>
      <p:sp>
        <p:nvSpPr>
          <p:cNvPr id="15" name="Freeform 67">
            <a:extLst>
              <a:ext uri="{FF2B5EF4-FFF2-40B4-BE49-F238E27FC236}">
                <a16:creationId xmlns:a16="http://schemas.microsoft.com/office/drawing/2014/main" id="{237B3DDE-5713-C040-BB74-AC517E51ADE7}"/>
              </a:ext>
            </a:extLst>
          </p:cNvPr>
          <p:cNvSpPr>
            <a:spLocks noChangeArrowheads="1"/>
          </p:cNvSpPr>
          <p:nvPr/>
        </p:nvSpPr>
        <p:spPr bwMode="auto">
          <a:xfrm>
            <a:off x="797293" y="3475630"/>
            <a:ext cx="873622" cy="694365"/>
          </a:xfrm>
          <a:custGeom>
            <a:avLst/>
            <a:gdLst>
              <a:gd name="T0" fmla="*/ 792 w 1869"/>
              <a:gd name="T1" fmla="*/ 0 h 1487"/>
              <a:gd name="T2" fmla="*/ 0 w 1869"/>
              <a:gd name="T3" fmla="*/ 1486 h 1487"/>
              <a:gd name="T4" fmla="*/ 1077 w 1869"/>
              <a:gd name="T5" fmla="*/ 1486 h 1487"/>
              <a:gd name="T6" fmla="*/ 1868 w 1869"/>
              <a:gd name="T7" fmla="*/ 0 h 1487"/>
              <a:gd name="T8" fmla="*/ 792 w 1869"/>
              <a:gd name="T9" fmla="*/ 0 h 1487"/>
            </a:gdLst>
            <a:ahLst/>
            <a:cxnLst>
              <a:cxn ang="0">
                <a:pos x="T0" y="T1"/>
              </a:cxn>
              <a:cxn ang="0">
                <a:pos x="T2" y="T3"/>
              </a:cxn>
              <a:cxn ang="0">
                <a:pos x="T4" y="T5"/>
              </a:cxn>
              <a:cxn ang="0">
                <a:pos x="T6" y="T7"/>
              </a:cxn>
              <a:cxn ang="0">
                <a:pos x="T8" y="T9"/>
              </a:cxn>
            </a:cxnLst>
            <a:rect l="0" t="0" r="r" b="b"/>
            <a:pathLst>
              <a:path w="1869" h="1487">
                <a:moveTo>
                  <a:pt x="792" y="0"/>
                </a:moveTo>
                <a:lnTo>
                  <a:pt x="0" y="1486"/>
                </a:lnTo>
                <a:lnTo>
                  <a:pt x="1077" y="1486"/>
                </a:lnTo>
                <a:lnTo>
                  <a:pt x="1868" y="0"/>
                </a:lnTo>
                <a:lnTo>
                  <a:pt x="792" y="0"/>
                </a:lnTo>
              </a:path>
            </a:pathLst>
          </a:custGeom>
          <a:solidFill>
            <a:schemeClr val="accent2">
              <a:alpha val="75000"/>
            </a:schemeClr>
          </a:solidFill>
          <a:ln>
            <a:noFill/>
          </a:ln>
          <a:effectLst/>
        </p:spPr>
        <p:txBody>
          <a:bodyPr wrap="none" anchor="ctr"/>
          <a:lstStyle/>
          <a:p>
            <a:endParaRPr lang="en-US" sz="1350" dirty="0">
              <a:latin typeface="Poppins" pitchFamily="2" charset="77"/>
            </a:endParaRPr>
          </a:p>
        </p:txBody>
      </p:sp>
      <p:sp>
        <p:nvSpPr>
          <p:cNvPr id="16" name="Freeform 68">
            <a:extLst>
              <a:ext uri="{FF2B5EF4-FFF2-40B4-BE49-F238E27FC236}">
                <a16:creationId xmlns:a16="http://schemas.microsoft.com/office/drawing/2014/main" id="{B7649BAC-F15C-8D4B-A929-570CEC4461F2}"/>
              </a:ext>
            </a:extLst>
          </p:cNvPr>
          <p:cNvSpPr>
            <a:spLocks noChangeArrowheads="1"/>
          </p:cNvSpPr>
          <p:nvPr/>
        </p:nvSpPr>
        <p:spPr bwMode="auto">
          <a:xfrm>
            <a:off x="797293" y="4169995"/>
            <a:ext cx="873622" cy="694364"/>
          </a:xfrm>
          <a:custGeom>
            <a:avLst/>
            <a:gdLst>
              <a:gd name="T0" fmla="*/ 1077 w 1869"/>
              <a:gd name="T1" fmla="*/ 0 h 1486"/>
              <a:gd name="T2" fmla="*/ 1868 w 1869"/>
              <a:gd name="T3" fmla="*/ 1485 h 1486"/>
              <a:gd name="T4" fmla="*/ 792 w 1869"/>
              <a:gd name="T5" fmla="*/ 1485 h 1486"/>
              <a:gd name="T6" fmla="*/ 0 w 1869"/>
              <a:gd name="T7" fmla="*/ 0 h 1486"/>
              <a:gd name="T8" fmla="*/ 1077 w 1869"/>
              <a:gd name="T9" fmla="*/ 0 h 1486"/>
            </a:gdLst>
            <a:ahLst/>
            <a:cxnLst>
              <a:cxn ang="0">
                <a:pos x="T0" y="T1"/>
              </a:cxn>
              <a:cxn ang="0">
                <a:pos x="T2" y="T3"/>
              </a:cxn>
              <a:cxn ang="0">
                <a:pos x="T4" y="T5"/>
              </a:cxn>
              <a:cxn ang="0">
                <a:pos x="T6" y="T7"/>
              </a:cxn>
              <a:cxn ang="0">
                <a:pos x="T8" y="T9"/>
              </a:cxn>
            </a:cxnLst>
            <a:rect l="0" t="0" r="r" b="b"/>
            <a:pathLst>
              <a:path w="1869" h="1486">
                <a:moveTo>
                  <a:pt x="1077" y="0"/>
                </a:moveTo>
                <a:lnTo>
                  <a:pt x="1868" y="1485"/>
                </a:lnTo>
                <a:lnTo>
                  <a:pt x="792" y="1485"/>
                </a:lnTo>
                <a:lnTo>
                  <a:pt x="0" y="0"/>
                </a:lnTo>
                <a:lnTo>
                  <a:pt x="1077" y="0"/>
                </a:lnTo>
              </a:path>
            </a:pathLst>
          </a:custGeom>
          <a:solidFill>
            <a:schemeClr val="accent2"/>
          </a:solidFill>
          <a:ln>
            <a:noFill/>
          </a:ln>
          <a:effectLst/>
        </p:spPr>
        <p:txBody>
          <a:bodyPr wrap="none" anchor="ctr"/>
          <a:lstStyle/>
          <a:p>
            <a:endParaRPr lang="en-US" sz="1350" dirty="0">
              <a:latin typeface="Poppins" pitchFamily="2" charset="77"/>
            </a:endParaRPr>
          </a:p>
        </p:txBody>
      </p:sp>
      <p:sp>
        <p:nvSpPr>
          <p:cNvPr id="17" name="Line 69">
            <a:extLst>
              <a:ext uri="{FF2B5EF4-FFF2-40B4-BE49-F238E27FC236}">
                <a16:creationId xmlns:a16="http://schemas.microsoft.com/office/drawing/2014/main" id="{1F83D1CA-4630-B446-9827-37675AEC5B4F}"/>
              </a:ext>
            </a:extLst>
          </p:cNvPr>
          <p:cNvSpPr>
            <a:spLocks noChangeShapeType="1"/>
          </p:cNvSpPr>
          <p:nvPr/>
        </p:nvSpPr>
        <p:spPr bwMode="auto">
          <a:xfrm>
            <a:off x="1708002" y="3642525"/>
            <a:ext cx="2629108" cy="0"/>
          </a:xfrm>
          <a:prstGeom prst="line">
            <a:avLst/>
          </a:prstGeom>
          <a:noFill/>
          <a:ln w="38100" cap="flat">
            <a:solidFill>
              <a:schemeClr val="accent2"/>
            </a:solidFill>
            <a:round/>
            <a:headEnd/>
            <a:tailEnd type="oval"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1350" dirty="0">
              <a:latin typeface="Poppins" pitchFamily="2" charset="77"/>
            </a:endParaRPr>
          </a:p>
        </p:txBody>
      </p:sp>
      <p:sp>
        <p:nvSpPr>
          <p:cNvPr id="18" name="Line 71">
            <a:extLst>
              <a:ext uri="{FF2B5EF4-FFF2-40B4-BE49-F238E27FC236}">
                <a16:creationId xmlns:a16="http://schemas.microsoft.com/office/drawing/2014/main" id="{193144A5-0779-AF42-9FC8-9EBDFFAA7CCF}"/>
              </a:ext>
            </a:extLst>
          </p:cNvPr>
          <p:cNvSpPr>
            <a:spLocks noChangeShapeType="1"/>
          </p:cNvSpPr>
          <p:nvPr/>
        </p:nvSpPr>
        <p:spPr bwMode="auto">
          <a:xfrm>
            <a:off x="1708002" y="4697465"/>
            <a:ext cx="2629108" cy="0"/>
          </a:xfrm>
          <a:prstGeom prst="line">
            <a:avLst/>
          </a:prstGeom>
          <a:noFill/>
          <a:ln w="38100" cap="flat">
            <a:solidFill>
              <a:schemeClr val="accent2"/>
            </a:solidFill>
            <a:round/>
            <a:headEnd/>
            <a:tailEnd type="oval"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1350" dirty="0">
              <a:latin typeface="Poppins" pitchFamily="2" charset="77"/>
            </a:endParaRPr>
          </a:p>
        </p:txBody>
      </p:sp>
      <p:sp>
        <p:nvSpPr>
          <p:cNvPr id="19" name="Freeform 73">
            <a:extLst>
              <a:ext uri="{FF2B5EF4-FFF2-40B4-BE49-F238E27FC236}">
                <a16:creationId xmlns:a16="http://schemas.microsoft.com/office/drawing/2014/main" id="{8113B936-90DF-244B-9651-BBFFDF45FDD6}"/>
              </a:ext>
            </a:extLst>
          </p:cNvPr>
          <p:cNvSpPr>
            <a:spLocks noChangeArrowheads="1"/>
          </p:cNvSpPr>
          <p:nvPr/>
        </p:nvSpPr>
        <p:spPr bwMode="auto">
          <a:xfrm>
            <a:off x="754025" y="1746931"/>
            <a:ext cx="1026094" cy="1497931"/>
          </a:xfrm>
          <a:custGeom>
            <a:avLst/>
            <a:gdLst>
              <a:gd name="T0" fmla="*/ 2196 w 2197"/>
              <a:gd name="T1" fmla="*/ 0 h 3205"/>
              <a:gd name="T2" fmla="*/ 854 w 2197"/>
              <a:gd name="T3" fmla="*/ 0 h 3205"/>
              <a:gd name="T4" fmla="*/ 0 w 2197"/>
              <a:gd name="T5" fmla="*/ 1603 h 3205"/>
              <a:gd name="T6" fmla="*/ 854 w 2197"/>
              <a:gd name="T7" fmla="*/ 3204 h 3205"/>
              <a:gd name="T8" fmla="*/ 2196 w 2197"/>
              <a:gd name="T9" fmla="*/ 3204 h 3205"/>
              <a:gd name="T10" fmla="*/ 1342 w 2197"/>
              <a:gd name="T11" fmla="*/ 1603 h 3205"/>
              <a:gd name="T12" fmla="*/ 2196 w 2197"/>
              <a:gd name="T13" fmla="*/ 0 h 3205"/>
            </a:gdLst>
            <a:ahLst/>
            <a:cxnLst>
              <a:cxn ang="0">
                <a:pos x="T0" y="T1"/>
              </a:cxn>
              <a:cxn ang="0">
                <a:pos x="T2" y="T3"/>
              </a:cxn>
              <a:cxn ang="0">
                <a:pos x="T4" y="T5"/>
              </a:cxn>
              <a:cxn ang="0">
                <a:pos x="T6" y="T7"/>
              </a:cxn>
              <a:cxn ang="0">
                <a:pos x="T8" y="T9"/>
              </a:cxn>
              <a:cxn ang="0">
                <a:pos x="T10" y="T11"/>
              </a:cxn>
              <a:cxn ang="0">
                <a:pos x="T12" y="T13"/>
              </a:cxn>
            </a:cxnLst>
            <a:rect l="0" t="0" r="r" b="b"/>
            <a:pathLst>
              <a:path w="2197" h="3205">
                <a:moveTo>
                  <a:pt x="2196" y="0"/>
                </a:moveTo>
                <a:lnTo>
                  <a:pt x="854" y="0"/>
                </a:lnTo>
                <a:lnTo>
                  <a:pt x="0" y="1603"/>
                </a:lnTo>
                <a:lnTo>
                  <a:pt x="854" y="3204"/>
                </a:lnTo>
                <a:lnTo>
                  <a:pt x="2196" y="3204"/>
                </a:lnTo>
                <a:lnTo>
                  <a:pt x="1342" y="1603"/>
                </a:lnTo>
                <a:lnTo>
                  <a:pt x="2196" y="0"/>
                </a:lnTo>
              </a:path>
            </a:pathLst>
          </a:custGeom>
          <a:solidFill>
            <a:schemeClr val="accent6">
              <a:alpha val="20000"/>
            </a:schemeClr>
          </a:solidFill>
          <a:ln>
            <a:noFill/>
          </a:ln>
          <a:effectLst/>
        </p:spPr>
        <p:txBody>
          <a:bodyPr wrap="none" anchor="ctr"/>
          <a:lstStyle/>
          <a:p>
            <a:endParaRPr lang="en-US" sz="1350" dirty="0">
              <a:latin typeface="Poppins" pitchFamily="2" charset="77"/>
            </a:endParaRPr>
          </a:p>
        </p:txBody>
      </p:sp>
      <p:sp>
        <p:nvSpPr>
          <p:cNvPr id="20" name="Freeform 74">
            <a:extLst>
              <a:ext uri="{FF2B5EF4-FFF2-40B4-BE49-F238E27FC236}">
                <a16:creationId xmlns:a16="http://schemas.microsoft.com/office/drawing/2014/main" id="{6354B373-D538-C245-84C8-EF605FA02FF6}"/>
              </a:ext>
            </a:extLst>
          </p:cNvPr>
          <p:cNvSpPr>
            <a:spLocks noChangeArrowheads="1"/>
          </p:cNvSpPr>
          <p:nvPr/>
        </p:nvSpPr>
        <p:spPr bwMode="auto">
          <a:xfrm>
            <a:off x="815837" y="1802561"/>
            <a:ext cx="873622" cy="694365"/>
          </a:xfrm>
          <a:custGeom>
            <a:avLst/>
            <a:gdLst>
              <a:gd name="T0" fmla="*/ 791 w 1869"/>
              <a:gd name="T1" fmla="*/ 0 h 1486"/>
              <a:gd name="T2" fmla="*/ 0 w 1869"/>
              <a:gd name="T3" fmla="*/ 1485 h 1486"/>
              <a:gd name="T4" fmla="*/ 1077 w 1869"/>
              <a:gd name="T5" fmla="*/ 1485 h 1486"/>
              <a:gd name="T6" fmla="*/ 1868 w 1869"/>
              <a:gd name="T7" fmla="*/ 0 h 1486"/>
              <a:gd name="T8" fmla="*/ 791 w 1869"/>
              <a:gd name="T9" fmla="*/ 0 h 1486"/>
            </a:gdLst>
            <a:ahLst/>
            <a:cxnLst>
              <a:cxn ang="0">
                <a:pos x="T0" y="T1"/>
              </a:cxn>
              <a:cxn ang="0">
                <a:pos x="T2" y="T3"/>
              </a:cxn>
              <a:cxn ang="0">
                <a:pos x="T4" y="T5"/>
              </a:cxn>
              <a:cxn ang="0">
                <a:pos x="T6" y="T7"/>
              </a:cxn>
              <a:cxn ang="0">
                <a:pos x="T8" y="T9"/>
              </a:cxn>
            </a:cxnLst>
            <a:rect l="0" t="0" r="r" b="b"/>
            <a:pathLst>
              <a:path w="1869" h="1486">
                <a:moveTo>
                  <a:pt x="791" y="0"/>
                </a:moveTo>
                <a:lnTo>
                  <a:pt x="0" y="1485"/>
                </a:lnTo>
                <a:lnTo>
                  <a:pt x="1077" y="1485"/>
                </a:lnTo>
                <a:lnTo>
                  <a:pt x="1868" y="0"/>
                </a:lnTo>
                <a:lnTo>
                  <a:pt x="791" y="0"/>
                </a:lnTo>
              </a:path>
            </a:pathLst>
          </a:custGeom>
          <a:solidFill>
            <a:schemeClr val="accent1">
              <a:alpha val="75000"/>
            </a:schemeClr>
          </a:solidFill>
          <a:ln>
            <a:noFill/>
          </a:ln>
          <a:effectLst/>
        </p:spPr>
        <p:txBody>
          <a:bodyPr wrap="none" anchor="ctr"/>
          <a:lstStyle/>
          <a:p>
            <a:endParaRPr lang="en-US" sz="1350" dirty="0">
              <a:latin typeface="Poppins" pitchFamily="2" charset="77"/>
            </a:endParaRPr>
          </a:p>
        </p:txBody>
      </p:sp>
      <p:sp>
        <p:nvSpPr>
          <p:cNvPr id="21" name="Freeform 75">
            <a:extLst>
              <a:ext uri="{FF2B5EF4-FFF2-40B4-BE49-F238E27FC236}">
                <a16:creationId xmlns:a16="http://schemas.microsoft.com/office/drawing/2014/main" id="{EDB3C3FE-C45E-154A-99A9-96F5E2A8F18E}"/>
              </a:ext>
            </a:extLst>
          </p:cNvPr>
          <p:cNvSpPr>
            <a:spLocks noChangeArrowheads="1"/>
          </p:cNvSpPr>
          <p:nvPr/>
        </p:nvSpPr>
        <p:spPr bwMode="auto">
          <a:xfrm>
            <a:off x="815837" y="2494866"/>
            <a:ext cx="873622" cy="694365"/>
          </a:xfrm>
          <a:custGeom>
            <a:avLst/>
            <a:gdLst>
              <a:gd name="T0" fmla="*/ 1077 w 1869"/>
              <a:gd name="T1" fmla="*/ 0 h 1486"/>
              <a:gd name="T2" fmla="*/ 1868 w 1869"/>
              <a:gd name="T3" fmla="*/ 1485 h 1486"/>
              <a:gd name="T4" fmla="*/ 791 w 1869"/>
              <a:gd name="T5" fmla="*/ 1485 h 1486"/>
              <a:gd name="T6" fmla="*/ 0 w 1869"/>
              <a:gd name="T7" fmla="*/ 0 h 1486"/>
              <a:gd name="T8" fmla="*/ 1077 w 1869"/>
              <a:gd name="T9" fmla="*/ 0 h 1486"/>
            </a:gdLst>
            <a:ahLst/>
            <a:cxnLst>
              <a:cxn ang="0">
                <a:pos x="T0" y="T1"/>
              </a:cxn>
              <a:cxn ang="0">
                <a:pos x="T2" y="T3"/>
              </a:cxn>
              <a:cxn ang="0">
                <a:pos x="T4" y="T5"/>
              </a:cxn>
              <a:cxn ang="0">
                <a:pos x="T6" y="T7"/>
              </a:cxn>
              <a:cxn ang="0">
                <a:pos x="T8" y="T9"/>
              </a:cxn>
            </a:cxnLst>
            <a:rect l="0" t="0" r="r" b="b"/>
            <a:pathLst>
              <a:path w="1869" h="1486">
                <a:moveTo>
                  <a:pt x="1077" y="0"/>
                </a:moveTo>
                <a:lnTo>
                  <a:pt x="1868" y="1485"/>
                </a:lnTo>
                <a:lnTo>
                  <a:pt x="791" y="1485"/>
                </a:lnTo>
                <a:lnTo>
                  <a:pt x="0" y="0"/>
                </a:lnTo>
                <a:lnTo>
                  <a:pt x="1077" y="0"/>
                </a:lnTo>
              </a:path>
            </a:pathLst>
          </a:custGeom>
          <a:solidFill>
            <a:schemeClr val="accent1"/>
          </a:solidFill>
          <a:ln>
            <a:noFill/>
          </a:ln>
          <a:effectLst/>
        </p:spPr>
        <p:txBody>
          <a:bodyPr wrap="none" anchor="ctr"/>
          <a:lstStyle/>
          <a:p>
            <a:endParaRPr lang="en-US" sz="1350" dirty="0">
              <a:latin typeface="Poppins" pitchFamily="2" charset="77"/>
            </a:endParaRPr>
          </a:p>
        </p:txBody>
      </p:sp>
      <p:sp>
        <p:nvSpPr>
          <p:cNvPr id="22" name="Line 76">
            <a:extLst>
              <a:ext uri="{FF2B5EF4-FFF2-40B4-BE49-F238E27FC236}">
                <a16:creationId xmlns:a16="http://schemas.microsoft.com/office/drawing/2014/main" id="{53CC75F8-4E57-214E-A79B-879BC4324F51}"/>
              </a:ext>
            </a:extLst>
          </p:cNvPr>
          <p:cNvSpPr>
            <a:spLocks noChangeShapeType="1"/>
          </p:cNvSpPr>
          <p:nvPr/>
        </p:nvSpPr>
        <p:spPr bwMode="auto">
          <a:xfrm>
            <a:off x="1708002" y="1952974"/>
            <a:ext cx="2629108" cy="0"/>
          </a:xfrm>
          <a:prstGeom prst="line">
            <a:avLst/>
          </a:prstGeom>
          <a:noFill/>
          <a:ln w="38100" cap="flat">
            <a:solidFill>
              <a:schemeClr val="accent1"/>
            </a:solidFill>
            <a:round/>
            <a:headEnd/>
            <a:tailEnd type="oval"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1350" dirty="0">
              <a:latin typeface="Poppins" pitchFamily="2" charset="77"/>
            </a:endParaRPr>
          </a:p>
        </p:txBody>
      </p:sp>
      <p:sp>
        <p:nvSpPr>
          <p:cNvPr id="23" name="Line 78">
            <a:extLst>
              <a:ext uri="{FF2B5EF4-FFF2-40B4-BE49-F238E27FC236}">
                <a16:creationId xmlns:a16="http://schemas.microsoft.com/office/drawing/2014/main" id="{D9D62468-978E-CC40-AB2F-4FE175B56D8A}"/>
              </a:ext>
            </a:extLst>
          </p:cNvPr>
          <p:cNvSpPr>
            <a:spLocks noChangeShapeType="1"/>
          </p:cNvSpPr>
          <p:nvPr/>
        </p:nvSpPr>
        <p:spPr bwMode="auto">
          <a:xfrm>
            <a:off x="1708002" y="3007913"/>
            <a:ext cx="2629108" cy="0"/>
          </a:xfrm>
          <a:prstGeom prst="line">
            <a:avLst/>
          </a:prstGeom>
          <a:noFill/>
          <a:ln w="38100" cap="flat">
            <a:solidFill>
              <a:schemeClr val="accent1"/>
            </a:solidFill>
            <a:round/>
            <a:headEnd/>
            <a:tailEnd type="oval"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1350" dirty="0">
              <a:latin typeface="Poppins" pitchFamily="2" charset="77"/>
            </a:endParaRPr>
          </a:p>
        </p:txBody>
      </p:sp>
      <p:sp>
        <p:nvSpPr>
          <p:cNvPr id="24" name="Freeform 80">
            <a:extLst>
              <a:ext uri="{FF2B5EF4-FFF2-40B4-BE49-F238E27FC236}">
                <a16:creationId xmlns:a16="http://schemas.microsoft.com/office/drawing/2014/main" id="{D2593C72-2F71-1D40-AA1D-007110C247BC}"/>
              </a:ext>
            </a:extLst>
          </p:cNvPr>
          <p:cNvSpPr>
            <a:spLocks noChangeArrowheads="1"/>
          </p:cNvSpPr>
          <p:nvPr/>
        </p:nvSpPr>
        <p:spPr bwMode="auto">
          <a:xfrm>
            <a:off x="7370062" y="3419998"/>
            <a:ext cx="1026094" cy="1497931"/>
          </a:xfrm>
          <a:custGeom>
            <a:avLst/>
            <a:gdLst>
              <a:gd name="T0" fmla="*/ 0 w 2197"/>
              <a:gd name="T1" fmla="*/ 0 h 3206"/>
              <a:gd name="T2" fmla="*/ 1342 w 2197"/>
              <a:gd name="T3" fmla="*/ 0 h 3206"/>
              <a:gd name="T4" fmla="*/ 2196 w 2197"/>
              <a:gd name="T5" fmla="*/ 1603 h 3206"/>
              <a:gd name="T6" fmla="*/ 1342 w 2197"/>
              <a:gd name="T7" fmla="*/ 3205 h 3206"/>
              <a:gd name="T8" fmla="*/ 0 w 2197"/>
              <a:gd name="T9" fmla="*/ 3205 h 3206"/>
              <a:gd name="T10" fmla="*/ 853 w 2197"/>
              <a:gd name="T11" fmla="*/ 1603 h 3206"/>
              <a:gd name="T12" fmla="*/ 0 w 2197"/>
              <a:gd name="T13" fmla="*/ 0 h 3206"/>
            </a:gdLst>
            <a:ahLst/>
            <a:cxnLst>
              <a:cxn ang="0">
                <a:pos x="T0" y="T1"/>
              </a:cxn>
              <a:cxn ang="0">
                <a:pos x="T2" y="T3"/>
              </a:cxn>
              <a:cxn ang="0">
                <a:pos x="T4" y="T5"/>
              </a:cxn>
              <a:cxn ang="0">
                <a:pos x="T6" y="T7"/>
              </a:cxn>
              <a:cxn ang="0">
                <a:pos x="T8" y="T9"/>
              </a:cxn>
              <a:cxn ang="0">
                <a:pos x="T10" y="T11"/>
              </a:cxn>
              <a:cxn ang="0">
                <a:pos x="T12" y="T13"/>
              </a:cxn>
            </a:cxnLst>
            <a:rect l="0" t="0" r="r" b="b"/>
            <a:pathLst>
              <a:path w="2197" h="3206">
                <a:moveTo>
                  <a:pt x="0" y="0"/>
                </a:moveTo>
                <a:lnTo>
                  <a:pt x="1342" y="0"/>
                </a:lnTo>
                <a:lnTo>
                  <a:pt x="2196" y="1603"/>
                </a:lnTo>
                <a:lnTo>
                  <a:pt x="1342" y="3205"/>
                </a:lnTo>
                <a:lnTo>
                  <a:pt x="0" y="3205"/>
                </a:lnTo>
                <a:lnTo>
                  <a:pt x="853" y="1603"/>
                </a:lnTo>
                <a:lnTo>
                  <a:pt x="0" y="0"/>
                </a:lnTo>
              </a:path>
            </a:pathLst>
          </a:custGeom>
          <a:solidFill>
            <a:schemeClr val="accent6">
              <a:alpha val="20000"/>
            </a:schemeClr>
          </a:solidFill>
          <a:ln>
            <a:noFill/>
          </a:ln>
          <a:effectLst/>
        </p:spPr>
        <p:txBody>
          <a:bodyPr wrap="none" anchor="ctr"/>
          <a:lstStyle/>
          <a:p>
            <a:endParaRPr lang="en-US" sz="1350" dirty="0">
              <a:latin typeface="Poppins" pitchFamily="2" charset="77"/>
            </a:endParaRPr>
          </a:p>
        </p:txBody>
      </p:sp>
      <p:sp>
        <p:nvSpPr>
          <p:cNvPr id="25" name="Freeform 81">
            <a:extLst>
              <a:ext uri="{FF2B5EF4-FFF2-40B4-BE49-F238E27FC236}">
                <a16:creationId xmlns:a16="http://schemas.microsoft.com/office/drawing/2014/main" id="{68324F74-4BE9-EB49-B137-268765CB914C}"/>
              </a:ext>
            </a:extLst>
          </p:cNvPr>
          <p:cNvSpPr>
            <a:spLocks noChangeArrowheads="1"/>
          </p:cNvSpPr>
          <p:nvPr/>
        </p:nvSpPr>
        <p:spPr bwMode="auto">
          <a:xfrm>
            <a:off x="7460721" y="3475630"/>
            <a:ext cx="873622" cy="694365"/>
          </a:xfrm>
          <a:custGeom>
            <a:avLst/>
            <a:gdLst>
              <a:gd name="T0" fmla="*/ 1077 w 1869"/>
              <a:gd name="T1" fmla="*/ 0 h 1487"/>
              <a:gd name="T2" fmla="*/ 1868 w 1869"/>
              <a:gd name="T3" fmla="*/ 1486 h 1487"/>
              <a:gd name="T4" fmla="*/ 791 w 1869"/>
              <a:gd name="T5" fmla="*/ 1486 h 1487"/>
              <a:gd name="T6" fmla="*/ 0 w 1869"/>
              <a:gd name="T7" fmla="*/ 0 h 1487"/>
              <a:gd name="T8" fmla="*/ 1077 w 1869"/>
              <a:gd name="T9" fmla="*/ 0 h 1487"/>
            </a:gdLst>
            <a:ahLst/>
            <a:cxnLst>
              <a:cxn ang="0">
                <a:pos x="T0" y="T1"/>
              </a:cxn>
              <a:cxn ang="0">
                <a:pos x="T2" y="T3"/>
              </a:cxn>
              <a:cxn ang="0">
                <a:pos x="T4" y="T5"/>
              </a:cxn>
              <a:cxn ang="0">
                <a:pos x="T6" y="T7"/>
              </a:cxn>
              <a:cxn ang="0">
                <a:pos x="T8" y="T9"/>
              </a:cxn>
            </a:cxnLst>
            <a:rect l="0" t="0" r="r" b="b"/>
            <a:pathLst>
              <a:path w="1869" h="1487">
                <a:moveTo>
                  <a:pt x="1077" y="0"/>
                </a:moveTo>
                <a:lnTo>
                  <a:pt x="1868" y="1486"/>
                </a:lnTo>
                <a:lnTo>
                  <a:pt x="791" y="1486"/>
                </a:lnTo>
                <a:lnTo>
                  <a:pt x="0" y="0"/>
                </a:lnTo>
                <a:lnTo>
                  <a:pt x="1077" y="0"/>
                </a:lnTo>
              </a:path>
            </a:pathLst>
          </a:custGeom>
          <a:solidFill>
            <a:schemeClr val="accent4">
              <a:alpha val="75000"/>
            </a:schemeClr>
          </a:solidFill>
          <a:ln>
            <a:noFill/>
          </a:ln>
          <a:effectLst/>
        </p:spPr>
        <p:txBody>
          <a:bodyPr wrap="none" anchor="ctr"/>
          <a:lstStyle/>
          <a:p>
            <a:endParaRPr lang="en-US" sz="1350" dirty="0">
              <a:latin typeface="Poppins" pitchFamily="2" charset="77"/>
            </a:endParaRPr>
          </a:p>
        </p:txBody>
      </p:sp>
      <p:sp>
        <p:nvSpPr>
          <p:cNvPr id="26" name="Freeform 82">
            <a:extLst>
              <a:ext uri="{FF2B5EF4-FFF2-40B4-BE49-F238E27FC236}">
                <a16:creationId xmlns:a16="http://schemas.microsoft.com/office/drawing/2014/main" id="{B165637B-17DB-2E48-8AA3-646833903805}"/>
              </a:ext>
            </a:extLst>
          </p:cNvPr>
          <p:cNvSpPr>
            <a:spLocks noChangeArrowheads="1"/>
          </p:cNvSpPr>
          <p:nvPr/>
        </p:nvSpPr>
        <p:spPr bwMode="auto">
          <a:xfrm>
            <a:off x="7460721" y="4169995"/>
            <a:ext cx="873622" cy="694364"/>
          </a:xfrm>
          <a:custGeom>
            <a:avLst/>
            <a:gdLst>
              <a:gd name="T0" fmla="*/ 791 w 1869"/>
              <a:gd name="T1" fmla="*/ 0 h 1486"/>
              <a:gd name="T2" fmla="*/ 0 w 1869"/>
              <a:gd name="T3" fmla="*/ 1485 h 1486"/>
              <a:gd name="T4" fmla="*/ 1077 w 1869"/>
              <a:gd name="T5" fmla="*/ 1485 h 1486"/>
              <a:gd name="T6" fmla="*/ 1868 w 1869"/>
              <a:gd name="T7" fmla="*/ 0 h 1486"/>
              <a:gd name="T8" fmla="*/ 791 w 1869"/>
              <a:gd name="T9" fmla="*/ 0 h 1486"/>
            </a:gdLst>
            <a:ahLst/>
            <a:cxnLst>
              <a:cxn ang="0">
                <a:pos x="T0" y="T1"/>
              </a:cxn>
              <a:cxn ang="0">
                <a:pos x="T2" y="T3"/>
              </a:cxn>
              <a:cxn ang="0">
                <a:pos x="T4" y="T5"/>
              </a:cxn>
              <a:cxn ang="0">
                <a:pos x="T6" y="T7"/>
              </a:cxn>
              <a:cxn ang="0">
                <a:pos x="T8" y="T9"/>
              </a:cxn>
            </a:cxnLst>
            <a:rect l="0" t="0" r="r" b="b"/>
            <a:pathLst>
              <a:path w="1869" h="1486">
                <a:moveTo>
                  <a:pt x="791" y="0"/>
                </a:moveTo>
                <a:lnTo>
                  <a:pt x="0" y="1485"/>
                </a:lnTo>
                <a:lnTo>
                  <a:pt x="1077" y="1485"/>
                </a:lnTo>
                <a:lnTo>
                  <a:pt x="1868" y="0"/>
                </a:lnTo>
                <a:lnTo>
                  <a:pt x="791" y="0"/>
                </a:lnTo>
              </a:path>
            </a:pathLst>
          </a:custGeom>
          <a:solidFill>
            <a:schemeClr val="accent4"/>
          </a:solidFill>
          <a:ln>
            <a:noFill/>
          </a:ln>
          <a:effectLst/>
        </p:spPr>
        <p:txBody>
          <a:bodyPr wrap="none" anchor="ctr"/>
          <a:lstStyle/>
          <a:p>
            <a:endParaRPr lang="en-US" sz="1350" dirty="0">
              <a:latin typeface="Poppins" pitchFamily="2" charset="77"/>
            </a:endParaRPr>
          </a:p>
        </p:txBody>
      </p:sp>
      <p:sp>
        <p:nvSpPr>
          <p:cNvPr id="27" name="Freeform 87">
            <a:extLst>
              <a:ext uri="{FF2B5EF4-FFF2-40B4-BE49-F238E27FC236}">
                <a16:creationId xmlns:a16="http://schemas.microsoft.com/office/drawing/2014/main" id="{E8F34EBB-D9E8-2C4F-A518-FEE65D89B232}"/>
              </a:ext>
            </a:extLst>
          </p:cNvPr>
          <p:cNvSpPr>
            <a:spLocks noChangeArrowheads="1"/>
          </p:cNvSpPr>
          <p:nvPr/>
        </p:nvSpPr>
        <p:spPr bwMode="auto">
          <a:xfrm>
            <a:off x="7351519" y="1746931"/>
            <a:ext cx="1026094" cy="1497931"/>
          </a:xfrm>
          <a:custGeom>
            <a:avLst/>
            <a:gdLst>
              <a:gd name="T0" fmla="*/ 0 w 2197"/>
              <a:gd name="T1" fmla="*/ 0 h 3205"/>
              <a:gd name="T2" fmla="*/ 1342 w 2197"/>
              <a:gd name="T3" fmla="*/ 0 h 3205"/>
              <a:gd name="T4" fmla="*/ 2196 w 2197"/>
              <a:gd name="T5" fmla="*/ 1603 h 3205"/>
              <a:gd name="T6" fmla="*/ 1342 w 2197"/>
              <a:gd name="T7" fmla="*/ 3204 h 3205"/>
              <a:gd name="T8" fmla="*/ 0 w 2197"/>
              <a:gd name="T9" fmla="*/ 3204 h 3205"/>
              <a:gd name="T10" fmla="*/ 854 w 2197"/>
              <a:gd name="T11" fmla="*/ 1603 h 3205"/>
              <a:gd name="T12" fmla="*/ 0 w 2197"/>
              <a:gd name="T13" fmla="*/ 0 h 3205"/>
            </a:gdLst>
            <a:ahLst/>
            <a:cxnLst>
              <a:cxn ang="0">
                <a:pos x="T0" y="T1"/>
              </a:cxn>
              <a:cxn ang="0">
                <a:pos x="T2" y="T3"/>
              </a:cxn>
              <a:cxn ang="0">
                <a:pos x="T4" y="T5"/>
              </a:cxn>
              <a:cxn ang="0">
                <a:pos x="T6" y="T7"/>
              </a:cxn>
              <a:cxn ang="0">
                <a:pos x="T8" y="T9"/>
              </a:cxn>
              <a:cxn ang="0">
                <a:pos x="T10" y="T11"/>
              </a:cxn>
              <a:cxn ang="0">
                <a:pos x="T12" y="T13"/>
              </a:cxn>
            </a:cxnLst>
            <a:rect l="0" t="0" r="r" b="b"/>
            <a:pathLst>
              <a:path w="2197" h="3205">
                <a:moveTo>
                  <a:pt x="0" y="0"/>
                </a:moveTo>
                <a:lnTo>
                  <a:pt x="1342" y="0"/>
                </a:lnTo>
                <a:lnTo>
                  <a:pt x="2196" y="1603"/>
                </a:lnTo>
                <a:lnTo>
                  <a:pt x="1342" y="3204"/>
                </a:lnTo>
                <a:lnTo>
                  <a:pt x="0" y="3204"/>
                </a:lnTo>
                <a:lnTo>
                  <a:pt x="854" y="1603"/>
                </a:lnTo>
                <a:lnTo>
                  <a:pt x="0" y="0"/>
                </a:lnTo>
              </a:path>
            </a:pathLst>
          </a:custGeom>
          <a:solidFill>
            <a:schemeClr val="accent6">
              <a:alpha val="20000"/>
            </a:schemeClr>
          </a:solidFill>
          <a:ln>
            <a:noFill/>
          </a:ln>
          <a:effectLst/>
        </p:spPr>
        <p:txBody>
          <a:bodyPr wrap="none" anchor="ctr"/>
          <a:lstStyle/>
          <a:p>
            <a:endParaRPr lang="en-US" sz="1350" dirty="0">
              <a:latin typeface="Poppins" pitchFamily="2" charset="77"/>
            </a:endParaRPr>
          </a:p>
        </p:txBody>
      </p:sp>
      <p:sp>
        <p:nvSpPr>
          <p:cNvPr id="28" name="Freeform 88">
            <a:extLst>
              <a:ext uri="{FF2B5EF4-FFF2-40B4-BE49-F238E27FC236}">
                <a16:creationId xmlns:a16="http://schemas.microsoft.com/office/drawing/2014/main" id="{2D4C4B4D-BD2B-A84C-BD48-D28304BD3003}"/>
              </a:ext>
            </a:extLst>
          </p:cNvPr>
          <p:cNvSpPr>
            <a:spLocks noChangeArrowheads="1"/>
          </p:cNvSpPr>
          <p:nvPr/>
        </p:nvSpPr>
        <p:spPr bwMode="auto">
          <a:xfrm>
            <a:off x="7442177" y="1802561"/>
            <a:ext cx="873622" cy="694365"/>
          </a:xfrm>
          <a:custGeom>
            <a:avLst/>
            <a:gdLst>
              <a:gd name="T0" fmla="*/ 1077 w 1870"/>
              <a:gd name="T1" fmla="*/ 0 h 1486"/>
              <a:gd name="T2" fmla="*/ 1869 w 1870"/>
              <a:gd name="T3" fmla="*/ 1485 h 1486"/>
              <a:gd name="T4" fmla="*/ 791 w 1870"/>
              <a:gd name="T5" fmla="*/ 1485 h 1486"/>
              <a:gd name="T6" fmla="*/ 0 w 1870"/>
              <a:gd name="T7" fmla="*/ 0 h 1486"/>
              <a:gd name="T8" fmla="*/ 1077 w 1870"/>
              <a:gd name="T9" fmla="*/ 0 h 1486"/>
            </a:gdLst>
            <a:ahLst/>
            <a:cxnLst>
              <a:cxn ang="0">
                <a:pos x="T0" y="T1"/>
              </a:cxn>
              <a:cxn ang="0">
                <a:pos x="T2" y="T3"/>
              </a:cxn>
              <a:cxn ang="0">
                <a:pos x="T4" y="T5"/>
              </a:cxn>
              <a:cxn ang="0">
                <a:pos x="T6" y="T7"/>
              </a:cxn>
              <a:cxn ang="0">
                <a:pos x="T8" y="T9"/>
              </a:cxn>
            </a:cxnLst>
            <a:rect l="0" t="0" r="r" b="b"/>
            <a:pathLst>
              <a:path w="1870" h="1486">
                <a:moveTo>
                  <a:pt x="1077" y="0"/>
                </a:moveTo>
                <a:lnTo>
                  <a:pt x="1869" y="1485"/>
                </a:lnTo>
                <a:lnTo>
                  <a:pt x="791" y="1485"/>
                </a:lnTo>
                <a:lnTo>
                  <a:pt x="0" y="0"/>
                </a:lnTo>
                <a:lnTo>
                  <a:pt x="1077" y="0"/>
                </a:lnTo>
              </a:path>
            </a:pathLst>
          </a:custGeom>
          <a:solidFill>
            <a:schemeClr val="accent3">
              <a:alpha val="75000"/>
            </a:schemeClr>
          </a:solidFill>
          <a:ln>
            <a:noFill/>
          </a:ln>
          <a:effectLst/>
        </p:spPr>
        <p:txBody>
          <a:bodyPr wrap="none" anchor="ctr"/>
          <a:lstStyle/>
          <a:p>
            <a:endParaRPr lang="en-US" sz="1350" dirty="0">
              <a:latin typeface="Poppins" pitchFamily="2" charset="77"/>
            </a:endParaRPr>
          </a:p>
        </p:txBody>
      </p:sp>
      <p:sp>
        <p:nvSpPr>
          <p:cNvPr id="29" name="Freeform 89">
            <a:extLst>
              <a:ext uri="{FF2B5EF4-FFF2-40B4-BE49-F238E27FC236}">
                <a16:creationId xmlns:a16="http://schemas.microsoft.com/office/drawing/2014/main" id="{67FBBDDF-B8A7-0442-A878-444F32AF0D2F}"/>
              </a:ext>
            </a:extLst>
          </p:cNvPr>
          <p:cNvSpPr>
            <a:spLocks noChangeArrowheads="1"/>
          </p:cNvSpPr>
          <p:nvPr/>
        </p:nvSpPr>
        <p:spPr bwMode="auto">
          <a:xfrm>
            <a:off x="7442177" y="2494866"/>
            <a:ext cx="873622" cy="694365"/>
          </a:xfrm>
          <a:custGeom>
            <a:avLst/>
            <a:gdLst>
              <a:gd name="T0" fmla="*/ 791 w 1870"/>
              <a:gd name="T1" fmla="*/ 0 h 1486"/>
              <a:gd name="T2" fmla="*/ 0 w 1870"/>
              <a:gd name="T3" fmla="*/ 1485 h 1486"/>
              <a:gd name="T4" fmla="*/ 1077 w 1870"/>
              <a:gd name="T5" fmla="*/ 1485 h 1486"/>
              <a:gd name="T6" fmla="*/ 1869 w 1870"/>
              <a:gd name="T7" fmla="*/ 0 h 1486"/>
              <a:gd name="T8" fmla="*/ 791 w 1870"/>
              <a:gd name="T9" fmla="*/ 0 h 1486"/>
            </a:gdLst>
            <a:ahLst/>
            <a:cxnLst>
              <a:cxn ang="0">
                <a:pos x="T0" y="T1"/>
              </a:cxn>
              <a:cxn ang="0">
                <a:pos x="T2" y="T3"/>
              </a:cxn>
              <a:cxn ang="0">
                <a:pos x="T4" y="T5"/>
              </a:cxn>
              <a:cxn ang="0">
                <a:pos x="T6" y="T7"/>
              </a:cxn>
              <a:cxn ang="0">
                <a:pos x="T8" y="T9"/>
              </a:cxn>
            </a:cxnLst>
            <a:rect l="0" t="0" r="r" b="b"/>
            <a:pathLst>
              <a:path w="1870" h="1486">
                <a:moveTo>
                  <a:pt x="791" y="0"/>
                </a:moveTo>
                <a:lnTo>
                  <a:pt x="0" y="1485"/>
                </a:lnTo>
                <a:lnTo>
                  <a:pt x="1077" y="1485"/>
                </a:lnTo>
                <a:lnTo>
                  <a:pt x="1869" y="0"/>
                </a:lnTo>
                <a:lnTo>
                  <a:pt x="791" y="0"/>
                </a:lnTo>
              </a:path>
            </a:pathLst>
          </a:custGeom>
          <a:solidFill>
            <a:schemeClr val="accent3"/>
          </a:solidFill>
          <a:ln>
            <a:noFill/>
          </a:ln>
          <a:effectLst/>
        </p:spPr>
        <p:txBody>
          <a:bodyPr wrap="none" anchor="ctr"/>
          <a:lstStyle/>
          <a:p>
            <a:endParaRPr lang="en-US" sz="1350" dirty="0">
              <a:latin typeface="Poppins" pitchFamily="2" charset="77"/>
            </a:endParaRPr>
          </a:p>
        </p:txBody>
      </p:sp>
      <p:sp>
        <p:nvSpPr>
          <p:cNvPr id="30" name="Line 83">
            <a:extLst>
              <a:ext uri="{FF2B5EF4-FFF2-40B4-BE49-F238E27FC236}">
                <a16:creationId xmlns:a16="http://schemas.microsoft.com/office/drawing/2014/main" id="{3DBF86D1-3A51-7A40-9B0A-D88C35C53608}"/>
              </a:ext>
            </a:extLst>
          </p:cNvPr>
          <p:cNvSpPr>
            <a:spLocks noChangeShapeType="1"/>
          </p:cNvSpPr>
          <p:nvPr/>
        </p:nvSpPr>
        <p:spPr bwMode="auto">
          <a:xfrm flipH="1">
            <a:off x="4787317" y="3642525"/>
            <a:ext cx="2638376" cy="0"/>
          </a:xfrm>
          <a:prstGeom prst="line">
            <a:avLst/>
          </a:prstGeom>
          <a:noFill/>
          <a:ln w="38100" cap="flat">
            <a:solidFill>
              <a:schemeClr val="accent4"/>
            </a:solidFill>
            <a:round/>
            <a:headEnd/>
            <a:tailEnd type="oval"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1350" dirty="0">
              <a:latin typeface="Poppins" pitchFamily="2" charset="77"/>
            </a:endParaRPr>
          </a:p>
        </p:txBody>
      </p:sp>
      <p:sp>
        <p:nvSpPr>
          <p:cNvPr id="31" name="Line 85">
            <a:extLst>
              <a:ext uri="{FF2B5EF4-FFF2-40B4-BE49-F238E27FC236}">
                <a16:creationId xmlns:a16="http://schemas.microsoft.com/office/drawing/2014/main" id="{6D625A1B-22A5-A445-B657-FDD20AEF70A6}"/>
              </a:ext>
            </a:extLst>
          </p:cNvPr>
          <p:cNvSpPr>
            <a:spLocks noChangeShapeType="1"/>
          </p:cNvSpPr>
          <p:nvPr/>
        </p:nvSpPr>
        <p:spPr bwMode="auto">
          <a:xfrm flipH="1">
            <a:off x="4787317" y="4697465"/>
            <a:ext cx="2638376" cy="0"/>
          </a:xfrm>
          <a:prstGeom prst="line">
            <a:avLst/>
          </a:prstGeom>
          <a:noFill/>
          <a:ln w="38100" cap="flat">
            <a:solidFill>
              <a:schemeClr val="accent4"/>
            </a:solidFill>
            <a:round/>
            <a:headEnd/>
            <a:tailEnd type="oval"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1350" dirty="0">
              <a:latin typeface="Poppins" pitchFamily="2" charset="77"/>
            </a:endParaRPr>
          </a:p>
        </p:txBody>
      </p:sp>
      <p:sp>
        <p:nvSpPr>
          <p:cNvPr id="32" name="Line 90">
            <a:extLst>
              <a:ext uri="{FF2B5EF4-FFF2-40B4-BE49-F238E27FC236}">
                <a16:creationId xmlns:a16="http://schemas.microsoft.com/office/drawing/2014/main" id="{E01DBD18-1CCB-6748-AF15-1FAB552A4A22}"/>
              </a:ext>
            </a:extLst>
          </p:cNvPr>
          <p:cNvSpPr>
            <a:spLocks noChangeShapeType="1"/>
          </p:cNvSpPr>
          <p:nvPr/>
        </p:nvSpPr>
        <p:spPr bwMode="auto">
          <a:xfrm flipH="1">
            <a:off x="4787317" y="1952974"/>
            <a:ext cx="2638376" cy="0"/>
          </a:xfrm>
          <a:prstGeom prst="line">
            <a:avLst/>
          </a:prstGeom>
          <a:noFill/>
          <a:ln w="38100" cap="flat">
            <a:solidFill>
              <a:schemeClr val="accent3"/>
            </a:solidFill>
            <a:round/>
            <a:headEnd/>
            <a:tailEnd type="oval"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1350" dirty="0">
              <a:latin typeface="Poppins" pitchFamily="2" charset="77"/>
            </a:endParaRPr>
          </a:p>
        </p:txBody>
      </p:sp>
      <p:sp>
        <p:nvSpPr>
          <p:cNvPr id="33" name="Line 92">
            <a:extLst>
              <a:ext uri="{FF2B5EF4-FFF2-40B4-BE49-F238E27FC236}">
                <a16:creationId xmlns:a16="http://schemas.microsoft.com/office/drawing/2014/main" id="{C1FC47FB-615A-6240-9552-75CE395596AB}"/>
              </a:ext>
            </a:extLst>
          </p:cNvPr>
          <p:cNvSpPr>
            <a:spLocks noChangeShapeType="1"/>
          </p:cNvSpPr>
          <p:nvPr/>
        </p:nvSpPr>
        <p:spPr bwMode="auto">
          <a:xfrm flipH="1">
            <a:off x="4787317" y="3007913"/>
            <a:ext cx="2638376" cy="0"/>
          </a:xfrm>
          <a:prstGeom prst="line">
            <a:avLst/>
          </a:prstGeom>
          <a:noFill/>
          <a:ln w="38100" cap="flat">
            <a:solidFill>
              <a:schemeClr val="accent3"/>
            </a:solidFill>
            <a:round/>
            <a:headEnd/>
            <a:tailEnd type="oval"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1350" dirty="0">
              <a:latin typeface="Poppins" pitchFamily="2" charset="77"/>
            </a:endParaRPr>
          </a:p>
        </p:txBody>
      </p:sp>
      <p:sp>
        <p:nvSpPr>
          <p:cNvPr id="6" name="TextBox 5">
            <a:extLst>
              <a:ext uri="{FF2B5EF4-FFF2-40B4-BE49-F238E27FC236}">
                <a16:creationId xmlns:a16="http://schemas.microsoft.com/office/drawing/2014/main" id="{BED8AF3B-2808-B547-B530-8D1AD51BEA89}"/>
              </a:ext>
            </a:extLst>
          </p:cNvPr>
          <p:cNvSpPr txBox="1"/>
          <p:nvPr/>
        </p:nvSpPr>
        <p:spPr>
          <a:xfrm>
            <a:off x="1705126" y="2020561"/>
            <a:ext cx="2753734" cy="288541"/>
          </a:xfrm>
          <a:prstGeom prst="rect">
            <a:avLst/>
          </a:prstGeom>
          <a:noFill/>
        </p:spPr>
        <p:txBody>
          <a:bodyPr wrap="square" rtlCol="0" anchor="b">
            <a:spAutoFit/>
          </a:bodyPr>
          <a:lstStyle/>
          <a:p>
            <a:r>
              <a:rPr lang="en-US" sz="1275" b="1" spc="-11" dirty="0">
                <a:solidFill>
                  <a:schemeClr val="tx2"/>
                </a:solidFill>
                <a:latin typeface="Poppins" pitchFamily="2" charset="77"/>
                <a:cs typeface="Poppins" pitchFamily="2" charset="77"/>
              </a:rPr>
              <a:t>AMOUNT</a:t>
            </a:r>
          </a:p>
        </p:txBody>
      </p:sp>
      <p:sp>
        <p:nvSpPr>
          <p:cNvPr id="7" name="TextBox 6">
            <a:extLst>
              <a:ext uri="{FF2B5EF4-FFF2-40B4-BE49-F238E27FC236}">
                <a16:creationId xmlns:a16="http://schemas.microsoft.com/office/drawing/2014/main" id="{1EF7972E-FB1B-4848-A89A-965298CB362C}"/>
              </a:ext>
            </a:extLst>
          </p:cNvPr>
          <p:cNvSpPr txBox="1"/>
          <p:nvPr/>
        </p:nvSpPr>
        <p:spPr>
          <a:xfrm>
            <a:off x="1705126" y="2332604"/>
            <a:ext cx="2753734" cy="618374"/>
          </a:xfrm>
          <a:prstGeom prst="rect">
            <a:avLst/>
          </a:prstGeom>
          <a:noFill/>
        </p:spPr>
        <p:txBody>
          <a:bodyPr wrap="square" rtlCol="0">
            <a:spAutoFit/>
          </a:bodyPr>
          <a:lstStyle/>
          <a:p>
            <a:pPr>
              <a:lnSpc>
                <a:spcPts val="1350"/>
              </a:lnSpc>
            </a:pPr>
            <a:r>
              <a:rPr lang="en-US" sz="900" spc="-8" dirty="0">
                <a:latin typeface="Poppins" pitchFamily="2" charset="77"/>
                <a:cs typeface="Poppins" pitchFamily="2" charset="77"/>
              </a:rPr>
              <a:t>The health plan shall reimburse the greater of either the state-established school-linked fee or the health plan/LEA negotiated rate. </a:t>
            </a:r>
          </a:p>
        </p:txBody>
      </p:sp>
      <p:sp>
        <p:nvSpPr>
          <p:cNvPr id="8" name="TextBox 7">
            <a:extLst>
              <a:ext uri="{FF2B5EF4-FFF2-40B4-BE49-F238E27FC236}">
                <a16:creationId xmlns:a16="http://schemas.microsoft.com/office/drawing/2014/main" id="{1B008C3D-307C-0547-8908-52B758AE15DE}"/>
              </a:ext>
            </a:extLst>
          </p:cNvPr>
          <p:cNvSpPr txBox="1"/>
          <p:nvPr/>
        </p:nvSpPr>
        <p:spPr>
          <a:xfrm>
            <a:off x="1705126" y="3707718"/>
            <a:ext cx="2753732" cy="288541"/>
          </a:xfrm>
          <a:prstGeom prst="rect">
            <a:avLst/>
          </a:prstGeom>
          <a:noFill/>
        </p:spPr>
        <p:txBody>
          <a:bodyPr wrap="square" rtlCol="0" anchor="b">
            <a:spAutoFit/>
          </a:bodyPr>
          <a:lstStyle/>
          <a:p>
            <a:r>
              <a:rPr lang="en-US" sz="1275" b="1" spc="-11" dirty="0">
                <a:solidFill>
                  <a:schemeClr val="tx2"/>
                </a:solidFill>
                <a:latin typeface="Poppins" pitchFamily="2" charset="77"/>
                <a:cs typeface="Poppins" pitchFamily="2" charset="77"/>
              </a:rPr>
              <a:t>TIMELY PAYMENT</a:t>
            </a:r>
          </a:p>
        </p:txBody>
      </p:sp>
      <p:sp>
        <p:nvSpPr>
          <p:cNvPr id="9" name="TextBox 8">
            <a:extLst>
              <a:ext uri="{FF2B5EF4-FFF2-40B4-BE49-F238E27FC236}">
                <a16:creationId xmlns:a16="http://schemas.microsoft.com/office/drawing/2014/main" id="{7757A77F-7D18-0642-A8AC-834EAD2A9D8C}"/>
              </a:ext>
            </a:extLst>
          </p:cNvPr>
          <p:cNvSpPr txBox="1"/>
          <p:nvPr/>
        </p:nvSpPr>
        <p:spPr>
          <a:xfrm>
            <a:off x="1705126" y="4019760"/>
            <a:ext cx="2753733" cy="438838"/>
          </a:xfrm>
          <a:prstGeom prst="rect">
            <a:avLst/>
          </a:prstGeom>
          <a:noFill/>
        </p:spPr>
        <p:txBody>
          <a:bodyPr wrap="square" rtlCol="0">
            <a:spAutoFit/>
          </a:bodyPr>
          <a:lstStyle/>
          <a:p>
            <a:pPr>
              <a:lnSpc>
                <a:spcPts val="1350"/>
              </a:lnSpc>
            </a:pPr>
            <a:r>
              <a:rPr lang="en-US" sz="900" spc="-8" dirty="0">
                <a:latin typeface="Poppins" pitchFamily="2" charset="77"/>
                <a:cs typeface="Poppins" pitchFamily="2" charset="77"/>
              </a:rPr>
              <a:t>The health plan must pay claims in a timely manner (generally 30 days).</a:t>
            </a:r>
          </a:p>
        </p:txBody>
      </p:sp>
      <p:sp>
        <p:nvSpPr>
          <p:cNvPr id="10" name="TextBox 9">
            <a:extLst>
              <a:ext uri="{FF2B5EF4-FFF2-40B4-BE49-F238E27FC236}">
                <a16:creationId xmlns:a16="http://schemas.microsoft.com/office/drawing/2014/main" id="{6247E0BC-ACD9-314C-9671-1CC76EE11237}"/>
              </a:ext>
            </a:extLst>
          </p:cNvPr>
          <p:cNvSpPr txBox="1"/>
          <p:nvPr/>
        </p:nvSpPr>
        <p:spPr>
          <a:xfrm>
            <a:off x="4726930" y="2020561"/>
            <a:ext cx="2753733" cy="288541"/>
          </a:xfrm>
          <a:prstGeom prst="rect">
            <a:avLst/>
          </a:prstGeom>
          <a:noFill/>
        </p:spPr>
        <p:txBody>
          <a:bodyPr wrap="square" rtlCol="0" anchor="b">
            <a:spAutoFit/>
          </a:bodyPr>
          <a:lstStyle/>
          <a:p>
            <a:pPr algn="r"/>
            <a:r>
              <a:rPr lang="en-US" sz="1275" b="1" spc="-11" dirty="0">
                <a:solidFill>
                  <a:schemeClr val="tx2"/>
                </a:solidFill>
                <a:latin typeface="Poppins" pitchFamily="2" charset="77"/>
                <a:cs typeface="Poppins" pitchFamily="2" charset="77"/>
              </a:rPr>
              <a:t>PREAUTHORIZATION</a:t>
            </a:r>
          </a:p>
        </p:txBody>
      </p:sp>
      <p:sp>
        <p:nvSpPr>
          <p:cNvPr id="11" name="TextBox 10">
            <a:extLst>
              <a:ext uri="{FF2B5EF4-FFF2-40B4-BE49-F238E27FC236}">
                <a16:creationId xmlns:a16="http://schemas.microsoft.com/office/drawing/2014/main" id="{C0732B15-73D4-3D41-AA37-FB5909BA7844}"/>
              </a:ext>
            </a:extLst>
          </p:cNvPr>
          <p:cNvSpPr txBox="1"/>
          <p:nvPr/>
        </p:nvSpPr>
        <p:spPr>
          <a:xfrm>
            <a:off x="4603846" y="2332604"/>
            <a:ext cx="2931145" cy="797911"/>
          </a:xfrm>
          <a:prstGeom prst="rect">
            <a:avLst/>
          </a:prstGeom>
          <a:noFill/>
        </p:spPr>
        <p:txBody>
          <a:bodyPr wrap="square" rtlCol="0">
            <a:spAutoFit/>
          </a:bodyPr>
          <a:lstStyle/>
          <a:p>
            <a:pPr algn="r">
              <a:lnSpc>
                <a:spcPts val="1350"/>
              </a:lnSpc>
            </a:pPr>
            <a:r>
              <a:rPr lang="en-US" sz="900" spc="-8" dirty="0">
                <a:latin typeface="Poppins" pitchFamily="2" charset="77"/>
                <a:cs typeface="Poppins" pitchFamily="2" charset="77"/>
              </a:rPr>
              <a:t>The health plan cannot require preauthorization. (Caveat- DHCS stakeholder group will decide if there are an exceptions to this rule.)</a:t>
            </a:r>
          </a:p>
          <a:p>
            <a:pPr algn="r">
              <a:lnSpc>
                <a:spcPts val="1350"/>
              </a:lnSpc>
            </a:pPr>
            <a:r>
              <a:rPr lang="en-US" sz="900" spc="-8" dirty="0">
                <a:latin typeface="Poppins" pitchFamily="2" charset="77"/>
                <a:cs typeface="Poppins" pitchFamily="2" charset="77"/>
              </a:rPr>
              <a:t> </a:t>
            </a:r>
          </a:p>
        </p:txBody>
      </p:sp>
      <p:sp>
        <p:nvSpPr>
          <p:cNvPr id="12" name="TextBox 11">
            <a:extLst>
              <a:ext uri="{FF2B5EF4-FFF2-40B4-BE49-F238E27FC236}">
                <a16:creationId xmlns:a16="http://schemas.microsoft.com/office/drawing/2014/main" id="{420472D1-AF54-5542-BCF5-A56353528ECD}"/>
              </a:ext>
            </a:extLst>
          </p:cNvPr>
          <p:cNvSpPr txBox="1"/>
          <p:nvPr/>
        </p:nvSpPr>
        <p:spPr>
          <a:xfrm>
            <a:off x="4726930" y="3707718"/>
            <a:ext cx="2753733" cy="288541"/>
          </a:xfrm>
          <a:prstGeom prst="rect">
            <a:avLst/>
          </a:prstGeom>
          <a:noFill/>
        </p:spPr>
        <p:txBody>
          <a:bodyPr wrap="square" rtlCol="0" anchor="b">
            <a:spAutoFit/>
          </a:bodyPr>
          <a:lstStyle/>
          <a:p>
            <a:pPr algn="r"/>
            <a:r>
              <a:rPr lang="en-US" sz="1275" b="1" spc="-11" dirty="0">
                <a:solidFill>
                  <a:schemeClr val="tx2"/>
                </a:solidFill>
                <a:latin typeface="Poppins" pitchFamily="2" charset="77"/>
                <a:cs typeface="Poppins" pitchFamily="2" charset="77"/>
              </a:rPr>
              <a:t>CO-PAYMENTS</a:t>
            </a:r>
          </a:p>
        </p:txBody>
      </p:sp>
      <p:sp>
        <p:nvSpPr>
          <p:cNvPr id="13" name="TextBox 12">
            <a:extLst>
              <a:ext uri="{FF2B5EF4-FFF2-40B4-BE49-F238E27FC236}">
                <a16:creationId xmlns:a16="http://schemas.microsoft.com/office/drawing/2014/main" id="{50A7C591-3B97-B042-9586-84285C4325DD}"/>
              </a:ext>
            </a:extLst>
          </p:cNvPr>
          <p:cNvSpPr txBox="1"/>
          <p:nvPr/>
        </p:nvSpPr>
        <p:spPr>
          <a:xfrm>
            <a:off x="4726930" y="4019760"/>
            <a:ext cx="2753733" cy="618374"/>
          </a:xfrm>
          <a:prstGeom prst="rect">
            <a:avLst/>
          </a:prstGeom>
          <a:noFill/>
        </p:spPr>
        <p:txBody>
          <a:bodyPr wrap="square" rtlCol="0">
            <a:spAutoFit/>
          </a:bodyPr>
          <a:lstStyle/>
          <a:p>
            <a:pPr algn="r">
              <a:lnSpc>
                <a:spcPts val="1350"/>
              </a:lnSpc>
            </a:pPr>
            <a:r>
              <a:rPr lang="en-US" sz="900" spc="-8" dirty="0">
                <a:latin typeface="Poppins" pitchFamily="2" charset="77"/>
                <a:cs typeface="Poppins" pitchFamily="2" charset="77"/>
              </a:rPr>
              <a:t>Neither the plan nor the LEA may charge a copayment, deductible, or any other form of cost sharing.</a:t>
            </a:r>
          </a:p>
        </p:txBody>
      </p:sp>
      <p:sp>
        <p:nvSpPr>
          <p:cNvPr id="34" name="Rectangle 33">
            <a:extLst>
              <a:ext uri="{FF2B5EF4-FFF2-40B4-BE49-F238E27FC236}">
                <a16:creationId xmlns:a16="http://schemas.microsoft.com/office/drawing/2014/main" id="{D870B53E-D60A-4E53-BD43-7843FEFF404E}"/>
              </a:ext>
            </a:extLst>
          </p:cNvPr>
          <p:cNvSpPr/>
          <p:nvPr/>
        </p:nvSpPr>
        <p:spPr>
          <a:xfrm>
            <a:off x="341895" y="296068"/>
            <a:ext cx="4459790"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7AED21AA-83BB-4BDB-BA38-23154691DCF7}"/>
              </a:ext>
            </a:extLst>
          </p:cNvPr>
          <p:cNvSpPr/>
          <p:nvPr/>
        </p:nvSpPr>
        <p:spPr>
          <a:xfrm>
            <a:off x="268777" y="296068"/>
            <a:ext cx="80031" cy="754577"/>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
        <p:nvSpPr>
          <p:cNvPr id="36" name="TextBox 35">
            <a:extLst>
              <a:ext uri="{FF2B5EF4-FFF2-40B4-BE49-F238E27FC236}">
                <a16:creationId xmlns:a16="http://schemas.microsoft.com/office/drawing/2014/main" id="{9C186E29-B0A5-441A-84EC-02509B37B90F}"/>
              </a:ext>
            </a:extLst>
          </p:cNvPr>
          <p:cNvSpPr txBox="1"/>
          <p:nvPr/>
        </p:nvSpPr>
        <p:spPr>
          <a:xfrm>
            <a:off x="467535" y="454001"/>
            <a:ext cx="641522" cy="438710"/>
          </a:xfrm>
          <a:prstGeom prst="rect">
            <a:avLst/>
          </a:prstGeom>
          <a:noFill/>
        </p:spPr>
        <p:txBody>
          <a:bodyPr wrap="none" rtlCol="0" anchor="ctr" anchorCtr="0">
            <a:spAutoFit/>
          </a:bodyPr>
          <a:lstStyle/>
          <a:p>
            <a:pPr algn="ctr"/>
            <a:r>
              <a:rPr lang="en-US" sz="2251" b="1" dirty="0">
                <a:solidFill>
                  <a:schemeClr val="tx2">
                    <a:lumMod val="40000"/>
                    <a:lumOff val="60000"/>
                  </a:schemeClr>
                </a:solidFill>
                <a:latin typeface="Poppins" pitchFamily="2" charset="77"/>
                <a:ea typeface="League Spartan" charset="0"/>
                <a:cs typeface="Poppins" pitchFamily="2" charset="77"/>
              </a:rPr>
              <a:t>05.</a:t>
            </a:r>
          </a:p>
        </p:txBody>
      </p:sp>
      <p:sp>
        <p:nvSpPr>
          <p:cNvPr id="37" name="TextBox 36">
            <a:extLst>
              <a:ext uri="{FF2B5EF4-FFF2-40B4-BE49-F238E27FC236}">
                <a16:creationId xmlns:a16="http://schemas.microsoft.com/office/drawing/2014/main" id="{F676BD33-60F5-4E21-A653-AB0A93937E76}"/>
              </a:ext>
            </a:extLst>
          </p:cNvPr>
          <p:cNvSpPr txBox="1"/>
          <p:nvPr/>
        </p:nvSpPr>
        <p:spPr>
          <a:xfrm>
            <a:off x="1345878" y="380968"/>
            <a:ext cx="3167127" cy="584775"/>
          </a:xfrm>
          <a:prstGeom prst="rect">
            <a:avLst/>
          </a:prstGeom>
          <a:noFill/>
        </p:spPr>
        <p:txBody>
          <a:bodyPr wrap="square" rtlCol="0" anchor="b" anchorCtr="0">
            <a:spAutoFit/>
          </a:bodyPr>
          <a:lstStyle/>
          <a:p>
            <a:r>
              <a:rPr lang="en-US" sz="1600" b="1" dirty="0">
                <a:solidFill>
                  <a:schemeClr val="tx2"/>
                </a:solidFill>
                <a:latin typeface="Poppins" pitchFamily="2" charset="77"/>
                <a:ea typeface="League Spartan" charset="0"/>
                <a:cs typeface="Poppins" pitchFamily="2" charset="77"/>
              </a:rPr>
              <a:t>REIMBURSEMENT FOR SCHOOL-BASED SERVICES</a:t>
            </a:r>
          </a:p>
        </p:txBody>
      </p:sp>
    </p:spTree>
    <p:extLst>
      <p:ext uri="{BB962C8B-B14F-4D97-AF65-F5344CB8AC3E}">
        <p14:creationId xmlns:p14="http://schemas.microsoft.com/office/powerpoint/2010/main" val="28161757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5F366F27-8A2E-4FFA-8CF1-93E98F583A84}"/>
              </a:ext>
            </a:extLst>
          </p:cNvPr>
          <p:cNvSpPr>
            <a:spLocks noGrp="1"/>
          </p:cNvSpPr>
          <p:nvPr>
            <p:ph type="sldNum" sz="quarter" idx="12"/>
          </p:nvPr>
        </p:nvSpPr>
        <p:spPr>
          <a:xfrm>
            <a:off x="8582025" y="5297488"/>
            <a:ext cx="400050" cy="303212"/>
          </a:xfrm>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9pPr>
          </a:lstStyle>
          <a:p>
            <a:pPr>
              <a:spcBef>
                <a:spcPct val="0"/>
              </a:spcBef>
              <a:buFontTx/>
              <a:buNone/>
              <a:defRPr/>
            </a:pPr>
            <a:fld id="{DE725960-CFE4-45A8-909A-3A2A572F6E8E}" type="slidenum">
              <a:rPr lang="en-US" altLang="en-US" sz="1600" smtClean="0">
                <a:solidFill>
                  <a:srgbClr val="FFFFFF"/>
                </a:solidFill>
              </a:rPr>
              <a:pPr>
                <a:spcBef>
                  <a:spcPct val="0"/>
                </a:spcBef>
                <a:buFontTx/>
                <a:buNone/>
                <a:defRPr/>
              </a:pPr>
              <a:t>21</a:t>
            </a:fld>
            <a:endParaRPr lang="en-US" altLang="en-US" sz="1600">
              <a:solidFill>
                <a:srgbClr val="FFFFFF"/>
              </a:solidFill>
            </a:endParaRPr>
          </a:p>
        </p:txBody>
      </p:sp>
      <p:sp>
        <p:nvSpPr>
          <p:cNvPr id="6" name="Rectangle 5">
            <a:extLst>
              <a:ext uri="{FF2B5EF4-FFF2-40B4-BE49-F238E27FC236}">
                <a16:creationId xmlns:a16="http://schemas.microsoft.com/office/drawing/2014/main" id="{8EC0925A-DBEC-46EC-B42D-22DFB34A014D}"/>
              </a:ext>
            </a:extLst>
          </p:cNvPr>
          <p:cNvSpPr/>
          <p:nvPr/>
        </p:nvSpPr>
        <p:spPr>
          <a:xfrm>
            <a:off x="341895" y="296068"/>
            <a:ext cx="4459790"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7E073C9-3ADA-41B6-9D3E-2EC96026B7A3}"/>
              </a:ext>
            </a:extLst>
          </p:cNvPr>
          <p:cNvSpPr txBox="1"/>
          <p:nvPr/>
        </p:nvSpPr>
        <p:spPr>
          <a:xfrm>
            <a:off x="469138" y="454001"/>
            <a:ext cx="638316" cy="438710"/>
          </a:xfrm>
          <a:prstGeom prst="rect">
            <a:avLst/>
          </a:prstGeom>
          <a:noFill/>
        </p:spPr>
        <p:txBody>
          <a:bodyPr wrap="none" rtlCol="0" anchor="ctr" anchorCtr="0">
            <a:spAutoFit/>
          </a:bodyPr>
          <a:lstStyle/>
          <a:p>
            <a:pPr algn="ctr"/>
            <a:r>
              <a:rPr lang="en-US" sz="2251" b="1" dirty="0">
                <a:solidFill>
                  <a:schemeClr val="accent5"/>
                </a:solidFill>
                <a:latin typeface="Poppins" pitchFamily="2" charset="77"/>
                <a:ea typeface="League Spartan" charset="0"/>
                <a:cs typeface="Poppins" pitchFamily="2" charset="77"/>
              </a:rPr>
              <a:t>06.</a:t>
            </a:r>
          </a:p>
        </p:txBody>
      </p:sp>
      <p:sp>
        <p:nvSpPr>
          <p:cNvPr id="10" name="Rectangle 9">
            <a:extLst>
              <a:ext uri="{FF2B5EF4-FFF2-40B4-BE49-F238E27FC236}">
                <a16:creationId xmlns:a16="http://schemas.microsoft.com/office/drawing/2014/main" id="{9D872330-18DD-4F2C-A8D6-52458E86828E}"/>
              </a:ext>
            </a:extLst>
          </p:cNvPr>
          <p:cNvSpPr/>
          <p:nvPr/>
        </p:nvSpPr>
        <p:spPr>
          <a:xfrm>
            <a:off x="268777" y="296068"/>
            <a:ext cx="80031" cy="75457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
        <p:nvSpPr>
          <p:cNvPr id="11" name="TextBox 10">
            <a:extLst>
              <a:ext uri="{FF2B5EF4-FFF2-40B4-BE49-F238E27FC236}">
                <a16:creationId xmlns:a16="http://schemas.microsoft.com/office/drawing/2014/main" id="{B9A56430-194D-4524-9C6D-DB44D2D17000}"/>
              </a:ext>
            </a:extLst>
          </p:cNvPr>
          <p:cNvSpPr txBox="1"/>
          <p:nvPr/>
        </p:nvSpPr>
        <p:spPr>
          <a:xfrm>
            <a:off x="1416477" y="380968"/>
            <a:ext cx="2317538" cy="584775"/>
          </a:xfrm>
          <a:prstGeom prst="rect">
            <a:avLst/>
          </a:prstGeom>
          <a:noFill/>
        </p:spPr>
        <p:txBody>
          <a:bodyPr wrap="square" rtlCol="0" anchor="b" anchorCtr="0">
            <a:spAutoFit/>
          </a:bodyPr>
          <a:lstStyle/>
          <a:p>
            <a:r>
              <a:rPr lang="en-US" sz="1600" b="1" dirty="0">
                <a:solidFill>
                  <a:schemeClr val="tx2"/>
                </a:solidFill>
                <a:latin typeface="Poppins" pitchFamily="2" charset="77"/>
                <a:ea typeface="League Spartan" charset="0"/>
                <a:cs typeface="Poppins" pitchFamily="2" charset="77"/>
              </a:rPr>
              <a:t>VIRTUAL PLATFORM - $750M</a:t>
            </a:r>
          </a:p>
        </p:txBody>
      </p:sp>
      <p:pic>
        <p:nvPicPr>
          <p:cNvPr id="18" name="Picture 17">
            <a:extLst>
              <a:ext uri="{FF2B5EF4-FFF2-40B4-BE49-F238E27FC236}">
                <a16:creationId xmlns:a16="http://schemas.microsoft.com/office/drawing/2014/main" id="{65E8575D-D735-43BC-ABF6-76F860A9DD0C}"/>
              </a:ext>
            </a:extLst>
          </p:cNvPr>
          <p:cNvPicPr>
            <a:picLocks noChangeAspect="1"/>
          </p:cNvPicPr>
          <p:nvPr/>
        </p:nvPicPr>
        <p:blipFill>
          <a:blip r:embed="rId3"/>
          <a:stretch>
            <a:fillRect/>
          </a:stretch>
        </p:blipFill>
        <p:spPr>
          <a:xfrm>
            <a:off x="2970649" y="1135545"/>
            <a:ext cx="5698085" cy="3965391"/>
          </a:xfrm>
          <a:prstGeom prst="rect">
            <a:avLst/>
          </a:prstGeom>
        </p:spPr>
      </p:pic>
      <p:pic>
        <p:nvPicPr>
          <p:cNvPr id="22" name="Picture 21">
            <a:extLst>
              <a:ext uri="{FF2B5EF4-FFF2-40B4-BE49-F238E27FC236}">
                <a16:creationId xmlns:a16="http://schemas.microsoft.com/office/drawing/2014/main" id="{DFE1F7CA-7A1C-47C7-847C-3E8E1BAE7A27}"/>
              </a:ext>
            </a:extLst>
          </p:cNvPr>
          <p:cNvPicPr>
            <a:picLocks noChangeAspect="1"/>
          </p:cNvPicPr>
          <p:nvPr/>
        </p:nvPicPr>
        <p:blipFill>
          <a:blip r:embed="rId4"/>
          <a:stretch>
            <a:fillRect/>
          </a:stretch>
        </p:blipFill>
        <p:spPr>
          <a:xfrm>
            <a:off x="469138" y="1310789"/>
            <a:ext cx="2183498" cy="3614902"/>
          </a:xfrm>
          <a:prstGeom prst="rect">
            <a:avLst/>
          </a:prstGeom>
        </p:spPr>
      </p:pic>
    </p:spTree>
    <p:extLst>
      <p:ext uri="{BB962C8B-B14F-4D97-AF65-F5344CB8AC3E}">
        <p14:creationId xmlns:p14="http://schemas.microsoft.com/office/powerpoint/2010/main" val="875577424"/>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3E0933C-730B-134E-93BC-F3F1809DC5D6}"/>
              </a:ext>
            </a:extLst>
          </p:cNvPr>
          <p:cNvSpPr/>
          <p:nvPr/>
        </p:nvSpPr>
        <p:spPr>
          <a:xfrm>
            <a:off x="126889" y="1429123"/>
            <a:ext cx="3396784"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39D60C1-2B35-5842-AFC5-6CB80EED2E2D}"/>
              </a:ext>
            </a:extLst>
          </p:cNvPr>
          <p:cNvSpPr/>
          <p:nvPr/>
        </p:nvSpPr>
        <p:spPr>
          <a:xfrm>
            <a:off x="141048" y="1429123"/>
            <a:ext cx="80031" cy="7545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35963F27-EB2E-284F-8D10-B3E39224D6AF}"/>
              </a:ext>
            </a:extLst>
          </p:cNvPr>
          <p:cNvSpPr/>
          <p:nvPr/>
        </p:nvSpPr>
        <p:spPr>
          <a:xfrm>
            <a:off x="117052" y="2400186"/>
            <a:ext cx="3396784"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ED6D64D4-C9B2-E24E-A2F7-D5D6C47C394A}"/>
              </a:ext>
            </a:extLst>
          </p:cNvPr>
          <p:cNvSpPr/>
          <p:nvPr/>
        </p:nvSpPr>
        <p:spPr>
          <a:xfrm>
            <a:off x="141047" y="2400185"/>
            <a:ext cx="80031" cy="7545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8371CE-2710-C04C-8781-370237E90F51}"/>
              </a:ext>
            </a:extLst>
          </p:cNvPr>
          <p:cNvSpPr/>
          <p:nvPr/>
        </p:nvSpPr>
        <p:spPr>
          <a:xfrm>
            <a:off x="181061" y="3370975"/>
            <a:ext cx="3396784"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BC96A62-31FD-3C46-94AC-259FFD2CFBE7}"/>
              </a:ext>
            </a:extLst>
          </p:cNvPr>
          <p:cNvSpPr/>
          <p:nvPr/>
        </p:nvSpPr>
        <p:spPr>
          <a:xfrm>
            <a:off x="141046" y="3365304"/>
            <a:ext cx="80031" cy="754577"/>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39AEBDBC-C655-D944-904D-F3F47E43173E}"/>
              </a:ext>
            </a:extLst>
          </p:cNvPr>
          <p:cNvSpPr/>
          <p:nvPr/>
        </p:nvSpPr>
        <p:spPr>
          <a:xfrm>
            <a:off x="4479996" y="1421382"/>
            <a:ext cx="3396784"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5A4132A-D29A-FD4B-A8F7-A75A3CE05515}"/>
              </a:ext>
            </a:extLst>
          </p:cNvPr>
          <p:cNvSpPr/>
          <p:nvPr/>
        </p:nvSpPr>
        <p:spPr>
          <a:xfrm>
            <a:off x="4399965" y="1421382"/>
            <a:ext cx="80031" cy="75457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806D2A4F-99BA-7849-AD5E-F70A11DBFD5A}"/>
              </a:ext>
            </a:extLst>
          </p:cNvPr>
          <p:cNvSpPr/>
          <p:nvPr/>
        </p:nvSpPr>
        <p:spPr>
          <a:xfrm>
            <a:off x="4438285" y="2400184"/>
            <a:ext cx="3396784"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EC580BA-0EFB-0D46-8738-FE9719B711D1}"/>
              </a:ext>
            </a:extLst>
          </p:cNvPr>
          <p:cNvSpPr/>
          <p:nvPr/>
        </p:nvSpPr>
        <p:spPr>
          <a:xfrm>
            <a:off x="4399965" y="2386503"/>
            <a:ext cx="80031" cy="75457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12DFC44C-9202-2648-BFF0-ADE5EA92CB26}"/>
              </a:ext>
            </a:extLst>
          </p:cNvPr>
          <p:cNvSpPr/>
          <p:nvPr/>
        </p:nvSpPr>
        <p:spPr>
          <a:xfrm>
            <a:off x="4400257" y="3378986"/>
            <a:ext cx="3396784"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5EE33211-F490-9047-A864-73933ED5AC02}"/>
              </a:ext>
            </a:extLst>
          </p:cNvPr>
          <p:cNvSpPr/>
          <p:nvPr/>
        </p:nvSpPr>
        <p:spPr>
          <a:xfrm>
            <a:off x="4393908" y="3365305"/>
            <a:ext cx="80031" cy="75457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05AFFAC4-0981-DD4F-9BB4-0B7561B8157F}"/>
              </a:ext>
            </a:extLst>
          </p:cNvPr>
          <p:cNvSpPr txBox="1"/>
          <p:nvPr/>
        </p:nvSpPr>
        <p:spPr>
          <a:xfrm>
            <a:off x="291810" y="1586354"/>
            <a:ext cx="562976" cy="438710"/>
          </a:xfrm>
          <a:prstGeom prst="rect">
            <a:avLst/>
          </a:prstGeom>
          <a:noFill/>
        </p:spPr>
        <p:txBody>
          <a:bodyPr wrap="none" rtlCol="0" anchor="ctr" anchorCtr="0">
            <a:spAutoFit/>
          </a:bodyPr>
          <a:lstStyle/>
          <a:p>
            <a:pPr algn="ctr"/>
            <a:r>
              <a:rPr lang="en-US" sz="2251" b="1" dirty="0">
                <a:solidFill>
                  <a:schemeClr val="accent1"/>
                </a:solidFill>
                <a:latin typeface="Poppins" pitchFamily="2" charset="77"/>
                <a:ea typeface="League Spartan" charset="0"/>
                <a:cs typeface="Poppins" pitchFamily="2" charset="77"/>
              </a:rPr>
              <a:t>01.</a:t>
            </a:r>
          </a:p>
        </p:txBody>
      </p:sp>
      <p:sp>
        <p:nvSpPr>
          <p:cNvPr id="52" name="TextBox 51">
            <a:extLst>
              <a:ext uri="{FF2B5EF4-FFF2-40B4-BE49-F238E27FC236}">
                <a16:creationId xmlns:a16="http://schemas.microsoft.com/office/drawing/2014/main" id="{440BAA21-A40B-434E-9BFE-D373C969A63E}"/>
              </a:ext>
            </a:extLst>
          </p:cNvPr>
          <p:cNvSpPr txBox="1"/>
          <p:nvPr/>
        </p:nvSpPr>
        <p:spPr>
          <a:xfrm>
            <a:off x="244870" y="2544437"/>
            <a:ext cx="628698" cy="438710"/>
          </a:xfrm>
          <a:prstGeom prst="rect">
            <a:avLst/>
          </a:prstGeom>
          <a:noFill/>
        </p:spPr>
        <p:txBody>
          <a:bodyPr wrap="none" rtlCol="0" anchor="ctr" anchorCtr="0">
            <a:spAutoFit/>
          </a:bodyPr>
          <a:lstStyle/>
          <a:p>
            <a:pPr algn="ctr"/>
            <a:r>
              <a:rPr lang="en-US" sz="2251" b="1" dirty="0">
                <a:solidFill>
                  <a:schemeClr val="accent2"/>
                </a:solidFill>
                <a:latin typeface="Poppins" pitchFamily="2" charset="77"/>
                <a:ea typeface="League Spartan" charset="0"/>
                <a:cs typeface="Poppins" pitchFamily="2" charset="77"/>
              </a:rPr>
              <a:t>03.</a:t>
            </a:r>
          </a:p>
        </p:txBody>
      </p:sp>
      <p:sp>
        <p:nvSpPr>
          <p:cNvPr id="53" name="TextBox 52">
            <a:extLst>
              <a:ext uri="{FF2B5EF4-FFF2-40B4-BE49-F238E27FC236}">
                <a16:creationId xmlns:a16="http://schemas.microsoft.com/office/drawing/2014/main" id="{3911BDDE-2F6B-4B48-AF5D-039CAB3F1E92}"/>
              </a:ext>
            </a:extLst>
          </p:cNvPr>
          <p:cNvSpPr txBox="1"/>
          <p:nvPr/>
        </p:nvSpPr>
        <p:spPr>
          <a:xfrm>
            <a:off x="213264" y="3499535"/>
            <a:ext cx="641522" cy="438710"/>
          </a:xfrm>
          <a:prstGeom prst="rect">
            <a:avLst/>
          </a:prstGeom>
          <a:noFill/>
        </p:spPr>
        <p:txBody>
          <a:bodyPr wrap="none" rtlCol="0" anchor="ctr" anchorCtr="0">
            <a:spAutoFit/>
          </a:bodyPr>
          <a:lstStyle/>
          <a:p>
            <a:pPr algn="ctr"/>
            <a:r>
              <a:rPr lang="en-US" sz="2251" b="1" dirty="0">
                <a:solidFill>
                  <a:schemeClr val="tx2">
                    <a:lumMod val="40000"/>
                    <a:lumOff val="60000"/>
                  </a:schemeClr>
                </a:solidFill>
                <a:latin typeface="Poppins" pitchFamily="2" charset="77"/>
                <a:ea typeface="League Spartan" charset="0"/>
                <a:cs typeface="Poppins" pitchFamily="2" charset="77"/>
              </a:rPr>
              <a:t>05.</a:t>
            </a:r>
          </a:p>
        </p:txBody>
      </p:sp>
      <p:sp>
        <p:nvSpPr>
          <p:cNvPr id="58" name="TextBox 57">
            <a:extLst>
              <a:ext uri="{FF2B5EF4-FFF2-40B4-BE49-F238E27FC236}">
                <a16:creationId xmlns:a16="http://schemas.microsoft.com/office/drawing/2014/main" id="{1EA304F3-6D55-1A4B-B794-4A2A79050B76}"/>
              </a:ext>
            </a:extLst>
          </p:cNvPr>
          <p:cNvSpPr txBox="1"/>
          <p:nvPr/>
        </p:nvSpPr>
        <p:spPr>
          <a:xfrm>
            <a:off x="4479996" y="1597833"/>
            <a:ext cx="619080" cy="438710"/>
          </a:xfrm>
          <a:prstGeom prst="rect">
            <a:avLst/>
          </a:prstGeom>
          <a:noFill/>
        </p:spPr>
        <p:txBody>
          <a:bodyPr wrap="none" rtlCol="0" anchor="ctr" anchorCtr="0">
            <a:spAutoFit/>
          </a:bodyPr>
          <a:lstStyle/>
          <a:p>
            <a:pPr algn="ctr"/>
            <a:r>
              <a:rPr lang="en-US" sz="2251" b="1" dirty="0">
                <a:solidFill>
                  <a:schemeClr val="accent3"/>
                </a:solidFill>
                <a:latin typeface="Poppins" pitchFamily="2" charset="77"/>
                <a:ea typeface="League Spartan" charset="0"/>
                <a:cs typeface="Poppins" pitchFamily="2" charset="77"/>
              </a:rPr>
              <a:t>02.</a:t>
            </a:r>
          </a:p>
        </p:txBody>
      </p:sp>
      <p:sp>
        <p:nvSpPr>
          <p:cNvPr id="59" name="TextBox 58">
            <a:extLst>
              <a:ext uri="{FF2B5EF4-FFF2-40B4-BE49-F238E27FC236}">
                <a16:creationId xmlns:a16="http://schemas.microsoft.com/office/drawing/2014/main" id="{3E1175E7-3E64-6644-AFC0-205E69F36128}"/>
              </a:ext>
            </a:extLst>
          </p:cNvPr>
          <p:cNvSpPr txBox="1"/>
          <p:nvPr/>
        </p:nvSpPr>
        <p:spPr>
          <a:xfrm>
            <a:off x="4571999" y="2565735"/>
            <a:ext cx="649537" cy="438710"/>
          </a:xfrm>
          <a:prstGeom prst="rect">
            <a:avLst/>
          </a:prstGeom>
          <a:noFill/>
        </p:spPr>
        <p:txBody>
          <a:bodyPr wrap="none" rtlCol="0" anchor="ctr" anchorCtr="0">
            <a:spAutoFit/>
          </a:bodyPr>
          <a:lstStyle/>
          <a:p>
            <a:pPr algn="ctr"/>
            <a:r>
              <a:rPr lang="en-US" sz="2251" b="1" dirty="0">
                <a:solidFill>
                  <a:schemeClr val="accent4"/>
                </a:solidFill>
                <a:latin typeface="Poppins" pitchFamily="2" charset="77"/>
                <a:ea typeface="League Spartan" charset="0"/>
                <a:cs typeface="Poppins" pitchFamily="2" charset="77"/>
              </a:rPr>
              <a:t>04.</a:t>
            </a:r>
          </a:p>
        </p:txBody>
      </p:sp>
      <p:sp>
        <p:nvSpPr>
          <p:cNvPr id="60" name="TextBox 59">
            <a:extLst>
              <a:ext uri="{FF2B5EF4-FFF2-40B4-BE49-F238E27FC236}">
                <a16:creationId xmlns:a16="http://schemas.microsoft.com/office/drawing/2014/main" id="{12050EC7-A12D-844A-A685-09C3C832AD9A}"/>
              </a:ext>
            </a:extLst>
          </p:cNvPr>
          <p:cNvSpPr txBox="1"/>
          <p:nvPr/>
        </p:nvSpPr>
        <p:spPr>
          <a:xfrm>
            <a:off x="4571999" y="3569503"/>
            <a:ext cx="638316" cy="438710"/>
          </a:xfrm>
          <a:prstGeom prst="rect">
            <a:avLst/>
          </a:prstGeom>
          <a:noFill/>
        </p:spPr>
        <p:txBody>
          <a:bodyPr wrap="none" rtlCol="0" anchor="ctr" anchorCtr="0">
            <a:spAutoFit/>
          </a:bodyPr>
          <a:lstStyle/>
          <a:p>
            <a:pPr algn="ctr"/>
            <a:r>
              <a:rPr lang="en-US" sz="2251" b="1" dirty="0">
                <a:solidFill>
                  <a:schemeClr val="accent5"/>
                </a:solidFill>
                <a:latin typeface="Poppins" pitchFamily="2" charset="77"/>
                <a:ea typeface="League Spartan" charset="0"/>
                <a:cs typeface="Poppins" pitchFamily="2" charset="77"/>
              </a:rPr>
              <a:t>06.</a:t>
            </a:r>
          </a:p>
        </p:txBody>
      </p:sp>
      <p:sp>
        <p:nvSpPr>
          <p:cNvPr id="36" name="TextBox 35">
            <a:extLst>
              <a:ext uri="{FF2B5EF4-FFF2-40B4-BE49-F238E27FC236}">
                <a16:creationId xmlns:a16="http://schemas.microsoft.com/office/drawing/2014/main" id="{EBCF9819-4DC8-4B58-A055-3C67859A2629}"/>
              </a:ext>
            </a:extLst>
          </p:cNvPr>
          <p:cNvSpPr txBox="1"/>
          <p:nvPr/>
        </p:nvSpPr>
        <p:spPr>
          <a:xfrm>
            <a:off x="952868" y="1574878"/>
            <a:ext cx="1725152" cy="461665"/>
          </a:xfrm>
          <a:prstGeom prst="rect">
            <a:avLst/>
          </a:prstGeom>
          <a:noFill/>
        </p:spPr>
        <p:txBody>
          <a:bodyPr wrap="none" rtlCol="0" anchor="b" anchorCtr="0">
            <a:spAutoFit/>
          </a:bodyPr>
          <a:lstStyle/>
          <a:p>
            <a:r>
              <a:rPr lang="en-US" sz="1200" b="1" dirty="0">
                <a:solidFill>
                  <a:schemeClr val="tx2"/>
                </a:solidFill>
                <a:latin typeface="Poppins" pitchFamily="2" charset="77"/>
                <a:ea typeface="League Spartan" charset="0"/>
                <a:cs typeface="Poppins" pitchFamily="2" charset="77"/>
              </a:rPr>
              <a:t>MCO INCENTIVE </a:t>
            </a:r>
          </a:p>
          <a:p>
            <a:r>
              <a:rPr lang="en-US" sz="1200" b="1" dirty="0">
                <a:solidFill>
                  <a:schemeClr val="tx2"/>
                </a:solidFill>
                <a:latin typeface="Poppins" pitchFamily="2" charset="77"/>
                <a:ea typeface="League Spartan" charset="0"/>
                <a:cs typeface="Poppins" pitchFamily="2" charset="77"/>
              </a:rPr>
              <a:t>PAYMENTS - $400M</a:t>
            </a:r>
          </a:p>
        </p:txBody>
      </p:sp>
      <p:sp>
        <p:nvSpPr>
          <p:cNvPr id="37" name="TextBox 36">
            <a:extLst>
              <a:ext uri="{FF2B5EF4-FFF2-40B4-BE49-F238E27FC236}">
                <a16:creationId xmlns:a16="http://schemas.microsoft.com/office/drawing/2014/main" id="{D92B2CCF-8CBE-46D0-8CC9-68488B8DC9DA}"/>
              </a:ext>
            </a:extLst>
          </p:cNvPr>
          <p:cNvSpPr txBox="1"/>
          <p:nvPr/>
        </p:nvSpPr>
        <p:spPr>
          <a:xfrm>
            <a:off x="854786" y="2495730"/>
            <a:ext cx="2385874" cy="461665"/>
          </a:xfrm>
          <a:prstGeom prst="rect">
            <a:avLst/>
          </a:prstGeom>
          <a:noFill/>
        </p:spPr>
        <p:txBody>
          <a:bodyPr wrap="square" rtlCol="0" anchor="b" anchorCtr="0">
            <a:spAutoFit/>
          </a:bodyPr>
          <a:lstStyle/>
          <a:p>
            <a:r>
              <a:rPr lang="en-US" sz="1200" b="1" dirty="0">
                <a:solidFill>
                  <a:schemeClr val="tx2"/>
                </a:solidFill>
                <a:latin typeface="Poppins" pitchFamily="2" charset="77"/>
                <a:ea typeface="League Spartan" charset="0"/>
                <a:cs typeface="Poppins" pitchFamily="2" charset="77"/>
              </a:rPr>
              <a:t>WORKFORCE DEVELOPMENT GRANTS - $ 448M</a:t>
            </a:r>
          </a:p>
        </p:txBody>
      </p:sp>
      <p:sp>
        <p:nvSpPr>
          <p:cNvPr id="38" name="TextBox 37">
            <a:extLst>
              <a:ext uri="{FF2B5EF4-FFF2-40B4-BE49-F238E27FC236}">
                <a16:creationId xmlns:a16="http://schemas.microsoft.com/office/drawing/2014/main" id="{3B20A8D0-289C-44D5-9779-62313CDC040D}"/>
              </a:ext>
            </a:extLst>
          </p:cNvPr>
          <p:cNvSpPr txBox="1"/>
          <p:nvPr/>
        </p:nvSpPr>
        <p:spPr>
          <a:xfrm>
            <a:off x="833517" y="3517430"/>
            <a:ext cx="2407143" cy="461665"/>
          </a:xfrm>
          <a:prstGeom prst="rect">
            <a:avLst/>
          </a:prstGeom>
          <a:noFill/>
        </p:spPr>
        <p:txBody>
          <a:bodyPr wrap="square" rtlCol="0" anchor="b" anchorCtr="0">
            <a:spAutoFit/>
          </a:bodyPr>
          <a:lstStyle/>
          <a:p>
            <a:r>
              <a:rPr lang="en-US" sz="1200" b="1" dirty="0">
                <a:solidFill>
                  <a:schemeClr val="tx2"/>
                </a:solidFill>
                <a:latin typeface="Poppins" pitchFamily="2" charset="77"/>
                <a:ea typeface="League Spartan" charset="0"/>
                <a:cs typeface="Poppins" pitchFamily="2" charset="77"/>
              </a:rPr>
              <a:t>REIMBURSEMENT FOR SCHOOL-BASED SERVICES</a:t>
            </a:r>
          </a:p>
        </p:txBody>
      </p:sp>
      <p:sp>
        <p:nvSpPr>
          <p:cNvPr id="39" name="TextBox 38">
            <a:extLst>
              <a:ext uri="{FF2B5EF4-FFF2-40B4-BE49-F238E27FC236}">
                <a16:creationId xmlns:a16="http://schemas.microsoft.com/office/drawing/2014/main" id="{965C08C5-DC46-419F-83E3-B0B4F0865862}"/>
              </a:ext>
            </a:extLst>
          </p:cNvPr>
          <p:cNvSpPr txBox="1"/>
          <p:nvPr/>
        </p:nvSpPr>
        <p:spPr>
          <a:xfrm>
            <a:off x="5140639" y="1476532"/>
            <a:ext cx="2392985" cy="646331"/>
          </a:xfrm>
          <a:prstGeom prst="rect">
            <a:avLst/>
          </a:prstGeom>
          <a:noFill/>
        </p:spPr>
        <p:txBody>
          <a:bodyPr wrap="square" rtlCol="0" anchor="b" anchorCtr="0">
            <a:spAutoFit/>
          </a:bodyPr>
          <a:lstStyle/>
          <a:p>
            <a:r>
              <a:rPr lang="en-US" sz="1200" b="1" dirty="0">
                <a:solidFill>
                  <a:schemeClr val="tx2"/>
                </a:solidFill>
                <a:latin typeface="Poppins" pitchFamily="2" charset="77"/>
                <a:ea typeface="League Spartan" charset="0"/>
                <a:cs typeface="Poppins" pitchFamily="2" charset="77"/>
              </a:rPr>
              <a:t>PARTNERSHIPS, INFRASTRUCTURE &amp; CAPACITY GRANTS - $550M</a:t>
            </a:r>
          </a:p>
        </p:txBody>
      </p:sp>
      <p:sp>
        <p:nvSpPr>
          <p:cNvPr id="42" name="TextBox 41">
            <a:extLst>
              <a:ext uri="{FF2B5EF4-FFF2-40B4-BE49-F238E27FC236}">
                <a16:creationId xmlns:a16="http://schemas.microsoft.com/office/drawing/2014/main" id="{2034969B-36EC-473C-8283-386EB3E6AB8E}"/>
              </a:ext>
            </a:extLst>
          </p:cNvPr>
          <p:cNvSpPr txBox="1"/>
          <p:nvPr/>
        </p:nvSpPr>
        <p:spPr>
          <a:xfrm>
            <a:off x="5308375" y="3517429"/>
            <a:ext cx="2317538" cy="461665"/>
          </a:xfrm>
          <a:prstGeom prst="rect">
            <a:avLst/>
          </a:prstGeom>
          <a:noFill/>
        </p:spPr>
        <p:txBody>
          <a:bodyPr wrap="square" rtlCol="0" anchor="b" anchorCtr="0">
            <a:spAutoFit/>
          </a:bodyPr>
          <a:lstStyle/>
          <a:p>
            <a:r>
              <a:rPr lang="en-US" sz="1200" b="1" dirty="0">
                <a:solidFill>
                  <a:schemeClr val="tx2"/>
                </a:solidFill>
                <a:latin typeface="Poppins" pitchFamily="2" charset="77"/>
                <a:ea typeface="League Spartan" charset="0"/>
                <a:cs typeface="Poppins" pitchFamily="2" charset="77"/>
              </a:rPr>
              <a:t>VIRTUAL PLATFORM - $750M</a:t>
            </a:r>
          </a:p>
        </p:txBody>
      </p:sp>
      <p:sp>
        <p:nvSpPr>
          <p:cNvPr id="45" name="TextBox 44">
            <a:extLst>
              <a:ext uri="{FF2B5EF4-FFF2-40B4-BE49-F238E27FC236}">
                <a16:creationId xmlns:a16="http://schemas.microsoft.com/office/drawing/2014/main" id="{B2227616-C5C0-40F9-876D-B60FAFB968C7}"/>
              </a:ext>
            </a:extLst>
          </p:cNvPr>
          <p:cNvSpPr txBox="1"/>
          <p:nvPr/>
        </p:nvSpPr>
        <p:spPr>
          <a:xfrm>
            <a:off x="5313539" y="2546639"/>
            <a:ext cx="2371640" cy="461665"/>
          </a:xfrm>
          <a:prstGeom prst="rect">
            <a:avLst/>
          </a:prstGeom>
          <a:noFill/>
        </p:spPr>
        <p:txBody>
          <a:bodyPr wrap="square" rtlCol="0" anchor="b" anchorCtr="0">
            <a:spAutoFit/>
          </a:bodyPr>
          <a:lstStyle/>
          <a:p>
            <a:r>
              <a:rPr lang="en-US" sz="1200" b="1" dirty="0">
                <a:solidFill>
                  <a:schemeClr val="tx2"/>
                </a:solidFill>
                <a:latin typeface="Poppins" pitchFamily="2" charset="77"/>
                <a:ea typeface="League Spartan" charset="0"/>
                <a:cs typeface="Poppins" pitchFamily="2" charset="77"/>
              </a:rPr>
              <a:t>BEHAVIORAL HEALTH COACHES - $352M</a:t>
            </a:r>
          </a:p>
        </p:txBody>
      </p:sp>
      <p:sp>
        <p:nvSpPr>
          <p:cNvPr id="48" name="TextBox 47">
            <a:extLst>
              <a:ext uri="{FF2B5EF4-FFF2-40B4-BE49-F238E27FC236}">
                <a16:creationId xmlns:a16="http://schemas.microsoft.com/office/drawing/2014/main" id="{F60ACD05-B253-4FA9-BAC2-16507ECB9749}"/>
              </a:ext>
            </a:extLst>
          </p:cNvPr>
          <p:cNvSpPr txBox="1"/>
          <p:nvPr/>
        </p:nvSpPr>
        <p:spPr>
          <a:xfrm>
            <a:off x="589178" y="520719"/>
            <a:ext cx="7965643" cy="438710"/>
          </a:xfrm>
          <a:prstGeom prst="rect">
            <a:avLst/>
          </a:prstGeom>
          <a:noFill/>
        </p:spPr>
        <p:txBody>
          <a:bodyPr wrap="none" rtlCol="0">
            <a:spAutoFit/>
          </a:bodyPr>
          <a:lstStyle/>
          <a:p>
            <a:pPr algn="ctr"/>
            <a:r>
              <a:rPr lang="en-US" sz="2251" b="1" dirty="0">
                <a:solidFill>
                  <a:schemeClr val="tx2"/>
                </a:solidFill>
                <a:latin typeface="Poppins" pitchFamily="2" charset="77"/>
                <a:cs typeface="Poppins" pitchFamily="2" charset="77"/>
              </a:rPr>
              <a:t>CHILDREN AND YOUTH BEHAVIORAL HEALTH INITIATIVE</a:t>
            </a:r>
          </a:p>
        </p:txBody>
      </p:sp>
      <p:sp>
        <p:nvSpPr>
          <p:cNvPr id="49" name="TextBox 48">
            <a:extLst>
              <a:ext uri="{FF2B5EF4-FFF2-40B4-BE49-F238E27FC236}">
                <a16:creationId xmlns:a16="http://schemas.microsoft.com/office/drawing/2014/main" id="{C50065A7-83F5-4E23-8DBD-40AB07ED1B85}"/>
              </a:ext>
            </a:extLst>
          </p:cNvPr>
          <p:cNvSpPr txBox="1"/>
          <p:nvPr/>
        </p:nvSpPr>
        <p:spPr>
          <a:xfrm>
            <a:off x="2494808" y="928656"/>
            <a:ext cx="4154407" cy="307777"/>
          </a:xfrm>
          <a:prstGeom prst="rect">
            <a:avLst/>
          </a:prstGeom>
          <a:noFill/>
        </p:spPr>
        <p:txBody>
          <a:bodyPr wrap="none" rtlCol="0">
            <a:spAutoFit/>
          </a:bodyPr>
          <a:lstStyle/>
          <a:p>
            <a:pPr algn="ctr"/>
            <a:r>
              <a:rPr lang="en-US" sz="1400" spc="113" dirty="0">
                <a:solidFill>
                  <a:schemeClr val="tx2"/>
                </a:solidFill>
                <a:latin typeface="Poppins Light" pitchFamily="2" charset="77"/>
                <a:cs typeface="Poppins Light" pitchFamily="2" charset="77"/>
              </a:rPr>
              <a:t>6 PIECES DIRECTLY RELATED TO SCHOOLS</a:t>
            </a:r>
          </a:p>
        </p:txBody>
      </p:sp>
      <p:sp>
        <p:nvSpPr>
          <p:cNvPr id="2" name="TextBox 1">
            <a:extLst>
              <a:ext uri="{FF2B5EF4-FFF2-40B4-BE49-F238E27FC236}">
                <a16:creationId xmlns:a16="http://schemas.microsoft.com/office/drawing/2014/main" id="{77651C89-ED73-497D-9B8D-2B2001D9DE1E}"/>
              </a:ext>
            </a:extLst>
          </p:cNvPr>
          <p:cNvSpPr txBox="1"/>
          <p:nvPr/>
        </p:nvSpPr>
        <p:spPr>
          <a:xfrm>
            <a:off x="3061202" y="1499650"/>
            <a:ext cx="1158766" cy="646331"/>
          </a:xfrm>
          <a:prstGeom prst="rect">
            <a:avLst/>
          </a:prstGeom>
          <a:solidFill>
            <a:schemeClr val="accent1"/>
          </a:solidFill>
        </p:spPr>
        <p:txBody>
          <a:bodyPr wrap="square" rtlCol="0">
            <a:spAutoFit/>
          </a:bodyPr>
          <a:lstStyle/>
          <a:p>
            <a:r>
              <a:rPr lang="en-US" dirty="0">
                <a:solidFill>
                  <a:schemeClr val="bg1"/>
                </a:solidFill>
                <a:latin typeface="Poppins" panose="00000500000000000000" pitchFamily="2" charset="0"/>
                <a:cs typeface="Poppins" panose="00000500000000000000" pitchFamily="2" charset="0"/>
              </a:rPr>
              <a:t>REGIONS 1 &amp; 4</a:t>
            </a:r>
          </a:p>
        </p:txBody>
      </p:sp>
      <p:sp>
        <p:nvSpPr>
          <p:cNvPr id="29" name="TextBox 28">
            <a:extLst>
              <a:ext uri="{FF2B5EF4-FFF2-40B4-BE49-F238E27FC236}">
                <a16:creationId xmlns:a16="http://schemas.microsoft.com/office/drawing/2014/main" id="{9D6D9CAD-F3AD-4859-9B24-FEF428B35C36}"/>
              </a:ext>
            </a:extLst>
          </p:cNvPr>
          <p:cNvSpPr txBox="1"/>
          <p:nvPr/>
        </p:nvSpPr>
        <p:spPr>
          <a:xfrm>
            <a:off x="7500116" y="1517172"/>
            <a:ext cx="1158766" cy="646331"/>
          </a:xfrm>
          <a:prstGeom prst="rect">
            <a:avLst/>
          </a:prstGeom>
          <a:solidFill>
            <a:schemeClr val="accent3"/>
          </a:solidFill>
        </p:spPr>
        <p:txBody>
          <a:bodyPr wrap="square" rtlCol="0">
            <a:spAutoFit/>
          </a:bodyPr>
          <a:lstStyle/>
          <a:p>
            <a:r>
              <a:rPr lang="en-US" dirty="0">
                <a:solidFill>
                  <a:schemeClr val="bg1"/>
                </a:solidFill>
                <a:latin typeface="Poppins" panose="00000500000000000000" pitchFamily="2" charset="0"/>
                <a:cs typeface="Poppins" panose="00000500000000000000" pitchFamily="2" charset="0"/>
              </a:rPr>
              <a:t>REGIONS 2 &amp; 5</a:t>
            </a:r>
          </a:p>
        </p:txBody>
      </p:sp>
      <p:sp>
        <p:nvSpPr>
          <p:cNvPr id="30" name="TextBox 29">
            <a:extLst>
              <a:ext uri="{FF2B5EF4-FFF2-40B4-BE49-F238E27FC236}">
                <a16:creationId xmlns:a16="http://schemas.microsoft.com/office/drawing/2014/main" id="{CCA4E892-2331-43A6-9F05-DE061A3A8B7B}"/>
              </a:ext>
            </a:extLst>
          </p:cNvPr>
          <p:cNvSpPr txBox="1"/>
          <p:nvPr/>
        </p:nvSpPr>
        <p:spPr>
          <a:xfrm>
            <a:off x="3091309" y="2509923"/>
            <a:ext cx="1158766" cy="646331"/>
          </a:xfrm>
          <a:prstGeom prst="rect">
            <a:avLst/>
          </a:prstGeom>
          <a:solidFill>
            <a:schemeClr val="accent2"/>
          </a:solidFill>
        </p:spPr>
        <p:txBody>
          <a:bodyPr wrap="square" rtlCol="0">
            <a:spAutoFit/>
          </a:bodyPr>
          <a:lstStyle/>
          <a:p>
            <a:r>
              <a:rPr lang="en-US" dirty="0">
                <a:solidFill>
                  <a:schemeClr val="bg1"/>
                </a:solidFill>
                <a:latin typeface="Poppins" panose="00000500000000000000" pitchFamily="2" charset="0"/>
                <a:cs typeface="Poppins" panose="00000500000000000000" pitchFamily="2" charset="0"/>
              </a:rPr>
              <a:t>REGIONS 3, 6 &amp; 11</a:t>
            </a:r>
          </a:p>
        </p:txBody>
      </p:sp>
      <p:sp>
        <p:nvSpPr>
          <p:cNvPr id="31" name="TextBox 30">
            <a:extLst>
              <a:ext uri="{FF2B5EF4-FFF2-40B4-BE49-F238E27FC236}">
                <a16:creationId xmlns:a16="http://schemas.microsoft.com/office/drawing/2014/main" id="{723878FC-35BF-4984-81D0-F8B3751DC362}"/>
              </a:ext>
            </a:extLst>
          </p:cNvPr>
          <p:cNvSpPr txBox="1"/>
          <p:nvPr/>
        </p:nvSpPr>
        <p:spPr>
          <a:xfrm>
            <a:off x="3056875" y="3449848"/>
            <a:ext cx="1158766" cy="646331"/>
          </a:xfrm>
          <a:prstGeom prst="rect">
            <a:avLst/>
          </a:prstGeom>
          <a:solidFill>
            <a:schemeClr val="tx2">
              <a:lumMod val="40000"/>
              <a:lumOff val="60000"/>
            </a:schemeClr>
          </a:solidFill>
        </p:spPr>
        <p:txBody>
          <a:bodyPr wrap="square" rtlCol="0">
            <a:spAutoFit/>
          </a:bodyPr>
          <a:lstStyle/>
          <a:p>
            <a:r>
              <a:rPr lang="en-US" dirty="0">
                <a:solidFill>
                  <a:schemeClr val="bg1"/>
                </a:solidFill>
                <a:latin typeface="Poppins" panose="00000500000000000000" pitchFamily="2" charset="0"/>
                <a:cs typeface="Poppins" panose="00000500000000000000" pitchFamily="2" charset="0"/>
              </a:rPr>
              <a:t>REGIONS 7 &amp; 9</a:t>
            </a:r>
          </a:p>
        </p:txBody>
      </p:sp>
      <p:sp>
        <p:nvSpPr>
          <p:cNvPr id="32" name="TextBox 31">
            <a:extLst>
              <a:ext uri="{FF2B5EF4-FFF2-40B4-BE49-F238E27FC236}">
                <a16:creationId xmlns:a16="http://schemas.microsoft.com/office/drawing/2014/main" id="{1A50E220-BD75-4A41-B042-67C93EE991CC}"/>
              </a:ext>
            </a:extLst>
          </p:cNvPr>
          <p:cNvSpPr txBox="1"/>
          <p:nvPr/>
        </p:nvSpPr>
        <p:spPr>
          <a:xfrm>
            <a:off x="7500116" y="2505652"/>
            <a:ext cx="1158766" cy="646331"/>
          </a:xfrm>
          <a:prstGeom prst="rect">
            <a:avLst/>
          </a:prstGeom>
          <a:solidFill>
            <a:schemeClr val="accent4"/>
          </a:solidFill>
        </p:spPr>
        <p:txBody>
          <a:bodyPr wrap="square" rtlCol="0">
            <a:spAutoFit/>
          </a:bodyPr>
          <a:lstStyle/>
          <a:p>
            <a:r>
              <a:rPr lang="en-US" dirty="0">
                <a:solidFill>
                  <a:schemeClr val="bg1"/>
                </a:solidFill>
                <a:latin typeface="Poppins" panose="00000500000000000000" pitchFamily="2" charset="0"/>
                <a:cs typeface="Poppins" panose="00000500000000000000" pitchFamily="2" charset="0"/>
              </a:rPr>
              <a:t>REGIONS 3, 6 &amp; 11</a:t>
            </a:r>
          </a:p>
        </p:txBody>
      </p:sp>
      <p:sp>
        <p:nvSpPr>
          <p:cNvPr id="33" name="TextBox 32">
            <a:extLst>
              <a:ext uri="{FF2B5EF4-FFF2-40B4-BE49-F238E27FC236}">
                <a16:creationId xmlns:a16="http://schemas.microsoft.com/office/drawing/2014/main" id="{5291BAEB-3C10-4DF7-9D80-A5AC682CA18A}"/>
              </a:ext>
            </a:extLst>
          </p:cNvPr>
          <p:cNvSpPr txBox="1"/>
          <p:nvPr/>
        </p:nvSpPr>
        <p:spPr>
          <a:xfrm>
            <a:off x="7500116" y="3481676"/>
            <a:ext cx="1158766" cy="646331"/>
          </a:xfrm>
          <a:prstGeom prst="rec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en-US" dirty="0">
                <a:solidFill>
                  <a:schemeClr val="bg1"/>
                </a:solidFill>
                <a:latin typeface="Poppins" panose="00000500000000000000" pitchFamily="2" charset="0"/>
                <a:cs typeface="Poppins" panose="00000500000000000000" pitchFamily="2" charset="0"/>
              </a:rPr>
              <a:t>REGIONS 8 &amp; 10</a:t>
            </a:r>
          </a:p>
        </p:txBody>
      </p:sp>
    </p:spTree>
    <p:extLst>
      <p:ext uri="{BB962C8B-B14F-4D97-AF65-F5344CB8AC3E}">
        <p14:creationId xmlns:p14="http://schemas.microsoft.com/office/powerpoint/2010/main" val="36124404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69">
            <a:extLst>
              <a:ext uri="{FF2B5EF4-FFF2-40B4-BE49-F238E27FC236}">
                <a16:creationId xmlns:a16="http://schemas.microsoft.com/office/drawing/2014/main" id="{81635EE0-7B7D-4B4A-9614-D4791168FA2D}"/>
              </a:ext>
            </a:extLst>
          </p:cNvPr>
          <p:cNvSpPr>
            <a:spLocks noChangeArrowheads="1"/>
          </p:cNvSpPr>
          <p:nvPr/>
        </p:nvSpPr>
        <p:spPr bwMode="auto">
          <a:xfrm>
            <a:off x="2233413" y="1582096"/>
            <a:ext cx="5468378" cy="1065241"/>
          </a:xfrm>
          <a:prstGeom prst="roundRect">
            <a:avLst>
              <a:gd name="adj" fmla="val 18967"/>
            </a:avLst>
          </a:prstGeom>
          <a:solidFill>
            <a:schemeClr val="accent6">
              <a:alpha val="20000"/>
            </a:schemeClr>
          </a:solidFill>
          <a:ln>
            <a:noFill/>
          </a:ln>
          <a:effectLst/>
        </p:spPr>
        <p:txBody>
          <a:bodyPr wrap="none" anchor="ctr"/>
          <a:lstStyle/>
          <a:p>
            <a:endParaRPr lang="en-US" sz="1350" dirty="0">
              <a:latin typeface="Poppins" pitchFamily="2" charset="77"/>
            </a:endParaRPr>
          </a:p>
        </p:txBody>
      </p:sp>
      <p:sp>
        <p:nvSpPr>
          <p:cNvPr id="16" name="Freeform 70">
            <a:extLst>
              <a:ext uri="{FF2B5EF4-FFF2-40B4-BE49-F238E27FC236}">
                <a16:creationId xmlns:a16="http://schemas.microsoft.com/office/drawing/2014/main" id="{797426E0-D5C2-8C4C-9DDA-5C9BF6391AF8}"/>
              </a:ext>
            </a:extLst>
          </p:cNvPr>
          <p:cNvSpPr>
            <a:spLocks noChangeArrowheads="1"/>
          </p:cNvSpPr>
          <p:nvPr/>
        </p:nvSpPr>
        <p:spPr bwMode="auto">
          <a:xfrm>
            <a:off x="6867317" y="1582096"/>
            <a:ext cx="830354" cy="1065241"/>
          </a:xfrm>
          <a:custGeom>
            <a:avLst/>
            <a:gdLst>
              <a:gd name="T0" fmla="*/ 1775 w 1776"/>
              <a:gd name="T1" fmla="*/ 1849 h 2280"/>
              <a:gd name="T2" fmla="*/ 1775 w 1776"/>
              <a:gd name="T3" fmla="*/ 430 h 2280"/>
              <a:gd name="T4" fmla="*/ 1775 w 1776"/>
              <a:gd name="T5" fmla="*/ 430 h 2280"/>
              <a:gd name="T6" fmla="*/ 1345 w 1776"/>
              <a:gd name="T7" fmla="*/ 0 h 2280"/>
              <a:gd name="T8" fmla="*/ 0 w 1776"/>
              <a:gd name="T9" fmla="*/ 0 h 2280"/>
              <a:gd name="T10" fmla="*/ 0 w 1776"/>
              <a:gd name="T11" fmla="*/ 2279 h 2280"/>
              <a:gd name="T12" fmla="*/ 1345 w 1776"/>
              <a:gd name="T13" fmla="*/ 2279 h 2280"/>
              <a:gd name="T14" fmla="*/ 1345 w 1776"/>
              <a:gd name="T15" fmla="*/ 2279 h 2280"/>
              <a:gd name="T16" fmla="*/ 1775 w 1776"/>
              <a:gd name="T17" fmla="*/ 1849 h 2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76" h="2280">
                <a:moveTo>
                  <a:pt x="1775" y="1849"/>
                </a:moveTo>
                <a:lnTo>
                  <a:pt x="1775" y="430"/>
                </a:lnTo>
                <a:lnTo>
                  <a:pt x="1775" y="430"/>
                </a:lnTo>
                <a:cubicBezTo>
                  <a:pt x="1775" y="194"/>
                  <a:pt x="1582" y="0"/>
                  <a:pt x="1345" y="0"/>
                </a:cubicBezTo>
                <a:lnTo>
                  <a:pt x="0" y="0"/>
                </a:lnTo>
                <a:lnTo>
                  <a:pt x="0" y="2279"/>
                </a:lnTo>
                <a:lnTo>
                  <a:pt x="1345" y="2279"/>
                </a:lnTo>
                <a:lnTo>
                  <a:pt x="1345" y="2279"/>
                </a:lnTo>
                <a:cubicBezTo>
                  <a:pt x="1582" y="2279"/>
                  <a:pt x="1775" y="2085"/>
                  <a:pt x="1775" y="1849"/>
                </a:cubicBezTo>
              </a:path>
            </a:pathLst>
          </a:custGeom>
          <a:solidFill>
            <a:schemeClr val="accent1"/>
          </a:solidFill>
          <a:ln>
            <a:noFill/>
          </a:ln>
          <a:effectLst/>
        </p:spPr>
        <p:txBody>
          <a:bodyPr wrap="none" anchor="ctr"/>
          <a:lstStyle/>
          <a:p>
            <a:endParaRPr lang="en-US" sz="1350" dirty="0">
              <a:latin typeface="Poppins" pitchFamily="2" charset="77"/>
            </a:endParaRPr>
          </a:p>
        </p:txBody>
      </p:sp>
      <p:sp>
        <p:nvSpPr>
          <p:cNvPr id="17" name="Freeform 71">
            <a:extLst>
              <a:ext uri="{FF2B5EF4-FFF2-40B4-BE49-F238E27FC236}">
                <a16:creationId xmlns:a16="http://schemas.microsoft.com/office/drawing/2014/main" id="{0B338109-343F-D943-A43E-7448C4EFB798}"/>
              </a:ext>
            </a:extLst>
          </p:cNvPr>
          <p:cNvSpPr>
            <a:spLocks noChangeArrowheads="1"/>
          </p:cNvSpPr>
          <p:nvPr/>
        </p:nvSpPr>
        <p:spPr bwMode="auto">
          <a:xfrm>
            <a:off x="1446329" y="1594459"/>
            <a:ext cx="1038456" cy="1038456"/>
          </a:xfrm>
          <a:custGeom>
            <a:avLst/>
            <a:gdLst>
              <a:gd name="T0" fmla="*/ 1111 w 2224"/>
              <a:gd name="T1" fmla="*/ 2223 h 2224"/>
              <a:gd name="T2" fmla="*/ 0 w 2224"/>
              <a:gd name="T3" fmla="*/ 1112 h 2224"/>
              <a:gd name="T4" fmla="*/ 1111 w 2224"/>
              <a:gd name="T5" fmla="*/ 0 h 2224"/>
              <a:gd name="T6" fmla="*/ 2223 w 2224"/>
              <a:gd name="T7" fmla="*/ 1112 h 2224"/>
              <a:gd name="T8" fmla="*/ 1111 w 2224"/>
              <a:gd name="T9" fmla="*/ 2223 h 2224"/>
            </a:gdLst>
            <a:ahLst/>
            <a:cxnLst>
              <a:cxn ang="0">
                <a:pos x="T0" y="T1"/>
              </a:cxn>
              <a:cxn ang="0">
                <a:pos x="T2" y="T3"/>
              </a:cxn>
              <a:cxn ang="0">
                <a:pos x="T4" y="T5"/>
              </a:cxn>
              <a:cxn ang="0">
                <a:pos x="T6" y="T7"/>
              </a:cxn>
              <a:cxn ang="0">
                <a:pos x="T8" y="T9"/>
              </a:cxn>
            </a:cxnLst>
            <a:rect l="0" t="0" r="r" b="b"/>
            <a:pathLst>
              <a:path w="2224" h="2224">
                <a:moveTo>
                  <a:pt x="1111" y="2223"/>
                </a:moveTo>
                <a:lnTo>
                  <a:pt x="0" y="1112"/>
                </a:lnTo>
                <a:lnTo>
                  <a:pt x="1111" y="0"/>
                </a:lnTo>
                <a:lnTo>
                  <a:pt x="2223" y="1112"/>
                </a:lnTo>
                <a:lnTo>
                  <a:pt x="1111" y="2223"/>
                </a:lnTo>
              </a:path>
            </a:pathLst>
          </a:custGeom>
          <a:solidFill>
            <a:schemeClr val="bg2"/>
          </a:solidFill>
          <a:ln>
            <a:noFill/>
          </a:ln>
          <a:effectLst/>
        </p:spPr>
        <p:txBody>
          <a:bodyPr wrap="none" anchor="ctr"/>
          <a:lstStyle/>
          <a:p>
            <a:endParaRPr lang="en-US" sz="1350" dirty="0">
              <a:latin typeface="Poppins" pitchFamily="2" charset="77"/>
            </a:endParaRPr>
          </a:p>
        </p:txBody>
      </p:sp>
      <p:sp>
        <p:nvSpPr>
          <p:cNvPr id="18" name="Freeform 72">
            <a:extLst>
              <a:ext uri="{FF2B5EF4-FFF2-40B4-BE49-F238E27FC236}">
                <a16:creationId xmlns:a16="http://schemas.microsoft.com/office/drawing/2014/main" id="{33F7451B-4B27-4040-9BA4-FA24C0A6266D}"/>
              </a:ext>
            </a:extLst>
          </p:cNvPr>
          <p:cNvSpPr>
            <a:spLocks noChangeArrowheads="1"/>
          </p:cNvSpPr>
          <p:nvPr/>
        </p:nvSpPr>
        <p:spPr bwMode="auto">
          <a:xfrm>
            <a:off x="1514322" y="1662452"/>
            <a:ext cx="904529" cy="904529"/>
          </a:xfrm>
          <a:custGeom>
            <a:avLst/>
            <a:gdLst>
              <a:gd name="T0" fmla="*/ 966 w 1935"/>
              <a:gd name="T1" fmla="*/ 1935 h 1936"/>
              <a:gd name="T2" fmla="*/ 0 w 1935"/>
              <a:gd name="T3" fmla="*/ 968 h 1936"/>
              <a:gd name="T4" fmla="*/ 966 w 1935"/>
              <a:gd name="T5" fmla="*/ 0 h 1936"/>
              <a:gd name="T6" fmla="*/ 1934 w 1935"/>
              <a:gd name="T7" fmla="*/ 968 h 1936"/>
              <a:gd name="T8" fmla="*/ 966 w 1935"/>
              <a:gd name="T9" fmla="*/ 1935 h 1936"/>
            </a:gdLst>
            <a:ahLst/>
            <a:cxnLst>
              <a:cxn ang="0">
                <a:pos x="T0" y="T1"/>
              </a:cxn>
              <a:cxn ang="0">
                <a:pos x="T2" y="T3"/>
              </a:cxn>
              <a:cxn ang="0">
                <a:pos x="T4" y="T5"/>
              </a:cxn>
              <a:cxn ang="0">
                <a:pos x="T6" y="T7"/>
              </a:cxn>
              <a:cxn ang="0">
                <a:pos x="T8" y="T9"/>
              </a:cxn>
            </a:cxnLst>
            <a:rect l="0" t="0" r="r" b="b"/>
            <a:pathLst>
              <a:path w="1935" h="1936">
                <a:moveTo>
                  <a:pt x="966" y="1935"/>
                </a:moveTo>
                <a:lnTo>
                  <a:pt x="0" y="968"/>
                </a:lnTo>
                <a:lnTo>
                  <a:pt x="966" y="0"/>
                </a:lnTo>
                <a:lnTo>
                  <a:pt x="1934" y="968"/>
                </a:lnTo>
                <a:lnTo>
                  <a:pt x="966" y="1935"/>
                </a:lnTo>
              </a:path>
            </a:pathLst>
          </a:custGeom>
          <a:solidFill>
            <a:schemeClr val="accent1"/>
          </a:solidFill>
          <a:ln>
            <a:noFill/>
          </a:ln>
          <a:effectLst/>
        </p:spPr>
        <p:txBody>
          <a:bodyPr wrap="none" anchor="ctr"/>
          <a:lstStyle/>
          <a:p>
            <a:endParaRPr lang="en-US" sz="1350" dirty="0">
              <a:latin typeface="Poppins" pitchFamily="2" charset="77"/>
            </a:endParaRPr>
          </a:p>
        </p:txBody>
      </p:sp>
      <p:sp>
        <p:nvSpPr>
          <p:cNvPr id="20" name="Freeform 155">
            <a:extLst>
              <a:ext uri="{FF2B5EF4-FFF2-40B4-BE49-F238E27FC236}">
                <a16:creationId xmlns:a16="http://schemas.microsoft.com/office/drawing/2014/main" id="{0FE7C353-C914-1345-B30F-9D40D73B8BC6}"/>
              </a:ext>
            </a:extLst>
          </p:cNvPr>
          <p:cNvSpPr>
            <a:spLocks noChangeArrowheads="1"/>
          </p:cNvSpPr>
          <p:nvPr/>
        </p:nvSpPr>
        <p:spPr bwMode="auto">
          <a:xfrm>
            <a:off x="2235473" y="2799809"/>
            <a:ext cx="5468378" cy="1065242"/>
          </a:xfrm>
          <a:prstGeom prst="roundRect">
            <a:avLst>
              <a:gd name="adj" fmla="val 18967"/>
            </a:avLst>
          </a:prstGeom>
          <a:solidFill>
            <a:schemeClr val="accent6">
              <a:alpha val="20000"/>
            </a:schemeClr>
          </a:solidFill>
          <a:ln>
            <a:noFill/>
          </a:ln>
          <a:effectLst/>
        </p:spPr>
        <p:txBody>
          <a:bodyPr wrap="none" anchor="ctr"/>
          <a:lstStyle/>
          <a:p>
            <a:endParaRPr lang="en-US" sz="1350" dirty="0">
              <a:latin typeface="Poppins" pitchFamily="2" charset="77"/>
            </a:endParaRPr>
          </a:p>
        </p:txBody>
      </p:sp>
      <p:sp>
        <p:nvSpPr>
          <p:cNvPr id="21" name="Freeform 156">
            <a:extLst>
              <a:ext uri="{FF2B5EF4-FFF2-40B4-BE49-F238E27FC236}">
                <a16:creationId xmlns:a16="http://schemas.microsoft.com/office/drawing/2014/main" id="{4CA5660E-2B07-3E48-92E4-B9A9D0E82804}"/>
              </a:ext>
            </a:extLst>
          </p:cNvPr>
          <p:cNvSpPr>
            <a:spLocks noChangeArrowheads="1"/>
          </p:cNvSpPr>
          <p:nvPr/>
        </p:nvSpPr>
        <p:spPr bwMode="auto">
          <a:xfrm>
            <a:off x="6869378" y="2799809"/>
            <a:ext cx="830352" cy="1065242"/>
          </a:xfrm>
          <a:custGeom>
            <a:avLst/>
            <a:gdLst>
              <a:gd name="T0" fmla="*/ 1775 w 1776"/>
              <a:gd name="T1" fmla="*/ 1847 h 2278"/>
              <a:gd name="T2" fmla="*/ 1775 w 1776"/>
              <a:gd name="T3" fmla="*/ 429 h 2278"/>
              <a:gd name="T4" fmla="*/ 1775 w 1776"/>
              <a:gd name="T5" fmla="*/ 429 h 2278"/>
              <a:gd name="T6" fmla="*/ 1345 w 1776"/>
              <a:gd name="T7" fmla="*/ 0 h 2278"/>
              <a:gd name="T8" fmla="*/ 0 w 1776"/>
              <a:gd name="T9" fmla="*/ 0 h 2278"/>
              <a:gd name="T10" fmla="*/ 0 w 1776"/>
              <a:gd name="T11" fmla="*/ 2277 h 2278"/>
              <a:gd name="T12" fmla="*/ 1345 w 1776"/>
              <a:gd name="T13" fmla="*/ 2277 h 2278"/>
              <a:gd name="T14" fmla="*/ 1345 w 1776"/>
              <a:gd name="T15" fmla="*/ 2277 h 2278"/>
              <a:gd name="T16" fmla="*/ 1775 w 1776"/>
              <a:gd name="T17" fmla="*/ 1847 h 2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76" h="2278">
                <a:moveTo>
                  <a:pt x="1775" y="1847"/>
                </a:moveTo>
                <a:lnTo>
                  <a:pt x="1775" y="429"/>
                </a:lnTo>
                <a:lnTo>
                  <a:pt x="1775" y="429"/>
                </a:lnTo>
                <a:cubicBezTo>
                  <a:pt x="1775" y="192"/>
                  <a:pt x="1582" y="0"/>
                  <a:pt x="1345" y="0"/>
                </a:cubicBezTo>
                <a:lnTo>
                  <a:pt x="0" y="0"/>
                </a:lnTo>
                <a:lnTo>
                  <a:pt x="0" y="2277"/>
                </a:lnTo>
                <a:lnTo>
                  <a:pt x="1345" y="2277"/>
                </a:lnTo>
                <a:lnTo>
                  <a:pt x="1345" y="2277"/>
                </a:lnTo>
                <a:cubicBezTo>
                  <a:pt x="1582" y="2277"/>
                  <a:pt x="1775" y="2084"/>
                  <a:pt x="1775" y="1847"/>
                </a:cubicBezTo>
              </a:path>
            </a:pathLst>
          </a:custGeom>
          <a:solidFill>
            <a:schemeClr val="accent2"/>
          </a:solidFill>
          <a:ln>
            <a:noFill/>
          </a:ln>
          <a:effectLst/>
        </p:spPr>
        <p:txBody>
          <a:bodyPr wrap="none" anchor="ctr"/>
          <a:lstStyle/>
          <a:p>
            <a:endParaRPr lang="en-US" sz="1350" dirty="0">
              <a:latin typeface="Poppins" pitchFamily="2" charset="77"/>
            </a:endParaRPr>
          </a:p>
        </p:txBody>
      </p:sp>
      <p:sp>
        <p:nvSpPr>
          <p:cNvPr id="22" name="Freeform 157">
            <a:extLst>
              <a:ext uri="{FF2B5EF4-FFF2-40B4-BE49-F238E27FC236}">
                <a16:creationId xmlns:a16="http://schemas.microsoft.com/office/drawing/2014/main" id="{823970EF-A581-7A43-A2A7-C66C03FEC577}"/>
              </a:ext>
            </a:extLst>
          </p:cNvPr>
          <p:cNvSpPr>
            <a:spLocks noChangeArrowheads="1"/>
          </p:cNvSpPr>
          <p:nvPr/>
        </p:nvSpPr>
        <p:spPr bwMode="auto">
          <a:xfrm>
            <a:off x="1448389" y="2814232"/>
            <a:ext cx="1038456" cy="1038456"/>
          </a:xfrm>
          <a:custGeom>
            <a:avLst/>
            <a:gdLst>
              <a:gd name="T0" fmla="*/ 1112 w 2224"/>
              <a:gd name="T1" fmla="*/ 2222 h 2223"/>
              <a:gd name="T2" fmla="*/ 0 w 2224"/>
              <a:gd name="T3" fmla="*/ 1110 h 2223"/>
              <a:gd name="T4" fmla="*/ 1112 w 2224"/>
              <a:gd name="T5" fmla="*/ 0 h 2223"/>
              <a:gd name="T6" fmla="*/ 2223 w 2224"/>
              <a:gd name="T7" fmla="*/ 1110 h 2223"/>
              <a:gd name="T8" fmla="*/ 1112 w 2224"/>
              <a:gd name="T9" fmla="*/ 2222 h 2223"/>
            </a:gdLst>
            <a:ahLst/>
            <a:cxnLst>
              <a:cxn ang="0">
                <a:pos x="T0" y="T1"/>
              </a:cxn>
              <a:cxn ang="0">
                <a:pos x="T2" y="T3"/>
              </a:cxn>
              <a:cxn ang="0">
                <a:pos x="T4" y="T5"/>
              </a:cxn>
              <a:cxn ang="0">
                <a:pos x="T6" y="T7"/>
              </a:cxn>
              <a:cxn ang="0">
                <a:pos x="T8" y="T9"/>
              </a:cxn>
            </a:cxnLst>
            <a:rect l="0" t="0" r="r" b="b"/>
            <a:pathLst>
              <a:path w="2224" h="2223">
                <a:moveTo>
                  <a:pt x="1112" y="2222"/>
                </a:moveTo>
                <a:lnTo>
                  <a:pt x="0" y="1110"/>
                </a:lnTo>
                <a:lnTo>
                  <a:pt x="1112" y="0"/>
                </a:lnTo>
                <a:lnTo>
                  <a:pt x="2223" y="1110"/>
                </a:lnTo>
                <a:lnTo>
                  <a:pt x="1112" y="2222"/>
                </a:lnTo>
              </a:path>
            </a:pathLst>
          </a:custGeom>
          <a:solidFill>
            <a:schemeClr val="bg2"/>
          </a:solidFill>
          <a:ln>
            <a:noFill/>
          </a:ln>
          <a:effectLst/>
        </p:spPr>
        <p:txBody>
          <a:bodyPr wrap="none" anchor="ctr"/>
          <a:lstStyle/>
          <a:p>
            <a:endParaRPr lang="en-US" sz="1350" dirty="0">
              <a:latin typeface="Poppins" pitchFamily="2" charset="77"/>
            </a:endParaRPr>
          </a:p>
        </p:txBody>
      </p:sp>
      <p:sp>
        <p:nvSpPr>
          <p:cNvPr id="23" name="Freeform 158">
            <a:extLst>
              <a:ext uri="{FF2B5EF4-FFF2-40B4-BE49-F238E27FC236}">
                <a16:creationId xmlns:a16="http://schemas.microsoft.com/office/drawing/2014/main" id="{6F989B77-8E4A-0748-9AA7-EF195EA12755}"/>
              </a:ext>
            </a:extLst>
          </p:cNvPr>
          <p:cNvSpPr>
            <a:spLocks noChangeArrowheads="1"/>
          </p:cNvSpPr>
          <p:nvPr/>
        </p:nvSpPr>
        <p:spPr bwMode="auto">
          <a:xfrm>
            <a:off x="1516383" y="2880166"/>
            <a:ext cx="904528" cy="904528"/>
          </a:xfrm>
          <a:custGeom>
            <a:avLst/>
            <a:gdLst>
              <a:gd name="T0" fmla="*/ 968 w 1936"/>
              <a:gd name="T1" fmla="*/ 1934 h 1935"/>
              <a:gd name="T2" fmla="*/ 0 w 1936"/>
              <a:gd name="T3" fmla="*/ 967 h 1935"/>
              <a:gd name="T4" fmla="*/ 968 w 1936"/>
              <a:gd name="T5" fmla="*/ 0 h 1935"/>
              <a:gd name="T6" fmla="*/ 1935 w 1936"/>
              <a:gd name="T7" fmla="*/ 967 h 1935"/>
              <a:gd name="T8" fmla="*/ 968 w 1936"/>
              <a:gd name="T9" fmla="*/ 1934 h 1935"/>
            </a:gdLst>
            <a:ahLst/>
            <a:cxnLst>
              <a:cxn ang="0">
                <a:pos x="T0" y="T1"/>
              </a:cxn>
              <a:cxn ang="0">
                <a:pos x="T2" y="T3"/>
              </a:cxn>
              <a:cxn ang="0">
                <a:pos x="T4" y="T5"/>
              </a:cxn>
              <a:cxn ang="0">
                <a:pos x="T6" y="T7"/>
              </a:cxn>
              <a:cxn ang="0">
                <a:pos x="T8" y="T9"/>
              </a:cxn>
            </a:cxnLst>
            <a:rect l="0" t="0" r="r" b="b"/>
            <a:pathLst>
              <a:path w="1936" h="1935">
                <a:moveTo>
                  <a:pt x="968" y="1934"/>
                </a:moveTo>
                <a:lnTo>
                  <a:pt x="0" y="967"/>
                </a:lnTo>
                <a:lnTo>
                  <a:pt x="968" y="0"/>
                </a:lnTo>
                <a:lnTo>
                  <a:pt x="1935" y="967"/>
                </a:lnTo>
                <a:lnTo>
                  <a:pt x="968" y="1934"/>
                </a:lnTo>
              </a:path>
            </a:pathLst>
          </a:custGeom>
          <a:solidFill>
            <a:schemeClr val="accent2"/>
          </a:solidFill>
          <a:ln>
            <a:noFill/>
          </a:ln>
          <a:effectLst/>
        </p:spPr>
        <p:txBody>
          <a:bodyPr wrap="none" anchor="ctr"/>
          <a:lstStyle/>
          <a:p>
            <a:endParaRPr lang="en-US" sz="1350" dirty="0">
              <a:latin typeface="Poppins" pitchFamily="2" charset="77"/>
            </a:endParaRPr>
          </a:p>
        </p:txBody>
      </p:sp>
      <p:sp>
        <p:nvSpPr>
          <p:cNvPr id="25" name="Freeform 248">
            <a:extLst>
              <a:ext uri="{FF2B5EF4-FFF2-40B4-BE49-F238E27FC236}">
                <a16:creationId xmlns:a16="http://schemas.microsoft.com/office/drawing/2014/main" id="{7DEDD3F5-DCC6-A946-8306-6725738453AA}"/>
              </a:ext>
            </a:extLst>
          </p:cNvPr>
          <p:cNvSpPr>
            <a:spLocks noChangeArrowheads="1"/>
          </p:cNvSpPr>
          <p:nvPr/>
        </p:nvSpPr>
        <p:spPr bwMode="auto">
          <a:xfrm>
            <a:off x="2237534" y="4019583"/>
            <a:ext cx="5468378" cy="1065242"/>
          </a:xfrm>
          <a:prstGeom prst="roundRect">
            <a:avLst>
              <a:gd name="adj" fmla="val 19254"/>
            </a:avLst>
          </a:prstGeom>
          <a:solidFill>
            <a:schemeClr val="accent6">
              <a:alpha val="20000"/>
            </a:schemeClr>
          </a:solidFill>
          <a:ln>
            <a:noFill/>
          </a:ln>
          <a:effectLst/>
        </p:spPr>
        <p:txBody>
          <a:bodyPr wrap="none" anchor="ctr"/>
          <a:lstStyle/>
          <a:p>
            <a:endParaRPr lang="en-US" sz="1350" dirty="0">
              <a:latin typeface="Poppins" pitchFamily="2" charset="77"/>
            </a:endParaRPr>
          </a:p>
        </p:txBody>
      </p:sp>
      <p:sp>
        <p:nvSpPr>
          <p:cNvPr id="26" name="Freeform 249">
            <a:extLst>
              <a:ext uri="{FF2B5EF4-FFF2-40B4-BE49-F238E27FC236}">
                <a16:creationId xmlns:a16="http://schemas.microsoft.com/office/drawing/2014/main" id="{3F45C0A5-13DE-734E-8BD4-1EE1D283414B}"/>
              </a:ext>
            </a:extLst>
          </p:cNvPr>
          <p:cNvSpPr>
            <a:spLocks noChangeArrowheads="1"/>
          </p:cNvSpPr>
          <p:nvPr/>
        </p:nvSpPr>
        <p:spPr bwMode="auto">
          <a:xfrm>
            <a:off x="6873499" y="4019583"/>
            <a:ext cx="830352" cy="1065242"/>
          </a:xfrm>
          <a:custGeom>
            <a:avLst/>
            <a:gdLst>
              <a:gd name="T0" fmla="*/ 1775 w 1776"/>
              <a:gd name="T1" fmla="*/ 1848 h 2279"/>
              <a:gd name="T2" fmla="*/ 1775 w 1776"/>
              <a:gd name="T3" fmla="*/ 430 h 2279"/>
              <a:gd name="T4" fmla="*/ 1775 w 1776"/>
              <a:gd name="T5" fmla="*/ 430 h 2279"/>
              <a:gd name="T6" fmla="*/ 1345 w 1776"/>
              <a:gd name="T7" fmla="*/ 0 h 2279"/>
              <a:gd name="T8" fmla="*/ 0 w 1776"/>
              <a:gd name="T9" fmla="*/ 0 h 2279"/>
              <a:gd name="T10" fmla="*/ 0 w 1776"/>
              <a:gd name="T11" fmla="*/ 2278 h 2279"/>
              <a:gd name="T12" fmla="*/ 1345 w 1776"/>
              <a:gd name="T13" fmla="*/ 2278 h 2279"/>
              <a:gd name="T14" fmla="*/ 1345 w 1776"/>
              <a:gd name="T15" fmla="*/ 2278 h 2279"/>
              <a:gd name="T16" fmla="*/ 1775 w 1776"/>
              <a:gd name="T17" fmla="*/ 1848 h 2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76" h="2279">
                <a:moveTo>
                  <a:pt x="1775" y="1848"/>
                </a:moveTo>
                <a:lnTo>
                  <a:pt x="1775" y="430"/>
                </a:lnTo>
                <a:lnTo>
                  <a:pt x="1775" y="430"/>
                </a:lnTo>
                <a:cubicBezTo>
                  <a:pt x="1775" y="193"/>
                  <a:pt x="1581" y="0"/>
                  <a:pt x="1345" y="0"/>
                </a:cubicBezTo>
                <a:lnTo>
                  <a:pt x="0" y="0"/>
                </a:lnTo>
                <a:lnTo>
                  <a:pt x="0" y="2278"/>
                </a:lnTo>
                <a:lnTo>
                  <a:pt x="1345" y="2278"/>
                </a:lnTo>
                <a:lnTo>
                  <a:pt x="1345" y="2278"/>
                </a:lnTo>
                <a:cubicBezTo>
                  <a:pt x="1581" y="2278"/>
                  <a:pt x="1775" y="2085"/>
                  <a:pt x="1775" y="1848"/>
                </a:cubicBezTo>
              </a:path>
            </a:pathLst>
          </a:custGeom>
          <a:solidFill>
            <a:schemeClr val="accent3"/>
          </a:solidFill>
          <a:ln>
            <a:noFill/>
          </a:ln>
          <a:effectLst/>
        </p:spPr>
        <p:txBody>
          <a:bodyPr wrap="none" anchor="ctr"/>
          <a:lstStyle/>
          <a:p>
            <a:endParaRPr lang="en-US" sz="1350" dirty="0">
              <a:latin typeface="Poppins" pitchFamily="2" charset="77"/>
            </a:endParaRPr>
          </a:p>
        </p:txBody>
      </p:sp>
      <p:sp>
        <p:nvSpPr>
          <p:cNvPr id="27" name="Freeform 250">
            <a:extLst>
              <a:ext uri="{FF2B5EF4-FFF2-40B4-BE49-F238E27FC236}">
                <a16:creationId xmlns:a16="http://schemas.microsoft.com/office/drawing/2014/main" id="{C68059BA-3EB0-094F-8E4C-50A898B6E534}"/>
              </a:ext>
            </a:extLst>
          </p:cNvPr>
          <p:cNvSpPr>
            <a:spLocks noChangeArrowheads="1"/>
          </p:cNvSpPr>
          <p:nvPr/>
        </p:nvSpPr>
        <p:spPr bwMode="auto">
          <a:xfrm>
            <a:off x="1450449" y="4031945"/>
            <a:ext cx="1038456" cy="1038456"/>
          </a:xfrm>
          <a:custGeom>
            <a:avLst/>
            <a:gdLst>
              <a:gd name="T0" fmla="*/ 1111 w 2223"/>
              <a:gd name="T1" fmla="*/ 2223 h 2224"/>
              <a:gd name="T2" fmla="*/ 0 w 2223"/>
              <a:gd name="T3" fmla="*/ 1111 h 2224"/>
              <a:gd name="T4" fmla="*/ 1111 w 2223"/>
              <a:gd name="T5" fmla="*/ 0 h 2224"/>
              <a:gd name="T6" fmla="*/ 2222 w 2223"/>
              <a:gd name="T7" fmla="*/ 1111 h 2224"/>
              <a:gd name="T8" fmla="*/ 1111 w 2223"/>
              <a:gd name="T9" fmla="*/ 2223 h 2224"/>
            </a:gdLst>
            <a:ahLst/>
            <a:cxnLst>
              <a:cxn ang="0">
                <a:pos x="T0" y="T1"/>
              </a:cxn>
              <a:cxn ang="0">
                <a:pos x="T2" y="T3"/>
              </a:cxn>
              <a:cxn ang="0">
                <a:pos x="T4" y="T5"/>
              </a:cxn>
              <a:cxn ang="0">
                <a:pos x="T6" y="T7"/>
              </a:cxn>
              <a:cxn ang="0">
                <a:pos x="T8" y="T9"/>
              </a:cxn>
            </a:cxnLst>
            <a:rect l="0" t="0" r="r" b="b"/>
            <a:pathLst>
              <a:path w="2223" h="2224">
                <a:moveTo>
                  <a:pt x="1111" y="2223"/>
                </a:moveTo>
                <a:lnTo>
                  <a:pt x="0" y="1111"/>
                </a:lnTo>
                <a:lnTo>
                  <a:pt x="1111" y="0"/>
                </a:lnTo>
                <a:lnTo>
                  <a:pt x="2222" y="1111"/>
                </a:lnTo>
                <a:lnTo>
                  <a:pt x="1111" y="2223"/>
                </a:lnTo>
              </a:path>
            </a:pathLst>
          </a:custGeom>
          <a:solidFill>
            <a:schemeClr val="bg2"/>
          </a:solidFill>
          <a:ln>
            <a:noFill/>
          </a:ln>
          <a:effectLst/>
        </p:spPr>
        <p:txBody>
          <a:bodyPr wrap="none" anchor="ctr"/>
          <a:lstStyle/>
          <a:p>
            <a:endParaRPr lang="en-US" sz="1350" dirty="0">
              <a:latin typeface="Poppins" pitchFamily="2" charset="77"/>
            </a:endParaRPr>
          </a:p>
        </p:txBody>
      </p:sp>
      <p:sp>
        <p:nvSpPr>
          <p:cNvPr id="28" name="Freeform 251">
            <a:extLst>
              <a:ext uri="{FF2B5EF4-FFF2-40B4-BE49-F238E27FC236}">
                <a16:creationId xmlns:a16="http://schemas.microsoft.com/office/drawing/2014/main" id="{1F247AE2-2594-C341-8FAD-7D5FA0A355AB}"/>
              </a:ext>
            </a:extLst>
          </p:cNvPr>
          <p:cNvSpPr>
            <a:spLocks noChangeArrowheads="1"/>
          </p:cNvSpPr>
          <p:nvPr/>
        </p:nvSpPr>
        <p:spPr bwMode="auto">
          <a:xfrm>
            <a:off x="1518444" y="4099939"/>
            <a:ext cx="904529" cy="904528"/>
          </a:xfrm>
          <a:custGeom>
            <a:avLst/>
            <a:gdLst>
              <a:gd name="T0" fmla="*/ 967 w 1935"/>
              <a:gd name="T1" fmla="*/ 1934 h 1935"/>
              <a:gd name="T2" fmla="*/ 0 w 1935"/>
              <a:gd name="T3" fmla="*/ 966 h 1935"/>
              <a:gd name="T4" fmla="*/ 967 w 1935"/>
              <a:gd name="T5" fmla="*/ 0 h 1935"/>
              <a:gd name="T6" fmla="*/ 1934 w 1935"/>
              <a:gd name="T7" fmla="*/ 966 h 1935"/>
              <a:gd name="T8" fmla="*/ 967 w 1935"/>
              <a:gd name="T9" fmla="*/ 1934 h 1935"/>
            </a:gdLst>
            <a:ahLst/>
            <a:cxnLst>
              <a:cxn ang="0">
                <a:pos x="T0" y="T1"/>
              </a:cxn>
              <a:cxn ang="0">
                <a:pos x="T2" y="T3"/>
              </a:cxn>
              <a:cxn ang="0">
                <a:pos x="T4" y="T5"/>
              </a:cxn>
              <a:cxn ang="0">
                <a:pos x="T6" y="T7"/>
              </a:cxn>
              <a:cxn ang="0">
                <a:pos x="T8" y="T9"/>
              </a:cxn>
            </a:cxnLst>
            <a:rect l="0" t="0" r="r" b="b"/>
            <a:pathLst>
              <a:path w="1935" h="1935">
                <a:moveTo>
                  <a:pt x="967" y="1934"/>
                </a:moveTo>
                <a:lnTo>
                  <a:pt x="0" y="966"/>
                </a:lnTo>
                <a:lnTo>
                  <a:pt x="967" y="0"/>
                </a:lnTo>
                <a:lnTo>
                  <a:pt x="1934" y="966"/>
                </a:lnTo>
                <a:lnTo>
                  <a:pt x="967" y="1934"/>
                </a:lnTo>
              </a:path>
            </a:pathLst>
          </a:custGeom>
          <a:solidFill>
            <a:schemeClr val="accent3"/>
          </a:solidFill>
          <a:ln>
            <a:noFill/>
          </a:ln>
          <a:effectLst/>
        </p:spPr>
        <p:txBody>
          <a:bodyPr wrap="none" anchor="ctr"/>
          <a:lstStyle/>
          <a:p>
            <a:endParaRPr lang="en-US" sz="1350" dirty="0">
              <a:latin typeface="Poppins" pitchFamily="2" charset="77"/>
            </a:endParaRPr>
          </a:p>
        </p:txBody>
      </p:sp>
      <p:sp>
        <p:nvSpPr>
          <p:cNvPr id="5" name="TextBox 4">
            <a:extLst>
              <a:ext uri="{FF2B5EF4-FFF2-40B4-BE49-F238E27FC236}">
                <a16:creationId xmlns:a16="http://schemas.microsoft.com/office/drawing/2014/main" id="{BEBE2C2E-B7DF-614C-9028-C56B87B9530D}"/>
              </a:ext>
            </a:extLst>
          </p:cNvPr>
          <p:cNvSpPr txBox="1"/>
          <p:nvPr/>
        </p:nvSpPr>
        <p:spPr>
          <a:xfrm>
            <a:off x="570458" y="688519"/>
            <a:ext cx="8003084" cy="523220"/>
          </a:xfrm>
          <a:prstGeom prst="rect">
            <a:avLst/>
          </a:prstGeom>
          <a:noFill/>
        </p:spPr>
        <p:txBody>
          <a:bodyPr wrap="square" rtlCol="0">
            <a:spAutoFit/>
          </a:bodyPr>
          <a:lstStyle/>
          <a:p>
            <a:pPr algn="ctr">
              <a:lnSpc>
                <a:spcPts val="1575"/>
              </a:lnSpc>
            </a:pPr>
            <a:r>
              <a:rPr lang="en-US" sz="2000" spc="-45" dirty="0">
                <a:latin typeface="Poppins" panose="00000500000000000000" pitchFamily="2" charset="0"/>
                <a:cs typeface="Poppins" panose="00000500000000000000" pitchFamily="2" charset="0"/>
              </a:rPr>
              <a:t>Review the draft recommendations for your assigned topic(s) and discuss the following prompts at your tables:</a:t>
            </a:r>
          </a:p>
        </p:txBody>
      </p:sp>
      <p:sp>
        <p:nvSpPr>
          <p:cNvPr id="6" name="TextBox 5">
            <a:extLst>
              <a:ext uri="{FF2B5EF4-FFF2-40B4-BE49-F238E27FC236}">
                <a16:creationId xmlns:a16="http://schemas.microsoft.com/office/drawing/2014/main" id="{88C99AF3-C435-804B-A35C-9449527791BC}"/>
              </a:ext>
            </a:extLst>
          </p:cNvPr>
          <p:cNvSpPr txBox="1"/>
          <p:nvPr/>
        </p:nvSpPr>
        <p:spPr>
          <a:xfrm>
            <a:off x="2753429" y="1726105"/>
            <a:ext cx="4047954" cy="680956"/>
          </a:xfrm>
          <a:prstGeom prst="rect">
            <a:avLst/>
          </a:prstGeom>
          <a:noFill/>
        </p:spPr>
        <p:txBody>
          <a:bodyPr wrap="square" rtlCol="0" anchor="b">
            <a:spAutoFit/>
          </a:bodyPr>
          <a:lstStyle/>
          <a:p>
            <a:r>
              <a:rPr lang="en-US" sz="1275" b="1" spc="-11" dirty="0">
                <a:solidFill>
                  <a:schemeClr val="tx2"/>
                </a:solidFill>
                <a:latin typeface="Poppins" panose="00000500000000000000" pitchFamily="2" charset="0"/>
                <a:cs typeface="Poppins" panose="00000500000000000000" pitchFamily="2" charset="0"/>
              </a:rPr>
              <a:t>Do the recommendations cover the important asks/points you want addressed in stakeholder implementation groups?</a:t>
            </a:r>
          </a:p>
        </p:txBody>
      </p:sp>
      <p:sp>
        <p:nvSpPr>
          <p:cNvPr id="8" name="TextBox 7">
            <a:extLst>
              <a:ext uri="{FF2B5EF4-FFF2-40B4-BE49-F238E27FC236}">
                <a16:creationId xmlns:a16="http://schemas.microsoft.com/office/drawing/2014/main" id="{8223C790-3FD7-DF4E-87D3-2BB275F98806}"/>
              </a:ext>
            </a:extLst>
          </p:cNvPr>
          <p:cNvSpPr txBox="1"/>
          <p:nvPr/>
        </p:nvSpPr>
        <p:spPr>
          <a:xfrm>
            <a:off x="1026605" y="1483715"/>
            <a:ext cx="559389" cy="1096069"/>
          </a:xfrm>
          <a:prstGeom prst="rect">
            <a:avLst/>
          </a:prstGeom>
          <a:noFill/>
        </p:spPr>
        <p:txBody>
          <a:bodyPr wrap="square" rtlCol="0" anchor="ctr">
            <a:spAutoFit/>
          </a:bodyPr>
          <a:lstStyle>
            <a:defPPr>
              <a:defRPr lang="en-US"/>
            </a:defPPr>
            <a:lvl1pPr algn="ctr">
              <a:lnSpc>
                <a:spcPts val="9400"/>
              </a:lnSpc>
              <a:defRPr sz="8000" b="1" spc="-290">
                <a:solidFill>
                  <a:schemeClr val="tx2"/>
                </a:solidFill>
                <a:latin typeface="Raleway" panose="020B0503030101060003" pitchFamily="34" charset="77"/>
              </a:defRPr>
            </a:lvl1pPr>
          </a:lstStyle>
          <a:p>
            <a:r>
              <a:rPr lang="en-US" sz="2776" dirty="0">
                <a:solidFill>
                  <a:schemeClr val="bg1"/>
                </a:solidFill>
                <a:latin typeface="Poppins" panose="00000500000000000000" pitchFamily="2" charset="0"/>
                <a:cs typeface="Poppins" panose="00000500000000000000" pitchFamily="2" charset="0"/>
              </a:rPr>
              <a:t>01</a:t>
            </a:r>
          </a:p>
        </p:txBody>
      </p:sp>
      <p:sp>
        <p:nvSpPr>
          <p:cNvPr id="9" name="TextBox 8">
            <a:extLst>
              <a:ext uri="{FF2B5EF4-FFF2-40B4-BE49-F238E27FC236}">
                <a16:creationId xmlns:a16="http://schemas.microsoft.com/office/drawing/2014/main" id="{646C2DCC-789C-8149-8A7F-CC63A590B2E3}"/>
              </a:ext>
            </a:extLst>
          </p:cNvPr>
          <p:cNvSpPr txBox="1"/>
          <p:nvPr/>
        </p:nvSpPr>
        <p:spPr>
          <a:xfrm>
            <a:off x="2753429" y="3017303"/>
            <a:ext cx="3903728" cy="680956"/>
          </a:xfrm>
          <a:prstGeom prst="rect">
            <a:avLst/>
          </a:prstGeom>
          <a:noFill/>
        </p:spPr>
        <p:txBody>
          <a:bodyPr wrap="square" rtlCol="0" anchor="b">
            <a:spAutoFit/>
          </a:bodyPr>
          <a:lstStyle/>
          <a:p>
            <a:r>
              <a:rPr lang="en-US" sz="1275" b="1" spc="-11" dirty="0">
                <a:solidFill>
                  <a:schemeClr val="tx2"/>
                </a:solidFill>
                <a:latin typeface="Poppins" panose="00000500000000000000" pitchFamily="2" charset="0"/>
                <a:cs typeface="Poppins" panose="00000500000000000000" pitchFamily="2" charset="0"/>
              </a:rPr>
              <a:t>Do the recommendations align with  our shared vision and goal to increase mental health services for students?</a:t>
            </a:r>
          </a:p>
        </p:txBody>
      </p:sp>
      <p:sp>
        <p:nvSpPr>
          <p:cNvPr id="12" name="TextBox 11">
            <a:extLst>
              <a:ext uri="{FF2B5EF4-FFF2-40B4-BE49-F238E27FC236}">
                <a16:creationId xmlns:a16="http://schemas.microsoft.com/office/drawing/2014/main" id="{1C45DC39-87F3-4044-A85B-8BB58264BB91}"/>
              </a:ext>
            </a:extLst>
          </p:cNvPr>
          <p:cNvSpPr txBox="1"/>
          <p:nvPr/>
        </p:nvSpPr>
        <p:spPr>
          <a:xfrm>
            <a:off x="2719353" y="4184009"/>
            <a:ext cx="3923698" cy="680956"/>
          </a:xfrm>
          <a:prstGeom prst="rect">
            <a:avLst/>
          </a:prstGeom>
          <a:noFill/>
        </p:spPr>
        <p:txBody>
          <a:bodyPr wrap="square" rtlCol="0" anchor="b">
            <a:spAutoFit/>
          </a:bodyPr>
          <a:lstStyle/>
          <a:p>
            <a:r>
              <a:rPr lang="en-US" sz="1275" b="1" spc="-11" dirty="0">
                <a:solidFill>
                  <a:schemeClr val="tx2"/>
                </a:solidFill>
                <a:latin typeface="Poppins" panose="00000500000000000000" pitchFamily="2" charset="0"/>
                <a:cs typeface="Poppins" panose="00000500000000000000" pitchFamily="2" charset="0"/>
              </a:rPr>
              <a:t>If enacted, would the recommendations create the systems changes necessary to increase mental health services for students? </a:t>
            </a:r>
          </a:p>
        </p:txBody>
      </p:sp>
    </p:spTree>
    <p:extLst>
      <p:ext uri="{BB962C8B-B14F-4D97-AF65-F5344CB8AC3E}">
        <p14:creationId xmlns:p14="http://schemas.microsoft.com/office/powerpoint/2010/main" val="3900073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reeform 2">
            <a:extLst>
              <a:ext uri="{FF2B5EF4-FFF2-40B4-BE49-F238E27FC236}">
                <a16:creationId xmlns:a16="http://schemas.microsoft.com/office/drawing/2014/main" id="{5B76F416-DD39-CD45-B119-280B3094CFD8}"/>
              </a:ext>
            </a:extLst>
          </p:cNvPr>
          <p:cNvSpPr>
            <a:spLocks noChangeArrowheads="1"/>
          </p:cNvSpPr>
          <p:nvPr/>
        </p:nvSpPr>
        <p:spPr bwMode="auto">
          <a:xfrm>
            <a:off x="980672" y="1709843"/>
            <a:ext cx="1916199" cy="1916199"/>
          </a:xfrm>
          <a:custGeom>
            <a:avLst/>
            <a:gdLst>
              <a:gd name="T0" fmla="*/ 1800 w 4101"/>
              <a:gd name="T1" fmla="*/ 3962 h 4100"/>
              <a:gd name="T2" fmla="*/ 137 w 4101"/>
              <a:gd name="T3" fmla="*/ 2299 h 4100"/>
              <a:gd name="T4" fmla="*/ 137 w 4101"/>
              <a:gd name="T5" fmla="*/ 2299 h 4100"/>
              <a:gd name="T6" fmla="*/ 137 w 4101"/>
              <a:gd name="T7" fmla="*/ 1800 h 4100"/>
              <a:gd name="T8" fmla="*/ 1800 w 4101"/>
              <a:gd name="T9" fmla="*/ 137 h 4100"/>
              <a:gd name="T10" fmla="*/ 1800 w 4101"/>
              <a:gd name="T11" fmla="*/ 137 h 4100"/>
              <a:gd name="T12" fmla="*/ 2299 w 4101"/>
              <a:gd name="T13" fmla="*/ 137 h 4100"/>
              <a:gd name="T14" fmla="*/ 3963 w 4101"/>
              <a:gd name="T15" fmla="*/ 1800 h 4100"/>
              <a:gd name="T16" fmla="*/ 3963 w 4101"/>
              <a:gd name="T17" fmla="*/ 1800 h 4100"/>
              <a:gd name="T18" fmla="*/ 3963 w 4101"/>
              <a:gd name="T19" fmla="*/ 2299 h 4100"/>
              <a:gd name="T20" fmla="*/ 2299 w 4101"/>
              <a:gd name="T21" fmla="*/ 3962 h 4100"/>
              <a:gd name="T22" fmla="*/ 2299 w 4101"/>
              <a:gd name="T23" fmla="*/ 3962 h 4100"/>
              <a:gd name="T24" fmla="*/ 1800 w 4101"/>
              <a:gd name="T25" fmla="*/ 3962 h 4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01" h="4100">
                <a:moveTo>
                  <a:pt x="1800" y="3962"/>
                </a:moveTo>
                <a:lnTo>
                  <a:pt x="137" y="2299"/>
                </a:lnTo>
                <a:lnTo>
                  <a:pt x="137" y="2299"/>
                </a:lnTo>
                <a:cubicBezTo>
                  <a:pt x="0" y="2162"/>
                  <a:pt x="0" y="1937"/>
                  <a:pt x="137" y="1800"/>
                </a:cubicBezTo>
                <a:lnTo>
                  <a:pt x="1800" y="137"/>
                </a:lnTo>
                <a:lnTo>
                  <a:pt x="1800" y="137"/>
                </a:lnTo>
                <a:cubicBezTo>
                  <a:pt x="1937" y="0"/>
                  <a:pt x="2162" y="0"/>
                  <a:pt x="2299" y="137"/>
                </a:cubicBezTo>
                <a:lnTo>
                  <a:pt x="3963" y="1800"/>
                </a:lnTo>
                <a:lnTo>
                  <a:pt x="3963" y="1800"/>
                </a:lnTo>
                <a:cubicBezTo>
                  <a:pt x="4100" y="1937"/>
                  <a:pt x="4100" y="2162"/>
                  <a:pt x="3963" y="2299"/>
                </a:cubicBezTo>
                <a:lnTo>
                  <a:pt x="2299" y="3962"/>
                </a:lnTo>
                <a:lnTo>
                  <a:pt x="2299" y="3962"/>
                </a:lnTo>
                <a:cubicBezTo>
                  <a:pt x="2162" y="4099"/>
                  <a:pt x="1937" y="4099"/>
                  <a:pt x="1800" y="3962"/>
                </a:cubicBezTo>
              </a:path>
            </a:pathLst>
          </a:custGeom>
          <a:solidFill>
            <a:schemeClr val="accent6">
              <a:alpha val="20000"/>
            </a:schemeClr>
          </a:solidFill>
          <a:ln>
            <a:noFill/>
          </a:ln>
          <a:effectLst/>
        </p:spPr>
        <p:txBody>
          <a:bodyPr wrap="none" anchor="ctr"/>
          <a:lstStyle/>
          <a:p>
            <a:endParaRPr lang="en-US" sz="1350" dirty="0">
              <a:latin typeface="Poppins" pitchFamily="2" charset="77"/>
            </a:endParaRPr>
          </a:p>
        </p:txBody>
      </p:sp>
      <p:sp>
        <p:nvSpPr>
          <p:cNvPr id="22" name="Freeform 3">
            <a:extLst>
              <a:ext uri="{FF2B5EF4-FFF2-40B4-BE49-F238E27FC236}">
                <a16:creationId xmlns:a16="http://schemas.microsoft.com/office/drawing/2014/main" id="{69CB174E-D80A-4645-8049-C65EC7082A92}"/>
              </a:ext>
            </a:extLst>
          </p:cNvPr>
          <p:cNvSpPr>
            <a:spLocks noChangeArrowheads="1"/>
          </p:cNvSpPr>
          <p:nvPr/>
        </p:nvSpPr>
        <p:spPr bwMode="auto">
          <a:xfrm>
            <a:off x="2311710" y="3040880"/>
            <a:ext cx="1916199" cy="1916199"/>
          </a:xfrm>
          <a:custGeom>
            <a:avLst/>
            <a:gdLst>
              <a:gd name="T0" fmla="*/ 1802 w 4102"/>
              <a:gd name="T1" fmla="*/ 3963 h 4101"/>
              <a:gd name="T2" fmla="*/ 137 w 4102"/>
              <a:gd name="T3" fmla="*/ 2300 h 4101"/>
              <a:gd name="T4" fmla="*/ 137 w 4102"/>
              <a:gd name="T5" fmla="*/ 2300 h 4101"/>
              <a:gd name="T6" fmla="*/ 137 w 4102"/>
              <a:gd name="T7" fmla="*/ 1801 h 4101"/>
              <a:gd name="T8" fmla="*/ 1802 w 4102"/>
              <a:gd name="T9" fmla="*/ 137 h 4101"/>
              <a:gd name="T10" fmla="*/ 1802 w 4102"/>
              <a:gd name="T11" fmla="*/ 137 h 4101"/>
              <a:gd name="T12" fmla="*/ 2300 w 4102"/>
              <a:gd name="T13" fmla="*/ 137 h 4101"/>
              <a:gd name="T14" fmla="*/ 3964 w 4102"/>
              <a:gd name="T15" fmla="*/ 1801 h 4101"/>
              <a:gd name="T16" fmla="*/ 3964 w 4102"/>
              <a:gd name="T17" fmla="*/ 1801 h 4101"/>
              <a:gd name="T18" fmla="*/ 3964 w 4102"/>
              <a:gd name="T19" fmla="*/ 2300 h 4101"/>
              <a:gd name="T20" fmla="*/ 2300 w 4102"/>
              <a:gd name="T21" fmla="*/ 3963 h 4101"/>
              <a:gd name="T22" fmla="*/ 2300 w 4102"/>
              <a:gd name="T23" fmla="*/ 3963 h 4101"/>
              <a:gd name="T24" fmla="*/ 1802 w 4102"/>
              <a:gd name="T25" fmla="*/ 3963 h 4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02" h="4101">
                <a:moveTo>
                  <a:pt x="1802" y="3963"/>
                </a:moveTo>
                <a:lnTo>
                  <a:pt x="137" y="2300"/>
                </a:lnTo>
                <a:lnTo>
                  <a:pt x="137" y="2300"/>
                </a:lnTo>
                <a:cubicBezTo>
                  <a:pt x="0" y="2163"/>
                  <a:pt x="0" y="1939"/>
                  <a:pt x="137" y="1801"/>
                </a:cubicBezTo>
                <a:lnTo>
                  <a:pt x="1802" y="137"/>
                </a:lnTo>
                <a:lnTo>
                  <a:pt x="1802" y="137"/>
                </a:lnTo>
                <a:cubicBezTo>
                  <a:pt x="1939" y="0"/>
                  <a:pt x="2163" y="0"/>
                  <a:pt x="2300" y="137"/>
                </a:cubicBezTo>
                <a:lnTo>
                  <a:pt x="3964" y="1801"/>
                </a:lnTo>
                <a:lnTo>
                  <a:pt x="3964" y="1801"/>
                </a:lnTo>
                <a:cubicBezTo>
                  <a:pt x="4101" y="1939"/>
                  <a:pt x="4101" y="2163"/>
                  <a:pt x="3964" y="2300"/>
                </a:cubicBezTo>
                <a:lnTo>
                  <a:pt x="2300" y="3963"/>
                </a:lnTo>
                <a:lnTo>
                  <a:pt x="2300" y="3963"/>
                </a:lnTo>
                <a:cubicBezTo>
                  <a:pt x="2163" y="4100"/>
                  <a:pt x="1939" y="4100"/>
                  <a:pt x="1802" y="3963"/>
                </a:cubicBezTo>
              </a:path>
            </a:pathLst>
          </a:custGeom>
          <a:solidFill>
            <a:schemeClr val="accent6">
              <a:alpha val="20000"/>
            </a:schemeClr>
          </a:solidFill>
          <a:ln>
            <a:noFill/>
          </a:ln>
          <a:effectLst/>
        </p:spPr>
        <p:txBody>
          <a:bodyPr wrap="none" anchor="ctr"/>
          <a:lstStyle/>
          <a:p>
            <a:endParaRPr lang="en-US" sz="1350" dirty="0">
              <a:latin typeface="Poppins" pitchFamily="2" charset="77"/>
            </a:endParaRPr>
          </a:p>
        </p:txBody>
      </p:sp>
      <p:sp>
        <p:nvSpPr>
          <p:cNvPr id="23" name="Freeform 4">
            <a:extLst>
              <a:ext uri="{FF2B5EF4-FFF2-40B4-BE49-F238E27FC236}">
                <a16:creationId xmlns:a16="http://schemas.microsoft.com/office/drawing/2014/main" id="{C45031F5-26CD-B440-A6CF-BE4B630948FF}"/>
              </a:ext>
            </a:extLst>
          </p:cNvPr>
          <p:cNvSpPr>
            <a:spLocks noChangeArrowheads="1"/>
          </p:cNvSpPr>
          <p:nvPr/>
        </p:nvSpPr>
        <p:spPr bwMode="auto">
          <a:xfrm>
            <a:off x="3615961" y="1709843"/>
            <a:ext cx="1916199" cy="1916199"/>
          </a:xfrm>
          <a:custGeom>
            <a:avLst/>
            <a:gdLst>
              <a:gd name="T0" fmla="*/ 1801 w 4100"/>
              <a:gd name="T1" fmla="*/ 3962 h 4100"/>
              <a:gd name="T2" fmla="*/ 137 w 4100"/>
              <a:gd name="T3" fmla="*/ 2299 h 4100"/>
              <a:gd name="T4" fmla="*/ 137 w 4100"/>
              <a:gd name="T5" fmla="*/ 2299 h 4100"/>
              <a:gd name="T6" fmla="*/ 137 w 4100"/>
              <a:gd name="T7" fmla="*/ 1800 h 4100"/>
              <a:gd name="T8" fmla="*/ 1801 w 4100"/>
              <a:gd name="T9" fmla="*/ 137 h 4100"/>
              <a:gd name="T10" fmla="*/ 1801 w 4100"/>
              <a:gd name="T11" fmla="*/ 137 h 4100"/>
              <a:gd name="T12" fmla="*/ 2298 w 4100"/>
              <a:gd name="T13" fmla="*/ 137 h 4100"/>
              <a:gd name="T14" fmla="*/ 3962 w 4100"/>
              <a:gd name="T15" fmla="*/ 1800 h 4100"/>
              <a:gd name="T16" fmla="*/ 3962 w 4100"/>
              <a:gd name="T17" fmla="*/ 1800 h 4100"/>
              <a:gd name="T18" fmla="*/ 3962 w 4100"/>
              <a:gd name="T19" fmla="*/ 2299 h 4100"/>
              <a:gd name="T20" fmla="*/ 2298 w 4100"/>
              <a:gd name="T21" fmla="*/ 3962 h 4100"/>
              <a:gd name="T22" fmla="*/ 2298 w 4100"/>
              <a:gd name="T23" fmla="*/ 3962 h 4100"/>
              <a:gd name="T24" fmla="*/ 1801 w 4100"/>
              <a:gd name="T25" fmla="*/ 3962 h 4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00" h="4100">
                <a:moveTo>
                  <a:pt x="1801" y="3962"/>
                </a:moveTo>
                <a:lnTo>
                  <a:pt x="137" y="2299"/>
                </a:lnTo>
                <a:lnTo>
                  <a:pt x="137" y="2299"/>
                </a:lnTo>
                <a:cubicBezTo>
                  <a:pt x="0" y="2162"/>
                  <a:pt x="0" y="1937"/>
                  <a:pt x="137" y="1800"/>
                </a:cubicBezTo>
                <a:lnTo>
                  <a:pt x="1801" y="137"/>
                </a:lnTo>
                <a:lnTo>
                  <a:pt x="1801" y="137"/>
                </a:lnTo>
                <a:cubicBezTo>
                  <a:pt x="1938" y="0"/>
                  <a:pt x="2161" y="0"/>
                  <a:pt x="2298" y="137"/>
                </a:cubicBezTo>
                <a:lnTo>
                  <a:pt x="3962" y="1800"/>
                </a:lnTo>
                <a:lnTo>
                  <a:pt x="3962" y="1800"/>
                </a:lnTo>
                <a:cubicBezTo>
                  <a:pt x="4099" y="1937"/>
                  <a:pt x="4099" y="2162"/>
                  <a:pt x="3962" y="2299"/>
                </a:cubicBezTo>
                <a:lnTo>
                  <a:pt x="2298" y="3962"/>
                </a:lnTo>
                <a:lnTo>
                  <a:pt x="2298" y="3962"/>
                </a:lnTo>
                <a:cubicBezTo>
                  <a:pt x="2161" y="4099"/>
                  <a:pt x="1938" y="4099"/>
                  <a:pt x="1801" y="3962"/>
                </a:cubicBezTo>
              </a:path>
            </a:pathLst>
          </a:custGeom>
          <a:solidFill>
            <a:schemeClr val="accent6">
              <a:alpha val="20000"/>
            </a:schemeClr>
          </a:solidFill>
          <a:ln>
            <a:noFill/>
          </a:ln>
          <a:effectLst/>
        </p:spPr>
        <p:txBody>
          <a:bodyPr wrap="none" anchor="ctr"/>
          <a:lstStyle/>
          <a:p>
            <a:endParaRPr lang="en-US" sz="1350" dirty="0">
              <a:latin typeface="Poppins" pitchFamily="2" charset="77"/>
            </a:endParaRPr>
          </a:p>
        </p:txBody>
      </p:sp>
      <p:sp>
        <p:nvSpPr>
          <p:cNvPr id="24" name="Freeform 5">
            <a:extLst>
              <a:ext uri="{FF2B5EF4-FFF2-40B4-BE49-F238E27FC236}">
                <a16:creationId xmlns:a16="http://schemas.microsoft.com/office/drawing/2014/main" id="{E84DD408-E04B-5442-A443-7CC22FCAE0C7}"/>
              </a:ext>
            </a:extLst>
          </p:cNvPr>
          <p:cNvSpPr>
            <a:spLocks noChangeArrowheads="1"/>
          </p:cNvSpPr>
          <p:nvPr/>
        </p:nvSpPr>
        <p:spPr bwMode="auto">
          <a:xfrm>
            <a:off x="4949059" y="3040880"/>
            <a:ext cx="1916199" cy="1916199"/>
          </a:xfrm>
          <a:custGeom>
            <a:avLst/>
            <a:gdLst>
              <a:gd name="T0" fmla="*/ 1801 w 4101"/>
              <a:gd name="T1" fmla="*/ 3963 h 4101"/>
              <a:gd name="T2" fmla="*/ 137 w 4101"/>
              <a:gd name="T3" fmla="*/ 2300 h 4101"/>
              <a:gd name="T4" fmla="*/ 137 w 4101"/>
              <a:gd name="T5" fmla="*/ 2300 h 4101"/>
              <a:gd name="T6" fmla="*/ 137 w 4101"/>
              <a:gd name="T7" fmla="*/ 1801 h 4101"/>
              <a:gd name="T8" fmla="*/ 1801 w 4101"/>
              <a:gd name="T9" fmla="*/ 137 h 4101"/>
              <a:gd name="T10" fmla="*/ 1801 w 4101"/>
              <a:gd name="T11" fmla="*/ 137 h 4101"/>
              <a:gd name="T12" fmla="*/ 2299 w 4101"/>
              <a:gd name="T13" fmla="*/ 137 h 4101"/>
              <a:gd name="T14" fmla="*/ 3963 w 4101"/>
              <a:gd name="T15" fmla="*/ 1801 h 4101"/>
              <a:gd name="T16" fmla="*/ 3963 w 4101"/>
              <a:gd name="T17" fmla="*/ 1801 h 4101"/>
              <a:gd name="T18" fmla="*/ 3963 w 4101"/>
              <a:gd name="T19" fmla="*/ 2300 h 4101"/>
              <a:gd name="T20" fmla="*/ 2299 w 4101"/>
              <a:gd name="T21" fmla="*/ 3963 h 4101"/>
              <a:gd name="T22" fmla="*/ 2299 w 4101"/>
              <a:gd name="T23" fmla="*/ 3963 h 4101"/>
              <a:gd name="T24" fmla="*/ 1801 w 4101"/>
              <a:gd name="T25" fmla="*/ 3963 h 4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01" h="4101">
                <a:moveTo>
                  <a:pt x="1801" y="3963"/>
                </a:moveTo>
                <a:lnTo>
                  <a:pt x="137" y="2300"/>
                </a:lnTo>
                <a:lnTo>
                  <a:pt x="137" y="2300"/>
                </a:lnTo>
                <a:cubicBezTo>
                  <a:pt x="0" y="2163"/>
                  <a:pt x="0" y="1939"/>
                  <a:pt x="137" y="1801"/>
                </a:cubicBezTo>
                <a:lnTo>
                  <a:pt x="1801" y="137"/>
                </a:lnTo>
                <a:lnTo>
                  <a:pt x="1801" y="137"/>
                </a:lnTo>
                <a:cubicBezTo>
                  <a:pt x="1938" y="0"/>
                  <a:pt x="2162" y="0"/>
                  <a:pt x="2299" y="137"/>
                </a:cubicBezTo>
                <a:lnTo>
                  <a:pt x="3963" y="1801"/>
                </a:lnTo>
                <a:lnTo>
                  <a:pt x="3963" y="1801"/>
                </a:lnTo>
                <a:cubicBezTo>
                  <a:pt x="4100" y="1939"/>
                  <a:pt x="4100" y="2163"/>
                  <a:pt x="3963" y="2300"/>
                </a:cubicBezTo>
                <a:lnTo>
                  <a:pt x="2299" y="3963"/>
                </a:lnTo>
                <a:lnTo>
                  <a:pt x="2299" y="3963"/>
                </a:lnTo>
                <a:cubicBezTo>
                  <a:pt x="2162" y="4100"/>
                  <a:pt x="1938" y="4100"/>
                  <a:pt x="1801" y="3963"/>
                </a:cubicBezTo>
              </a:path>
            </a:pathLst>
          </a:custGeom>
          <a:solidFill>
            <a:schemeClr val="accent6">
              <a:alpha val="20000"/>
            </a:schemeClr>
          </a:solidFill>
          <a:ln>
            <a:noFill/>
          </a:ln>
          <a:effectLst/>
        </p:spPr>
        <p:txBody>
          <a:bodyPr wrap="none" anchor="ctr"/>
          <a:lstStyle/>
          <a:p>
            <a:endParaRPr lang="en-US" sz="1350" dirty="0">
              <a:latin typeface="Poppins" pitchFamily="2" charset="77"/>
            </a:endParaRPr>
          </a:p>
        </p:txBody>
      </p:sp>
      <p:sp>
        <p:nvSpPr>
          <p:cNvPr id="25" name="Freeform 6">
            <a:extLst>
              <a:ext uri="{FF2B5EF4-FFF2-40B4-BE49-F238E27FC236}">
                <a16:creationId xmlns:a16="http://schemas.microsoft.com/office/drawing/2014/main" id="{DE47C464-814E-AF46-9CA6-5D69DFA54848}"/>
              </a:ext>
            </a:extLst>
          </p:cNvPr>
          <p:cNvSpPr>
            <a:spLocks noChangeArrowheads="1"/>
          </p:cNvSpPr>
          <p:nvPr/>
        </p:nvSpPr>
        <p:spPr bwMode="auto">
          <a:xfrm>
            <a:off x="6253309" y="1709843"/>
            <a:ext cx="1916199" cy="1916199"/>
          </a:xfrm>
          <a:custGeom>
            <a:avLst/>
            <a:gdLst>
              <a:gd name="T0" fmla="*/ 1800 w 4101"/>
              <a:gd name="T1" fmla="*/ 3962 h 4100"/>
              <a:gd name="T2" fmla="*/ 137 w 4101"/>
              <a:gd name="T3" fmla="*/ 2299 h 4100"/>
              <a:gd name="T4" fmla="*/ 137 w 4101"/>
              <a:gd name="T5" fmla="*/ 2299 h 4100"/>
              <a:gd name="T6" fmla="*/ 137 w 4101"/>
              <a:gd name="T7" fmla="*/ 1800 h 4100"/>
              <a:gd name="T8" fmla="*/ 1800 w 4101"/>
              <a:gd name="T9" fmla="*/ 137 h 4100"/>
              <a:gd name="T10" fmla="*/ 1800 w 4101"/>
              <a:gd name="T11" fmla="*/ 137 h 4100"/>
              <a:gd name="T12" fmla="*/ 2298 w 4101"/>
              <a:gd name="T13" fmla="*/ 137 h 4100"/>
              <a:gd name="T14" fmla="*/ 3963 w 4101"/>
              <a:gd name="T15" fmla="*/ 1800 h 4100"/>
              <a:gd name="T16" fmla="*/ 3963 w 4101"/>
              <a:gd name="T17" fmla="*/ 1800 h 4100"/>
              <a:gd name="T18" fmla="*/ 3963 w 4101"/>
              <a:gd name="T19" fmla="*/ 2299 h 4100"/>
              <a:gd name="T20" fmla="*/ 2298 w 4101"/>
              <a:gd name="T21" fmla="*/ 3962 h 4100"/>
              <a:gd name="T22" fmla="*/ 2298 w 4101"/>
              <a:gd name="T23" fmla="*/ 3962 h 4100"/>
              <a:gd name="T24" fmla="*/ 1800 w 4101"/>
              <a:gd name="T25" fmla="*/ 3962 h 4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01" h="4100">
                <a:moveTo>
                  <a:pt x="1800" y="3962"/>
                </a:moveTo>
                <a:lnTo>
                  <a:pt x="137" y="2299"/>
                </a:lnTo>
                <a:lnTo>
                  <a:pt x="137" y="2299"/>
                </a:lnTo>
                <a:cubicBezTo>
                  <a:pt x="0" y="2162"/>
                  <a:pt x="0" y="1937"/>
                  <a:pt x="137" y="1800"/>
                </a:cubicBezTo>
                <a:lnTo>
                  <a:pt x="1800" y="137"/>
                </a:lnTo>
                <a:lnTo>
                  <a:pt x="1800" y="137"/>
                </a:lnTo>
                <a:cubicBezTo>
                  <a:pt x="1937" y="0"/>
                  <a:pt x="2161" y="0"/>
                  <a:pt x="2298" y="137"/>
                </a:cubicBezTo>
                <a:lnTo>
                  <a:pt x="3963" y="1800"/>
                </a:lnTo>
                <a:lnTo>
                  <a:pt x="3963" y="1800"/>
                </a:lnTo>
                <a:cubicBezTo>
                  <a:pt x="4100" y="1937"/>
                  <a:pt x="4100" y="2162"/>
                  <a:pt x="3963" y="2299"/>
                </a:cubicBezTo>
                <a:lnTo>
                  <a:pt x="2298" y="3962"/>
                </a:lnTo>
                <a:lnTo>
                  <a:pt x="2298" y="3962"/>
                </a:lnTo>
                <a:cubicBezTo>
                  <a:pt x="2161" y="4099"/>
                  <a:pt x="1937" y="4099"/>
                  <a:pt x="1800" y="3962"/>
                </a:cubicBezTo>
              </a:path>
            </a:pathLst>
          </a:custGeom>
          <a:solidFill>
            <a:schemeClr val="accent6">
              <a:alpha val="20000"/>
            </a:schemeClr>
          </a:solidFill>
          <a:ln>
            <a:noFill/>
          </a:ln>
          <a:effectLst/>
        </p:spPr>
        <p:txBody>
          <a:bodyPr wrap="none" anchor="ctr"/>
          <a:lstStyle/>
          <a:p>
            <a:endParaRPr lang="en-US" sz="1350" dirty="0">
              <a:latin typeface="Poppins" pitchFamily="2" charset="77"/>
            </a:endParaRPr>
          </a:p>
        </p:txBody>
      </p:sp>
      <p:sp>
        <p:nvSpPr>
          <p:cNvPr id="26" name="Freeform 7">
            <a:extLst>
              <a:ext uri="{FF2B5EF4-FFF2-40B4-BE49-F238E27FC236}">
                <a16:creationId xmlns:a16="http://schemas.microsoft.com/office/drawing/2014/main" id="{4D162D95-B382-CE4A-8C8F-D3A65B0478FE}"/>
              </a:ext>
            </a:extLst>
          </p:cNvPr>
          <p:cNvSpPr>
            <a:spLocks noChangeArrowheads="1"/>
          </p:cNvSpPr>
          <p:nvPr/>
        </p:nvSpPr>
        <p:spPr bwMode="auto">
          <a:xfrm>
            <a:off x="1166110" y="1905583"/>
            <a:ext cx="510987" cy="513047"/>
          </a:xfrm>
          <a:custGeom>
            <a:avLst/>
            <a:gdLst>
              <a:gd name="T0" fmla="*/ 1094 w 1095"/>
              <a:gd name="T1" fmla="*/ 548 h 1096"/>
              <a:gd name="T2" fmla="*/ 1094 w 1095"/>
              <a:gd name="T3" fmla="*/ 548 h 1096"/>
              <a:gd name="T4" fmla="*/ 547 w 1095"/>
              <a:gd name="T5" fmla="*/ 1095 h 1096"/>
              <a:gd name="T6" fmla="*/ 547 w 1095"/>
              <a:gd name="T7" fmla="*/ 1095 h 1096"/>
              <a:gd name="T8" fmla="*/ 0 w 1095"/>
              <a:gd name="T9" fmla="*/ 548 h 1096"/>
              <a:gd name="T10" fmla="*/ 0 w 1095"/>
              <a:gd name="T11" fmla="*/ 548 h 1096"/>
              <a:gd name="T12" fmla="*/ 547 w 1095"/>
              <a:gd name="T13" fmla="*/ 0 h 1096"/>
              <a:gd name="T14" fmla="*/ 547 w 1095"/>
              <a:gd name="T15" fmla="*/ 0 h 1096"/>
              <a:gd name="T16" fmla="*/ 1094 w 1095"/>
              <a:gd name="T17" fmla="*/ 548 h 10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95" h="1096">
                <a:moveTo>
                  <a:pt x="1094" y="548"/>
                </a:moveTo>
                <a:lnTo>
                  <a:pt x="1094" y="548"/>
                </a:lnTo>
                <a:cubicBezTo>
                  <a:pt x="1094" y="850"/>
                  <a:pt x="849" y="1095"/>
                  <a:pt x="547" y="1095"/>
                </a:cubicBezTo>
                <a:lnTo>
                  <a:pt x="547" y="1095"/>
                </a:lnTo>
                <a:cubicBezTo>
                  <a:pt x="245" y="1095"/>
                  <a:pt x="0" y="850"/>
                  <a:pt x="0" y="548"/>
                </a:cubicBezTo>
                <a:lnTo>
                  <a:pt x="0" y="548"/>
                </a:lnTo>
                <a:cubicBezTo>
                  <a:pt x="0" y="245"/>
                  <a:pt x="245" y="0"/>
                  <a:pt x="547" y="0"/>
                </a:cubicBezTo>
                <a:lnTo>
                  <a:pt x="547" y="0"/>
                </a:lnTo>
                <a:cubicBezTo>
                  <a:pt x="849" y="0"/>
                  <a:pt x="1094" y="245"/>
                  <a:pt x="1094" y="548"/>
                </a:cubicBezTo>
              </a:path>
            </a:pathLst>
          </a:custGeom>
          <a:solidFill>
            <a:schemeClr val="bg2"/>
          </a:solidFill>
          <a:ln>
            <a:noFill/>
          </a:ln>
          <a:effectLst/>
        </p:spPr>
        <p:txBody>
          <a:bodyPr wrap="none" anchor="ctr"/>
          <a:lstStyle/>
          <a:p>
            <a:endParaRPr lang="en-US" sz="1350" dirty="0">
              <a:latin typeface="Poppins" pitchFamily="2" charset="77"/>
            </a:endParaRPr>
          </a:p>
        </p:txBody>
      </p:sp>
      <p:sp>
        <p:nvSpPr>
          <p:cNvPr id="27" name="Freeform 8">
            <a:extLst>
              <a:ext uri="{FF2B5EF4-FFF2-40B4-BE49-F238E27FC236}">
                <a16:creationId xmlns:a16="http://schemas.microsoft.com/office/drawing/2014/main" id="{8B600417-0A83-8F4B-9C8D-AAE539E968F5}"/>
              </a:ext>
            </a:extLst>
          </p:cNvPr>
          <p:cNvSpPr>
            <a:spLocks noChangeArrowheads="1"/>
          </p:cNvSpPr>
          <p:nvPr/>
        </p:nvSpPr>
        <p:spPr bwMode="auto">
          <a:xfrm>
            <a:off x="1203199" y="1942670"/>
            <a:ext cx="438871" cy="438872"/>
          </a:xfrm>
          <a:custGeom>
            <a:avLst/>
            <a:gdLst>
              <a:gd name="T0" fmla="*/ 940 w 941"/>
              <a:gd name="T1" fmla="*/ 470 h 939"/>
              <a:gd name="T2" fmla="*/ 940 w 941"/>
              <a:gd name="T3" fmla="*/ 470 h 939"/>
              <a:gd name="T4" fmla="*/ 470 w 941"/>
              <a:gd name="T5" fmla="*/ 938 h 939"/>
              <a:gd name="T6" fmla="*/ 470 w 941"/>
              <a:gd name="T7" fmla="*/ 938 h 939"/>
              <a:gd name="T8" fmla="*/ 0 w 941"/>
              <a:gd name="T9" fmla="*/ 470 h 939"/>
              <a:gd name="T10" fmla="*/ 0 w 941"/>
              <a:gd name="T11" fmla="*/ 470 h 939"/>
              <a:gd name="T12" fmla="*/ 470 w 941"/>
              <a:gd name="T13" fmla="*/ 0 h 939"/>
              <a:gd name="T14" fmla="*/ 470 w 941"/>
              <a:gd name="T15" fmla="*/ 0 h 939"/>
              <a:gd name="T16" fmla="*/ 940 w 941"/>
              <a:gd name="T17" fmla="*/ 470 h 9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41" h="939">
                <a:moveTo>
                  <a:pt x="940" y="470"/>
                </a:moveTo>
                <a:lnTo>
                  <a:pt x="940" y="470"/>
                </a:lnTo>
                <a:cubicBezTo>
                  <a:pt x="940" y="729"/>
                  <a:pt x="729" y="938"/>
                  <a:pt x="470" y="938"/>
                </a:cubicBezTo>
                <a:lnTo>
                  <a:pt x="470" y="938"/>
                </a:lnTo>
                <a:cubicBezTo>
                  <a:pt x="211" y="938"/>
                  <a:pt x="0" y="729"/>
                  <a:pt x="0" y="470"/>
                </a:cubicBezTo>
                <a:lnTo>
                  <a:pt x="0" y="470"/>
                </a:lnTo>
                <a:cubicBezTo>
                  <a:pt x="0" y="210"/>
                  <a:pt x="211" y="0"/>
                  <a:pt x="470" y="0"/>
                </a:cubicBezTo>
                <a:lnTo>
                  <a:pt x="470" y="0"/>
                </a:lnTo>
                <a:cubicBezTo>
                  <a:pt x="729" y="0"/>
                  <a:pt x="940" y="210"/>
                  <a:pt x="940" y="470"/>
                </a:cubicBezTo>
              </a:path>
            </a:pathLst>
          </a:custGeom>
          <a:solidFill>
            <a:schemeClr val="accent1"/>
          </a:solidFill>
          <a:ln>
            <a:noFill/>
          </a:ln>
          <a:effectLst/>
        </p:spPr>
        <p:txBody>
          <a:bodyPr wrap="none" anchor="ctr"/>
          <a:lstStyle/>
          <a:p>
            <a:endParaRPr lang="en-US" sz="1350" dirty="0">
              <a:latin typeface="Poppins" pitchFamily="2" charset="77"/>
            </a:endParaRPr>
          </a:p>
        </p:txBody>
      </p:sp>
      <p:sp>
        <p:nvSpPr>
          <p:cNvPr id="28" name="Freeform 124">
            <a:extLst>
              <a:ext uri="{FF2B5EF4-FFF2-40B4-BE49-F238E27FC236}">
                <a16:creationId xmlns:a16="http://schemas.microsoft.com/office/drawing/2014/main" id="{5DCCBEC1-B299-AA4C-A028-06ED9C9B8D29}"/>
              </a:ext>
            </a:extLst>
          </p:cNvPr>
          <p:cNvSpPr>
            <a:spLocks noChangeArrowheads="1"/>
          </p:cNvSpPr>
          <p:nvPr/>
        </p:nvSpPr>
        <p:spPr bwMode="auto">
          <a:xfrm>
            <a:off x="2499207" y="3236620"/>
            <a:ext cx="510987" cy="510986"/>
          </a:xfrm>
          <a:custGeom>
            <a:avLst/>
            <a:gdLst>
              <a:gd name="T0" fmla="*/ 1094 w 1095"/>
              <a:gd name="T1" fmla="*/ 547 h 1095"/>
              <a:gd name="T2" fmla="*/ 1094 w 1095"/>
              <a:gd name="T3" fmla="*/ 547 h 1095"/>
              <a:gd name="T4" fmla="*/ 547 w 1095"/>
              <a:gd name="T5" fmla="*/ 1094 h 1095"/>
              <a:gd name="T6" fmla="*/ 547 w 1095"/>
              <a:gd name="T7" fmla="*/ 1094 h 1095"/>
              <a:gd name="T8" fmla="*/ 0 w 1095"/>
              <a:gd name="T9" fmla="*/ 547 h 1095"/>
              <a:gd name="T10" fmla="*/ 0 w 1095"/>
              <a:gd name="T11" fmla="*/ 547 h 1095"/>
              <a:gd name="T12" fmla="*/ 547 w 1095"/>
              <a:gd name="T13" fmla="*/ 0 h 1095"/>
              <a:gd name="T14" fmla="*/ 547 w 1095"/>
              <a:gd name="T15" fmla="*/ 0 h 1095"/>
              <a:gd name="T16" fmla="*/ 1094 w 1095"/>
              <a:gd name="T17" fmla="*/ 547 h 10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95" h="1095">
                <a:moveTo>
                  <a:pt x="1094" y="547"/>
                </a:moveTo>
                <a:lnTo>
                  <a:pt x="1094" y="547"/>
                </a:lnTo>
                <a:cubicBezTo>
                  <a:pt x="1094" y="850"/>
                  <a:pt x="849" y="1094"/>
                  <a:pt x="547" y="1094"/>
                </a:cubicBezTo>
                <a:lnTo>
                  <a:pt x="547" y="1094"/>
                </a:lnTo>
                <a:cubicBezTo>
                  <a:pt x="245" y="1094"/>
                  <a:pt x="0" y="850"/>
                  <a:pt x="0" y="547"/>
                </a:cubicBezTo>
                <a:lnTo>
                  <a:pt x="0" y="547"/>
                </a:lnTo>
                <a:cubicBezTo>
                  <a:pt x="0" y="245"/>
                  <a:pt x="245" y="0"/>
                  <a:pt x="547" y="0"/>
                </a:cubicBezTo>
                <a:lnTo>
                  <a:pt x="547" y="0"/>
                </a:lnTo>
                <a:cubicBezTo>
                  <a:pt x="849" y="0"/>
                  <a:pt x="1094" y="245"/>
                  <a:pt x="1094" y="547"/>
                </a:cubicBezTo>
              </a:path>
            </a:pathLst>
          </a:custGeom>
          <a:solidFill>
            <a:schemeClr val="bg2"/>
          </a:solidFill>
          <a:ln>
            <a:noFill/>
          </a:ln>
          <a:effectLst/>
        </p:spPr>
        <p:txBody>
          <a:bodyPr wrap="none" anchor="ctr"/>
          <a:lstStyle/>
          <a:p>
            <a:endParaRPr lang="en-US" sz="1350" dirty="0">
              <a:latin typeface="Poppins" pitchFamily="2" charset="77"/>
            </a:endParaRPr>
          </a:p>
        </p:txBody>
      </p:sp>
      <p:sp>
        <p:nvSpPr>
          <p:cNvPr id="29" name="Freeform 125">
            <a:extLst>
              <a:ext uri="{FF2B5EF4-FFF2-40B4-BE49-F238E27FC236}">
                <a16:creationId xmlns:a16="http://schemas.microsoft.com/office/drawing/2014/main" id="{CEAD1781-6FAF-6A4B-B52D-D1AE0B47EEF3}"/>
              </a:ext>
            </a:extLst>
          </p:cNvPr>
          <p:cNvSpPr>
            <a:spLocks noChangeArrowheads="1"/>
          </p:cNvSpPr>
          <p:nvPr/>
        </p:nvSpPr>
        <p:spPr bwMode="auto">
          <a:xfrm>
            <a:off x="2536295" y="3273707"/>
            <a:ext cx="438872" cy="438872"/>
          </a:xfrm>
          <a:custGeom>
            <a:avLst/>
            <a:gdLst>
              <a:gd name="T0" fmla="*/ 938 w 939"/>
              <a:gd name="T1" fmla="*/ 469 h 940"/>
              <a:gd name="T2" fmla="*/ 938 w 939"/>
              <a:gd name="T3" fmla="*/ 469 h 940"/>
              <a:gd name="T4" fmla="*/ 469 w 939"/>
              <a:gd name="T5" fmla="*/ 939 h 940"/>
              <a:gd name="T6" fmla="*/ 469 w 939"/>
              <a:gd name="T7" fmla="*/ 939 h 940"/>
              <a:gd name="T8" fmla="*/ 0 w 939"/>
              <a:gd name="T9" fmla="*/ 469 h 940"/>
              <a:gd name="T10" fmla="*/ 0 w 939"/>
              <a:gd name="T11" fmla="*/ 469 h 940"/>
              <a:gd name="T12" fmla="*/ 469 w 939"/>
              <a:gd name="T13" fmla="*/ 0 h 940"/>
              <a:gd name="T14" fmla="*/ 469 w 939"/>
              <a:gd name="T15" fmla="*/ 0 h 940"/>
              <a:gd name="T16" fmla="*/ 938 w 939"/>
              <a:gd name="T17" fmla="*/ 469 h 9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9" h="940">
                <a:moveTo>
                  <a:pt x="938" y="469"/>
                </a:moveTo>
                <a:lnTo>
                  <a:pt x="938" y="469"/>
                </a:lnTo>
                <a:cubicBezTo>
                  <a:pt x="938" y="728"/>
                  <a:pt x="729" y="939"/>
                  <a:pt x="469" y="939"/>
                </a:cubicBezTo>
                <a:lnTo>
                  <a:pt x="469" y="939"/>
                </a:lnTo>
                <a:cubicBezTo>
                  <a:pt x="210" y="939"/>
                  <a:pt x="0" y="728"/>
                  <a:pt x="0" y="469"/>
                </a:cubicBezTo>
                <a:lnTo>
                  <a:pt x="0" y="469"/>
                </a:lnTo>
                <a:cubicBezTo>
                  <a:pt x="0" y="210"/>
                  <a:pt x="210" y="0"/>
                  <a:pt x="469" y="0"/>
                </a:cubicBezTo>
                <a:lnTo>
                  <a:pt x="469" y="0"/>
                </a:lnTo>
                <a:cubicBezTo>
                  <a:pt x="729" y="0"/>
                  <a:pt x="938" y="210"/>
                  <a:pt x="938" y="469"/>
                </a:cubicBezTo>
              </a:path>
            </a:pathLst>
          </a:custGeom>
          <a:solidFill>
            <a:schemeClr val="accent2"/>
          </a:solidFill>
          <a:ln>
            <a:noFill/>
          </a:ln>
          <a:effectLst/>
        </p:spPr>
        <p:txBody>
          <a:bodyPr wrap="none" anchor="ctr"/>
          <a:lstStyle/>
          <a:p>
            <a:endParaRPr lang="en-US" sz="1350" dirty="0">
              <a:latin typeface="Poppins" pitchFamily="2" charset="77"/>
            </a:endParaRPr>
          </a:p>
        </p:txBody>
      </p:sp>
      <p:sp>
        <p:nvSpPr>
          <p:cNvPr id="30" name="Freeform 170">
            <a:extLst>
              <a:ext uri="{FF2B5EF4-FFF2-40B4-BE49-F238E27FC236}">
                <a16:creationId xmlns:a16="http://schemas.microsoft.com/office/drawing/2014/main" id="{C23FB7F7-B1D9-3B4A-9087-779781226BFC}"/>
              </a:ext>
            </a:extLst>
          </p:cNvPr>
          <p:cNvSpPr>
            <a:spLocks noChangeArrowheads="1"/>
          </p:cNvSpPr>
          <p:nvPr/>
        </p:nvSpPr>
        <p:spPr bwMode="auto">
          <a:xfrm>
            <a:off x="3803460" y="1905583"/>
            <a:ext cx="510987" cy="513047"/>
          </a:xfrm>
          <a:custGeom>
            <a:avLst/>
            <a:gdLst>
              <a:gd name="T0" fmla="*/ 1094 w 1095"/>
              <a:gd name="T1" fmla="*/ 548 h 1096"/>
              <a:gd name="T2" fmla="*/ 1094 w 1095"/>
              <a:gd name="T3" fmla="*/ 548 h 1096"/>
              <a:gd name="T4" fmla="*/ 548 w 1095"/>
              <a:gd name="T5" fmla="*/ 1095 h 1096"/>
              <a:gd name="T6" fmla="*/ 548 w 1095"/>
              <a:gd name="T7" fmla="*/ 1095 h 1096"/>
              <a:gd name="T8" fmla="*/ 0 w 1095"/>
              <a:gd name="T9" fmla="*/ 548 h 1096"/>
              <a:gd name="T10" fmla="*/ 0 w 1095"/>
              <a:gd name="T11" fmla="*/ 548 h 1096"/>
              <a:gd name="T12" fmla="*/ 548 w 1095"/>
              <a:gd name="T13" fmla="*/ 0 h 1096"/>
              <a:gd name="T14" fmla="*/ 548 w 1095"/>
              <a:gd name="T15" fmla="*/ 0 h 1096"/>
              <a:gd name="T16" fmla="*/ 1094 w 1095"/>
              <a:gd name="T17" fmla="*/ 548 h 10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95" h="1096">
                <a:moveTo>
                  <a:pt x="1094" y="548"/>
                </a:moveTo>
                <a:lnTo>
                  <a:pt x="1094" y="548"/>
                </a:lnTo>
                <a:cubicBezTo>
                  <a:pt x="1094" y="850"/>
                  <a:pt x="850" y="1095"/>
                  <a:pt x="548" y="1095"/>
                </a:cubicBezTo>
                <a:lnTo>
                  <a:pt x="548" y="1095"/>
                </a:lnTo>
                <a:cubicBezTo>
                  <a:pt x="245" y="1095"/>
                  <a:pt x="0" y="850"/>
                  <a:pt x="0" y="548"/>
                </a:cubicBezTo>
                <a:lnTo>
                  <a:pt x="0" y="548"/>
                </a:lnTo>
                <a:cubicBezTo>
                  <a:pt x="0" y="245"/>
                  <a:pt x="245" y="0"/>
                  <a:pt x="548" y="0"/>
                </a:cubicBezTo>
                <a:lnTo>
                  <a:pt x="548" y="0"/>
                </a:lnTo>
                <a:cubicBezTo>
                  <a:pt x="850" y="0"/>
                  <a:pt x="1094" y="245"/>
                  <a:pt x="1094" y="548"/>
                </a:cubicBezTo>
              </a:path>
            </a:pathLst>
          </a:custGeom>
          <a:solidFill>
            <a:schemeClr val="bg2"/>
          </a:solidFill>
          <a:ln>
            <a:noFill/>
          </a:ln>
          <a:effectLst/>
        </p:spPr>
        <p:txBody>
          <a:bodyPr wrap="none" anchor="ctr"/>
          <a:lstStyle/>
          <a:p>
            <a:endParaRPr lang="en-US" sz="1350" dirty="0">
              <a:latin typeface="Poppins" pitchFamily="2" charset="77"/>
            </a:endParaRPr>
          </a:p>
        </p:txBody>
      </p:sp>
      <p:sp>
        <p:nvSpPr>
          <p:cNvPr id="31" name="Freeform 171">
            <a:extLst>
              <a:ext uri="{FF2B5EF4-FFF2-40B4-BE49-F238E27FC236}">
                <a16:creationId xmlns:a16="http://schemas.microsoft.com/office/drawing/2014/main" id="{35BD6D86-F826-D744-AA8B-6B8E6D8002BE}"/>
              </a:ext>
            </a:extLst>
          </p:cNvPr>
          <p:cNvSpPr>
            <a:spLocks noChangeArrowheads="1"/>
          </p:cNvSpPr>
          <p:nvPr/>
        </p:nvSpPr>
        <p:spPr bwMode="auto">
          <a:xfrm>
            <a:off x="3840548" y="1942670"/>
            <a:ext cx="438871" cy="438872"/>
          </a:xfrm>
          <a:custGeom>
            <a:avLst/>
            <a:gdLst>
              <a:gd name="T0" fmla="*/ 939 w 940"/>
              <a:gd name="T1" fmla="*/ 470 h 939"/>
              <a:gd name="T2" fmla="*/ 939 w 940"/>
              <a:gd name="T3" fmla="*/ 470 h 939"/>
              <a:gd name="T4" fmla="*/ 470 w 940"/>
              <a:gd name="T5" fmla="*/ 938 h 939"/>
              <a:gd name="T6" fmla="*/ 470 w 940"/>
              <a:gd name="T7" fmla="*/ 938 h 939"/>
              <a:gd name="T8" fmla="*/ 0 w 940"/>
              <a:gd name="T9" fmla="*/ 470 h 939"/>
              <a:gd name="T10" fmla="*/ 0 w 940"/>
              <a:gd name="T11" fmla="*/ 470 h 939"/>
              <a:gd name="T12" fmla="*/ 470 w 940"/>
              <a:gd name="T13" fmla="*/ 0 h 939"/>
              <a:gd name="T14" fmla="*/ 470 w 940"/>
              <a:gd name="T15" fmla="*/ 0 h 939"/>
              <a:gd name="T16" fmla="*/ 939 w 940"/>
              <a:gd name="T17" fmla="*/ 470 h 9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40" h="939">
                <a:moveTo>
                  <a:pt x="939" y="470"/>
                </a:moveTo>
                <a:lnTo>
                  <a:pt x="939" y="470"/>
                </a:lnTo>
                <a:cubicBezTo>
                  <a:pt x="939" y="729"/>
                  <a:pt x="729" y="938"/>
                  <a:pt x="470" y="938"/>
                </a:cubicBezTo>
                <a:lnTo>
                  <a:pt x="470" y="938"/>
                </a:lnTo>
                <a:cubicBezTo>
                  <a:pt x="210" y="938"/>
                  <a:pt x="0" y="729"/>
                  <a:pt x="0" y="470"/>
                </a:cubicBezTo>
                <a:lnTo>
                  <a:pt x="0" y="470"/>
                </a:lnTo>
                <a:cubicBezTo>
                  <a:pt x="0" y="210"/>
                  <a:pt x="210" y="0"/>
                  <a:pt x="470" y="0"/>
                </a:cubicBezTo>
                <a:lnTo>
                  <a:pt x="470" y="0"/>
                </a:lnTo>
                <a:cubicBezTo>
                  <a:pt x="729" y="0"/>
                  <a:pt x="939" y="210"/>
                  <a:pt x="939" y="470"/>
                </a:cubicBezTo>
              </a:path>
            </a:pathLst>
          </a:custGeom>
          <a:solidFill>
            <a:schemeClr val="accent3"/>
          </a:solidFill>
          <a:ln>
            <a:noFill/>
          </a:ln>
          <a:effectLst/>
        </p:spPr>
        <p:txBody>
          <a:bodyPr wrap="none" anchor="ctr"/>
          <a:lstStyle/>
          <a:p>
            <a:endParaRPr lang="en-US" sz="1350" dirty="0">
              <a:latin typeface="Poppins" pitchFamily="2" charset="77"/>
            </a:endParaRPr>
          </a:p>
        </p:txBody>
      </p:sp>
      <p:sp>
        <p:nvSpPr>
          <p:cNvPr id="32" name="Freeform 217">
            <a:extLst>
              <a:ext uri="{FF2B5EF4-FFF2-40B4-BE49-F238E27FC236}">
                <a16:creationId xmlns:a16="http://schemas.microsoft.com/office/drawing/2014/main" id="{3EE9C1E1-BB92-1F4B-8EC0-3DA8A3383BC0}"/>
              </a:ext>
            </a:extLst>
          </p:cNvPr>
          <p:cNvSpPr>
            <a:spLocks noChangeArrowheads="1"/>
          </p:cNvSpPr>
          <p:nvPr/>
        </p:nvSpPr>
        <p:spPr bwMode="auto">
          <a:xfrm>
            <a:off x="5134497" y="3236620"/>
            <a:ext cx="513046" cy="510986"/>
          </a:xfrm>
          <a:custGeom>
            <a:avLst/>
            <a:gdLst>
              <a:gd name="T0" fmla="*/ 1095 w 1096"/>
              <a:gd name="T1" fmla="*/ 547 h 1095"/>
              <a:gd name="T2" fmla="*/ 1095 w 1096"/>
              <a:gd name="T3" fmla="*/ 547 h 1095"/>
              <a:gd name="T4" fmla="*/ 547 w 1096"/>
              <a:gd name="T5" fmla="*/ 1094 h 1095"/>
              <a:gd name="T6" fmla="*/ 547 w 1096"/>
              <a:gd name="T7" fmla="*/ 1094 h 1095"/>
              <a:gd name="T8" fmla="*/ 0 w 1096"/>
              <a:gd name="T9" fmla="*/ 547 h 1095"/>
              <a:gd name="T10" fmla="*/ 0 w 1096"/>
              <a:gd name="T11" fmla="*/ 547 h 1095"/>
              <a:gd name="T12" fmla="*/ 547 w 1096"/>
              <a:gd name="T13" fmla="*/ 0 h 1095"/>
              <a:gd name="T14" fmla="*/ 547 w 1096"/>
              <a:gd name="T15" fmla="*/ 0 h 1095"/>
              <a:gd name="T16" fmla="*/ 1095 w 1096"/>
              <a:gd name="T17" fmla="*/ 547 h 10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96" h="1095">
                <a:moveTo>
                  <a:pt x="1095" y="547"/>
                </a:moveTo>
                <a:lnTo>
                  <a:pt x="1095" y="547"/>
                </a:lnTo>
                <a:cubicBezTo>
                  <a:pt x="1095" y="850"/>
                  <a:pt x="849" y="1094"/>
                  <a:pt x="547" y="1094"/>
                </a:cubicBezTo>
                <a:lnTo>
                  <a:pt x="547" y="1094"/>
                </a:lnTo>
                <a:cubicBezTo>
                  <a:pt x="245" y="1094"/>
                  <a:pt x="0" y="850"/>
                  <a:pt x="0" y="547"/>
                </a:cubicBezTo>
                <a:lnTo>
                  <a:pt x="0" y="547"/>
                </a:lnTo>
                <a:cubicBezTo>
                  <a:pt x="0" y="245"/>
                  <a:pt x="245" y="0"/>
                  <a:pt x="547" y="0"/>
                </a:cubicBezTo>
                <a:lnTo>
                  <a:pt x="547" y="0"/>
                </a:lnTo>
                <a:cubicBezTo>
                  <a:pt x="849" y="0"/>
                  <a:pt x="1095" y="245"/>
                  <a:pt x="1095" y="547"/>
                </a:cubicBezTo>
              </a:path>
            </a:pathLst>
          </a:custGeom>
          <a:solidFill>
            <a:schemeClr val="bg2"/>
          </a:solidFill>
          <a:ln>
            <a:noFill/>
          </a:ln>
          <a:effectLst/>
        </p:spPr>
        <p:txBody>
          <a:bodyPr wrap="none" anchor="ctr"/>
          <a:lstStyle/>
          <a:p>
            <a:endParaRPr lang="en-US" sz="1350" dirty="0">
              <a:latin typeface="Poppins" pitchFamily="2" charset="77"/>
            </a:endParaRPr>
          </a:p>
        </p:txBody>
      </p:sp>
      <p:sp>
        <p:nvSpPr>
          <p:cNvPr id="33" name="Freeform 218">
            <a:extLst>
              <a:ext uri="{FF2B5EF4-FFF2-40B4-BE49-F238E27FC236}">
                <a16:creationId xmlns:a16="http://schemas.microsoft.com/office/drawing/2014/main" id="{EFBA2C38-D7CD-EF4A-9D32-B06F17BBFA4C}"/>
              </a:ext>
            </a:extLst>
          </p:cNvPr>
          <p:cNvSpPr>
            <a:spLocks noChangeArrowheads="1"/>
          </p:cNvSpPr>
          <p:nvPr/>
        </p:nvSpPr>
        <p:spPr bwMode="auto">
          <a:xfrm>
            <a:off x="5171585" y="3273707"/>
            <a:ext cx="438871" cy="438872"/>
          </a:xfrm>
          <a:custGeom>
            <a:avLst/>
            <a:gdLst>
              <a:gd name="T0" fmla="*/ 939 w 940"/>
              <a:gd name="T1" fmla="*/ 469 h 940"/>
              <a:gd name="T2" fmla="*/ 939 w 940"/>
              <a:gd name="T3" fmla="*/ 469 h 940"/>
              <a:gd name="T4" fmla="*/ 469 w 940"/>
              <a:gd name="T5" fmla="*/ 939 h 940"/>
              <a:gd name="T6" fmla="*/ 469 w 940"/>
              <a:gd name="T7" fmla="*/ 939 h 940"/>
              <a:gd name="T8" fmla="*/ 0 w 940"/>
              <a:gd name="T9" fmla="*/ 469 h 940"/>
              <a:gd name="T10" fmla="*/ 0 w 940"/>
              <a:gd name="T11" fmla="*/ 469 h 940"/>
              <a:gd name="T12" fmla="*/ 469 w 940"/>
              <a:gd name="T13" fmla="*/ 0 h 940"/>
              <a:gd name="T14" fmla="*/ 469 w 940"/>
              <a:gd name="T15" fmla="*/ 0 h 940"/>
              <a:gd name="T16" fmla="*/ 939 w 940"/>
              <a:gd name="T17" fmla="*/ 469 h 9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40" h="940">
                <a:moveTo>
                  <a:pt x="939" y="469"/>
                </a:moveTo>
                <a:lnTo>
                  <a:pt x="939" y="469"/>
                </a:lnTo>
                <a:cubicBezTo>
                  <a:pt x="939" y="728"/>
                  <a:pt x="728" y="939"/>
                  <a:pt x="469" y="939"/>
                </a:cubicBezTo>
                <a:lnTo>
                  <a:pt x="469" y="939"/>
                </a:lnTo>
                <a:cubicBezTo>
                  <a:pt x="210" y="939"/>
                  <a:pt x="0" y="728"/>
                  <a:pt x="0" y="469"/>
                </a:cubicBezTo>
                <a:lnTo>
                  <a:pt x="0" y="469"/>
                </a:lnTo>
                <a:cubicBezTo>
                  <a:pt x="0" y="210"/>
                  <a:pt x="210" y="0"/>
                  <a:pt x="469" y="0"/>
                </a:cubicBezTo>
                <a:lnTo>
                  <a:pt x="469" y="0"/>
                </a:lnTo>
                <a:cubicBezTo>
                  <a:pt x="728" y="0"/>
                  <a:pt x="939" y="210"/>
                  <a:pt x="939" y="469"/>
                </a:cubicBezTo>
              </a:path>
            </a:pathLst>
          </a:custGeom>
          <a:solidFill>
            <a:schemeClr val="accent4"/>
          </a:solidFill>
          <a:ln>
            <a:noFill/>
          </a:ln>
          <a:effectLst/>
        </p:spPr>
        <p:txBody>
          <a:bodyPr wrap="none" anchor="ctr"/>
          <a:lstStyle/>
          <a:p>
            <a:endParaRPr lang="en-US" sz="1350" dirty="0">
              <a:latin typeface="Poppins" pitchFamily="2" charset="77"/>
            </a:endParaRPr>
          </a:p>
        </p:txBody>
      </p:sp>
      <p:sp>
        <p:nvSpPr>
          <p:cNvPr id="34" name="Freeform 264">
            <a:extLst>
              <a:ext uri="{FF2B5EF4-FFF2-40B4-BE49-F238E27FC236}">
                <a16:creationId xmlns:a16="http://schemas.microsoft.com/office/drawing/2014/main" id="{688B3F7A-9F12-1447-BD2F-B99E8C8B2ADE}"/>
              </a:ext>
            </a:extLst>
          </p:cNvPr>
          <p:cNvSpPr>
            <a:spLocks noChangeArrowheads="1"/>
          </p:cNvSpPr>
          <p:nvPr/>
        </p:nvSpPr>
        <p:spPr bwMode="auto">
          <a:xfrm>
            <a:off x="6440809" y="1905583"/>
            <a:ext cx="513046" cy="513047"/>
          </a:xfrm>
          <a:custGeom>
            <a:avLst/>
            <a:gdLst>
              <a:gd name="T0" fmla="*/ 1095 w 1096"/>
              <a:gd name="T1" fmla="*/ 548 h 1096"/>
              <a:gd name="T2" fmla="*/ 1095 w 1096"/>
              <a:gd name="T3" fmla="*/ 548 h 1096"/>
              <a:gd name="T4" fmla="*/ 548 w 1096"/>
              <a:gd name="T5" fmla="*/ 1095 h 1096"/>
              <a:gd name="T6" fmla="*/ 548 w 1096"/>
              <a:gd name="T7" fmla="*/ 1095 h 1096"/>
              <a:gd name="T8" fmla="*/ 0 w 1096"/>
              <a:gd name="T9" fmla="*/ 548 h 1096"/>
              <a:gd name="T10" fmla="*/ 0 w 1096"/>
              <a:gd name="T11" fmla="*/ 548 h 1096"/>
              <a:gd name="T12" fmla="*/ 548 w 1096"/>
              <a:gd name="T13" fmla="*/ 0 h 1096"/>
              <a:gd name="T14" fmla="*/ 548 w 1096"/>
              <a:gd name="T15" fmla="*/ 0 h 1096"/>
              <a:gd name="T16" fmla="*/ 1095 w 1096"/>
              <a:gd name="T17" fmla="*/ 548 h 10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96" h="1096">
                <a:moveTo>
                  <a:pt x="1095" y="548"/>
                </a:moveTo>
                <a:lnTo>
                  <a:pt x="1095" y="548"/>
                </a:lnTo>
                <a:cubicBezTo>
                  <a:pt x="1095" y="850"/>
                  <a:pt x="850" y="1095"/>
                  <a:pt x="548" y="1095"/>
                </a:cubicBezTo>
                <a:lnTo>
                  <a:pt x="548" y="1095"/>
                </a:lnTo>
                <a:cubicBezTo>
                  <a:pt x="245" y="1095"/>
                  <a:pt x="0" y="850"/>
                  <a:pt x="0" y="548"/>
                </a:cubicBezTo>
                <a:lnTo>
                  <a:pt x="0" y="548"/>
                </a:lnTo>
                <a:cubicBezTo>
                  <a:pt x="0" y="245"/>
                  <a:pt x="245" y="0"/>
                  <a:pt x="548" y="0"/>
                </a:cubicBezTo>
                <a:lnTo>
                  <a:pt x="548" y="0"/>
                </a:lnTo>
                <a:cubicBezTo>
                  <a:pt x="850" y="0"/>
                  <a:pt x="1095" y="245"/>
                  <a:pt x="1095" y="548"/>
                </a:cubicBezTo>
              </a:path>
            </a:pathLst>
          </a:custGeom>
          <a:solidFill>
            <a:schemeClr val="bg2"/>
          </a:solidFill>
          <a:ln>
            <a:noFill/>
          </a:ln>
          <a:effectLst/>
        </p:spPr>
        <p:txBody>
          <a:bodyPr wrap="none" anchor="ctr"/>
          <a:lstStyle/>
          <a:p>
            <a:endParaRPr lang="en-US" sz="1350" dirty="0">
              <a:latin typeface="Poppins" pitchFamily="2" charset="77"/>
            </a:endParaRPr>
          </a:p>
        </p:txBody>
      </p:sp>
      <p:sp>
        <p:nvSpPr>
          <p:cNvPr id="35" name="Freeform 265">
            <a:extLst>
              <a:ext uri="{FF2B5EF4-FFF2-40B4-BE49-F238E27FC236}">
                <a16:creationId xmlns:a16="http://schemas.microsoft.com/office/drawing/2014/main" id="{BE3E34B1-EA7A-FB40-A197-5C977C3D0DE8}"/>
              </a:ext>
            </a:extLst>
          </p:cNvPr>
          <p:cNvSpPr>
            <a:spLocks noChangeArrowheads="1"/>
          </p:cNvSpPr>
          <p:nvPr/>
        </p:nvSpPr>
        <p:spPr bwMode="auto">
          <a:xfrm>
            <a:off x="6475835" y="1942670"/>
            <a:ext cx="438872" cy="438872"/>
          </a:xfrm>
          <a:custGeom>
            <a:avLst/>
            <a:gdLst>
              <a:gd name="T0" fmla="*/ 939 w 940"/>
              <a:gd name="T1" fmla="*/ 470 h 939"/>
              <a:gd name="T2" fmla="*/ 939 w 940"/>
              <a:gd name="T3" fmla="*/ 470 h 939"/>
              <a:gd name="T4" fmla="*/ 470 w 940"/>
              <a:gd name="T5" fmla="*/ 938 h 939"/>
              <a:gd name="T6" fmla="*/ 470 w 940"/>
              <a:gd name="T7" fmla="*/ 938 h 939"/>
              <a:gd name="T8" fmla="*/ 0 w 940"/>
              <a:gd name="T9" fmla="*/ 470 h 939"/>
              <a:gd name="T10" fmla="*/ 0 w 940"/>
              <a:gd name="T11" fmla="*/ 470 h 939"/>
              <a:gd name="T12" fmla="*/ 470 w 940"/>
              <a:gd name="T13" fmla="*/ 0 h 939"/>
              <a:gd name="T14" fmla="*/ 470 w 940"/>
              <a:gd name="T15" fmla="*/ 0 h 939"/>
              <a:gd name="T16" fmla="*/ 939 w 940"/>
              <a:gd name="T17" fmla="*/ 470 h 9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40" h="939">
                <a:moveTo>
                  <a:pt x="939" y="470"/>
                </a:moveTo>
                <a:lnTo>
                  <a:pt x="939" y="470"/>
                </a:lnTo>
                <a:cubicBezTo>
                  <a:pt x="939" y="729"/>
                  <a:pt x="729" y="938"/>
                  <a:pt x="470" y="938"/>
                </a:cubicBezTo>
                <a:lnTo>
                  <a:pt x="470" y="938"/>
                </a:lnTo>
                <a:cubicBezTo>
                  <a:pt x="210" y="938"/>
                  <a:pt x="0" y="729"/>
                  <a:pt x="0" y="470"/>
                </a:cubicBezTo>
                <a:lnTo>
                  <a:pt x="0" y="470"/>
                </a:lnTo>
                <a:cubicBezTo>
                  <a:pt x="0" y="210"/>
                  <a:pt x="210" y="0"/>
                  <a:pt x="470" y="0"/>
                </a:cubicBezTo>
                <a:lnTo>
                  <a:pt x="470" y="0"/>
                </a:lnTo>
                <a:cubicBezTo>
                  <a:pt x="729" y="0"/>
                  <a:pt x="939" y="210"/>
                  <a:pt x="939" y="470"/>
                </a:cubicBezTo>
              </a:path>
            </a:pathLst>
          </a:custGeom>
          <a:solidFill>
            <a:schemeClr val="accent5"/>
          </a:solidFill>
          <a:ln>
            <a:noFill/>
          </a:ln>
          <a:effectLst/>
        </p:spPr>
        <p:txBody>
          <a:bodyPr wrap="none" anchor="ctr"/>
          <a:lstStyle/>
          <a:p>
            <a:endParaRPr lang="en-US" sz="1350" dirty="0">
              <a:latin typeface="Poppins" pitchFamily="2" charset="77"/>
            </a:endParaRPr>
          </a:p>
        </p:txBody>
      </p:sp>
      <p:sp>
        <p:nvSpPr>
          <p:cNvPr id="6" name="TextBox 5">
            <a:extLst>
              <a:ext uri="{FF2B5EF4-FFF2-40B4-BE49-F238E27FC236}">
                <a16:creationId xmlns:a16="http://schemas.microsoft.com/office/drawing/2014/main" id="{6C6C6CFF-D21C-C84F-8A99-D5F0CFF0FCB4}"/>
              </a:ext>
            </a:extLst>
          </p:cNvPr>
          <p:cNvSpPr txBox="1"/>
          <p:nvPr/>
        </p:nvSpPr>
        <p:spPr>
          <a:xfrm>
            <a:off x="1317966" y="2269479"/>
            <a:ext cx="1251822" cy="553998"/>
          </a:xfrm>
          <a:prstGeom prst="rect">
            <a:avLst/>
          </a:prstGeom>
          <a:noFill/>
        </p:spPr>
        <p:txBody>
          <a:bodyPr wrap="square" rtlCol="0" anchor="b">
            <a:spAutoFit/>
          </a:bodyPr>
          <a:lstStyle/>
          <a:p>
            <a:pPr algn="ctr"/>
            <a:r>
              <a:rPr lang="en-US" sz="1000" b="1" spc="-11" dirty="0">
                <a:solidFill>
                  <a:schemeClr val="accent1"/>
                </a:solidFill>
                <a:latin typeface="Poppins" panose="00000500000000000000" pitchFamily="2" charset="0"/>
                <a:cs typeface="Poppins" panose="00000500000000000000" pitchFamily="2" charset="0"/>
              </a:rPr>
              <a:t>PUBLIC EDUCATION CAMPAIGN</a:t>
            </a:r>
          </a:p>
        </p:txBody>
      </p:sp>
      <p:sp>
        <p:nvSpPr>
          <p:cNvPr id="7" name="TextBox 6">
            <a:extLst>
              <a:ext uri="{FF2B5EF4-FFF2-40B4-BE49-F238E27FC236}">
                <a16:creationId xmlns:a16="http://schemas.microsoft.com/office/drawing/2014/main" id="{5FDDF247-8A5B-B149-8C69-E5E11BA6EBF3}"/>
              </a:ext>
            </a:extLst>
          </p:cNvPr>
          <p:cNvSpPr txBox="1"/>
          <p:nvPr/>
        </p:nvSpPr>
        <p:spPr>
          <a:xfrm>
            <a:off x="1312859" y="2805482"/>
            <a:ext cx="1251823" cy="259302"/>
          </a:xfrm>
          <a:prstGeom prst="rect">
            <a:avLst/>
          </a:prstGeom>
          <a:noFill/>
        </p:spPr>
        <p:txBody>
          <a:bodyPr wrap="square" rtlCol="0">
            <a:spAutoFit/>
          </a:bodyPr>
          <a:lstStyle/>
          <a:p>
            <a:pPr algn="ctr">
              <a:lnSpc>
                <a:spcPts val="1350"/>
              </a:lnSpc>
            </a:pPr>
            <a:r>
              <a:rPr lang="en-US" sz="900" spc="-8" dirty="0">
                <a:latin typeface="Poppins" panose="00000500000000000000" pitchFamily="2" charset="0"/>
                <a:cs typeface="Poppins" panose="00000500000000000000" pitchFamily="2" charset="0"/>
              </a:rPr>
              <a:t>$125M</a:t>
            </a:r>
          </a:p>
        </p:txBody>
      </p:sp>
      <p:sp>
        <p:nvSpPr>
          <p:cNvPr id="9" name="TextBox 8">
            <a:extLst>
              <a:ext uri="{FF2B5EF4-FFF2-40B4-BE49-F238E27FC236}">
                <a16:creationId xmlns:a16="http://schemas.microsoft.com/office/drawing/2014/main" id="{0703ADB0-5AC2-E34E-9B56-0F9185AB4E8E}"/>
              </a:ext>
            </a:extLst>
          </p:cNvPr>
          <p:cNvSpPr txBox="1"/>
          <p:nvPr/>
        </p:nvSpPr>
        <p:spPr>
          <a:xfrm>
            <a:off x="2645553" y="3819634"/>
            <a:ext cx="1251822" cy="253916"/>
          </a:xfrm>
          <a:prstGeom prst="rect">
            <a:avLst/>
          </a:prstGeom>
          <a:noFill/>
        </p:spPr>
        <p:txBody>
          <a:bodyPr wrap="square" rtlCol="0" anchor="b">
            <a:spAutoFit/>
          </a:bodyPr>
          <a:lstStyle/>
          <a:p>
            <a:pPr algn="ctr"/>
            <a:r>
              <a:rPr lang="en-US" sz="1050" b="1" spc="-11" dirty="0" err="1">
                <a:solidFill>
                  <a:schemeClr val="accent2"/>
                </a:solidFill>
                <a:latin typeface="Poppins" panose="00000500000000000000" pitchFamily="2" charset="0"/>
                <a:cs typeface="Poppins" panose="00000500000000000000" pitchFamily="2" charset="0"/>
              </a:rPr>
              <a:t>CalHOPE</a:t>
            </a:r>
            <a:endParaRPr lang="en-US" sz="1050" b="1" spc="-11" dirty="0">
              <a:solidFill>
                <a:schemeClr val="accent2"/>
              </a:solidFill>
              <a:latin typeface="Poppins" panose="00000500000000000000" pitchFamily="2" charset="0"/>
              <a:cs typeface="Poppins" panose="00000500000000000000" pitchFamily="2" charset="0"/>
            </a:endParaRPr>
          </a:p>
        </p:txBody>
      </p:sp>
      <p:sp>
        <p:nvSpPr>
          <p:cNvPr id="10" name="TextBox 9">
            <a:extLst>
              <a:ext uri="{FF2B5EF4-FFF2-40B4-BE49-F238E27FC236}">
                <a16:creationId xmlns:a16="http://schemas.microsoft.com/office/drawing/2014/main" id="{6F06E693-F485-4642-A09D-2D9E7E0DA194}"/>
              </a:ext>
            </a:extLst>
          </p:cNvPr>
          <p:cNvSpPr txBox="1"/>
          <p:nvPr/>
        </p:nvSpPr>
        <p:spPr>
          <a:xfrm>
            <a:off x="2645553" y="4110953"/>
            <a:ext cx="1251823" cy="259302"/>
          </a:xfrm>
          <a:prstGeom prst="rect">
            <a:avLst/>
          </a:prstGeom>
          <a:noFill/>
        </p:spPr>
        <p:txBody>
          <a:bodyPr wrap="square" rtlCol="0">
            <a:spAutoFit/>
          </a:bodyPr>
          <a:lstStyle/>
          <a:p>
            <a:pPr algn="ctr">
              <a:lnSpc>
                <a:spcPts val="1350"/>
              </a:lnSpc>
            </a:pPr>
            <a:r>
              <a:rPr lang="en-US" sz="900" spc="-8" dirty="0">
                <a:latin typeface="Poppins" panose="00000500000000000000" pitchFamily="2" charset="0"/>
                <a:cs typeface="Poppins" panose="00000500000000000000" pitchFamily="2" charset="0"/>
              </a:rPr>
              <a:t>$45M</a:t>
            </a:r>
          </a:p>
        </p:txBody>
      </p:sp>
      <p:sp>
        <p:nvSpPr>
          <p:cNvPr id="12" name="TextBox 11">
            <a:extLst>
              <a:ext uri="{FF2B5EF4-FFF2-40B4-BE49-F238E27FC236}">
                <a16:creationId xmlns:a16="http://schemas.microsoft.com/office/drawing/2014/main" id="{20810308-5992-CF49-AFD3-F3E7A5E06A1A}"/>
              </a:ext>
            </a:extLst>
          </p:cNvPr>
          <p:cNvSpPr txBox="1"/>
          <p:nvPr/>
        </p:nvSpPr>
        <p:spPr>
          <a:xfrm>
            <a:off x="3978032" y="2399090"/>
            <a:ext cx="1251822" cy="415498"/>
          </a:xfrm>
          <a:prstGeom prst="rect">
            <a:avLst/>
          </a:prstGeom>
          <a:noFill/>
        </p:spPr>
        <p:txBody>
          <a:bodyPr wrap="square" rtlCol="0" anchor="b">
            <a:spAutoFit/>
          </a:bodyPr>
          <a:lstStyle/>
          <a:p>
            <a:pPr algn="ctr"/>
            <a:r>
              <a:rPr lang="en-US" sz="1050" b="1" spc="-11" dirty="0">
                <a:solidFill>
                  <a:schemeClr val="accent3"/>
                </a:solidFill>
                <a:latin typeface="Poppins" panose="00000500000000000000" pitchFamily="2" charset="0"/>
                <a:cs typeface="Poppins" panose="00000500000000000000" pitchFamily="2" charset="0"/>
              </a:rPr>
              <a:t>NEW MEDI-CAL DYADIC BENEFIT</a:t>
            </a:r>
          </a:p>
        </p:txBody>
      </p:sp>
      <p:sp>
        <p:nvSpPr>
          <p:cNvPr id="13" name="TextBox 12">
            <a:extLst>
              <a:ext uri="{FF2B5EF4-FFF2-40B4-BE49-F238E27FC236}">
                <a16:creationId xmlns:a16="http://schemas.microsoft.com/office/drawing/2014/main" id="{F95BD160-33F1-754F-BA1F-31E612760656}"/>
              </a:ext>
            </a:extLst>
          </p:cNvPr>
          <p:cNvSpPr txBox="1"/>
          <p:nvPr/>
        </p:nvSpPr>
        <p:spPr>
          <a:xfrm>
            <a:off x="3949294" y="2808903"/>
            <a:ext cx="1251823" cy="259302"/>
          </a:xfrm>
          <a:prstGeom prst="rect">
            <a:avLst/>
          </a:prstGeom>
          <a:noFill/>
        </p:spPr>
        <p:txBody>
          <a:bodyPr wrap="square" rtlCol="0">
            <a:spAutoFit/>
          </a:bodyPr>
          <a:lstStyle/>
          <a:p>
            <a:pPr algn="ctr">
              <a:lnSpc>
                <a:spcPts val="1350"/>
              </a:lnSpc>
            </a:pPr>
            <a:r>
              <a:rPr lang="en-US" sz="900" spc="-8" dirty="0">
                <a:latin typeface="Poppins" panose="00000500000000000000" pitchFamily="2" charset="0"/>
                <a:cs typeface="Poppins" panose="00000500000000000000" pitchFamily="2" charset="0"/>
              </a:rPr>
              <a:t>$800M</a:t>
            </a:r>
          </a:p>
        </p:txBody>
      </p:sp>
      <p:sp>
        <p:nvSpPr>
          <p:cNvPr id="15" name="TextBox 14">
            <a:extLst>
              <a:ext uri="{FF2B5EF4-FFF2-40B4-BE49-F238E27FC236}">
                <a16:creationId xmlns:a16="http://schemas.microsoft.com/office/drawing/2014/main" id="{3B75292A-4F44-614B-8D24-1256485E67B0}"/>
              </a:ext>
            </a:extLst>
          </p:cNvPr>
          <p:cNvSpPr txBox="1"/>
          <p:nvPr/>
        </p:nvSpPr>
        <p:spPr>
          <a:xfrm>
            <a:off x="5320455" y="3658051"/>
            <a:ext cx="1251822" cy="577081"/>
          </a:xfrm>
          <a:prstGeom prst="rect">
            <a:avLst/>
          </a:prstGeom>
          <a:noFill/>
        </p:spPr>
        <p:txBody>
          <a:bodyPr wrap="square" rtlCol="0" anchor="b">
            <a:spAutoFit/>
          </a:bodyPr>
          <a:lstStyle/>
          <a:p>
            <a:pPr algn="ctr"/>
            <a:r>
              <a:rPr lang="en-US" sz="1050" b="1" spc="-11" dirty="0">
                <a:solidFill>
                  <a:schemeClr val="accent4"/>
                </a:solidFill>
                <a:latin typeface="Poppins" panose="00000500000000000000" pitchFamily="2" charset="0"/>
                <a:cs typeface="Poppins" panose="00000500000000000000" pitchFamily="2" charset="0"/>
              </a:rPr>
              <a:t>EVIDENCE-BASED PROGRAMS</a:t>
            </a:r>
          </a:p>
        </p:txBody>
      </p:sp>
      <p:sp>
        <p:nvSpPr>
          <p:cNvPr id="16" name="TextBox 15">
            <a:extLst>
              <a:ext uri="{FF2B5EF4-FFF2-40B4-BE49-F238E27FC236}">
                <a16:creationId xmlns:a16="http://schemas.microsoft.com/office/drawing/2014/main" id="{C091F842-2ED5-F74A-8ADF-4EAB97B1D3FD}"/>
              </a:ext>
            </a:extLst>
          </p:cNvPr>
          <p:cNvSpPr txBox="1"/>
          <p:nvPr/>
        </p:nvSpPr>
        <p:spPr>
          <a:xfrm>
            <a:off x="5284969" y="4205178"/>
            <a:ext cx="1251823" cy="259302"/>
          </a:xfrm>
          <a:prstGeom prst="rect">
            <a:avLst/>
          </a:prstGeom>
          <a:noFill/>
        </p:spPr>
        <p:txBody>
          <a:bodyPr wrap="square" rtlCol="0">
            <a:spAutoFit/>
          </a:bodyPr>
          <a:lstStyle/>
          <a:p>
            <a:pPr algn="ctr">
              <a:lnSpc>
                <a:spcPts val="1350"/>
              </a:lnSpc>
            </a:pPr>
            <a:r>
              <a:rPr lang="en-US" sz="900" spc="-8" dirty="0">
                <a:latin typeface="Poppins" panose="00000500000000000000" pitchFamily="2" charset="0"/>
                <a:cs typeface="Poppins" panose="00000500000000000000" pitchFamily="2" charset="0"/>
              </a:rPr>
              <a:t>$429M</a:t>
            </a:r>
          </a:p>
        </p:txBody>
      </p:sp>
      <p:sp>
        <p:nvSpPr>
          <p:cNvPr id="18" name="TextBox 17">
            <a:extLst>
              <a:ext uri="{FF2B5EF4-FFF2-40B4-BE49-F238E27FC236}">
                <a16:creationId xmlns:a16="http://schemas.microsoft.com/office/drawing/2014/main" id="{083D7292-3AEA-C240-96A7-0709A78524E7}"/>
              </a:ext>
            </a:extLst>
          </p:cNvPr>
          <p:cNvSpPr txBox="1"/>
          <p:nvPr/>
        </p:nvSpPr>
        <p:spPr>
          <a:xfrm>
            <a:off x="6585373" y="2309035"/>
            <a:ext cx="1392517" cy="577081"/>
          </a:xfrm>
          <a:prstGeom prst="rect">
            <a:avLst/>
          </a:prstGeom>
          <a:noFill/>
        </p:spPr>
        <p:txBody>
          <a:bodyPr wrap="square" rtlCol="0" anchor="b">
            <a:spAutoFit/>
          </a:bodyPr>
          <a:lstStyle/>
          <a:p>
            <a:pPr algn="ctr"/>
            <a:r>
              <a:rPr lang="en-US" sz="1050" b="1" spc="-11" dirty="0">
                <a:solidFill>
                  <a:schemeClr val="accent5"/>
                </a:solidFill>
                <a:latin typeface="Poppins" panose="00000500000000000000" pitchFamily="2" charset="0"/>
                <a:cs typeface="Poppins" panose="00000500000000000000" pitchFamily="2" charset="0"/>
              </a:rPr>
              <a:t>BEHAVIORAL HEALTH INFRASTRUCTURE</a:t>
            </a:r>
          </a:p>
        </p:txBody>
      </p:sp>
      <p:sp>
        <p:nvSpPr>
          <p:cNvPr id="19" name="TextBox 18">
            <a:extLst>
              <a:ext uri="{FF2B5EF4-FFF2-40B4-BE49-F238E27FC236}">
                <a16:creationId xmlns:a16="http://schemas.microsoft.com/office/drawing/2014/main" id="{9AF0B698-7B1C-B94A-B698-EBBC31B5292F}"/>
              </a:ext>
            </a:extLst>
          </p:cNvPr>
          <p:cNvSpPr txBox="1"/>
          <p:nvPr/>
        </p:nvSpPr>
        <p:spPr>
          <a:xfrm>
            <a:off x="6585496" y="2824846"/>
            <a:ext cx="1251823" cy="259302"/>
          </a:xfrm>
          <a:prstGeom prst="rect">
            <a:avLst/>
          </a:prstGeom>
          <a:noFill/>
        </p:spPr>
        <p:txBody>
          <a:bodyPr wrap="square" rtlCol="0">
            <a:spAutoFit/>
          </a:bodyPr>
          <a:lstStyle/>
          <a:p>
            <a:pPr algn="ctr">
              <a:lnSpc>
                <a:spcPts val="1350"/>
              </a:lnSpc>
            </a:pPr>
            <a:r>
              <a:rPr lang="en-US" sz="900" spc="-8" dirty="0">
                <a:latin typeface="Poppins" panose="00000500000000000000" pitchFamily="2" charset="0"/>
                <a:cs typeface="Poppins" panose="00000500000000000000" pitchFamily="2" charset="0"/>
              </a:rPr>
              <a:t>$310</a:t>
            </a:r>
          </a:p>
        </p:txBody>
      </p:sp>
      <p:sp>
        <p:nvSpPr>
          <p:cNvPr id="36" name="TextBox 35">
            <a:extLst>
              <a:ext uri="{FF2B5EF4-FFF2-40B4-BE49-F238E27FC236}">
                <a16:creationId xmlns:a16="http://schemas.microsoft.com/office/drawing/2014/main" id="{6753F2E6-1E6E-454F-97EC-4300E23E91DB}"/>
              </a:ext>
            </a:extLst>
          </p:cNvPr>
          <p:cNvSpPr txBox="1"/>
          <p:nvPr/>
        </p:nvSpPr>
        <p:spPr>
          <a:xfrm>
            <a:off x="589178" y="520719"/>
            <a:ext cx="7965643" cy="438710"/>
          </a:xfrm>
          <a:prstGeom prst="rect">
            <a:avLst/>
          </a:prstGeom>
          <a:noFill/>
        </p:spPr>
        <p:txBody>
          <a:bodyPr wrap="none" rtlCol="0">
            <a:spAutoFit/>
          </a:bodyPr>
          <a:lstStyle/>
          <a:p>
            <a:pPr algn="ctr"/>
            <a:r>
              <a:rPr lang="en-US" sz="2251" b="1" dirty="0">
                <a:solidFill>
                  <a:schemeClr val="tx2"/>
                </a:solidFill>
                <a:latin typeface="Poppins" pitchFamily="2" charset="77"/>
                <a:cs typeface="Poppins" pitchFamily="2" charset="77"/>
              </a:rPr>
              <a:t>CHILDREN AND YOUTH BEHAVIORAL HEALTH INITIATIVE</a:t>
            </a:r>
          </a:p>
        </p:txBody>
      </p:sp>
      <p:sp>
        <p:nvSpPr>
          <p:cNvPr id="37" name="TextBox 36">
            <a:extLst>
              <a:ext uri="{FF2B5EF4-FFF2-40B4-BE49-F238E27FC236}">
                <a16:creationId xmlns:a16="http://schemas.microsoft.com/office/drawing/2014/main" id="{8925A84E-3D7A-4943-B689-18D9A8C9453D}"/>
              </a:ext>
            </a:extLst>
          </p:cNvPr>
          <p:cNvSpPr txBox="1"/>
          <p:nvPr/>
        </p:nvSpPr>
        <p:spPr>
          <a:xfrm>
            <a:off x="3548577" y="1011301"/>
            <a:ext cx="2046843" cy="307777"/>
          </a:xfrm>
          <a:prstGeom prst="rect">
            <a:avLst/>
          </a:prstGeom>
          <a:noFill/>
        </p:spPr>
        <p:txBody>
          <a:bodyPr wrap="none" rtlCol="0">
            <a:spAutoFit/>
          </a:bodyPr>
          <a:lstStyle/>
          <a:p>
            <a:pPr algn="ctr"/>
            <a:r>
              <a:rPr lang="en-US" sz="1400" spc="113" dirty="0">
                <a:solidFill>
                  <a:schemeClr val="tx2"/>
                </a:solidFill>
                <a:latin typeface="Poppins Light" pitchFamily="2" charset="77"/>
                <a:cs typeface="Poppins Light" pitchFamily="2" charset="77"/>
              </a:rPr>
              <a:t>ADDITIONAL PIECES</a:t>
            </a:r>
          </a:p>
        </p:txBody>
      </p:sp>
    </p:spTree>
    <p:extLst>
      <p:ext uri="{BB962C8B-B14F-4D97-AF65-F5344CB8AC3E}">
        <p14:creationId xmlns:p14="http://schemas.microsoft.com/office/powerpoint/2010/main" val="112019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reeform 444">
            <a:extLst>
              <a:ext uri="{FF2B5EF4-FFF2-40B4-BE49-F238E27FC236}">
                <a16:creationId xmlns:a16="http://schemas.microsoft.com/office/drawing/2014/main" id="{45CA762C-292D-D448-8CF7-6337717E5E4D}"/>
              </a:ext>
            </a:extLst>
          </p:cNvPr>
          <p:cNvSpPr>
            <a:spLocks noChangeArrowheads="1"/>
          </p:cNvSpPr>
          <p:nvPr/>
        </p:nvSpPr>
        <p:spPr bwMode="auto">
          <a:xfrm>
            <a:off x="3535118" y="1693961"/>
            <a:ext cx="745953" cy="745953"/>
          </a:xfrm>
          <a:custGeom>
            <a:avLst/>
            <a:gdLst>
              <a:gd name="T0" fmla="*/ 1595 w 1596"/>
              <a:gd name="T1" fmla="*/ 797 h 1596"/>
              <a:gd name="T2" fmla="*/ 1595 w 1596"/>
              <a:gd name="T3" fmla="*/ 797 h 1596"/>
              <a:gd name="T4" fmla="*/ 797 w 1596"/>
              <a:gd name="T5" fmla="*/ 1595 h 1596"/>
              <a:gd name="T6" fmla="*/ 797 w 1596"/>
              <a:gd name="T7" fmla="*/ 1595 h 1596"/>
              <a:gd name="T8" fmla="*/ 0 w 1596"/>
              <a:gd name="T9" fmla="*/ 797 h 1596"/>
              <a:gd name="T10" fmla="*/ 0 w 1596"/>
              <a:gd name="T11" fmla="*/ 797 h 1596"/>
              <a:gd name="T12" fmla="*/ 797 w 1596"/>
              <a:gd name="T13" fmla="*/ 0 h 1596"/>
              <a:gd name="T14" fmla="*/ 797 w 1596"/>
              <a:gd name="T15" fmla="*/ 0 h 1596"/>
              <a:gd name="T16" fmla="*/ 1595 w 1596"/>
              <a:gd name="T17" fmla="*/ 797 h 1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96" h="1596">
                <a:moveTo>
                  <a:pt x="1595" y="797"/>
                </a:moveTo>
                <a:lnTo>
                  <a:pt x="1595" y="797"/>
                </a:lnTo>
                <a:cubicBezTo>
                  <a:pt x="1595" y="1238"/>
                  <a:pt x="1238" y="1595"/>
                  <a:pt x="797" y="1595"/>
                </a:cubicBezTo>
                <a:lnTo>
                  <a:pt x="797" y="1595"/>
                </a:lnTo>
                <a:cubicBezTo>
                  <a:pt x="357" y="1595"/>
                  <a:pt x="0" y="1238"/>
                  <a:pt x="0" y="797"/>
                </a:cubicBezTo>
                <a:lnTo>
                  <a:pt x="0" y="797"/>
                </a:lnTo>
                <a:cubicBezTo>
                  <a:pt x="0" y="357"/>
                  <a:pt x="357" y="0"/>
                  <a:pt x="797" y="0"/>
                </a:cubicBezTo>
                <a:lnTo>
                  <a:pt x="797" y="0"/>
                </a:lnTo>
                <a:cubicBezTo>
                  <a:pt x="1238" y="0"/>
                  <a:pt x="1595" y="357"/>
                  <a:pt x="1595" y="797"/>
                </a:cubicBezTo>
              </a:path>
            </a:pathLst>
          </a:custGeom>
          <a:solidFill>
            <a:schemeClr val="accent3"/>
          </a:solidFill>
          <a:ln>
            <a:noFill/>
          </a:ln>
          <a:effectLst/>
        </p:spPr>
        <p:txBody>
          <a:bodyPr wrap="none" anchor="ctr"/>
          <a:lstStyle/>
          <a:p>
            <a:endParaRPr lang="en-US" sz="2449" dirty="0">
              <a:latin typeface="DM Sans" pitchFamily="2" charset="77"/>
            </a:endParaRPr>
          </a:p>
        </p:txBody>
      </p:sp>
      <p:sp>
        <p:nvSpPr>
          <p:cNvPr id="18" name="Freeform 435">
            <a:extLst>
              <a:ext uri="{FF2B5EF4-FFF2-40B4-BE49-F238E27FC236}">
                <a16:creationId xmlns:a16="http://schemas.microsoft.com/office/drawing/2014/main" id="{EAC5AD6F-4DE2-B042-AC3E-51C8412E21D3}"/>
              </a:ext>
            </a:extLst>
          </p:cNvPr>
          <p:cNvSpPr>
            <a:spLocks noChangeArrowheads="1"/>
          </p:cNvSpPr>
          <p:nvPr/>
        </p:nvSpPr>
        <p:spPr bwMode="auto">
          <a:xfrm>
            <a:off x="8577891" y="3063566"/>
            <a:ext cx="566678" cy="463644"/>
          </a:xfrm>
          <a:custGeom>
            <a:avLst/>
            <a:gdLst>
              <a:gd name="T0" fmla="*/ 0 w 1211"/>
              <a:gd name="T1" fmla="*/ 991 h 992"/>
              <a:gd name="T2" fmla="*/ 1210 w 1211"/>
              <a:gd name="T3" fmla="*/ 991 h 992"/>
              <a:gd name="T4" fmla="*/ 1210 w 1211"/>
              <a:gd name="T5" fmla="*/ 0 h 992"/>
              <a:gd name="T6" fmla="*/ 0 w 1211"/>
              <a:gd name="T7" fmla="*/ 0 h 992"/>
              <a:gd name="T8" fmla="*/ 0 w 1211"/>
              <a:gd name="T9" fmla="*/ 991 h 992"/>
            </a:gdLst>
            <a:ahLst/>
            <a:cxnLst>
              <a:cxn ang="0">
                <a:pos x="T0" y="T1"/>
              </a:cxn>
              <a:cxn ang="0">
                <a:pos x="T2" y="T3"/>
              </a:cxn>
              <a:cxn ang="0">
                <a:pos x="T4" y="T5"/>
              </a:cxn>
              <a:cxn ang="0">
                <a:pos x="T6" y="T7"/>
              </a:cxn>
              <a:cxn ang="0">
                <a:pos x="T8" y="T9"/>
              </a:cxn>
            </a:cxnLst>
            <a:rect l="0" t="0" r="r" b="b"/>
            <a:pathLst>
              <a:path w="1211" h="992">
                <a:moveTo>
                  <a:pt x="0" y="991"/>
                </a:moveTo>
                <a:lnTo>
                  <a:pt x="1210" y="991"/>
                </a:lnTo>
                <a:lnTo>
                  <a:pt x="1210" y="0"/>
                </a:lnTo>
                <a:lnTo>
                  <a:pt x="0" y="0"/>
                </a:lnTo>
                <a:lnTo>
                  <a:pt x="0" y="991"/>
                </a:lnTo>
              </a:path>
            </a:pathLst>
          </a:custGeom>
          <a:solidFill>
            <a:schemeClr val="tx1">
              <a:lumMod val="20000"/>
              <a:lumOff val="80000"/>
            </a:schemeClr>
          </a:solidFill>
          <a:ln>
            <a:noFill/>
          </a:ln>
          <a:effectLst/>
        </p:spPr>
        <p:txBody>
          <a:bodyPr wrap="none" anchor="ctr"/>
          <a:lstStyle/>
          <a:p>
            <a:endParaRPr lang="en-US" sz="2449" dirty="0">
              <a:latin typeface="DM Sans" pitchFamily="2" charset="77"/>
            </a:endParaRPr>
          </a:p>
        </p:txBody>
      </p:sp>
      <p:sp>
        <p:nvSpPr>
          <p:cNvPr id="19" name="Freeform 436">
            <a:extLst>
              <a:ext uri="{FF2B5EF4-FFF2-40B4-BE49-F238E27FC236}">
                <a16:creationId xmlns:a16="http://schemas.microsoft.com/office/drawing/2014/main" id="{09EE4655-4200-114D-9818-2354227C56DC}"/>
              </a:ext>
            </a:extLst>
          </p:cNvPr>
          <p:cNvSpPr>
            <a:spLocks noChangeArrowheads="1"/>
          </p:cNvSpPr>
          <p:nvPr/>
        </p:nvSpPr>
        <p:spPr bwMode="auto">
          <a:xfrm>
            <a:off x="-568" y="3063566"/>
            <a:ext cx="566676" cy="463644"/>
          </a:xfrm>
          <a:custGeom>
            <a:avLst/>
            <a:gdLst>
              <a:gd name="T0" fmla="*/ 0 w 1211"/>
              <a:gd name="T1" fmla="*/ 991 h 992"/>
              <a:gd name="T2" fmla="*/ 1210 w 1211"/>
              <a:gd name="T3" fmla="*/ 991 h 992"/>
              <a:gd name="T4" fmla="*/ 1210 w 1211"/>
              <a:gd name="T5" fmla="*/ 0 h 992"/>
              <a:gd name="T6" fmla="*/ 0 w 1211"/>
              <a:gd name="T7" fmla="*/ 0 h 992"/>
              <a:gd name="T8" fmla="*/ 0 w 1211"/>
              <a:gd name="T9" fmla="*/ 991 h 992"/>
            </a:gdLst>
            <a:ahLst/>
            <a:cxnLst>
              <a:cxn ang="0">
                <a:pos x="T0" y="T1"/>
              </a:cxn>
              <a:cxn ang="0">
                <a:pos x="T2" y="T3"/>
              </a:cxn>
              <a:cxn ang="0">
                <a:pos x="T4" y="T5"/>
              </a:cxn>
              <a:cxn ang="0">
                <a:pos x="T6" y="T7"/>
              </a:cxn>
              <a:cxn ang="0">
                <a:pos x="T8" y="T9"/>
              </a:cxn>
            </a:cxnLst>
            <a:rect l="0" t="0" r="r" b="b"/>
            <a:pathLst>
              <a:path w="1211" h="992">
                <a:moveTo>
                  <a:pt x="0" y="991"/>
                </a:moveTo>
                <a:lnTo>
                  <a:pt x="1210" y="991"/>
                </a:lnTo>
                <a:lnTo>
                  <a:pt x="1210" y="0"/>
                </a:lnTo>
                <a:lnTo>
                  <a:pt x="0" y="0"/>
                </a:lnTo>
                <a:lnTo>
                  <a:pt x="0" y="991"/>
                </a:lnTo>
              </a:path>
            </a:pathLst>
          </a:custGeom>
          <a:solidFill>
            <a:schemeClr val="tx1">
              <a:lumMod val="20000"/>
              <a:lumOff val="80000"/>
            </a:schemeClr>
          </a:solidFill>
          <a:ln>
            <a:noFill/>
          </a:ln>
          <a:effectLst/>
        </p:spPr>
        <p:txBody>
          <a:bodyPr wrap="none" anchor="ctr"/>
          <a:lstStyle/>
          <a:p>
            <a:endParaRPr lang="en-US" sz="2449" dirty="0">
              <a:latin typeface="DM Sans" pitchFamily="2" charset="77"/>
            </a:endParaRPr>
          </a:p>
        </p:txBody>
      </p:sp>
      <p:sp>
        <p:nvSpPr>
          <p:cNvPr id="20" name="Freeform 437">
            <a:extLst>
              <a:ext uri="{FF2B5EF4-FFF2-40B4-BE49-F238E27FC236}">
                <a16:creationId xmlns:a16="http://schemas.microsoft.com/office/drawing/2014/main" id="{3FB3D2CB-903F-724D-9870-7E3E1D455087}"/>
              </a:ext>
            </a:extLst>
          </p:cNvPr>
          <p:cNvSpPr>
            <a:spLocks noChangeArrowheads="1"/>
          </p:cNvSpPr>
          <p:nvPr/>
        </p:nvSpPr>
        <p:spPr bwMode="auto">
          <a:xfrm>
            <a:off x="1209030" y="2373248"/>
            <a:ext cx="45334" cy="741831"/>
          </a:xfrm>
          <a:custGeom>
            <a:avLst/>
            <a:gdLst>
              <a:gd name="T0" fmla="*/ 94 w 95"/>
              <a:gd name="T1" fmla="*/ 0 h 1587"/>
              <a:gd name="T2" fmla="*/ 0 w 95"/>
              <a:gd name="T3" fmla="*/ 0 h 1587"/>
              <a:gd name="T4" fmla="*/ 0 w 95"/>
              <a:gd name="T5" fmla="*/ 1586 h 1587"/>
              <a:gd name="T6" fmla="*/ 94 w 95"/>
              <a:gd name="T7" fmla="*/ 1586 h 1587"/>
              <a:gd name="T8" fmla="*/ 94 w 95"/>
              <a:gd name="T9" fmla="*/ 0 h 1587"/>
            </a:gdLst>
            <a:ahLst/>
            <a:cxnLst>
              <a:cxn ang="0">
                <a:pos x="T0" y="T1"/>
              </a:cxn>
              <a:cxn ang="0">
                <a:pos x="T2" y="T3"/>
              </a:cxn>
              <a:cxn ang="0">
                <a:pos x="T4" y="T5"/>
              </a:cxn>
              <a:cxn ang="0">
                <a:pos x="T6" y="T7"/>
              </a:cxn>
              <a:cxn ang="0">
                <a:pos x="T8" y="T9"/>
              </a:cxn>
            </a:cxnLst>
            <a:rect l="0" t="0" r="r" b="b"/>
            <a:pathLst>
              <a:path w="95" h="1587">
                <a:moveTo>
                  <a:pt x="94" y="0"/>
                </a:moveTo>
                <a:lnTo>
                  <a:pt x="0" y="0"/>
                </a:lnTo>
                <a:lnTo>
                  <a:pt x="0" y="1586"/>
                </a:lnTo>
                <a:lnTo>
                  <a:pt x="94" y="1586"/>
                </a:lnTo>
                <a:lnTo>
                  <a:pt x="94" y="0"/>
                </a:lnTo>
              </a:path>
            </a:pathLst>
          </a:custGeom>
          <a:solidFill>
            <a:schemeClr val="accent1"/>
          </a:solidFill>
          <a:ln>
            <a:noFill/>
          </a:ln>
          <a:effectLst/>
        </p:spPr>
        <p:txBody>
          <a:bodyPr wrap="none" anchor="ctr"/>
          <a:lstStyle/>
          <a:p>
            <a:endParaRPr lang="en-US" sz="2449" dirty="0">
              <a:latin typeface="DM Sans" pitchFamily="2" charset="77"/>
            </a:endParaRPr>
          </a:p>
        </p:txBody>
      </p:sp>
      <p:sp>
        <p:nvSpPr>
          <p:cNvPr id="21" name="Freeform 438">
            <a:extLst>
              <a:ext uri="{FF2B5EF4-FFF2-40B4-BE49-F238E27FC236}">
                <a16:creationId xmlns:a16="http://schemas.microsoft.com/office/drawing/2014/main" id="{0C001E4C-C3D5-EA4B-80F3-61B9F1A2EF9C}"/>
              </a:ext>
            </a:extLst>
          </p:cNvPr>
          <p:cNvSpPr>
            <a:spLocks noChangeArrowheads="1"/>
          </p:cNvSpPr>
          <p:nvPr/>
        </p:nvSpPr>
        <p:spPr bwMode="auto">
          <a:xfrm>
            <a:off x="564049" y="3063566"/>
            <a:ext cx="1337357" cy="463644"/>
          </a:xfrm>
          <a:custGeom>
            <a:avLst/>
            <a:gdLst>
              <a:gd name="T0" fmla="*/ 2859 w 2860"/>
              <a:gd name="T1" fmla="*/ 991 h 992"/>
              <a:gd name="T2" fmla="*/ 0 w 2860"/>
              <a:gd name="T3" fmla="*/ 991 h 992"/>
              <a:gd name="T4" fmla="*/ 0 w 2860"/>
              <a:gd name="T5" fmla="*/ 0 h 992"/>
              <a:gd name="T6" fmla="*/ 2859 w 2860"/>
              <a:gd name="T7" fmla="*/ 0 h 992"/>
              <a:gd name="T8" fmla="*/ 2859 w 2860"/>
              <a:gd name="T9" fmla="*/ 991 h 992"/>
            </a:gdLst>
            <a:ahLst/>
            <a:cxnLst>
              <a:cxn ang="0">
                <a:pos x="T0" y="T1"/>
              </a:cxn>
              <a:cxn ang="0">
                <a:pos x="T2" y="T3"/>
              </a:cxn>
              <a:cxn ang="0">
                <a:pos x="T4" y="T5"/>
              </a:cxn>
              <a:cxn ang="0">
                <a:pos x="T6" y="T7"/>
              </a:cxn>
              <a:cxn ang="0">
                <a:pos x="T8" y="T9"/>
              </a:cxn>
            </a:cxnLst>
            <a:rect l="0" t="0" r="r" b="b"/>
            <a:pathLst>
              <a:path w="2860" h="992">
                <a:moveTo>
                  <a:pt x="2859" y="991"/>
                </a:moveTo>
                <a:lnTo>
                  <a:pt x="0" y="991"/>
                </a:lnTo>
                <a:lnTo>
                  <a:pt x="0" y="0"/>
                </a:lnTo>
                <a:lnTo>
                  <a:pt x="2859" y="0"/>
                </a:lnTo>
                <a:lnTo>
                  <a:pt x="2859" y="991"/>
                </a:lnTo>
              </a:path>
            </a:pathLst>
          </a:custGeom>
          <a:solidFill>
            <a:schemeClr val="accent1"/>
          </a:solidFill>
          <a:ln>
            <a:noFill/>
          </a:ln>
          <a:effectLst/>
        </p:spPr>
        <p:txBody>
          <a:bodyPr wrap="none" anchor="ctr"/>
          <a:lstStyle/>
          <a:p>
            <a:endParaRPr lang="en-US" sz="2449" dirty="0">
              <a:latin typeface="DM Sans" pitchFamily="2" charset="77"/>
            </a:endParaRPr>
          </a:p>
        </p:txBody>
      </p:sp>
      <p:sp>
        <p:nvSpPr>
          <p:cNvPr id="22" name="Freeform 439">
            <a:extLst>
              <a:ext uri="{FF2B5EF4-FFF2-40B4-BE49-F238E27FC236}">
                <a16:creationId xmlns:a16="http://schemas.microsoft.com/office/drawing/2014/main" id="{D53C8E5A-34EB-2E43-B7B7-4BE9565755C1}"/>
              </a:ext>
            </a:extLst>
          </p:cNvPr>
          <p:cNvSpPr>
            <a:spLocks noChangeArrowheads="1"/>
          </p:cNvSpPr>
          <p:nvPr/>
        </p:nvSpPr>
        <p:spPr bwMode="auto">
          <a:xfrm>
            <a:off x="1157513" y="3220173"/>
            <a:ext cx="146305" cy="148366"/>
          </a:xfrm>
          <a:custGeom>
            <a:avLst/>
            <a:gdLst>
              <a:gd name="T0" fmla="*/ 314 w 315"/>
              <a:gd name="T1" fmla="*/ 157 h 316"/>
              <a:gd name="T2" fmla="*/ 314 w 315"/>
              <a:gd name="T3" fmla="*/ 157 h 316"/>
              <a:gd name="T4" fmla="*/ 157 w 315"/>
              <a:gd name="T5" fmla="*/ 315 h 316"/>
              <a:gd name="T6" fmla="*/ 157 w 315"/>
              <a:gd name="T7" fmla="*/ 315 h 316"/>
              <a:gd name="T8" fmla="*/ 0 w 315"/>
              <a:gd name="T9" fmla="*/ 157 h 316"/>
              <a:gd name="T10" fmla="*/ 0 w 315"/>
              <a:gd name="T11" fmla="*/ 157 h 316"/>
              <a:gd name="T12" fmla="*/ 157 w 315"/>
              <a:gd name="T13" fmla="*/ 0 h 316"/>
              <a:gd name="T14" fmla="*/ 157 w 315"/>
              <a:gd name="T15" fmla="*/ 0 h 316"/>
              <a:gd name="T16" fmla="*/ 314 w 315"/>
              <a:gd name="T17" fmla="*/ 157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5" h="316">
                <a:moveTo>
                  <a:pt x="314" y="157"/>
                </a:moveTo>
                <a:lnTo>
                  <a:pt x="314" y="157"/>
                </a:lnTo>
                <a:cubicBezTo>
                  <a:pt x="314" y="244"/>
                  <a:pt x="244" y="315"/>
                  <a:pt x="157" y="315"/>
                </a:cubicBezTo>
                <a:lnTo>
                  <a:pt x="157" y="315"/>
                </a:lnTo>
                <a:cubicBezTo>
                  <a:pt x="70" y="315"/>
                  <a:pt x="0" y="244"/>
                  <a:pt x="0" y="157"/>
                </a:cubicBezTo>
                <a:lnTo>
                  <a:pt x="0" y="157"/>
                </a:lnTo>
                <a:cubicBezTo>
                  <a:pt x="0" y="70"/>
                  <a:pt x="70" y="0"/>
                  <a:pt x="157" y="0"/>
                </a:cubicBezTo>
                <a:lnTo>
                  <a:pt x="157" y="0"/>
                </a:lnTo>
                <a:cubicBezTo>
                  <a:pt x="244" y="0"/>
                  <a:pt x="314" y="70"/>
                  <a:pt x="314" y="157"/>
                </a:cubicBezTo>
              </a:path>
            </a:pathLst>
          </a:custGeom>
          <a:solidFill>
            <a:schemeClr val="bg1"/>
          </a:solidFill>
          <a:ln>
            <a:noFill/>
          </a:ln>
          <a:effectLst/>
        </p:spPr>
        <p:txBody>
          <a:bodyPr wrap="none" anchor="ctr"/>
          <a:lstStyle/>
          <a:p>
            <a:endParaRPr lang="en-US" sz="2449" dirty="0">
              <a:latin typeface="DM Sans" pitchFamily="2" charset="77"/>
            </a:endParaRPr>
          </a:p>
        </p:txBody>
      </p:sp>
      <p:sp>
        <p:nvSpPr>
          <p:cNvPr id="23" name="Freeform 440">
            <a:extLst>
              <a:ext uri="{FF2B5EF4-FFF2-40B4-BE49-F238E27FC236}">
                <a16:creationId xmlns:a16="http://schemas.microsoft.com/office/drawing/2014/main" id="{53F7F89A-64EF-2640-B99E-1D4684934549}"/>
              </a:ext>
            </a:extLst>
          </p:cNvPr>
          <p:cNvSpPr>
            <a:spLocks noChangeArrowheads="1"/>
          </p:cNvSpPr>
          <p:nvPr/>
        </p:nvSpPr>
        <p:spPr bwMode="auto">
          <a:xfrm>
            <a:off x="2194017" y="4178373"/>
            <a:ext cx="745953" cy="745953"/>
          </a:xfrm>
          <a:custGeom>
            <a:avLst/>
            <a:gdLst>
              <a:gd name="T0" fmla="*/ 1595 w 1596"/>
              <a:gd name="T1" fmla="*/ 797 h 1595"/>
              <a:gd name="T2" fmla="*/ 1595 w 1596"/>
              <a:gd name="T3" fmla="*/ 797 h 1595"/>
              <a:gd name="T4" fmla="*/ 798 w 1596"/>
              <a:gd name="T5" fmla="*/ 1594 h 1595"/>
              <a:gd name="T6" fmla="*/ 798 w 1596"/>
              <a:gd name="T7" fmla="*/ 1594 h 1595"/>
              <a:gd name="T8" fmla="*/ 0 w 1596"/>
              <a:gd name="T9" fmla="*/ 797 h 1595"/>
              <a:gd name="T10" fmla="*/ 0 w 1596"/>
              <a:gd name="T11" fmla="*/ 797 h 1595"/>
              <a:gd name="T12" fmla="*/ 798 w 1596"/>
              <a:gd name="T13" fmla="*/ 0 h 1595"/>
              <a:gd name="T14" fmla="*/ 798 w 1596"/>
              <a:gd name="T15" fmla="*/ 0 h 1595"/>
              <a:gd name="T16" fmla="*/ 1595 w 1596"/>
              <a:gd name="T17" fmla="*/ 797 h 15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96" h="1595">
                <a:moveTo>
                  <a:pt x="1595" y="797"/>
                </a:moveTo>
                <a:lnTo>
                  <a:pt x="1595" y="797"/>
                </a:lnTo>
                <a:cubicBezTo>
                  <a:pt x="1595" y="1237"/>
                  <a:pt x="1238" y="1594"/>
                  <a:pt x="798" y="1594"/>
                </a:cubicBezTo>
                <a:lnTo>
                  <a:pt x="798" y="1594"/>
                </a:lnTo>
                <a:cubicBezTo>
                  <a:pt x="357" y="1594"/>
                  <a:pt x="0" y="1237"/>
                  <a:pt x="0" y="797"/>
                </a:cubicBezTo>
                <a:lnTo>
                  <a:pt x="0" y="797"/>
                </a:lnTo>
                <a:cubicBezTo>
                  <a:pt x="0" y="357"/>
                  <a:pt x="357" y="0"/>
                  <a:pt x="798" y="0"/>
                </a:cubicBezTo>
                <a:lnTo>
                  <a:pt x="798" y="0"/>
                </a:lnTo>
                <a:cubicBezTo>
                  <a:pt x="1238" y="0"/>
                  <a:pt x="1595" y="357"/>
                  <a:pt x="1595" y="797"/>
                </a:cubicBezTo>
              </a:path>
            </a:pathLst>
          </a:custGeom>
          <a:solidFill>
            <a:schemeClr val="accent2"/>
          </a:solidFill>
          <a:ln>
            <a:noFill/>
          </a:ln>
          <a:effectLst/>
        </p:spPr>
        <p:txBody>
          <a:bodyPr wrap="none" anchor="ctr"/>
          <a:lstStyle/>
          <a:p>
            <a:endParaRPr lang="en-US" sz="2449" dirty="0">
              <a:latin typeface="DM Sans" pitchFamily="2" charset="77"/>
            </a:endParaRPr>
          </a:p>
        </p:txBody>
      </p:sp>
      <p:sp>
        <p:nvSpPr>
          <p:cNvPr id="24" name="Freeform 441">
            <a:extLst>
              <a:ext uri="{FF2B5EF4-FFF2-40B4-BE49-F238E27FC236}">
                <a16:creationId xmlns:a16="http://schemas.microsoft.com/office/drawing/2014/main" id="{36CD49BE-44CD-6E48-97E6-5259BC81C4F8}"/>
              </a:ext>
            </a:extLst>
          </p:cNvPr>
          <p:cNvSpPr>
            <a:spLocks noChangeArrowheads="1"/>
          </p:cNvSpPr>
          <p:nvPr/>
        </p:nvSpPr>
        <p:spPr bwMode="auto">
          <a:xfrm>
            <a:off x="2544327" y="3477753"/>
            <a:ext cx="45334" cy="741831"/>
          </a:xfrm>
          <a:custGeom>
            <a:avLst/>
            <a:gdLst>
              <a:gd name="T0" fmla="*/ 94 w 95"/>
              <a:gd name="T1" fmla="*/ 0 h 1588"/>
              <a:gd name="T2" fmla="*/ 0 w 95"/>
              <a:gd name="T3" fmla="*/ 0 h 1588"/>
              <a:gd name="T4" fmla="*/ 0 w 95"/>
              <a:gd name="T5" fmla="*/ 1587 h 1588"/>
              <a:gd name="T6" fmla="*/ 94 w 95"/>
              <a:gd name="T7" fmla="*/ 1587 h 1588"/>
              <a:gd name="T8" fmla="*/ 94 w 95"/>
              <a:gd name="T9" fmla="*/ 0 h 1588"/>
            </a:gdLst>
            <a:ahLst/>
            <a:cxnLst>
              <a:cxn ang="0">
                <a:pos x="T0" y="T1"/>
              </a:cxn>
              <a:cxn ang="0">
                <a:pos x="T2" y="T3"/>
              </a:cxn>
              <a:cxn ang="0">
                <a:pos x="T4" y="T5"/>
              </a:cxn>
              <a:cxn ang="0">
                <a:pos x="T6" y="T7"/>
              </a:cxn>
              <a:cxn ang="0">
                <a:pos x="T8" y="T9"/>
              </a:cxn>
            </a:cxnLst>
            <a:rect l="0" t="0" r="r" b="b"/>
            <a:pathLst>
              <a:path w="95" h="1588">
                <a:moveTo>
                  <a:pt x="94" y="0"/>
                </a:moveTo>
                <a:lnTo>
                  <a:pt x="0" y="0"/>
                </a:lnTo>
                <a:lnTo>
                  <a:pt x="0" y="1587"/>
                </a:lnTo>
                <a:lnTo>
                  <a:pt x="94" y="1587"/>
                </a:lnTo>
                <a:lnTo>
                  <a:pt x="94" y="0"/>
                </a:lnTo>
              </a:path>
            </a:pathLst>
          </a:custGeom>
          <a:solidFill>
            <a:schemeClr val="accent2"/>
          </a:solidFill>
          <a:ln>
            <a:noFill/>
          </a:ln>
          <a:effectLst/>
        </p:spPr>
        <p:txBody>
          <a:bodyPr wrap="none" anchor="ctr"/>
          <a:lstStyle/>
          <a:p>
            <a:endParaRPr lang="en-US" sz="2449" dirty="0">
              <a:latin typeface="DM Sans" pitchFamily="2" charset="77"/>
            </a:endParaRPr>
          </a:p>
        </p:txBody>
      </p:sp>
      <p:sp>
        <p:nvSpPr>
          <p:cNvPr id="25" name="Freeform 442">
            <a:extLst>
              <a:ext uri="{FF2B5EF4-FFF2-40B4-BE49-F238E27FC236}">
                <a16:creationId xmlns:a16="http://schemas.microsoft.com/office/drawing/2014/main" id="{D9A6B042-FE50-A74F-B3E1-28A3516DFE64}"/>
              </a:ext>
            </a:extLst>
          </p:cNvPr>
          <p:cNvSpPr>
            <a:spLocks noChangeArrowheads="1"/>
          </p:cNvSpPr>
          <p:nvPr/>
        </p:nvSpPr>
        <p:spPr bwMode="auto">
          <a:xfrm>
            <a:off x="1899346" y="3063566"/>
            <a:ext cx="1337357" cy="463644"/>
          </a:xfrm>
          <a:custGeom>
            <a:avLst/>
            <a:gdLst>
              <a:gd name="T0" fmla="*/ 2859 w 2860"/>
              <a:gd name="T1" fmla="*/ 991 h 992"/>
              <a:gd name="T2" fmla="*/ 0 w 2860"/>
              <a:gd name="T3" fmla="*/ 991 h 992"/>
              <a:gd name="T4" fmla="*/ 0 w 2860"/>
              <a:gd name="T5" fmla="*/ 0 h 992"/>
              <a:gd name="T6" fmla="*/ 2859 w 2860"/>
              <a:gd name="T7" fmla="*/ 0 h 992"/>
              <a:gd name="T8" fmla="*/ 2859 w 2860"/>
              <a:gd name="T9" fmla="*/ 991 h 992"/>
            </a:gdLst>
            <a:ahLst/>
            <a:cxnLst>
              <a:cxn ang="0">
                <a:pos x="T0" y="T1"/>
              </a:cxn>
              <a:cxn ang="0">
                <a:pos x="T2" y="T3"/>
              </a:cxn>
              <a:cxn ang="0">
                <a:pos x="T4" y="T5"/>
              </a:cxn>
              <a:cxn ang="0">
                <a:pos x="T6" y="T7"/>
              </a:cxn>
              <a:cxn ang="0">
                <a:pos x="T8" y="T9"/>
              </a:cxn>
            </a:cxnLst>
            <a:rect l="0" t="0" r="r" b="b"/>
            <a:pathLst>
              <a:path w="2860" h="992">
                <a:moveTo>
                  <a:pt x="2859" y="991"/>
                </a:moveTo>
                <a:lnTo>
                  <a:pt x="0" y="991"/>
                </a:lnTo>
                <a:lnTo>
                  <a:pt x="0" y="0"/>
                </a:lnTo>
                <a:lnTo>
                  <a:pt x="2859" y="0"/>
                </a:lnTo>
                <a:lnTo>
                  <a:pt x="2859" y="991"/>
                </a:lnTo>
              </a:path>
            </a:pathLst>
          </a:custGeom>
          <a:solidFill>
            <a:schemeClr val="accent2"/>
          </a:solidFill>
          <a:ln>
            <a:noFill/>
          </a:ln>
          <a:effectLst/>
        </p:spPr>
        <p:txBody>
          <a:bodyPr wrap="none" anchor="ctr"/>
          <a:lstStyle/>
          <a:p>
            <a:endParaRPr lang="en-US" sz="2449" dirty="0">
              <a:latin typeface="DM Sans" pitchFamily="2" charset="77"/>
            </a:endParaRPr>
          </a:p>
        </p:txBody>
      </p:sp>
      <p:sp>
        <p:nvSpPr>
          <p:cNvPr id="26" name="Freeform 443">
            <a:extLst>
              <a:ext uri="{FF2B5EF4-FFF2-40B4-BE49-F238E27FC236}">
                <a16:creationId xmlns:a16="http://schemas.microsoft.com/office/drawing/2014/main" id="{273F1CDB-48C8-6E48-9728-865050391735}"/>
              </a:ext>
            </a:extLst>
          </p:cNvPr>
          <p:cNvSpPr>
            <a:spLocks noChangeArrowheads="1"/>
          </p:cNvSpPr>
          <p:nvPr/>
        </p:nvSpPr>
        <p:spPr bwMode="auto">
          <a:xfrm>
            <a:off x="2492810" y="3220173"/>
            <a:ext cx="148367" cy="148366"/>
          </a:xfrm>
          <a:custGeom>
            <a:avLst/>
            <a:gdLst>
              <a:gd name="T0" fmla="*/ 315 w 316"/>
              <a:gd name="T1" fmla="*/ 157 h 316"/>
              <a:gd name="T2" fmla="*/ 315 w 316"/>
              <a:gd name="T3" fmla="*/ 157 h 316"/>
              <a:gd name="T4" fmla="*/ 158 w 316"/>
              <a:gd name="T5" fmla="*/ 315 h 316"/>
              <a:gd name="T6" fmla="*/ 158 w 316"/>
              <a:gd name="T7" fmla="*/ 315 h 316"/>
              <a:gd name="T8" fmla="*/ 0 w 316"/>
              <a:gd name="T9" fmla="*/ 157 h 316"/>
              <a:gd name="T10" fmla="*/ 0 w 316"/>
              <a:gd name="T11" fmla="*/ 157 h 316"/>
              <a:gd name="T12" fmla="*/ 158 w 316"/>
              <a:gd name="T13" fmla="*/ 0 h 316"/>
              <a:gd name="T14" fmla="*/ 158 w 316"/>
              <a:gd name="T15" fmla="*/ 0 h 316"/>
              <a:gd name="T16" fmla="*/ 315 w 316"/>
              <a:gd name="T17" fmla="*/ 157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6" h="316">
                <a:moveTo>
                  <a:pt x="315" y="157"/>
                </a:moveTo>
                <a:lnTo>
                  <a:pt x="315" y="157"/>
                </a:lnTo>
                <a:cubicBezTo>
                  <a:pt x="315" y="244"/>
                  <a:pt x="244" y="315"/>
                  <a:pt x="158" y="315"/>
                </a:cubicBezTo>
                <a:lnTo>
                  <a:pt x="158" y="315"/>
                </a:lnTo>
                <a:cubicBezTo>
                  <a:pt x="71" y="315"/>
                  <a:pt x="0" y="244"/>
                  <a:pt x="0" y="157"/>
                </a:cubicBezTo>
                <a:lnTo>
                  <a:pt x="0" y="157"/>
                </a:lnTo>
                <a:cubicBezTo>
                  <a:pt x="0" y="70"/>
                  <a:pt x="71" y="0"/>
                  <a:pt x="158" y="0"/>
                </a:cubicBezTo>
                <a:lnTo>
                  <a:pt x="158" y="0"/>
                </a:lnTo>
                <a:cubicBezTo>
                  <a:pt x="244" y="0"/>
                  <a:pt x="315" y="70"/>
                  <a:pt x="315" y="157"/>
                </a:cubicBezTo>
              </a:path>
            </a:pathLst>
          </a:custGeom>
          <a:solidFill>
            <a:schemeClr val="bg1"/>
          </a:solidFill>
          <a:ln>
            <a:noFill/>
          </a:ln>
          <a:effectLst/>
        </p:spPr>
        <p:txBody>
          <a:bodyPr wrap="none" anchor="ctr"/>
          <a:lstStyle/>
          <a:p>
            <a:endParaRPr lang="en-US" sz="2449" dirty="0">
              <a:latin typeface="DM Sans" pitchFamily="2" charset="77"/>
            </a:endParaRPr>
          </a:p>
        </p:txBody>
      </p:sp>
      <p:sp>
        <p:nvSpPr>
          <p:cNvPr id="28" name="Freeform 445">
            <a:extLst>
              <a:ext uri="{FF2B5EF4-FFF2-40B4-BE49-F238E27FC236}">
                <a16:creationId xmlns:a16="http://schemas.microsoft.com/office/drawing/2014/main" id="{F050135B-8D66-F24C-8FA3-8684BDF677DD}"/>
              </a:ext>
            </a:extLst>
          </p:cNvPr>
          <p:cNvSpPr>
            <a:spLocks noChangeArrowheads="1"/>
          </p:cNvSpPr>
          <p:nvPr/>
        </p:nvSpPr>
        <p:spPr bwMode="auto">
          <a:xfrm>
            <a:off x="3881685" y="2371188"/>
            <a:ext cx="45334" cy="741831"/>
          </a:xfrm>
          <a:custGeom>
            <a:avLst/>
            <a:gdLst>
              <a:gd name="T0" fmla="*/ 95 w 96"/>
              <a:gd name="T1" fmla="*/ 0 h 1586"/>
              <a:gd name="T2" fmla="*/ 0 w 96"/>
              <a:gd name="T3" fmla="*/ 0 h 1586"/>
              <a:gd name="T4" fmla="*/ 0 w 96"/>
              <a:gd name="T5" fmla="*/ 1585 h 1586"/>
              <a:gd name="T6" fmla="*/ 95 w 96"/>
              <a:gd name="T7" fmla="*/ 1585 h 1586"/>
              <a:gd name="T8" fmla="*/ 95 w 96"/>
              <a:gd name="T9" fmla="*/ 0 h 1586"/>
            </a:gdLst>
            <a:ahLst/>
            <a:cxnLst>
              <a:cxn ang="0">
                <a:pos x="T0" y="T1"/>
              </a:cxn>
              <a:cxn ang="0">
                <a:pos x="T2" y="T3"/>
              </a:cxn>
              <a:cxn ang="0">
                <a:pos x="T4" y="T5"/>
              </a:cxn>
              <a:cxn ang="0">
                <a:pos x="T6" y="T7"/>
              </a:cxn>
              <a:cxn ang="0">
                <a:pos x="T8" y="T9"/>
              </a:cxn>
            </a:cxnLst>
            <a:rect l="0" t="0" r="r" b="b"/>
            <a:pathLst>
              <a:path w="96" h="1586">
                <a:moveTo>
                  <a:pt x="95" y="0"/>
                </a:moveTo>
                <a:lnTo>
                  <a:pt x="0" y="0"/>
                </a:lnTo>
                <a:lnTo>
                  <a:pt x="0" y="1585"/>
                </a:lnTo>
                <a:lnTo>
                  <a:pt x="95" y="1585"/>
                </a:lnTo>
                <a:lnTo>
                  <a:pt x="95" y="0"/>
                </a:lnTo>
              </a:path>
            </a:pathLst>
          </a:custGeom>
          <a:solidFill>
            <a:schemeClr val="accent3"/>
          </a:solidFill>
          <a:ln>
            <a:noFill/>
          </a:ln>
          <a:effectLst/>
        </p:spPr>
        <p:txBody>
          <a:bodyPr wrap="none" anchor="ctr"/>
          <a:lstStyle/>
          <a:p>
            <a:endParaRPr lang="en-US" sz="2449" dirty="0">
              <a:latin typeface="DM Sans" pitchFamily="2" charset="77"/>
            </a:endParaRPr>
          </a:p>
        </p:txBody>
      </p:sp>
      <p:sp>
        <p:nvSpPr>
          <p:cNvPr id="29" name="Freeform 446">
            <a:extLst>
              <a:ext uri="{FF2B5EF4-FFF2-40B4-BE49-F238E27FC236}">
                <a16:creationId xmlns:a16="http://schemas.microsoft.com/office/drawing/2014/main" id="{0F64B11E-53E7-0244-8599-1C3B07949979}"/>
              </a:ext>
            </a:extLst>
          </p:cNvPr>
          <p:cNvSpPr>
            <a:spLocks noChangeArrowheads="1"/>
          </p:cNvSpPr>
          <p:nvPr/>
        </p:nvSpPr>
        <p:spPr bwMode="auto">
          <a:xfrm>
            <a:off x="3234643" y="3063566"/>
            <a:ext cx="1337357" cy="463644"/>
          </a:xfrm>
          <a:custGeom>
            <a:avLst/>
            <a:gdLst>
              <a:gd name="T0" fmla="*/ 2859 w 2860"/>
              <a:gd name="T1" fmla="*/ 991 h 992"/>
              <a:gd name="T2" fmla="*/ 0 w 2860"/>
              <a:gd name="T3" fmla="*/ 991 h 992"/>
              <a:gd name="T4" fmla="*/ 0 w 2860"/>
              <a:gd name="T5" fmla="*/ 0 h 992"/>
              <a:gd name="T6" fmla="*/ 2859 w 2860"/>
              <a:gd name="T7" fmla="*/ 0 h 992"/>
              <a:gd name="T8" fmla="*/ 2859 w 2860"/>
              <a:gd name="T9" fmla="*/ 991 h 992"/>
            </a:gdLst>
            <a:ahLst/>
            <a:cxnLst>
              <a:cxn ang="0">
                <a:pos x="T0" y="T1"/>
              </a:cxn>
              <a:cxn ang="0">
                <a:pos x="T2" y="T3"/>
              </a:cxn>
              <a:cxn ang="0">
                <a:pos x="T4" y="T5"/>
              </a:cxn>
              <a:cxn ang="0">
                <a:pos x="T6" y="T7"/>
              </a:cxn>
              <a:cxn ang="0">
                <a:pos x="T8" y="T9"/>
              </a:cxn>
            </a:cxnLst>
            <a:rect l="0" t="0" r="r" b="b"/>
            <a:pathLst>
              <a:path w="2860" h="992">
                <a:moveTo>
                  <a:pt x="2859" y="991"/>
                </a:moveTo>
                <a:lnTo>
                  <a:pt x="0" y="991"/>
                </a:lnTo>
                <a:lnTo>
                  <a:pt x="0" y="0"/>
                </a:lnTo>
                <a:lnTo>
                  <a:pt x="2859" y="0"/>
                </a:lnTo>
                <a:lnTo>
                  <a:pt x="2859" y="991"/>
                </a:lnTo>
              </a:path>
            </a:pathLst>
          </a:custGeom>
          <a:solidFill>
            <a:schemeClr val="accent3"/>
          </a:solidFill>
          <a:ln>
            <a:noFill/>
          </a:ln>
          <a:effectLst/>
        </p:spPr>
        <p:txBody>
          <a:bodyPr wrap="none" anchor="ctr"/>
          <a:lstStyle/>
          <a:p>
            <a:endParaRPr lang="en-US" sz="2449" dirty="0">
              <a:latin typeface="DM Sans" pitchFamily="2" charset="77"/>
            </a:endParaRPr>
          </a:p>
        </p:txBody>
      </p:sp>
      <p:sp>
        <p:nvSpPr>
          <p:cNvPr id="30" name="Freeform 447">
            <a:extLst>
              <a:ext uri="{FF2B5EF4-FFF2-40B4-BE49-F238E27FC236}">
                <a16:creationId xmlns:a16="http://schemas.microsoft.com/office/drawing/2014/main" id="{F3BA9174-845A-184E-AF4E-0F6C6597D70F}"/>
              </a:ext>
            </a:extLst>
          </p:cNvPr>
          <p:cNvSpPr>
            <a:spLocks noChangeArrowheads="1"/>
          </p:cNvSpPr>
          <p:nvPr/>
        </p:nvSpPr>
        <p:spPr bwMode="auto">
          <a:xfrm>
            <a:off x="3830169" y="3220173"/>
            <a:ext cx="146306" cy="148366"/>
          </a:xfrm>
          <a:custGeom>
            <a:avLst/>
            <a:gdLst>
              <a:gd name="T0" fmla="*/ 314 w 315"/>
              <a:gd name="T1" fmla="*/ 157 h 316"/>
              <a:gd name="T2" fmla="*/ 314 w 315"/>
              <a:gd name="T3" fmla="*/ 157 h 316"/>
              <a:gd name="T4" fmla="*/ 157 w 315"/>
              <a:gd name="T5" fmla="*/ 315 h 316"/>
              <a:gd name="T6" fmla="*/ 157 w 315"/>
              <a:gd name="T7" fmla="*/ 315 h 316"/>
              <a:gd name="T8" fmla="*/ 0 w 315"/>
              <a:gd name="T9" fmla="*/ 157 h 316"/>
              <a:gd name="T10" fmla="*/ 0 w 315"/>
              <a:gd name="T11" fmla="*/ 157 h 316"/>
              <a:gd name="T12" fmla="*/ 157 w 315"/>
              <a:gd name="T13" fmla="*/ 0 h 316"/>
              <a:gd name="T14" fmla="*/ 157 w 315"/>
              <a:gd name="T15" fmla="*/ 0 h 316"/>
              <a:gd name="T16" fmla="*/ 314 w 315"/>
              <a:gd name="T17" fmla="*/ 157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5" h="316">
                <a:moveTo>
                  <a:pt x="314" y="157"/>
                </a:moveTo>
                <a:lnTo>
                  <a:pt x="314" y="157"/>
                </a:lnTo>
                <a:cubicBezTo>
                  <a:pt x="314" y="244"/>
                  <a:pt x="244" y="315"/>
                  <a:pt x="157" y="315"/>
                </a:cubicBezTo>
                <a:lnTo>
                  <a:pt x="157" y="315"/>
                </a:lnTo>
                <a:cubicBezTo>
                  <a:pt x="71" y="315"/>
                  <a:pt x="0" y="244"/>
                  <a:pt x="0" y="157"/>
                </a:cubicBezTo>
                <a:lnTo>
                  <a:pt x="0" y="157"/>
                </a:lnTo>
                <a:cubicBezTo>
                  <a:pt x="0" y="70"/>
                  <a:pt x="71" y="0"/>
                  <a:pt x="157" y="0"/>
                </a:cubicBezTo>
                <a:lnTo>
                  <a:pt x="157" y="0"/>
                </a:lnTo>
                <a:cubicBezTo>
                  <a:pt x="244" y="0"/>
                  <a:pt x="314" y="70"/>
                  <a:pt x="314" y="157"/>
                </a:cubicBezTo>
              </a:path>
            </a:pathLst>
          </a:custGeom>
          <a:solidFill>
            <a:schemeClr val="bg1"/>
          </a:solidFill>
          <a:ln>
            <a:noFill/>
          </a:ln>
          <a:effectLst/>
        </p:spPr>
        <p:txBody>
          <a:bodyPr wrap="none" anchor="ctr"/>
          <a:lstStyle/>
          <a:p>
            <a:endParaRPr lang="en-US" sz="2449" dirty="0">
              <a:latin typeface="DM Sans" pitchFamily="2" charset="77"/>
            </a:endParaRPr>
          </a:p>
        </p:txBody>
      </p:sp>
      <p:sp>
        <p:nvSpPr>
          <p:cNvPr id="31" name="Freeform 448">
            <a:extLst>
              <a:ext uri="{FF2B5EF4-FFF2-40B4-BE49-F238E27FC236}">
                <a16:creationId xmlns:a16="http://schemas.microsoft.com/office/drawing/2014/main" id="{29BD4A4D-823C-DF44-B994-EDC08396EA2D}"/>
              </a:ext>
            </a:extLst>
          </p:cNvPr>
          <p:cNvSpPr>
            <a:spLocks noChangeArrowheads="1"/>
          </p:cNvSpPr>
          <p:nvPr/>
        </p:nvSpPr>
        <p:spPr bwMode="auto">
          <a:xfrm>
            <a:off x="4866673" y="3891944"/>
            <a:ext cx="745953" cy="745953"/>
          </a:xfrm>
          <a:custGeom>
            <a:avLst/>
            <a:gdLst>
              <a:gd name="T0" fmla="*/ 1595 w 1596"/>
              <a:gd name="T1" fmla="*/ 797 h 1596"/>
              <a:gd name="T2" fmla="*/ 1595 w 1596"/>
              <a:gd name="T3" fmla="*/ 797 h 1596"/>
              <a:gd name="T4" fmla="*/ 797 w 1596"/>
              <a:gd name="T5" fmla="*/ 1595 h 1596"/>
              <a:gd name="T6" fmla="*/ 797 w 1596"/>
              <a:gd name="T7" fmla="*/ 1595 h 1596"/>
              <a:gd name="T8" fmla="*/ 0 w 1596"/>
              <a:gd name="T9" fmla="*/ 797 h 1596"/>
              <a:gd name="T10" fmla="*/ 0 w 1596"/>
              <a:gd name="T11" fmla="*/ 797 h 1596"/>
              <a:gd name="T12" fmla="*/ 797 w 1596"/>
              <a:gd name="T13" fmla="*/ 0 h 1596"/>
              <a:gd name="T14" fmla="*/ 797 w 1596"/>
              <a:gd name="T15" fmla="*/ 0 h 1596"/>
              <a:gd name="T16" fmla="*/ 1595 w 1596"/>
              <a:gd name="T17" fmla="*/ 797 h 1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96" h="1596">
                <a:moveTo>
                  <a:pt x="1595" y="797"/>
                </a:moveTo>
                <a:lnTo>
                  <a:pt x="1595" y="797"/>
                </a:lnTo>
                <a:cubicBezTo>
                  <a:pt x="1595" y="1238"/>
                  <a:pt x="1237" y="1595"/>
                  <a:pt x="797" y="1595"/>
                </a:cubicBezTo>
                <a:lnTo>
                  <a:pt x="797" y="1595"/>
                </a:lnTo>
                <a:cubicBezTo>
                  <a:pt x="357" y="1595"/>
                  <a:pt x="0" y="1238"/>
                  <a:pt x="0" y="797"/>
                </a:cubicBezTo>
                <a:lnTo>
                  <a:pt x="0" y="797"/>
                </a:lnTo>
                <a:cubicBezTo>
                  <a:pt x="0" y="357"/>
                  <a:pt x="357" y="0"/>
                  <a:pt x="797" y="0"/>
                </a:cubicBezTo>
                <a:lnTo>
                  <a:pt x="797" y="0"/>
                </a:lnTo>
                <a:cubicBezTo>
                  <a:pt x="1237" y="0"/>
                  <a:pt x="1595" y="357"/>
                  <a:pt x="1595" y="797"/>
                </a:cubicBezTo>
              </a:path>
            </a:pathLst>
          </a:custGeom>
          <a:solidFill>
            <a:schemeClr val="accent4"/>
          </a:solidFill>
          <a:ln>
            <a:noFill/>
          </a:ln>
          <a:effectLst/>
        </p:spPr>
        <p:txBody>
          <a:bodyPr wrap="none" anchor="ctr"/>
          <a:lstStyle/>
          <a:p>
            <a:endParaRPr lang="en-US" sz="2449" dirty="0">
              <a:latin typeface="DM Sans" pitchFamily="2" charset="77"/>
            </a:endParaRPr>
          </a:p>
        </p:txBody>
      </p:sp>
      <p:sp>
        <p:nvSpPr>
          <p:cNvPr id="32" name="Freeform 449">
            <a:extLst>
              <a:ext uri="{FF2B5EF4-FFF2-40B4-BE49-F238E27FC236}">
                <a16:creationId xmlns:a16="http://schemas.microsoft.com/office/drawing/2014/main" id="{8BA43156-AE28-EA4B-9AF8-CF279986AE13}"/>
              </a:ext>
            </a:extLst>
          </p:cNvPr>
          <p:cNvSpPr>
            <a:spLocks noChangeArrowheads="1"/>
          </p:cNvSpPr>
          <p:nvPr/>
        </p:nvSpPr>
        <p:spPr bwMode="auto">
          <a:xfrm>
            <a:off x="5216982" y="3477753"/>
            <a:ext cx="45334" cy="741831"/>
          </a:xfrm>
          <a:custGeom>
            <a:avLst/>
            <a:gdLst>
              <a:gd name="T0" fmla="*/ 94 w 95"/>
              <a:gd name="T1" fmla="*/ 0 h 1588"/>
              <a:gd name="T2" fmla="*/ 0 w 95"/>
              <a:gd name="T3" fmla="*/ 0 h 1588"/>
              <a:gd name="T4" fmla="*/ 0 w 95"/>
              <a:gd name="T5" fmla="*/ 1587 h 1588"/>
              <a:gd name="T6" fmla="*/ 94 w 95"/>
              <a:gd name="T7" fmla="*/ 1587 h 1588"/>
              <a:gd name="T8" fmla="*/ 94 w 95"/>
              <a:gd name="T9" fmla="*/ 0 h 1588"/>
            </a:gdLst>
            <a:ahLst/>
            <a:cxnLst>
              <a:cxn ang="0">
                <a:pos x="T0" y="T1"/>
              </a:cxn>
              <a:cxn ang="0">
                <a:pos x="T2" y="T3"/>
              </a:cxn>
              <a:cxn ang="0">
                <a:pos x="T4" y="T5"/>
              </a:cxn>
              <a:cxn ang="0">
                <a:pos x="T6" y="T7"/>
              </a:cxn>
              <a:cxn ang="0">
                <a:pos x="T8" y="T9"/>
              </a:cxn>
            </a:cxnLst>
            <a:rect l="0" t="0" r="r" b="b"/>
            <a:pathLst>
              <a:path w="95" h="1588">
                <a:moveTo>
                  <a:pt x="94" y="0"/>
                </a:moveTo>
                <a:lnTo>
                  <a:pt x="0" y="0"/>
                </a:lnTo>
                <a:lnTo>
                  <a:pt x="0" y="1587"/>
                </a:lnTo>
                <a:lnTo>
                  <a:pt x="94" y="1587"/>
                </a:lnTo>
                <a:lnTo>
                  <a:pt x="94" y="0"/>
                </a:lnTo>
              </a:path>
            </a:pathLst>
          </a:custGeom>
          <a:solidFill>
            <a:schemeClr val="accent4"/>
          </a:solidFill>
          <a:ln>
            <a:noFill/>
          </a:ln>
          <a:effectLst/>
        </p:spPr>
        <p:txBody>
          <a:bodyPr wrap="none" anchor="ctr"/>
          <a:lstStyle/>
          <a:p>
            <a:endParaRPr lang="en-US" sz="2449" dirty="0">
              <a:latin typeface="DM Sans" pitchFamily="2" charset="77"/>
            </a:endParaRPr>
          </a:p>
        </p:txBody>
      </p:sp>
      <p:sp>
        <p:nvSpPr>
          <p:cNvPr id="33" name="Freeform 450">
            <a:extLst>
              <a:ext uri="{FF2B5EF4-FFF2-40B4-BE49-F238E27FC236}">
                <a16:creationId xmlns:a16="http://schemas.microsoft.com/office/drawing/2014/main" id="{2125732B-B541-8A4B-858B-03FFDE4E8596}"/>
              </a:ext>
            </a:extLst>
          </p:cNvPr>
          <p:cNvSpPr>
            <a:spLocks noChangeArrowheads="1"/>
          </p:cNvSpPr>
          <p:nvPr/>
        </p:nvSpPr>
        <p:spPr bwMode="auto">
          <a:xfrm>
            <a:off x="4571999" y="3063566"/>
            <a:ext cx="1335297" cy="463644"/>
          </a:xfrm>
          <a:custGeom>
            <a:avLst/>
            <a:gdLst>
              <a:gd name="T0" fmla="*/ 2857 w 2858"/>
              <a:gd name="T1" fmla="*/ 991 h 992"/>
              <a:gd name="T2" fmla="*/ 0 w 2858"/>
              <a:gd name="T3" fmla="*/ 991 h 992"/>
              <a:gd name="T4" fmla="*/ 0 w 2858"/>
              <a:gd name="T5" fmla="*/ 0 h 992"/>
              <a:gd name="T6" fmla="*/ 2857 w 2858"/>
              <a:gd name="T7" fmla="*/ 0 h 992"/>
              <a:gd name="T8" fmla="*/ 2857 w 2858"/>
              <a:gd name="T9" fmla="*/ 991 h 992"/>
            </a:gdLst>
            <a:ahLst/>
            <a:cxnLst>
              <a:cxn ang="0">
                <a:pos x="T0" y="T1"/>
              </a:cxn>
              <a:cxn ang="0">
                <a:pos x="T2" y="T3"/>
              </a:cxn>
              <a:cxn ang="0">
                <a:pos x="T4" y="T5"/>
              </a:cxn>
              <a:cxn ang="0">
                <a:pos x="T6" y="T7"/>
              </a:cxn>
              <a:cxn ang="0">
                <a:pos x="T8" y="T9"/>
              </a:cxn>
            </a:cxnLst>
            <a:rect l="0" t="0" r="r" b="b"/>
            <a:pathLst>
              <a:path w="2858" h="992">
                <a:moveTo>
                  <a:pt x="2857" y="991"/>
                </a:moveTo>
                <a:lnTo>
                  <a:pt x="0" y="991"/>
                </a:lnTo>
                <a:lnTo>
                  <a:pt x="0" y="0"/>
                </a:lnTo>
                <a:lnTo>
                  <a:pt x="2857" y="0"/>
                </a:lnTo>
                <a:lnTo>
                  <a:pt x="2857" y="991"/>
                </a:lnTo>
              </a:path>
            </a:pathLst>
          </a:custGeom>
          <a:solidFill>
            <a:schemeClr val="accent4"/>
          </a:solidFill>
          <a:ln>
            <a:noFill/>
          </a:ln>
          <a:effectLst/>
        </p:spPr>
        <p:txBody>
          <a:bodyPr wrap="none" anchor="ctr"/>
          <a:lstStyle/>
          <a:p>
            <a:endParaRPr lang="en-US" sz="2449" dirty="0">
              <a:latin typeface="DM Sans" pitchFamily="2" charset="77"/>
            </a:endParaRPr>
          </a:p>
        </p:txBody>
      </p:sp>
      <p:sp>
        <p:nvSpPr>
          <p:cNvPr id="34" name="Freeform 451">
            <a:extLst>
              <a:ext uri="{FF2B5EF4-FFF2-40B4-BE49-F238E27FC236}">
                <a16:creationId xmlns:a16="http://schemas.microsoft.com/office/drawing/2014/main" id="{6BAA9646-6BA7-E64D-9545-4D07AEE12017}"/>
              </a:ext>
            </a:extLst>
          </p:cNvPr>
          <p:cNvSpPr>
            <a:spLocks noChangeArrowheads="1"/>
          </p:cNvSpPr>
          <p:nvPr/>
        </p:nvSpPr>
        <p:spPr bwMode="auto">
          <a:xfrm>
            <a:off x="5165466" y="3220173"/>
            <a:ext cx="146306" cy="148366"/>
          </a:xfrm>
          <a:custGeom>
            <a:avLst/>
            <a:gdLst>
              <a:gd name="T0" fmla="*/ 314 w 315"/>
              <a:gd name="T1" fmla="*/ 157 h 316"/>
              <a:gd name="T2" fmla="*/ 314 w 315"/>
              <a:gd name="T3" fmla="*/ 157 h 316"/>
              <a:gd name="T4" fmla="*/ 157 w 315"/>
              <a:gd name="T5" fmla="*/ 315 h 316"/>
              <a:gd name="T6" fmla="*/ 157 w 315"/>
              <a:gd name="T7" fmla="*/ 315 h 316"/>
              <a:gd name="T8" fmla="*/ 0 w 315"/>
              <a:gd name="T9" fmla="*/ 157 h 316"/>
              <a:gd name="T10" fmla="*/ 0 w 315"/>
              <a:gd name="T11" fmla="*/ 157 h 316"/>
              <a:gd name="T12" fmla="*/ 157 w 315"/>
              <a:gd name="T13" fmla="*/ 0 h 316"/>
              <a:gd name="T14" fmla="*/ 157 w 315"/>
              <a:gd name="T15" fmla="*/ 0 h 316"/>
              <a:gd name="T16" fmla="*/ 314 w 315"/>
              <a:gd name="T17" fmla="*/ 157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5" h="316">
                <a:moveTo>
                  <a:pt x="314" y="157"/>
                </a:moveTo>
                <a:lnTo>
                  <a:pt x="314" y="157"/>
                </a:lnTo>
                <a:cubicBezTo>
                  <a:pt x="314" y="244"/>
                  <a:pt x="244" y="315"/>
                  <a:pt x="157" y="315"/>
                </a:cubicBezTo>
                <a:lnTo>
                  <a:pt x="157" y="315"/>
                </a:lnTo>
                <a:cubicBezTo>
                  <a:pt x="70" y="315"/>
                  <a:pt x="0" y="244"/>
                  <a:pt x="0" y="157"/>
                </a:cubicBezTo>
                <a:lnTo>
                  <a:pt x="0" y="157"/>
                </a:lnTo>
                <a:cubicBezTo>
                  <a:pt x="0" y="70"/>
                  <a:pt x="70" y="0"/>
                  <a:pt x="157" y="0"/>
                </a:cubicBezTo>
                <a:lnTo>
                  <a:pt x="157" y="0"/>
                </a:lnTo>
                <a:cubicBezTo>
                  <a:pt x="244" y="0"/>
                  <a:pt x="314" y="70"/>
                  <a:pt x="314" y="157"/>
                </a:cubicBezTo>
              </a:path>
            </a:pathLst>
          </a:custGeom>
          <a:solidFill>
            <a:schemeClr val="bg1"/>
          </a:solidFill>
          <a:ln>
            <a:noFill/>
          </a:ln>
          <a:effectLst/>
        </p:spPr>
        <p:txBody>
          <a:bodyPr wrap="none" anchor="ctr"/>
          <a:lstStyle/>
          <a:p>
            <a:endParaRPr lang="en-US" sz="2449" dirty="0">
              <a:latin typeface="DM Sans" pitchFamily="2" charset="77"/>
            </a:endParaRPr>
          </a:p>
        </p:txBody>
      </p:sp>
      <p:sp>
        <p:nvSpPr>
          <p:cNvPr id="35" name="Freeform 452">
            <a:extLst>
              <a:ext uri="{FF2B5EF4-FFF2-40B4-BE49-F238E27FC236}">
                <a16:creationId xmlns:a16="http://schemas.microsoft.com/office/drawing/2014/main" id="{1C25D29B-F18D-B640-84BA-F07C048C3C79}"/>
              </a:ext>
            </a:extLst>
          </p:cNvPr>
          <p:cNvSpPr>
            <a:spLocks noChangeArrowheads="1"/>
          </p:cNvSpPr>
          <p:nvPr/>
        </p:nvSpPr>
        <p:spPr bwMode="auto">
          <a:xfrm>
            <a:off x="6201969" y="1668509"/>
            <a:ext cx="745953" cy="745953"/>
          </a:xfrm>
          <a:custGeom>
            <a:avLst/>
            <a:gdLst>
              <a:gd name="T0" fmla="*/ 0 w 1597"/>
              <a:gd name="T1" fmla="*/ 797 h 1596"/>
              <a:gd name="T2" fmla="*/ 0 w 1597"/>
              <a:gd name="T3" fmla="*/ 797 h 1596"/>
              <a:gd name="T4" fmla="*/ 798 w 1597"/>
              <a:gd name="T5" fmla="*/ 0 h 1596"/>
              <a:gd name="T6" fmla="*/ 798 w 1597"/>
              <a:gd name="T7" fmla="*/ 0 h 1596"/>
              <a:gd name="T8" fmla="*/ 1596 w 1597"/>
              <a:gd name="T9" fmla="*/ 797 h 1596"/>
              <a:gd name="T10" fmla="*/ 1596 w 1597"/>
              <a:gd name="T11" fmla="*/ 797 h 1596"/>
              <a:gd name="T12" fmla="*/ 798 w 1597"/>
              <a:gd name="T13" fmla="*/ 1595 h 1596"/>
              <a:gd name="T14" fmla="*/ 798 w 1597"/>
              <a:gd name="T15" fmla="*/ 1595 h 1596"/>
              <a:gd name="T16" fmla="*/ 0 w 1597"/>
              <a:gd name="T17" fmla="*/ 797 h 1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97" h="1596">
                <a:moveTo>
                  <a:pt x="0" y="797"/>
                </a:moveTo>
                <a:lnTo>
                  <a:pt x="0" y="797"/>
                </a:lnTo>
                <a:cubicBezTo>
                  <a:pt x="0" y="357"/>
                  <a:pt x="357" y="0"/>
                  <a:pt x="798" y="0"/>
                </a:cubicBezTo>
                <a:lnTo>
                  <a:pt x="798" y="0"/>
                </a:lnTo>
                <a:cubicBezTo>
                  <a:pt x="1238" y="0"/>
                  <a:pt x="1596" y="357"/>
                  <a:pt x="1596" y="797"/>
                </a:cubicBezTo>
                <a:lnTo>
                  <a:pt x="1596" y="797"/>
                </a:lnTo>
                <a:cubicBezTo>
                  <a:pt x="1596" y="1238"/>
                  <a:pt x="1238" y="1595"/>
                  <a:pt x="798" y="1595"/>
                </a:cubicBezTo>
                <a:lnTo>
                  <a:pt x="798" y="1595"/>
                </a:lnTo>
                <a:cubicBezTo>
                  <a:pt x="357" y="1595"/>
                  <a:pt x="0" y="1238"/>
                  <a:pt x="0" y="797"/>
                </a:cubicBezTo>
              </a:path>
            </a:pathLst>
          </a:custGeom>
          <a:solidFill>
            <a:schemeClr val="accent5"/>
          </a:solidFill>
          <a:ln>
            <a:noFill/>
          </a:ln>
          <a:effectLst/>
        </p:spPr>
        <p:txBody>
          <a:bodyPr wrap="none" anchor="ctr"/>
          <a:lstStyle/>
          <a:p>
            <a:endParaRPr lang="en-US" sz="2449" dirty="0">
              <a:latin typeface="DM Sans" pitchFamily="2" charset="77"/>
            </a:endParaRPr>
          </a:p>
        </p:txBody>
      </p:sp>
      <p:sp>
        <p:nvSpPr>
          <p:cNvPr id="36" name="Freeform 453">
            <a:extLst>
              <a:ext uri="{FF2B5EF4-FFF2-40B4-BE49-F238E27FC236}">
                <a16:creationId xmlns:a16="http://schemas.microsoft.com/office/drawing/2014/main" id="{4C2BE643-E40F-124F-AACA-3EB7FB86829B}"/>
              </a:ext>
            </a:extLst>
          </p:cNvPr>
          <p:cNvSpPr>
            <a:spLocks noChangeArrowheads="1"/>
          </p:cNvSpPr>
          <p:nvPr/>
        </p:nvSpPr>
        <p:spPr bwMode="auto">
          <a:xfrm>
            <a:off x="6552279" y="2373248"/>
            <a:ext cx="45334" cy="741831"/>
          </a:xfrm>
          <a:custGeom>
            <a:avLst/>
            <a:gdLst>
              <a:gd name="T0" fmla="*/ 95 w 96"/>
              <a:gd name="T1" fmla="*/ 0 h 1587"/>
              <a:gd name="T2" fmla="*/ 0 w 96"/>
              <a:gd name="T3" fmla="*/ 0 h 1587"/>
              <a:gd name="T4" fmla="*/ 0 w 96"/>
              <a:gd name="T5" fmla="*/ 1586 h 1587"/>
              <a:gd name="T6" fmla="*/ 95 w 96"/>
              <a:gd name="T7" fmla="*/ 1586 h 1587"/>
              <a:gd name="T8" fmla="*/ 95 w 96"/>
              <a:gd name="T9" fmla="*/ 0 h 1587"/>
            </a:gdLst>
            <a:ahLst/>
            <a:cxnLst>
              <a:cxn ang="0">
                <a:pos x="T0" y="T1"/>
              </a:cxn>
              <a:cxn ang="0">
                <a:pos x="T2" y="T3"/>
              </a:cxn>
              <a:cxn ang="0">
                <a:pos x="T4" y="T5"/>
              </a:cxn>
              <a:cxn ang="0">
                <a:pos x="T6" y="T7"/>
              </a:cxn>
              <a:cxn ang="0">
                <a:pos x="T8" y="T9"/>
              </a:cxn>
            </a:cxnLst>
            <a:rect l="0" t="0" r="r" b="b"/>
            <a:pathLst>
              <a:path w="96" h="1587">
                <a:moveTo>
                  <a:pt x="95" y="0"/>
                </a:moveTo>
                <a:lnTo>
                  <a:pt x="0" y="0"/>
                </a:lnTo>
                <a:lnTo>
                  <a:pt x="0" y="1586"/>
                </a:lnTo>
                <a:lnTo>
                  <a:pt x="95" y="1586"/>
                </a:lnTo>
                <a:lnTo>
                  <a:pt x="95" y="0"/>
                </a:lnTo>
              </a:path>
            </a:pathLst>
          </a:custGeom>
          <a:solidFill>
            <a:schemeClr val="accent5"/>
          </a:solidFill>
          <a:ln>
            <a:noFill/>
          </a:ln>
          <a:effectLst/>
        </p:spPr>
        <p:txBody>
          <a:bodyPr wrap="none" anchor="ctr"/>
          <a:lstStyle/>
          <a:p>
            <a:endParaRPr lang="en-US" sz="2449" dirty="0">
              <a:latin typeface="DM Sans" pitchFamily="2" charset="77"/>
            </a:endParaRPr>
          </a:p>
        </p:txBody>
      </p:sp>
      <p:sp>
        <p:nvSpPr>
          <p:cNvPr id="37" name="Freeform 454">
            <a:extLst>
              <a:ext uri="{FF2B5EF4-FFF2-40B4-BE49-F238E27FC236}">
                <a16:creationId xmlns:a16="http://schemas.microsoft.com/office/drawing/2014/main" id="{F98F6D58-CBEF-8C49-B741-AF0EBA5333E0}"/>
              </a:ext>
            </a:extLst>
          </p:cNvPr>
          <p:cNvSpPr>
            <a:spLocks noChangeArrowheads="1"/>
          </p:cNvSpPr>
          <p:nvPr/>
        </p:nvSpPr>
        <p:spPr bwMode="auto">
          <a:xfrm>
            <a:off x="5905237" y="3063566"/>
            <a:ext cx="1337357" cy="463644"/>
          </a:xfrm>
          <a:custGeom>
            <a:avLst/>
            <a:gdLst>
              <a:gd name="T0" fmla="*/ 2860 w 2861"/>
              <a:gd name="T1" fmla="*/ 991 h 992"/>
              <a:gd name="T2" fmla="*/ 0 w 2861"/>
              <a:gd name="T3" fmla="*/ 991 h 992"/>
              <a:gd name="T4" fmla="*/ 0 w 2861"/>
              <a:gd name="T5" fmla="*/ 0 h 992"/>
              <a:gd name="T6" fmla="*/ 2860 w 2861"/>
              <a:gd name="T7" fmla="*/ 0 h 992"/>
              <a:gd name="T8" fmla="*/ 2860 w 2861"/>
              <a:gd name="T9" fmla="*/ 991 h 992"/>
            </a:gdLst>
            <a:ahLst/>
            <a:cxnLst>
              <a:cxn ang="0">
                <a:pos x="T0" y="T1"/>
              </a:cxn>
              <a:cxn ang="0">
                <a:pos x="T2" y="T3"/>
              </a:cxn>
              <a:cxn ang="0">
                <a:pos x="T4" y="T5"/>
              </a:cxn>
              <a:cxn ang="0">
                <a:pos x="T6" y="T7"/>
              </a:cxn>
              <a:cxn ang="0">
                <a:pos x="T8" y="T9"/>
              </a:cxn>
            </a:cxnLst>
            <a:rect l="0" t="0" r="r" b="b"/>
            <a:pathLst>
              <a:path w="2861" h="992">
                <a:moveTo>
                  <a:pt x="2860" y="991"/>
                </a:moveTo>
                <a:lnTo>
                  <a:pt x="0" y="991"/>
                </a:lnTo>
                <a:lnTo>
                  <a:pt x="0" y="0"/>
                </a:lnTo>
                <a:lnTo>
                  <a:pt x="2860" y="0"/>
                </a:lnTo>
                <a:lnTo>
                  <a:pt x="2860" y="991"/>
                </a:lnTo>
              </a:path>
            </a:pathLst>
          </a:custGeom>
          <a:solidFill>
            <a:schemeClr val="accent5"/>
          </a:solidFill>
          <a:ln>
            <a:noFill/>
          </a:ln>
          <a:effectLst/>
        </p:spPr>
        <p:txBody>
          <a:bodyPr wrap="none" anchor="ctr"/>
          <a:lstStyle/>
          <a:p>
            <a:endParaRPr lang="en-US" sz="2449" dirty="0">
              <a:latin typeface="DM Sans" pitchFamily="2" charset="77"/>
            </a:endParaRPr>
          </a:p>
        </p:txBody>
      </p:sp>
      <p:sp>
        <p:nvSpPr>
          <p:cNvPr id="38" name="Freeform 455">
            <a:extLst>
              <a:ext uri="{FF2B5EF4-FFF2-40B4-BE49-F238E27FC236}">
                <a16:creationId xmlns:a16="http://schemas.microsoft.com/office/drawing/2014/main" id="{098437D0-AF11-4941-9475-53CB3B8A4134}"/>
              </a:ext>
            </a:extLst>
          </p:cNvPr>
          <p:cNvSpPr>
            <a:spLocks noChangeArrowheads="1"/>
          </p:cNvSpPr>
          <p:nvPr/>
        </p:nvSpPr>
        <p:spPr bwMode="auto">
          <a:xfrm>
            <a:off x="6500761" y="3220173"/>
            <a:ext cx="148367" cy="148366"/>
          </a:xfrm>
          <a:custGeom>
            <a:avLst/>
            <a:gdLst>
              <a:gd name="T0" fmla="*/ 315 w 316"/>
              <a:gd name="T1" fmla="*/ 157 h 316"/>
              <a:gd name="T2" fmla="*/ 315 w 316"/>
              <a:gd name="T3" fmla="*/ 157 h 316"/>
              <a:gd name="T4" fmla="*/ 158 w 316"/>
              <a:gd name="T5" fmla="*/ 315 h 316"/>
              <a:gd name="T6" fmla="*/ 158 w 316"/>
              <a:gd name="T7" fmla="*/ 315 h 316"/>
              <a:gd name="T8" fmla="*/ 0 w 316"/>
              <a:gd name="T9" fmla="*/ 157 h 316"/>
              <a:gd name="T10" fmla="*/ 0 w 316"/>
              <a:gd name="T11" fmla="*/ 157 h 316"/>
              <a:gd name="T12" fmla="*/ 158 w 316"/>
              <a:gd name="T13" fmla="*/ 0 h 316"/>
              <a:gd name="T14" fmla="*/ 158 w 316"/>
              <a:gd name="T15" fmla="*/ 0 h 316"/>
              <a:gd name="T16" fmla="*/ 315 w 316"/>
              <a:gd name="T17" fmla="*/ 157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6" h="316">
                <a:moveTo>
                  <a:pt x="315" y="157"/>
                </a:moveTo>
                <a:lnTo>
                  <a:pt x="315" y="157"/>
                </a:lnTo>
                <a:cubicBezTo>
                  <a:pt x="315" y="244"/>
                  <a:pt x="245" y="315"/>
                  <a:pt x="158" y="315"/>
                </a:cubicBezTo>
                <a:lnTo>
                  <a:pt x="158" y="315"/>
                </a:lnTo>
                <a:cubicBezTo>
                  <a:pt x="71" y="315"/>
                  <a:pt x="0" y="244"/>
                  <a:pt x="0" y="157"/>
                </a:cubicBezTo>
                <a:lnTo>
                  <a:pt x="0" y="157"/>
                </a:lnTo>
                <a:cubicBezTo>
                  <a:pt x="0" y="70"/>
                  <a:pt x="71" y="0"/>
                  <a:pt x="158" y="0"/>
                </a:cubicBezTo>
                <a:lnTo>
                  <a:pt x="158" y="0"/>
                </a:lnTo>
                <a:cubicBezTo>
                  <a:pt x="245" y="0"/>
                  <a:pt x="315" y="70"/>
                  <a:pt x="315" y="157"/>
                </a:cubicBezTo>
              </a:path>
            </a:pathLst>
          </a:custGeom>
          <a:solidFill>
            <a:schemeClr val="bg1"/>
          </a:solidFill>
          <a:ln>
            <a:noFill/>
          </a:ln>
          <a:effectLst/>
        </p:spPr>
        <p:txBody>
          <a:bodyPr wrap="none" anchor="ctr"/>
          <a:lstStyle/>
          <a:p>
            <a:endParaRPr lang="en-US" sz="2449" dirty="0">
              <a:latin typeface="DM Sans" pitchFamily="2" charset="77"/>
            </a:endParaRPr>
          </a:p>
        </p:txBody>
      </p:sp>
      <p:sp>
        <p:nvSpPr>
          <p:cNvPr id="39" name="Freeform 456">
            <a:extLst>
              <a:ext uri="{FF2B5EF4-FFF2-40B4-BE49-F238E27FC236}">
                <a16:creationId xmlns:a16="http://schemas.microsoft.com/office/drawing/2014/main" id="{CD8D1E38-6668-7544-9A68-94C38B34D272}"/>
              </a:ext>
            </a:extLst>
          </p:cNvPr>
          <p:cNvSpPr>
            <a:spLocks noChangeArrowheads="1"/>
          </p:cNvSpPr>
          <p:nvPr/>
        </p:nvSpPr>
        <p:spPr bwMode="auto">
          <a:xfrm>
            <a:off x="7537266" y="4178373"/>
            <a:ext cx="745953" cy="745953"/>
          </a:xfrm>
          <a:custGeom>
            <a:avLst/>
            <a:gdLst>
              <a:gd name="T0" fmla="*/ 1596 w 1597"/>
              <a:gd name="T1" fmla="*/ 797 h 1595"/>
              <a:gd name="T2" fmla="*/ 1596 w 1597"/>
              <a:gd name="T3" fmla="*/ 797 h 1595"/>
              <a:gd name="T4" fmla="*/ 798 w 1597"/>
              <a:gd name="T5" fmla="*/ 1594 h 1595"/>
              <a:gd name="T6" fmla="*/ 798 w 1597"/>
              <a:gd name="T7" fmla="*/ 1594 h 1595"/>
              <a:gd name="T8" fmla="*/ 0 w 1597"/>
              <a:gd name="T9" fmla="*/ 797 h 1595"/>
              <a:gd name="T10" fmla="*/ 0 w 1597"/>
              <a:gd name="T11" fmla="*/ 797 h 1595"/>
              <a:gd name="T12" fmla="*/ 798 w 1597"/>
              <a:gd name="T13" fmla="*/ 0 h 1595"/>
              <a:gd name="T14" fmla="*/ 798 w 1597"/>
              <a:gd name="T15" fmla="*/ 0 h 1595"/>
              <a:gd name="T16" fmla="*/ 1596 w 1597"/>
              <a:gd name="T17" fmla="*/ 797 h 15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97" h="1595">
                <a:moveTo>
                  <a:pt x="1596" y="797"/>
                </a:moveTo>
                <a:lnTo>
                  <a:pt x="1596" y="797"/>
                </a:lnTo>
                <a:cubicBezTo>
                  <a:pt x="1596" y="1237"/>
                  <a:pt x="1239" y="1594"/>
                  <a:pt x="798" y="1594"/>
                </a:cubicBezTo>
                <a:lnTo>
                  <a:pt x="798" y="1594"/>
                </a:lnTo>
                <a:cubicBezTo>
                  <a:pt x="357" y="1594"/>
                  <a:pt x="0" y="1237"/>
                  <a:pt x="0" y="797"/>
                </a:cubicBezTo>
                <a:lnTo>
                  <a:pt x="0" y="797"/>
                </a:lnTo>
                <a:cubicBezTo>
                  <a:pt x="0" y="357"/>
                  <a:pt x="357" y="0"/>
                  <a:pt x="798" y="0"/>
                </a:cubicBezTo>
                <a:lnTo>
                  <a:pt x="798" y="0"/>
                </a:lnTo>
                <a:cubicBezTo>
                  <a:pt x="1239" y="0"/>
                  <a:pt x="1596" y="357"/>
                  <a:pt x="1596" y="797"/>
                </a:cubicBezTo>
              </a:path>
            </a:pathLst>
          </a:custGeom>
          <a:solidFill>
            <a:schemeClr val="accent6"/>
          </a:solidFill>
          <a:ln>
            <a:noFill/>
          </a:ln>
          <a:effectLst/>
        </p:spPr>
        <p:txBody>
          <a:bodyPr wrap="none" anchor="ctr"/>
          <a:lstStyle/>
          <a:p>
            <a:endParaRPr lang="en-US" sz="2449" dirty="0">
              <a:latin typeface="DM Sans" pitchFamily="2" charset="77"/>
            </a:endParaRPr>
          </a:p>
        </p:txBody>
      </p:sp>
      <p:sp>
        <p:nvSpPr>
          <p:cNvPr id="40" name="Freeform 457">
            <a:extLst>
              <a:ext uri="{FF2B5EF4-FFF2-40B4-BE49-F238E27FC236}">
                <a16:creationId xmlns:a16="http://schemas.microsoft.com/office/drawing/2014/main" id="{58680892-D28A-5041-9DBD-7698B7E5CF10}"/>
              </a:ext>
            </a:extLst>
          </p:cNvPr>
          <p:cNvSpPr>
            <a:spLocks noChangeArrowheads="1"/>
          </p:cNvSpPr>
          <p:nvPr/>
        </p:nvSpPr>
        <p:spPr bwMode="auto">
          <a:xfrm>
            <a:off x="7889636" y="3477753"/>
            <a:ext cx="45334" cy="741831"/>
          </a:xfrm>
          <a:custGeom>
            <a:avLst/>
            <a:gdLst>
              <a:gd name="T0" fmla="*/ 95 w 96"/>
              <a:gd name="T1" fmla="*/ 0 h 1588"/>
              <a:gd name="T2" fmla="*/ 0 w 96"/>
              <a:gd name="T3" fmla="*/ 0 h 1588"/>
              <a:gd name="T4" fmla="*/ 0 w 96"/>
              <a:gd name="T5" fmla="*/ 1587 h 1588"/>
              <a:gd name="T6" fmla="*/ 95 w 96"/>
              <a:gd name="T7" fmla="*/ 1587 h 1588"/>
              <a:gd name="T8" fmla="*/ 95 w 96"/>
              <a:gd name="T9" fmla="*/ 0 h 1588"/>
            </a:gdLst>
            <a:ahLst/>
            <a:cxnLst>
              <a:cxn ang="0">
                <a:pos x="T0" y="T1"/>
              </a:cxn>
              <a:cxn ang="0">
                <a:pos x="T2" y="T3"/>
              </a:cxn>
              <a:cxn ang="0">
                <a:pos x="T4" y="T5"/>
              </a:cxn>
              <a:cxn ang="0">
                <a:pos x="T6" y="T7"/>
              </a:cxn>
              <a:cxn ang="0">
                <a:pos x="T8" y="T9"/>
              </a:cxn>
            </a:cxnLst>
            <a:rect l="0" t="0" r="r" b="b"/>
            <a:pathLst>
              <a:path w="96" h="1588">
                <a:moveTo>
                  <a:pt x="95" y="0"/>
                </a:moveTo>
                <a:lnTo>
                  <a:pt x="0" y="0"/>
                </a:lnTo>
                <a:lnTo>
                  <a:pt x="0" y="1587"/>
                </a:lnTo>
                <a:lnTo>
                  <a:pt x="95" y="1587"/>
                </a:lnTo>
                <a:lnTo>
                  <a:pt x="95" y="0"/>
                </a:lnTo>
              </a:path>
            </a:pathLst>
          </a:custGeom>
          <a:solidFill>
            <a:schemeClr val="accent6"/>
          </a:solidFill>
          <a:ln>
            <a:noFill/>
          </a:ln>
          <a:effectLst/>
        </p:spPr>
        <p:txBody>
          <a:bodyPr wrap="none" anchor="ctr"/>
          <a:lstStyle/>
          <a:p>
            <a:endParaRPr lang="en-US" sz="2449" dirty="0">
              <a:latin typeface="DM Sans" pitchFamily="2" charset="77"/>
            </a:endParaRPr>
          </a:p>
        </p:txBody>
      </p:sp>
      <p:sp>
        <p:nvSpPr>
          <p:cNvPr id="41" name="Freeform 458">
            <a:extLst>
              <a:ext uri="{FF2B5EF4-FFF2-40B4-BE49-F238E27FC236}">
                <a16:creationId xmlns:a16="http://schemas.microsoft.com/office/drawing/2014/main" id="{4C9F6816-B586-9245-9964-135CBC61502A}"/>
              </a:ext>
            </a:extLst>
          </p:cNvPr>
          <p:cNvSpPr>
            <a:spLocks noChangeArrowheads="1"/>
          </p:cNvSpPr>
          <p:nvPr/>
        </p:nvSpPr>
        <p:spPr bwMode="auto">
          <a:xfrm>
            <a:off x="7242593" y="3063566"/>
            <a:ext cx="1335297" cy="463644"/>
          </a:xfrm>
          <a:custGeom>
            <a:avLst/>
            <a:gdLst>
              <a:gd name="T0" fmla="*/ 2858 w 2859"/>
              <a:gd name="T1" fmla="*/ 991 h 992"/>
              <a:gd name="T2" fmla="*/ 0 w 2859"/>
              <a:gd name="T3" fmla="*/ 991 h 992"/>
              <a:gd name="T4" fmla="*/ 0 w 2859"/>
              <a:gd name="T5" fmla="*/ 0 h 992"/>
              <a:gd name="T6" fmla="*/ 2858 w 2859"/>
              <a:gd name="T7" fmla="*/ 0 h 992"/>
              <a:gd name="T8" fmla="*/ 2858 w 2859"/>
              <a:gd name="T9" fmla="*/ 991 h 992"/>
            </a:gdLst>
            <a:ahLst/>
            <a:cxnLst>
              <a:cxn ang="0">
                <a:pos x="T0" y="T1"/>
              </a:cxn>
              <a:cxn ang="0">
                <a:pos x="T2" y="T3"/>
              </a:cxn>
              <a:cxn ang="0">
                <a:pos x="T4" y="T5"/>
              </a:cxn>
              <a:cxn ang="0">
                <a:pos x="T6" y="T7"/>
              </a:cxn>
              <a:cxn ang="0">
                <a:pos x="T8" y="T9"/>
              </a:cxn>
            </a:cxnLst>
            <a:rect l="0" t="0" r="r" b="b"/>
            <a:pathLst>
              <a:path w="2859" h="992">
                <a:moveTo>
                  <a:pt x="2858" y="991"/>
                </a:moveTo>
                <a:lnTo>
                  <a:pt x="0" y="991"/>
                </a:lnTo>
                <a:lnTo>
                  <a:pt x="0" y="0"/>
                </a:lnTo>
                <a:lnTo>
                  <a:pt x="2858" y="0"/>
                </a:lnTo>
                <a:lnTo>
                  <a:pt x="2858" y="991"/>
                </a:lnTo>
              </a:path>
            </a:pathLst>
          </a:custGeom>
          <a:solidFill>
            <a:schemeClr val="accent6"/>
          </a:solidFill>
          <a:ln>
            <a:noFill/>
          </a:ln>
          <a:effectLst/>
        </p:spPr>
        <p:txBody>
          <a:bodyPr wrap="none" anchor="ctr"/>
          <a:lstStyle/>
          <a:p>
            <a:endParaRPr lang="en-US" sz="2449" dirty="0">
              <a:latin typeface="DM Sans" pitchFamily="2" charset="77"/>
            </a:endParaRPr>
          </a:p>
        </p:txBody>
      </p:sp>
      <p:sp>
        <p:nvSpPr>
          <p:cNvPr id="42" name="Freeform 459">
            <a:extLst>
              <a:ext uri="{FF2B5EF4-FFF2-40B4-BE49-F238E27FC236}">
                <a16:creationId xmlns:a16="http://schemas.microsoft.com/office/drawing/2014/main" id="{EC91C826-3C43-194A-B3C5-D282E66191F3}"/>
              </a:ext>
            </a:extLst>
          </p:cNvPr>
          <p:cNvSpPr>
            <a:spLocks noChangeArrowheads="1"/>
          </p:cNvSpPr>
          <p:nvPr/>
        </p:nvSpPr>
        <p:spPr bwMode="auto">
          <a:xfrm>
            <a:off x="7836060" y="3220173"/>
            <a:ext cx="146306" cy="148366"/>
          </a:xfrm>
          <a:custGeom>
            <a:avLst/>
            <a:gdLst>
              <a:gd name="T0" fmla="*/ 314 w 315"/>
              <a:gd name="T1" fmla="*/ 157 h 316"/>
              <a:gd name="T2" fmla="*/ 314 w 315"/>
              <a:gd name="T3" fmla="*/ 157 h 316"/>
              <a:gd name="T4" fmla="*/ 156 w 315"/>
              <a:gd name="T5" fmla="*/ 315 h 316"/>
              <a:gd name="T6" fmla="*/ 156 w 315"/>
              <a:gd name="T7" fmla="*/ 315 h 316"/>
              <a:gd name="T8" fmla="*/ 0 w 315"/>
              <a:gd name="T9" fmla="*/ 157 h 316"/>
              <a:gd name="T10" fmla="*/ 0 w 315"/>
              <a:gd name="T11" fmla="*/ 157 h 316"/>
              <a:gd name="T12" fmla="*/ 156 w 315"/>
              <a:gd name="T13" fmla="*/ 0 h 316"/>
              <a:gd name="T14" fmla="*/ 156 w 315"/>
              <a:gd name="T15" fmla="*/ 0 h 316"/>
              <a:gd name="T16" fmla="*/ 314 w 315"/>
              <a:gd name="T17" fmla="*/ 157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5" h="316">
                <a:moveTo>
                  <a:pt x="314" y="157"/>
                </a:moveTo>
                <a:lnTo>
                  <a:pt x="314" y="157"/>
                </a:lnTo>
                <a:cubicBezTo>
                  <a:pt x="314" y="244"/>
                  <a:pt x="243" y="315"/>
                  <a:pt x="156" y="315"/>
                </a:cubicBezTo>
                <a:lnTo>
                  <a:pt x="156" y="315"/>
                </a:lnTo>
                <a:cubicBezTo>
                  <a:pt x="70" y="315"/>
                  <a:pt x="0" y="244"/>
                  <a:pt x="0" y="157"/>
                </a:cubicBezTo>
                <a:lnTo>
                  <a:pt x="0" y="157"/>
                </a:lnTo>
                <a:cubicBezTo>
                  <a:pt x="0" y="70"/>
                  <a:pt x="70" y="0"/>
                  <a:pt x="156" y="0"/>
                </a:cubicBezTo>
                <a:lnTo>
                  <a:pt x="156" y="0"/>
                </a:lnTo>
                <a:cubicBezTo>
                  <a:pt x="243" y="0"/>
                  <a:pt x="314" y="70"/>
                  <a:pt x="314" y="157"/>
                </a:cubicBezTo>
              </a:path>
            </a:pathLst>
          </a:custGeom>
          <a:solidFill>
            <a:schemeClr val="bg1"/>
          </a:solidFill>
          <a:ln>
            <a:noFill/>
          </a:ln>
          <a:effectLst/>
        </p:spPr>
        <p:txBody>
          <a:bodyPr wrap="none" anchor="ctr"/>
          <a:lstStyle/>
          <a:p>
            <a:endParaRPr lang="en-US" sz="2449" dirty="0">
              <a:latin typeface="DM Sans" pitchFamily="2" charset="77"/>
            </a:endParaRPr>
          </a:p>
        </p:txBody>
      </p:sp>
      <p:sp>
        <p:nvSpPr>
          <p:cNvPr id="43" name="Freeform 460">
            <a:extLst>
              <a:ext uri="{FF2B5EF4-FFF2-40B4-BE49-F238E27FC236}">
                <a16:creationId xmlns:a16="http://schemas.microsoft.com/office/drawing/2014/main" id="{E4AEBFB3-0316-7443-BF02-8FB32417475A}"/>
              </a:ext>
            </a:extLst>
          </p:cNvPr>
          <p:cNvSpPr>
            <a:spLocks noChangeArrowheads="1"/>
          </p:cNvSpPr>
          <p:nvPr/>
        </p:nvSpPr>
        <p:spPr bwMode="auto">
          <a:xfrm>
            <a:off x="6443064" y="1880755"/>
            <a:ext cx="261702" cy="319399"/>
          </a:xfrm>
          <a:custGeom>
            <a:avLst/>
            <a:gdLst>
              <a:gd name="T0" fmla="*/ 526 w 558"/>
              <a:gd name="T1" fmla="*/ 619 h 682"/>
              <a:gd name="T2" fmla="*/ 526 w 558"/>
              <a:gd name="T3" fmla="*/ 619 h 682"/>
              <a:gd name="T4" fmla="*/ 495 w 558"/>
              <a:gd name="T5" fmla="*/ 650 h 682"/>
              <a:gd name="T6" fmla="*/ 154 w 558"/>
              <a:gd name="T7" fmla="*/ 650 h 682"/>
              <a:gd name="T8" fmla="*/ 154 w 558"/>
              <a:gd name="T9" fmla="*/ 31 h 682"/>
              <a:gd name="T10" fmla="*/ 340 w 558"/>
              <a:gd name="T11" fmla="*/ 31 h 682"/>
              <a:gd name="T12" fmla="*/ 340 w 558"/>
              <a:gd name="T13" fmla="*/ 217 h 682"/>
              <a:gd name="T14" fmla="*/ 402 w 558"/>
              <a:gd name="T15" fmla="*/ 155 h 682"/>
              <a:gd name="T16" fmla="*/ 464 w 558"/>
              <a:gd name="T17" fmla="*/ 217 h 682"/>
              <a:gd name="T18" fmla="*/ 464 w 558"/>
              <a:gd name="T19" fmla="*/ 31 h 682"/>
              <a:gd name="T20" fmla="*/ 495 w 558"/>
              <a:gd name="T21" fmla="*/ 31 h 682"/>
              <a:gd name="T22" fmla="*/ 495 w 558"/>
              <a:gd name="T23" fmla="*/ 31 h 682"/>
              <a:gd name="T24" fmla="*/ 526 w 558"/>
              <a:gd name="T25" fmla="*/ 62 h 682"/>
              <a:gd name="T26" fmla="*/ 526 w 558"/>
              <a:gd name="T27" fmla="*/ 619 h 682"/>
              <a:gd name="T28" fmla="*/ 124 w 558"/>
              <a:gd name="T29" fmla="*/ 650 h 682"/>
              <a:gd name="T30" fmla="*/ 62 w 558"/>
              <a:gd name="T31" fmla="*/ 650 h 682"/>
              <a:gd name="T32" fmla="*/ 62 w 558"/>
              <a:gd name="T33" fmla="*/ 650 h 682"/>
              <a:gd name="T34" fmla="*/ 31 w 558"/>
              <a:gd name="T35" fmla="*/ 619 h 682"/>
              <a:gd name="T36" fmla="*/ 31 w 558"/>
              <a:gd name="T37" fmla="*/ 62 h 682"/>
              <a:gd name="T38" fmla="*/ 31 w 558"/>
              <a:gd name="T39" fmla="*/ 62 h 682"/>
              <a:gd name="T40" fmla="*/ 62 w 558"/>
              <a:gd name="T41" fmla="*/ 31 h 682"/>
              <a:gd name="T42" fmla="*/ 124 w 558"/>
              <a:gd name="T43" fmla="*/ 31 h 682"/>
              <a:gd name="T44" fmla="*/ 124 w 558"/>
              <a:gd name="T45" fmla="*/ 650 h 682"/>
              <a:gd name="T46" fmla="*/ 371 w 558"/>
              <a:gd name="T47" fmla="*/ 31 h 682"/>
              <a:gd name="T48" fmla="*/ 433 w 558"/>
              <a:gd name="T49" fmla="*/ 31 h 682"/>
              <a:gd name="T50" fmla="*/ 433 w 558"/>
              <a:gd name="T51" fmla="*/ 139 h 682"/>
              <a:gd name="T52" fmla="*/ 402 w 558"/>
              <a:gd name="T53" fmla="*/ 109 h 682"/>
              <a:gd name="T54" fmla="*/ 371 w 558"/>
              <a:gd name="T55" fmla="*/ 139 h 682"/>
              <a:gd name="T56" fmla="*/ 371 w 558"/>
              <a:gd name="T57" fmla="*/ 31 h 682"/>
              <a:gd name="T58" fmla="*/ 495 w 558"/>
              <a:gd name="T59" fmla="*/ 0 h 682"/>
              <a:gd name="T60" fmla="*/ 62 w 558"/>
              <a:gd name="T61" fmla="*/ 0 h 682"/>
              <a:gd name="T62" fmla="*/ 62 w 558"/>
              <a:gd name="T63" fmla="*/ 0 h 682"/>
              <a:gd name="T64" fmla="*/ 0 w 558"/>
              <a:gd name="T65" fmla="*/ 62 h 682"/>
              <a:gd name="T66" fmla="*/ 0 w 558"/>
              <a:gd name="T67" fmla="*/ 619 h 682"/>
              <a:gd name="T68" fmla="*/ 0 w 558"/>
              <a:gd name="T69" fmla="*/ 619 h 682"/>
              <a:gd name="T70" fmla="*/ 62 w 558"/>
              <a:gd name="T71" fmla="*/ 681 h 682"/>
              <a:gd name="T72" fmla="*/ 495 w 558"/>
              <a:gd name="T73" fmla="*/ 681 h 682"/>
              <a:gd name="T74" fmla="*/ 495 w 558"/>
              <a:gd name="T75" fmla="*/ 681 h 682"/>
              <a:gd name="T76" fmla="*/ 557 w 558"/>
              <a:gd name="T77" fmla="*/ 619 h 682"/>
              <a:gd name="T78" fmla="*/ 557 w 558"/>
              <a:gd name="T79" fmla="*/ 62 h 682"/>
              <a:gd name="T80" fmla="*/ 557 w 558"/>
              <a:gd name="T81" fmla="*/ 62 h 682"/>
              <a:gd name="T82" fmla="*/ 495 w 558"/>
              <a:gd name="T83" fmla="*/ 0 h 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58" h="682">
                <a:moveTo>
                  <a:pt x="526" y="619"/>
                </a:moveTo>
                <a:lnTo>
                  <a:pt x="526" y="619"/>
                </a:lnTo>
                <a:cubicBezTo>
                  <a:pt x="526" y="636"/>
                  <a:pt x="512" y="650"/>
                  <a:pt x="495" y="650"/>
                </a:cubicBezTo>
                <a:lnTo>
                  <a:pt x="154" y="650"/>
                </a:lnTo>
                <a:lnTo>
                  <a:pt x="154" y="31"/>
                </a:lnTo>
                <a:lnTo>
                  <a:pt x="340" y="31"/>
                </a:lnTo>
                <a:lnTo>
                  <a:pt x="340" y="217"/>
                </a:lnTo>
                <a:lnTo>
                  <a:pt x="402" y="155"/>
                </a:lnTo>
                <a:lnTo>
                  <a:pt x="464" y="217"/>
                </a:lnTo>
                <a:lnTo>
                  <a:pt x="464" y="31"/>
                </a:lnTo>
                <a:lnTo>
                  <a:pt x="495" y="31"/>
                </a:lnTo>
                <a:lnTo>
                  <a:pt x="495" y="31"/>
                </a:lnTo>
                <a:cubicBezTo>
                  <a:pt x="512" y="31"/>
                  <a:pt x="526" y="45"/>
                  <a:pt x="526" y="62"/>
                </a:cubicBezTo>
                <a:lnTo>
                  <a:pt x="526" y="619"/>
                </a:lnTo>
                <a:close/>
                <a:moveTo>
                  <a:pt x="124" y="650"/>
                </a:moveTo>
                <a:lnTo>
                  <a:pt x="62" y="650"/>
                </a:lnTo>
                <a:lnTo>
                  <a:pt x="62" y="650"/>
                </a:lnTo>
                <a:cubicBezTo>
                  <a:pt x="44" y="650"/>
                  <a:pt x="31" y="636"/>
                  <a:pt x="31" y="619"/>
                </a:cubicBezTo>
                <a:lnTo>
                  <a:pt x="31" y="62"/>
                </a:lnTo>
                <a:lnTo>
                  <a:pt x="31" y="62"/>
                </a:lnTo>
                <a:cubicBezTo>
                  <a:pt x="31" y="45"/>
                  <a:pt x="44" y="31"/>
                  <a:pt x="62" y="31"/>
                </a:cubicBezTo>
                <a:lnTo>
                  <a:pt x="124" y="31"/>
                </a:lnTo>
                <a:lnTo>
                  <a:pt x="124" y="650"/>
                </a:lnTo>
                <a:close/>
                <a:moveTo>
                  <a:pt x="371" y="31"/>
                </a:moveTo>
                <a:lnTo>
                  <a:pt x="433" y="31"/>
                </a:lnTo>
                <a:lnTo>
                  <a:pt x="433" y="139"/>
                </a:lnTo>
                <a:lnTo>
                  <a:pt x="402" y="109"/>
                </a:lnTo>
                <a:lnTo>
                  <a:pt x="371" y="139"/>
                </a:lnTo>
                <a:lnTo>
                  <a:pt x="371" y="31"/>
                </a:lnTo>
                <a:close/>
                <a:moveTo>
                  <a:pt x="495" y="0"/>
                </a:moveTo>
                <a:lnTo>
                  <a:pt x="62" y="0"/>
                </a:lnTo>
                <a:lnTo>
                  <a:pt x="62" y="0"/>
                </a:lnTo>
                <a:cubicBezTo>
                  <a:pt x="28" y="0"/>
                  <a:pt x="0" y="28"/>
                  <a:pt x="0" y="62"/>
                </a:cubicBezTo>
                <a:lnTo>
                  <a:pt x="0" y="619"/>
                </a:lnTo>
                <a:lnTo>
                  <a:pt x="0" y="619"/>
                </a:lnTo>
                <a:cubicBezTo>
                  <a:pt x="0" y="654"/>
                  <a:pt x="28" y="681"/>
                  <a:pt x="62" y="681"/>
                </a:cubicBezTo>
                <a:lnTo>
                  <a:pt x="495" y="681"/>
                </a:lnTo>
                <a:lnTo>
                  <a:pt x="495" y="681"/>
                </a:lnTo>
                <a:cubicBezTo>
                  <a:pt x="529" y="681"/>
                  <a:pt x="557" y="654"/>
                  <a:pt x="557" y="619"/>
                </a:cubicBezTo>
                <a:lnTo>
                  <a:pt x="557" y="62"/>
                </a:lnTo>
                <a:lnTo>
                  <a:pt x="557" y="62"/>
                </a:lnTo>
                <a:cubicBezTo>
                  <a:pt x="557" y="28"/>
                  <a:pt x="529" y="0"/>
                  <a:pt x="495" y="0"/>
                </a:cubicBezTo>
                <a:close/>
              </a:path>
            </a:pathLst>
          </a:custGeom>
          <a:solidFill>
            <a:schemeClr val="bg1"/>
          </a:solidFill>
          <a:ln>
            <a:noFill/>
          </a:ln>
          <a:effectLst/>
        </p:spPr>
        <p:txBody>
          <a:bodyPr wrap="none" anchor="ctr"/>
          <a:lstStyle/>
          <a:p>
            <a:endParaRPr lang="en-US" sz="2449" dirty="0">
              <a:latin typeface="DM Sans" pitchFamily="2" charset="77"/>
            </a:endParaRPr>
          </a:p>
        </p:txBody>
      </p:sp>
      <p:sp>
        <p:nvSpPr>
          <p:cNvPr id="44" name="Freeform 461">
            <a:extLst>
              <a:ext uri="{FF2B5EF4-FFF2-40B4-BE49-F238E27FC236}">
                <a16:creationId xmlns:a16="http://schemas.microsoft.com/office/drawing/2014/main" id="{9583B02D-2B10-7A4E-A6B5-1FBFB0A6A71E}"/>
              </a:ext>
            </a:extLst>
          </p:cNvPr>
          <p:cNvSpPr>
            <a:spLocks noChangeArrowheads="1"/>
          </p:cNvSpPr>
          <p:nvPr/>
        </p:nvSpPr>
        <p:spPr bwMode="auto">
          <a:xfrm>
            <a:off x="5114525" y="4115421"/>
            <a:ext cx="261701" cy="319399"/>
          </a:xfrm>
          <a:custGeom>
            <a:avLst/>
            <a:gdLst>
              <a:gd name="T0" fmla="*/ 371 w 558"/>
              <a:gd name="T1" fmla="*/ 185 h 682"/>
              <a:gd name="T2" fmla="*/ 371 w 558"/>
              <a:gd name="T3" fmla="*/ 31 h 682"/>
              <a:gd name="T4" fmla="*/ 387 w 558"/>
              <a:gd name="T5" fmla="*/ 31 h 682"/>
              <a:gd name="T6" fmla="*/ 526 w 558"/>
              <a:gd name="T7" fmla="*/ 185 h 682"/>
              <a:gd name="T8" fmla="*/ 371 w 558"/>
              <a:gd name="T9" fmla="*/ 185 h 682"/>
              <a:gd name="T10" fmla="*/ 526 w 558"/>
              <a:gd name="T11" fmla="*/ 619 h 682"/>
              <a:gd name="T12" fmla="*/ 526 w 558"/>
              <a:gd name="T13" fmla="*/ 619 h 682"/>
              <a:gd name="T14" fmla="*/ 496 w 558"/>
              <a:gd name="T15" fmla="*/ 649 h 682"/>
              <a:gd name="T16" fmla="*/ 62 w 558"/>
              <a:gd name="T17" fmla="*/ 649 h 682"/>
              <a:gd name="T18" fmla="*/ 62 w 558"/>
              <a:gd name="T19" fmla="*/ 649 h 682"/>
              <a:gd name="T20" fmla="*/ 31 w 558"/>
              <a:gd name="T21" fmla="*/ 619 h 682"/>
              <a:gd name="T22" fmla="*/ 31 w 558"/>
              <a:gd name="T23" fmla="*/ 62 h 682"/>
              <a:gd name="T24" fmla="*/ 31 w 558"/>
              <a:gd name="T25" fmla="*/ 62 h 682"/>
              <a:gd name="T26" fmla="*/ 62 w 558"/>
              <a:gd name="T27" fmla="*/ 31 h 682"/>
              <a:gd name="T28" fmla="*/ 341 w 558"/>
              <a:gd name="T29" fmla="*/ 31 h 682"/>
              <a:gd name="T30" fmla="*/ 341 w 558"/>
              <a:gd name="T31" fmla="*/ 185 h 682"/>
              <a:gd name="T32" fmla="*/ 341 w 558"/>
              <a:gd name="T33" fmla="*/ 185 h 682"/>
              <a:gd name="T34" fmla="*/ 371 w 558"/>
              <a:gd name="T35" fmla="*/ 217 h 682"/>
              <a:gd name="T36" fmla="*/ 526 w 558"/>
              <a:gd name="T37" fmla="*/ 217 h 682"/>
              <a:gd name="T38" fmla="*/ 526 w 558"/>
              <a:gd name="T39" fmla="*/ 619 h 682"/>
              <a:gd name="T40" fmla="*/ 403 w 558"/>
              <a:gd name="T41" fmla="*/ 0 h 682"/>
              <a:gd name="T42" fmla="*/ 62 w 558"/>
              <a:gd name="T43" fmla="*/ 0 h 682"/>
              <a:gd name="T44" fmla="*/ 62 w 558"/>
              <a:gd name="T45" fmla="*/ 0 h 682"/>
              <a:gd name="T46" fmla="*/ 0 w 558"/>
              <a:gd name="T47" fmla="*/ 62 h 682"/>
              <a:gd name="T48" fmla="*/ 0 w 558"/>
              <a:gd name="T49" fmla="*/ 619 h 682"/>
              <a:gd name="T50" fmla="*/ 0 w 558"/>
              <a:gd name="T51" fmla="*/ 619 h 682"/>
              <a:gd name="T52" fmla="*/ 62 w 558"/>
              <a:gd name="T53" fmla="*/ 681 h 682"/>
              <a:gd name="T54" fmla="*/ 496 w 558"/>
              <a:gd name="T55" fmla="*/ 681 h 682"/>
              <a:gd name="T56" fmla="*/ 496 w 558"/>
              <a:gd name="T57" fmla="*/ 681 h 682"/>
              <a:gd name="T58" fmla="*/ 557 w 558"/>
              <a:gd name="T59" fmla="*/ 619 h 682"/>
              <a:gd name="T60" fmla="*/ 557 w 558"/>
              <a:gd name="T61" fmla="*/ 170 h 682"/>
              <a:gd name="T62" fmla="*/ 403 w 558"/>
              <a:gd name="T63" fmla="*/ 0 h 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58" h="682">
                <a:moveTo>
                  <a:pt x="371" y="185"/>
                </a:moveTo>
                <a:lnTo>
                  <a:pt x="371" y="31"/>
                </a:lnTo>
                <a:lnTo>
                  <a:pt x="387" y="31"/>
                </a:lnTo>
                <a:lnTo>
                  <a:pt x="526" y="185"/>
                </a:lnTo>
                <a:lnTo>
                  <a:pt x="371" y="185"/>
                </a:lnTo>
                <a:close/>
                <a:moveTo>
                  <a:pt x="526" y="619"/>
                </a:moveTo>
                <a:lnTo>
                  <a:pt x="526" y="619"/>
                </a:lnTo>
                <a:cubicBezTo>
                  <a:pt x="526" y="636"/>
                  <a:pt x="513" y="649"/>
                  <a:pt x="496" y="649"/>
                </a:cubicBezTo>
                <a:lnTo>
                  <a:pt x="62" y="649"/>
                </a:lnTo>
                <a:lnTo>
                  <a:pt x="62" y="649"/>
                </a:lnTo>
                <a:cubicBezTo>
                  <a:pt x="45" y="649"/>
                  <a:pt x="31" y="636"/>
                  <a:pt x="31" y="619"/>
                </a:cubicBezTo>
                <a:lnTo>
                  <a:pt x="31" y="62"/>
                </a:lnTo>
                <a:lnTo>
                  <a:pt x="31" y="62"/>
                </a:lnTo>
                <a:cubicBezTo>
                  <a:pt x="31" y="45"/>
                  <a:pt x="45" y="31"/>
                  <a:pt x="62" y="31"/>
                </a:cubicBezTo>
                <a:lnTo>
                  <a:pt x="341" y="31"/>
                </a:lnTo>
                <a:lnTo>
                  <a:pt x="341" y="185"/>
                </a:lnTo>
                <a:lnTo>
                  <a:pt x="341" y="185"/>
                </a:lnTo>
                <a:cubicBezTo>
                  <a:pt x="341" y="202"/>
                  <a:pt x="354" y="217"/>
                  <a:pt x="371" y="217"/>
                </a:cubicBezTo>
                <a:lnTo>
                  <a:pt x="526" y="217"/>
                </a:lnTo>
                <a:lnTo>
                  <a:pt x="526" y="619"/>
                </a:lnTo>
                <a:close/>
                <a:moveTo>
                  <a:pt x="403" y="0"/>
                </a:moveTo>
                <a:lnTo>
                  <a:pt x="62" y="0"/>
                </a:lnTo>
                <a:lnTo>
                  <a:pt x="62" y="0"/>
                </a:lnTo>
                <a:cubicBezTo>
                  <a:pt x="28" y="0"/>
                  <a:pt x="0" y="28"/>
                  <a:pt x="0" y="62"/>
                </a:cubicBezTo>
                <a:lnTo>
                  <a:pt x="0" y="619"/>
                </a:lnTo>
                <a:lnTo>
                  <a:pt x="0" y="619"/>
                </a:lnTo>
                <a:cubicBezTo>
                  <a:pt x="0" y="653"/>
                  <a:pt x="28" y="681"/>
                  <a:pt x="62" y="681"/>
                </a:cubicBezTo>
                <a:lnTo>
                  <a:pt x="496" y="681"/>
                </a:lnTo>
                <a:lnTo>
                  <a:pt x="496" y="681"/>
                </a:lnTo>
                <a:cubicBezTo>
                  <a:pt x="530" y="681"/>
                  <a:pt x="557" y="653"/>
                  <a:pt x="557" y="619"/>
                </a:cubicBezTo>
                <a:lnTo>
                  <a:pt x="557" y="170"/>
                </a:lnTo>
                <a:lnTo>
                  <a:pt x="403" y="0"/>
                </a:lnTo>
                <a:close/>
              </a:path>
            </a:pathLst>
          </a:custGeom>
          <a:solidFill>
            <a:schemeClr val="bg1"/>
          </a:solidFill>
          <a:ln>
            <a:noFill/>
          </a:ln>
          <a:effectLst/>
        </p:spPr>
        <p:txBody>
          <a:bodyPr wrap="none" anchor="ctr"/>
          <a:lstStyle/>
          <a:p>
            <a:endParaRPr lang="en-US" sz="2449" dirty="0">
              <a:latin typeface="DM Sans" pitchFamily="2" charset="77"/>
            </a:endParaRPr>
          </a:p>
        </p:txBody>
      </p:sp>
      <p:sp>
        <p:nvSpPr>
          <p:cNvPr id="45" name="Freeform 462">
            <a:extLst>
              <a:ext uri="{FF2B5EF4-FFF2-40B4-BE49-F238E27FC236}">
                <a16:creationId xmlns:a16="http://schemas.microsoft.com/office/drawing/2014/main" id="{F6C1DFDA-C42F-9042-93A9-8FE38AC6D5ED}"/>
              </a:ext>
            </a:extLst>
          </p:cNvPr>
          <p:cNvSpPr>
            <a:spLocks noChangeArrowheads="1"/>
          </p:cNvSpPr>
          <p:nvPr/>
        </p:nvSpPr>
        <p:spPr bwMode="auto">
          <a:xfrm>
            <a:off x="858721" y="1668509"/>
            <a:ext cx="745953" cy="745953"/>
          </a:xfrm>
          <a:custGeom>
            <a:avLst/>
            <a:gdLst>
              <a:gd name="T0" fmla="*/ 0 w 1596"/>
              <a:gd name="T1" fmla="*/ 797 h 1596"/>
              <a:gd name="T2" fmla="*/ 0 w 1596"/>
              <a:gd name="T3" fmla="*/ 797 h 1596"/>
              <a:gd name="T4" fmla="*/ 797 w 1596"/>
              <a:gd name="T5" fmla="*/ 0 h 1596"/>
              <a:gd name="T6" fmla="*/ 797 w 1596"/>
              <a:gd name="T7" fmla="*/ 0 h 1596"/>
              <a:gd name="T8" fmla="*/ 1595 w 1596"/>
              <a:gd name="T9" fmla="*/ 797 h 1596"/>
              <a:gd name="T10" fmla="*/ 1595 w 1596"/>
              <a:gd name="T11" fmla="*/ 797 h 1596"/>
              <a:gd name="T12" fmla="*/ 797 w 1596"/>
              <a:gd name="T13" fmla="*/ 1595 h 1596"/>
              <a:gd name="T14" fmla="*/ 797 w 1596"/>
              <a:gd name="T15" fmla="*/ 1595 h 1596"/>
              <a:gd name="T16" fmla="*/ 0 w 1596"/>
              <a:gd name="T17" fmla="*/ 797 h 1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96" h="1596">
                <a:moveTo>
                  <a:pt x="0" y="797"/>
                </a:moveTo>
                <a:lnTo>
                  <a:pt x="0" y="797"/>
                </a:lnTo>
                <a:cubicBezTo>
                  <a:pt x="0" y="357"/>
                  <a:pt x="357" y="0"/>
                  <a:pt x="797" y="0"/>
                </a:cubicBezTo>
                <a:lnTo>
                  <a:pt x="797" y="0"/>
                </a:lnTo>
                <a:cubicBezTo>
                  <a:pt x="1238" y="0"/>
                  <a:pt x="1595" y="357"/>
                  <a:pt x="1595" y="797"/>
                </a:cubicBezTo>
                <a:lnTo>
                  <a:pt x="1595" y="797"/>
                </a:lnTo>
                <a:cubicBezTo>
                  <a:pt x="1595" y="1238"/>
                  <a:pt x="1238" y="1595"/>
                  <a:pt x="797" y="1595"/>
                </a:cubicBezTo>
                <a:lnTo>
                  <a:pt x="797" y="1595"/>
                </a:lnTo>
                <a:cubicBezTo>
                  <a:pt x="357" y="1595"/>
                  <a:pt x="0" y="1238"/>
                  <a:pt x="0" y="797"/>
                </a:cubicBezTo>
              </a:path>
            </a:pathLst>
          </a:custGeom>
          <a:solidFill>
            <a:schemeClr val="accent1"/>
          </a:solidFill>
          <a:ln>
            <a:noFill/>
          </a:ln>
          <a:effectLst/>
        </p:spPr>
        <p:txBody>
          <a:bodyPr wrap="none" anchor="ctr"/>
          <a:lstStyle/>
          <a:p>
            <a:endParaRPr lang="en-US" sz="2449" dirty="0">
              <a:latin typeface="DM Sans" pitchFamily="2" charset="77"/>
            </a:endParaRPr>
          </a:p>
        </p:txBody>
      </p:sp>
      <p:sp>
        <p:nvSpPr>
          <p:cNvPr id="4" name="TextBox 3">
            <a:extLst>
              <a:ext uri="{FF2B5EF4-FFF2-40B4-BE49-F238E27FC236}">
                <a16:creationId xmlns:a16="http://schemas.microsoft.com/office/drawing/2014/main" id="{4C2873C2-A848-AD4B-869F-C09D4E1E23D0}"/>
              </a:ext>
            </a:extLst>
          </p:cNvPr>
          <p:cNvSpPr txBox="1"/>
          <p:nvPr/>
        </p:nvSpPr>
        <p:spPr>
          <a:xfrm>
            <a:off x="619443" y="380103"/>
            <a:ext cx="7834452" cy="495905"/>
          </a:xfrm>
          <a:prstGeom prst="rect">
            <a:avLst/>
          </a:prstGeom>
          <a:noFill/>
        </p:spPr>
        <p:txBody>
          <a:bodyPr wrap="none" rtlCol="0" anchor="b">
            <a:spAutoFit/>
          </a:bodyPr>
          <a:lstStyle/>
          <a:p>
            <a:pPr algn="ctr">
              <a:lnSpc>
                <a:spcPts val="3331"/>
              </a:lnSpc>
            </a:pPr>
            <a:r>
              <a:rPr lang="en-US" sz="2400" b="1" spc="-109" dirty="0">
                <a:solidFill>
                  <a:schemeClr val="tx2"/>
                </a:solidFill>
                <a:latin typeface="Poppins" panose="00000500000000000000" pitchFamily="2" charset="0"/>
                <a:cs typeface="Poppins" panose="00000500000000000000" pitchFamily="2" charset="0"/>
              </a:rPr>
              <a:t>CHILDREN AND YOUTH BEHAVIORAL HEALTH INITIATIVE</a:t>
            </a:r>
          </a:p>
        </p:txBody>
      </p:sp>
      <p:sp>
        <p:nvSpPr>
          <p:cNvPr id="5" name="TextBox 4">
            <a:extLst>
              <a:ext uri="{FF2B5EF4-FFF2-40B4-BE49-F238E27FC236}">
                <a16:creationId xmlns:a16="http://schemas.microsoft.com/office/drawing/2014/main" id="{49A9CA73-E0DA-3146-85FA-6ECA2D6EF236}"/>
              </a:ext>
            </a:extLst>
          </p:cNvPr>
          <p:cNvSpPr txBox="1"/>
          <p:nvPr/>
        </p:nvSpPr>
        <p:spPr>
          <a:xfrm>
            <a:off x="2678399" y="987280"/>
            <a:ext cx="3769186" cy="294696"/>
          </a:xfrm>
          <a:prstGeom prst="rect">
            <a:avLst/>
          </a:prstGeom>
          <a:noFill/>
        </p:spPr>
        <p:txBody>
          <a:bodyPr wrap="square" rtlCol="0" anchor="t">
            <a:spAutoFit/>
          </a:bodyPr>
          <a:lstStyle/>
          <a:p>
            <a:pPr algn="ctr">
              <a:lnSpc>
                <a:spcPts val="1440"/>
              </a:lnSpc>
            </a:pPr>
            <a:r>
              <a:rPr lang="en-US" sz="2000" b="1" spc="-49" dirty="0">
                <a:solidFill>
                  <a:schemeClr val="accent3">
                    <a:lumMod val="75000"/>
                  </a:schemeClr>
                </a:solidFill>
                <a:latin typeface="DM Sans" pitchFamily="2" charset="77"/>
              </a:rPr>
              <a:t>IMPLEMENTATION TIMELINE</a:t>
            </a:r>
          </a:p>
        </p:txBody>
      </p:sp>
      <p:sp>
        <p:nvSpPr>
          <p:cNvPr id="6" name="TextBox 5">
            <a:extLst>
              <a:ext uri="{FF2B5EF4-FFF2-40B4-BE49-F238E27FC236}">
                <a16:creationId xmlns:a16="http://schemas.microsoft.com/office/drawing/2014/main" id="{5FB011CE-EDF5-6E4F-8518-18A8E8F6F5D1}"/>
              </a:ext>
            </a:extLst>
          </p:cNvPr>
          <p:cNvSpPr txBox="1"/>
          <p:nvPr/>
        </p:nvSpPr>
        <p:spPr>
          <a:xfrm>
            <a:off x="563673" y="3637375"/>
            <a:ext cx="1330942" cy="470642"/>
          </a:xfrm>
          <a:prstGeom prst="rect">
            <a:avLst/>
          </a:prstGeom>
          <a:noFill/>
        </p:spPr>
        <p:txBody>
          <a:bodyPr wrap="none" rtlCol="0" anchor="ctr">
            <a:spAutoFit/>
          </a:bodyPr>
          <a:lstStyle/>
          <a:p>
            <a:pPr algn="ctr">
              <a:lnSpc>
                <a:spcPts val="3331"/>
              </a:lnSpc>
            </a:pPr>
            <a:r>
              <a:rPr lang="en-US" b="1" spc="-109" dirty="0">
                <a:solidFill>
                  <a:schemeClr val="accent1"/>
                </a:solidFill>
                <a:latin typeface="DM Sans" pitchFamily="2" charset="77"/>
              </a:rPr>
              <a:t>WINTER 2021</a:t>
            </a:r>
          </a:p>
        </p:txBody>
      </p:sp>
      <p:sp>
        <p:nvSpPr>
          <p:cNvPr id="7" name="TextBox 6">
            <a:extLst>
              <a:ext uri="{FF2B5EF4-FFF2-40B4-BE49-F238E27FC236}">
                <a16:creationId xmlns:a16="http://schemas.microsoft.com/office/drawing/2014/main" id="{ABFCEFCB-17A9-754D-87AC-3371D885D588}"/>
              </a:ext>
            </a:extLst>
          </p:cNvPr>
          <p:cNvSpPr txBox="1"/>
          <p:nvPr/>
        </p:nvSpPr>
        <p:spPr>
          <a:xfrm>
            <a:off x="2087647" y="2465132"/>
            <a:ext cx="957442" cy="470642"/>
          </a:xfrm>
          <a:prstGeom prst="rect">
            <a:avLst/>
          </a:prstGeom>
          <a:noFill/>
        </p:spPr>
        <p:txBody>
          <a:bodyPr wrap="none" rtlCol="0" anchor="ctr">
            <a:spAutoFit/>
          </a:bodyPr>
          <a:lstStyle/>
          <a:p>
            <a:pPr algn="ctr">
              <a:lnSpc>
                <a:spcPts val="3331"/>
              </a:lnSpc>
            </a:pPr>
            <a:r>
              <a:rPr lang="en-US" b="1" spc="-109" dirty="0">
                <a:solidFill>
                  <a:schemeClr val="accent2"/>
                </a:solidFill>
                <a:latin typeface="DM Sans" pitchFamily="2" charset="77"/>
              </a:rPr>
              <a:t>JAN 2022</a:t>
            </a:r>
          </a:p>
        </p:txBody>
      </p:sp>
      <p:sp>
        <p:nvSpPr>
          <p:cNvPr id="8" name="TextBox 7">
            <a:extLst>
              <a:ext uri="{FF2B5EF4-FFF2-40B4-BE49-F238E27FC236}">
                <a16:creationId xmlns:a16="http://schemas.microsoft.com/office/drawing/2014/main" id="{CA69D156-CEFB-7941-8B9C-852954D74E9D}"/>
              </a:ext>
            </a:extLst>
          </p:cNvPr>
          <p:cNvSpPr txBox="1"/>
          <p:nvPr/>
        </p:nvSpPr>
        <p:spPr>
          <a:xfrm>
            <a:off x="3261833" y="3589616"/>
            <a:ext cx="1274836" cy="470642"/>
          </a:xfrm>
          <a:prstGeom prst="rect">
            <a:avLst/>
          </a:prstGeom>
          <a:noFill/>
        </p:spPr>
        <p:txBody>
          <a:bodyPr wrap="none" rtlCol="0" anchor="ctr">
            <a:spAutoFit/>
          </a:bodyPr>
          <a:lstStyle/>
          <a:p>
            <a:pPr algn="ctr">
              <a:lnSpc>
                <a:spcPts val="3331"/>
              </a:lnSpc>
            </a:pPr>
            <a:r>
              <a:rPr lang="en-US" b="1" spc="-109" dirty="0">
                <a:solidFill>
                  <a:schemeClr val="accent3"/>
                </a:solidFill>
                <a:latin typeface="DM Sans" pitchFamily="2" charset="77"/>
              </a:rPr>
              <a:t>	SPRING 2022</a:t>
            </a:r>
          </a:p>
        </p:txBody>
      </p:sp>
      <p:sp>
        <p:nvSpPr>
          <p:cNvPr id="9" name="TextBox 8">
            <a:extLst>
              <a:ext uri="{FF2B5EF4-FFF2-40B4-BE49-F238E27FC236}">
                <a16:creationId xmlns:a16="http://schemas.microsoft.com/office/drawing/2014/main" id="{4567B302-4E1E-E44F-9C51-6320A53917C4}"/>
              </a:ext>
            </a:extLst>
          </p:cNvPr>
          <p:cNvSpPr txBox="1"/>
          <p:nvPr/>
        </p:nvSpPr>
        <p:spPr>
          <a:xfrm>
            <a:off x="4507687" y="2512891"/>
            <a:ext cx="1457580" cy="470642"/>
          </a:xfrm>
          <a:prstGeom prst="rect">
            <a:avLst/>
          </a:prstGeom>
          <a:noFill/>
        </p:spPr>
        <p:txBody>
          <a:bodyPr wrap="none" rtlCol="0" anchor="ctr">
            <a:spAutoFit/>
          </a:bodyPr>
          <a:lstStyle/>
          <a:p>
            <a:pPr algn="ctr">
              <a:lnSpc>
                <a:spcPts val="3331"/>
              </a:lnSpc>
            </a:pPr>
            <a:r>
              <a:rPr lang="en-US" b="1" spc="-109" dirty="0">
                <a:solidFill>
                  <a:schemeClr val="accent4"/>
                </a:solidFill>
                <a:latin typeface="DM Sans" pitchFamily="2" charset="77"/>
              </a:rPr>
              <a:t>SUMMER 2022</a:t>
            </a:r>
          </a:p>
        </p:txBody>
      </p:sp>
      <p:sp>
        <p:nvSpPr>
          <p:cNvPr id="10" name="TextBox 9">
            <a:extLst>
              <a:ext uri="{FF2B5EF4-FFF2-40B4-BE49-F238E27FC236}">
                <a16:creationId xmlns:a16="http://schemas.microsoft.com/office/drawing/2014/main" id="{77DC1373-D46E-2242-B87B-D6F993B6AEC7}"/>
              </a:ext>
            </a:extLst>
          </p:cNvPr>
          <p:cNvSpPr txBox="1"/>
          <p:nvPr/>
        </p:nvSpPr>
        <p:spPr>
          <a:xfrm>
            <a:off x="6270941" y="3589617"/>
            <a:ext cx="596830" cy="470642"/>
          </a:xfrm>
          <a:prstGeom prst="rect">
            <a:avLst/>
          </a:prstGeom>
          <a:noFill/>
        </p:spPr>
        <p:txBody>
          <a:bodyPr wrap="none" rtlCol="0" anchor="ctr">
            <a:spAutoFit/>
          </a:bodyPr>
          <a:lstStyle/>
          <a:p>
            <a:pPr algn="ctr">
              <a:lnSpc>
                <a:spcPts val="3331"/>
              </a:lnSpc>
            </a:pPr>
            <a:r>
              <a:rPr lang="en-US" b="1" spc="-109" dirty="0">
                <a:solidFill>
                  <a:schemeClr val="accent5"/>
                </a:solidFill>
                <a:latin typeface="DM Sans" pitchFamily="2" charset="77"/>
              </a:rPr>
              <a:t>2023</a:t>
            </a:r>
          </a:p>
        </p:txBody>
      </p:sp>
      <p:sp>
        <p:nvSpPr>
          <p:cNvPr id="11" name="TextBox 10">
            <a:extLst>
              <a:ext uri="{FF2B5EF4-FFF2-40B4-BE49-F238E27FC236}">
                <a16:creationId xmlns:a16="http://schemas.microsoft.com/office/drawing/2014/main" id="{B29058FA-954C-4540-AA37-FF95E9F7147B}"/>
              </a:ext>
            </a:extLst>
          </p:cNvPr>
          <p:cNvSpPr txBox="1"/>
          <p:nvPr/>
        </p:nvSpPr>
        <p:spPr>
          <a:xfrm>
            <a:off x="7427861" y="2512891"/>
            <a:ext cx="957442" cy="470642"/>
          </a:xfrm>
          <a:prstGeom prst="rect">
            <a:avLst/>
          </a:prstGeom>
          <a:noFill/>
        </p:spPr>
        <p:txBody>
          <a:bodyPr wrap="none" rtlCol="0" anchor="ctr">
            <a:spAutoFit/>
          </a:bodyPr>
          <a:lstStyle/>
          <a:p>
            <a:pPr algn="ctr">
              <a:lnSpc>
                <a:spcPts val="3331"/>
              </a:lnSpc>
            </a:pPr>
            <a:r>
              <a:rPr lang="en-US" b="1" spc="-109" dirty="0">
                <a:solidFill>
                  <a:schemeClr val="accent6"/>
                </a:solidFill>
                <a:latin typeface="DM Sans" pitchFamily="2" charset="77"/>
              </a:rPr>
              <a:t>JAN 2024</a:t>
            </a:r>
          </a:p>
        </p:txBody>
      </p:sp>
      <p:sp>
        <p:nvSpPr>
          <p:cNvPr id="12" name="TextBox 11">
            <a:extLst>
              <a:ext uri="{FF2B5EF4-FFF2-40B4-BE49-F238E27FC236}">
                <a16:creationId xmlns:a16="http://schemas.microsoft.com/office/drawing/2014/main" id="{98ED75D6-3A2E-D844-AF2C-CB23D97F4878}"/>
              </a:ext>
            </a:extLst>
          </p:cNvPr>
          <p:cNvSpPr txBox="1"/>
          <p:nvPr/>
        </p:nvSpPr>
        <p:spPr>
          <a:xfrm>
            <a:off x="267315" y="4178641"/>
            <a:ext cx="1674354" cy="978153"/>
          </a:xfrm>
          <a:prstGeom prst="rect">
            <a:avLst/>
          </a:prstGeom>
          <a:noFill/>
        </p:spPr>
        <p:txBody>
          <a:bodyPr wrap="square" rtlCol="0" anchor="t">
            <a:spAutoFit/>
          </a:bodyPr>
          <a:lstStyle/>
          <a:p>
            <a:pPr marL="171450" indent="-171450">
              <a:lnSpc>
                <a:spcPts val="1350"/>
              </a:lnSpc>
              <a:buFont typeface="Arial" panose="020B0604020202020204" pitchFamily="34" charset="0"/>
              <a:buChar char="•"/>
            </a:pPr>
            <a:r>
              <a:rPr lang="en-US" sz="975" spc="-11" dirty="0">
                <a:latin typeface="DM Sans" pitchFamily="2" charset="77"/>
              </a:rPr>
              <a:t>Hire staff and contractors</a:t>
            </a:r>
          </a:p>
          <a:p>
            <a:pPr marL="171450" indent="-171450">
              <a:lnSpc>
                <a:spcPts val="1350"/>
              </a:lnSpc>
              <a:buFont typeface="Arial" panose="020B0604020202020204" pitchFamily="34" charset="0"/>
              <a:buChar char="•"/>
            </a:pPr>
            <a:r>
              <a:rPr lang="en-US" sz="975" spc="-11" dirty="0">
                <a:latin typeface="DM Sans" pitchFamily="2" charset="77"/>
              </a:rPr>
              <a:t>Create project plan &amp; schedule</a:t>
            </a:r>
          </a:p>
          <a:p>
            <a:pPr marL="171450" indent="-171450">
              <a:lnSpc>
                <a:spcPts val="1350"/>
              </a:lnSpc>
              <a:buFont typeface="Arial" panose="020B0604020202020204" pitchFamily="34" charset="0"/>
              <a:buChar char="•"/>
            </a:pPr>
            <a:r>
              <a:rPr lang="en-US" sz="975" spc="-11" dirty="0">
                <a:latin typeface="DM Sans" pitchFamily="2" charset="77"/>
              </a:rPr>
              <a:t>Stakeholder workgroup on MCO Incentive Payments</a:t>
            </a:r>
          </a:p>
        </p:txBody>
      </p:sp>
      <p:sp>
        <p:nvSpPr>
          <p:cNvPr id="17" name="TextBox 16">
            <a:extLst>
              <a:ext uri="{FF2B5EF4-FFF2-40B4-BE49-F238E27FC236}">
                <a16:creationId xmlns:a16="http://schemas.microsoft.com/office/drawing/2014/main" id="{94CAF8C0-4B30-264C-92B6-488D217A42C4}"/>
              </a:ext>
            </a:extLst>
          </p:cNvPr>
          <p:cNvSpPr txBox="1"/>
          <p:nvPr/>
        </p:nvSpPr>
        <p:spPr>
          <a:xfrm>
            <a:off x="1864961" y="1817354"/>
            <a:ext cx="1409283" cy="619080"/>
          </a:xfrm>
          <a:prstGeom prst="rect">
            <a:avLst/>
          </a:prstGeom>
          <a:noFill/>
        </p:spPr>
        <p:txBody>
          <a:bodyPr wrap="square" rtlCol="0" anchor="t">
            <a:spAutoFit/>
          </a:bodyPr>
          <a:lstStyle/>
          <a:p>
            <a:pPr marL="171450" indent="-171450">
              <a:lnSpc>
                <a:spcPts val="1350"/>
              </a:lnSpc>
              <a:buFont typeface="Arial" panose="020B0604020202020204" pitchFamily="34" charset="0"/>
              <a:buChar char="•"/>
            </a:pPr>
            <a:r>
              <a:rPr lang="en-US" sz="975" spc="-11" dirty="0">
                <a:latin typeface="DM Sans" pitchFamily="2" charset="77"/>
              </a:rPr>
              <a:t>DHCS submits MCO Incentive proposal to CMS (feds)</a:t>
            </a:r>
          </a:p>
        </p:txBody>
      </p:sp>
      <p:sp>
        <p:nvSpPr>
          <p:cNvPr id="13" name="TextBox 12">
            <a:extLst>
              <a:ext uri="{FF2B5EF4-FFF2-40B4-BE49-F238E27FC236}">
                <a16:creationId xmlns:a16="http://schemas.microsoft.com/office/drawing/2014/main" id="{F8FC726A-DE95-F042-BC7E-0ADE590F27FB}"/>
              </a:ext>
            </a:extLst>
          </p:cNvPr>
          <p:cNvSpPr txBox="1"/>
          <p:nvPr/>
        </p:nvSpPr>
        <p:spPr>
          <a:xfrm>
            <a:off x="3171530" y="4154342"/>
            <a:ext cx="1674354" cy="619080"/>
          </a:xfrm>
          <a:prstGeom prst="rect">
            <a:avLst/>
          </a:prstGeom>
          <a:noFill/>
        </p:spPr>
        <p:txBody>
          <a:bodyPr wrap="square" rtlCol="0" anchor="t">
            <a:spAutoFit/>
          </a:bodyPr>
          <a:lstStyle/>
          <a:p>
            <a:pPr marL="171450" indent="-171450">
              <a:lnSpc>
                <a:spcPts val="1350"/>
              </a:lnSpc>
              <a:buFont typeface="Arial" panose="020B0604020202020204" pitchFamily="34" charset="0"/>
              <a:buChar char="•"/>
            </a:pPr>
            <a:r>
              <a:rPr lang="en-US" sz="975" spc="-11" dirty="0">
                <a:latin typeface="DM Sans" pitchFamily="2" charset="77"/>
              </a:rPr>
              <a:t>Stakeholder engagement</a:t>
            </a:r>
          </a:p>
          <a:p>
            <a:pPr marL="171450" indent="-171450">
              <a:lnSpc>
                <a:spcPts val="1350"/>
              </a:lnSpc>
              <a:buFont typeface="Arial" panose="020B0604020202020204" pitchFamily="34" charset="0"/>
              <a:buChar char="•"/>
            </a:pPr>
            <a:r>
              <a:rPr lang="en-US" sz="975" spc="-11" dirty="0">
                <a:latin typeface="DM Sans" pitchFamily="2" charset="77"/>
              </a:rPr>
              <a:t>Initial CYHBI implementation plan</a:t>
            </a:r>
          </a:p>
        </p:txBody>
      </p:sp>
      <p:sp>
        <p:nvSpPr>
          <p:cNvPr id="16" name="TextBox 15">
            <a:extLst>
              <a:ext uri="{FF2B5EF4-FFF2-40B4-BE49-F238E27FC236}">
                <a16:creationId xmlns:a16="http://schemas.microsoft.com/office/drawing/2014/main" id="{D738F2B8-30B3-C94D-84B2-C94137A80BB1}"/>
              </a:ext>
            </a:extLst>
          </p:cNvPr>
          <p:cNvSpPr txBox="1"/>
          <p:nvPr/>
        </p:nvSpPr>
        <p:spPr>
          <a:xfrm>
            <a:off x="4431907" y="1817354"/>
            <a:ext cx="1669061" cy="619080"/>
          </a:xfrm>
          <a:prstGeom prst="rect">
            <a:avLst/>
          </a:prstGeom>
          <a:noFill/>
        </p:spPr>
        <p:txBody>
          <a:bodyPr wrap="square" rtlCol="0" anchor="t">
            <a:spAutoFit/>
          </a:bodyPr>
          <a:lstStyle/>
          <a:p>
            <a:pPr marL="171450" indent="-171450">
              <a:lnSpc>
                <a:spcPts val="1350"/>
              </a:lnSpc>
              <a:buFont typeface="Arial" panose="020B0604020202020204" pitchFamily="34" charset="0"/>
              <a:buChar char="•"/>
            </a:pPr>
            <a:r>
              <a:rPr lang="en-US" sz="975" spc="-11" dirty="0">
                <a:latin typeface="DM Sans" pitchFamily="2" charset="77"/>
              </a:rPr>
              <a:t>Stakeholder engagement</a:t>
            </a:r>
          </a:p>
          <a:p>
            <a:pPr marL="171450" indent="-171450">
              <a:lnSpc>
                <a:spcPts val="1350"/>
              </a:lnSpc>
              <a:buFont typeface="Arial" panose="020B0604020202020204" pitchFamily="34" charset="0"/>
              <a:buChar char="•"/>
            </a:pPr>
            <a:r>
              <a:rPr lang="en-US" sz="975" spc="-11" dirty="0">
                <a:latin typeface="DM Sans" pitchFamily="2" charset="77"/>
              </a:rPr>
              <a:t>Revise CYHBI implementation plan</a:t>
            </a:r>
          </a:p>
        </p:txBody>
      </p:sp>
      <p:sp>
        <p:nvSpPr>
          <p:cNvPr id="14" name="TextBox 13">
            <a:extLst>
              <a:ext uri="{FF2B5EF4-FFF2-40B4-BE49-F238E27FC236}">
                <a16:creationId xmlns:a16="http://schemas.microsoft.com/office/drawing/2014/main" id="{2554DDAD-6E0F-814A-BB84-0E4395E60E38}"/>
              </a:ext>
            </a:extLst>
          </p:cNvPr>
          <p:cNvSpPr txBox="1"/>
          <p:nvPr/>
        </p:nvSpPr>
        <p:spPr>
          <a:xfrm>
            <a:off x="5821475" y="4178641"/>
            <a:ext cx="1629029" cy="439544"/>
          </a:xfrm>
          <a:prstGeom prst="rect">
            <a:avLst/>
          </a:prstGeom>
          <a:noFill/>
        </p:spPr>
        <p:txBody>
          <a:bodyPr wrap="square" rtlCol="0" anchor="t">
            <a:spAutoFit/>
          </a:bodyPr>
          <a:lstStyle/>
          <a:p>
            <a:pPr marL="171450" indent="-171450">
              <a:lnSpc>
                <a:spcPts val="1350"/>
              </a:lnSpc>
              <a:buFont typeface="Arial" panose="020B0604020202020204" pitchFamily="34" charset="0"/>
              <a:buChar char="•"/>
            </a:pPr>
            <a:r>
              <a:rPr lang="en-US" sz="975" b="1" spc="-11" dirty="0">
                <a:latin typeface="DM Sans" pitchFamily="2" charset="77"/>
              </a:rPr>
              <a:t>RFPs and grants released</a:t>
            </a:r>
          </a:p>
          <a:p>
            <a:pPr marL="171450" indent="-171450">
              <a:lnSpc>
                <a:spcPts val="1350"/>
              </a:lnSpc>
              <a:buFont typeface="Arial" panose="020B0604020202020204" pitchFamily="34" charset="0"/>
              <a:buChar char="•"/>
            </a:pPr>
            <a:r>
              <a:rPr lang="en-US" sz="975" spc="-11" dirty="0">
                <a:latin typeface="DM Sans" pitchFamily="2" charset="77"/>
              </a:rPr>
              <a:t>MCO incentives begin</a:t>
            </a:r>
          </a:p>
        </p:txBody>
      </p:sp>
      <p:sp>
        <p:nvSpPr>
          <p:cNvPr id="15" name="TextBox 14">
            <a:extLst>
              <a:ext uri="{FF2B5EF4-FFF2-40B4-BE49-F238E27FC236}">
                <a16:creationId xmlns:a16="http://schemas.microsoft.com/office/drawing/2014/main" id="{7383BB95-1CDE-E54E-AAD1-8CB32EB2117C}"/>
              </a:ext>
            </a:extLst>
          </p:cNvPr>
          <p:cNvSpPr txBox="1"/>
          <p:nvPr/>
        </p:nvSpPr>
        <p:spPr>
          <a:xfrm>
            <a:off x="7303304" y="1637817"/>
            <a:ext cx="1538346" cy="978153"/>
          </a:xfrm>
          <a:prstGeom prst="rect">
            <a:avLst/>
          </a:prstGeom>
          <a:noFill/>
        </p:spPr>
        <p:txBody>
          <a:bodyPr wrap="square" rtlCol="0" anchor="t">
            <a:spAutoFit/>
          </a:bodyPr>
          <a:lstStyle/>
          <a:p>
            <a:pPr marL="171450" indent="-171450">
              <a:lnSpc>
                <a:spcPts val="1350"/>
              </a:lnSpc>
              <a:buFont typeface="Arial" panose="020B0604020202020204" pitchFamily="34" charset="0"/>
              <a:buChar char="•"/>
            </a:pPr>
            <a:r>
              <a:rPr lang="en-US" sz="975" spc="-11" dirty="0">
                <a:latin typeface="DM Sans" pitchFamily="2" charset="77"/>
              </a:rPr>
              <a:t>Managed care required to reimburse for services </a:t>
            </a:r>
          </a:p>
          <a:p>
            <a:pPr marL="171450" indent="-171450">
              <a:lnSpc>
                <a:spcPts val="1350"/>
              </a:lnSpc>
              <a:buFont typeface="Arial" panose="020B0604020202020204" pitchFamily="34" charset="0"/>
              <a:buChar char="•"/>
            </a:pPr>
            <a:r>
              <a:rPr lang="en-US" sz="975" spc="-11" dirty="0">
                <a:latin typeface="DM Sans" pitchFamily="2" charset="77"/>
              </a:rPr>
              <a:t>Virtual platform goes live</a:t>
            </a:r>
          </a:p>
        </p:txBody>
      </p:sp>
      <p:sp>
        <p:nvSpPr>
          <p:cNvPr id="86" name="Freeform 85">
            <a:extLst>
              <a:ext uri="{FF2B5EF4-FFF2-40B4-BE49-F238E27FC236}">
                <a16:creationId xmlns:a16="http://schemas.microsoft.com/office/drawing/2014/main" id="{85D08689-2163-BA41-82FC-341A091C3DF3}"/>
              </a:ext>
            </a:extLst>
          </p:cNvPr>
          <p:cNvSpPr>
            <a:spLocks noChangeArrowheads="1"/>
          </p:cNvSpPr>
          <p:nvPr/>
        </p:nvSpPr>
        <p:spPr bwMode="auto">
          <a:xfrm>
            <a:off x="2414506" y="4390618"/>
            <a:ext cx="318931" cy="318931"/>
          </a:xfrm>
          <a:custGeom>
            <a:avLst/>
            <a:gdLst>
              <a:gd name="connsiteX0" fmla="*/ 444483 w 850261"/>
              <a:gd name="connsiteY0" fmla="*/ 657021 h 850262"/>
              <a:gd name="connsiteX1" fmla="*/ 521893 w 850261"/>
              <a:gd name="connsiteY1" fmla="*/ 657021 h 850262"/>
              <a:gd name="connsiteX2" fmla="*/ 521893 w 850261"/>
              <a:gd name="connsiteY2" fmla="*/ 734317 h 850262"/>
              <a:gd name="connsiteX3" fmla="*/ 444483 w 850261"/>
              <a:gd name="connsiteY3" fmla="*/ 734317 h 850262"/>
              <a:gd name="connsiteX4" fmla="*/ 328368 w 850261"/>
              <a:gd name="connsiteY4" fmla="*/ 657021 h 850262"/>
              <a:gd name="connsiteX5" fmla="*/ 346617 w 850261"/>
              <a:gd name="connsiteY5" fmla="*/ 657021 h 850262"/>
              <a:gd name="connsiteX6" fmla="*/ 405778 w 850261"/>
              <a:gd name="connsiteY6" fmla="*/ 657021 h 850262"/>
              <a:gd name="connsiteX7" fmla="*/ 405778 w 850261"/>
              <a:gd name="connsiteY7" fmla="*/ 734317 h 850262"/>
              <a:gd name="connsiteX8" fmla="*/ 328368 w 850261"/>
              <a:gd name="connsiteY8" fmla="*/ 734317 h 850262"/>
              <a:gd name="connsiteX9" fmla="*/ 328368 w 850261"/>
              <a:gd name="connsiteY9" fmla="*/ 681787 h 850262"/>
              <a:gd name="connsiteX10" fmla="*/ 212253 w 850261"/>
              <a:gd name="connsiteY10" fmla="*/ 657021 h 850262"/>
              <a:gd name="connsiteX11" fmla="*/ 289663 w 850261"/>
              <a:gd name="connsiteY11" fmla="*/ 657021 h 850262"/>
              <a:gd name="connsiteX12" fmla="*/ 289663 w 850261"/>
              <a:gd name="connsiteY12" fmla="*/ 735564 h 850262"/>
              <a:gd name="connsiteX13" fmla="*/ 212253 w 850261"/>
              <a:gd name="connsiteY13" fmla="*/ 735564 h 850262"/>
              <a:gd name="connsiteX14" fmla="*/ 96138 w 850261"/>
              <a:gd name="connsiteY14" fmla="*/ 657021 h 850262"/>
              <a:gd name="connsiteX15" fmla="*/ 173548 w 850261"/>
              <a:gd name="connsiteY15" fmla="*/ 657021 h 850262"/>
              <a:gd name="connsiteX16" fmla="*/ 173548 w 850261"/>
              <a:gd name="connsiteY16" fmla="*/ 734317 h 850262"/>
              <a:gd name="connsiteX17" fmla="*/ 96138 w 850261"/>
              <a:gd name="connsiteY17" fmla="*/ 734317 h 850262"/>
              <a:gd name="connsiteX18" fmla="*/ 675464 w 850261"/>
              <a:gd name="connsiteY18" fmla="*/ 521129 h 850262"/>
              <a:gd name="connsiteX19" fmla="*/ 752874 w 850261"/>
              <a:gd name="connsiteY19" fmla="*/ 521129 h 850262"/>
              <a:gd name="connsiteX20" fmla="*/ 752874 w 850261"/>
              <a:gd name="connsiteY20" fmla="*/ 599672 h 850262"/>
              <a:gd name="connsiteX21" fmla="*/ 675464 w 850261"/>
              <a:gd name="connsiteY21" fmla="*/ 599672 h 850262"/>
              <a:gd name="connsiteX22" fmla="*/ 559349 w 850261"/>
              <a:gd name="connsiteY22" fmla="*/ 521129 h 850262"/>
              <a:gd name="connsiteX23" fmla="*/ 636759 w 850261"/>
              <a:gd name="connsiteY23" fmla="*/ 521129 h 850262"/>
              <a:gd name="connsiteX24" fmla="*/ 636759 w 850261"/>
              <a:gd name="connsiteY24" fmla="*/ 599672 h 850262"/>
              <a:gd name="connsiteX25" fmla="*/ 559349 w 850261"/>
              <a:gd name="connsiteY25" fmla="*/ 599672 h 850262"/>
              <a:gd name="connsiteX26" fmla="*/ 444483 w 850261"/>
              <a:gd name="connsiteY26" fmla="*/ 521129 h 850262"/>
              <a:gd name="connsiteX27" fmla="*/ 446745 w 850261"/>
              <a:gd name="connsiteY27" fmla="*/ 521129 h 850262"/>
              <a:gd name="connsiteX28" fmla="*/ 521893 w 850261"/>
              <a:gd name="connsiteY28" fmla="*/ 521129 h 850262"/>
              <a:gd name="connsiteX29" fmla="*/ 521893 w 850261"/>
              <a:gd name="connsiteY29" fmla="*/ 599672 h 850262"/>
              <a:gd name="connsiteX30" fmla="*/ 444483 w 850261"/>
              <a:gd name="connsiteY30" fmla="*/ 599672 h 850262"/>
              <a:gd name="connsiteX31" fmla="*/ 444483 w 850261"/>
              <a:gd name="connsiteY31" fmla="*/ 524198 h 850262"/>
              <a:gd name="connsiteX32" fmla="*/ 328368 w 850261"/>
              <a:gd name="connsiteY32" fmla="*/ 521129 h 850262"/>
              <a:gd name="connsiteX33" fmla="*/ 403170 w 850261"/>
              <a:gd name="connsiteY33" fmla="*/ 521129 h 850262"/>
              <a:gd name="connsiteX34" fmla="*/ 405778 w 850261"/>
              <a:gd name="connsiteY34" fmla="*/ 521129 h 850262"/>
              <a:gd name="connsiteX35" fmla="*/ 405778 w 850261"/>
              <a:gd name="connsiteY35" fmla="*/ 576728 h 850262"/>
              <a:gd name="connsiteX36" fmla="*/ 405778 w 850261"/>
              <a:gd name="connsiteY36" fmla="*/ 599672 h 850262"/>
              <a:gd name="connsiteX37" fmla="*/ 388873 w 850261"/>
              <a:gd name="connsiteY37" fmla="*/ 599672 h 850262"/>
              <a:gd name="connsiteX38" fmla="*/ 337565 w 850261"/>
              <a:gd name="connsiteY38" fmla="*/ 599672 h 850262"/>
              <a:gd name="connsiteX39" fmla="*/ 328368 w 850261"/>
              <a:gd name="connsiteY39" fmla="*/ 599672 h 850262"/>
              <a:gd name="connsiteX40" fmla="*/ 212253 w 850261"/>
              <a:gd name="connsiteY40" fmla="*/ 521129 h 850262"/>
              <a:gd name="connsiteX41" fmla="*/ 289663 w 850261"/>
              <a:gd name="connsiteY41" fmla="*/ 521129 h 850262"/>
              <a:gd name="connsiteX42" fmla="*/ 289663 w 850261"/>
              <a:gd name="connsiteY42" fmla="*/ 599672 h 850262"/>
              <a:gd name="connsiteX43" fmla="*/ 212253 w 850261"/>
              <a:gd name="connsiteY43" fmla="*/ 599672 h 850262"/>
              <a:gd name="connsiteX44" fmla="*/ 96138 w 850261"/>
              <a:gd name="connsiteY44" fmla="*/ 521129 h 850262"/>
              <a:gd name="connsiteX45" fmla="*/ 173548 w 850261"/>
              <a:gd name="connsiteY45" fmla="*/ 521129 h 850262"/>
              <a:gd name="connsiteX46" fmla="*/ 173548 w 850261"/>
              <a:gd name="connsiteY46" fmla="*/ 599672 h 850262"/>
              <a:gd name="connsiteX47" fmla="*/ 96138 w 850261"/>
              <a:gd name="connsiteY47" fmla="*/ 599672 h 850262"/>
              <a:gd name="connsiteX48" fmla="*/ 675464 w 850261"/>
              <a:gd name="connsiteY48" fmla="*/ 386483 h 850262"/>
              <a:gd name="connsiteX49" fmla="*/ 752874 w 850261"/>
              <a:gd name="connsiteY49" fmla="*/ 386483 h 850262"/>
              <a:gd name="connsiteX50" fmla="*/ 752874 w 850261"/>
              <a:gd name="connsiteY50" fmla="*/ 463779 h 850262"/>
              <a:gd name="connsiteX51" fmla="*/ 675464 w 850261"/>
              <a:gd name="connsiteY51" fmla="*/ 463779 h 850262"/>
              <a:gd name="connsiteX52" fmla="*/ 559349 w 850261"/>
              <a:gd name="connsiteY52" fmla="*/ 386483 h 850262"/>
              <a:gd name="connsiteX53" fmla="*/ 636759 w 850261"/>
              <a:gd name="connsiteY53" fmla="*/ 386483 h 850262"/>
              <a:gd name="connsiteX54" fmla="*/ 636759 w 850261"/>
              <a:gd name="connsiteY54" fmla="*/ 463779 h 850262"/>
              <a:gd name="connsiteX55" fmla="*/ 559349 w 850261"/>
              <a:gd name="connsiteY55" fmla="*/ 463779 h 850262"/>
              <a:gd name="connsiteX56" fmla="*/ 444483 w 850261"/>
              <a:gd name="connsiteY56" fmla="*/ 386483 h 850262"/>
              <a:gd name="connsiteX57" fmla="*/ 515637 w 850261"/>
              <a:gd name="connsiteY57" fmla="*/ 386483 h 850262"/>
              <a:gd name="connsiteX58" fmla="*/ 521893 w 850261"/>
              <a:gd name="connsiteY58" fmla="*/ 386483 h 850262"/>
              <a:gd name="connsiteX59" fmla="*/ 521893 w 850261"/>
              <a:gd name="connsiteY59" fmla="*/ 419139 h 850262"/>
              <a:gd name="connsiteX60" fmla="*/ 521893 w 850261"/>
              <a:gd name="connsiteY60" fmla="*/ 463779 h 850262"/>
              <a:gd name="connsiteX61" fmla="*/ 489001 w 850261"/>
              <a:gd name="connsiteY61" fmla="*/ 463779 h 850262"/>
              <a:gd name="connsiteX62" fmla="*/ 451073 w 850261"/>
              <a:gd name="connsiteY62" fmla="*/ 463779 h 850262"/>
              <a:gd name="connsiteX63" fmla="*/ 444483 w 850261"/>
              <a:gd name="connsiteY63" fmla="*/ 463779 h 850262"/>
              <a:gd name="connsiteX64" fmla="*/ 328368 w 850261"/>
              <a:gd name="connsiteY64" fmla="*/ 386483 h 850262"/>
              <a:gd name="connsiteX65" fmla="*/ 405778 w 850261"/>
              <a:gd name="connsiteY65" fmla="*/ 386483 h 850262"/>
              <a:gd name="connsiteX66" fmla="*/ 405778 w 850261"/>
              <a:gd name="connsiteY66" fmla="*/ 463779 h 850262"/>
              <a:gd name="connsiteX67" fmla="*/ 328368 w 850261"/>
              <a:gd name="connsiteY67" fmla="*/ 463779 h 850262"/>
              <a:gd name="connsiteX68" fmla="*/ 212253 w 850261"/>
              <a:gd name="connsiteY68" fmla="*/ 386483 h 850262"/>
              <a:gd name="connsiteX69" fmla="*/ 289663 w 850261"/>
              <a:gd name="connsiteY69" fmla="*/ 386483 h 850262"/>
              <a:gd name="connsiteX70" fmla="*/ 289663 w 850261"/>
              <a:gd name="connsiteY70" fmla="*/ 463779 h 850262"/>
              <a:gd name="connsiteX71" fmla="*/ 212253 w 850261"/>
              <a:gd name="connsiteY71" fmla="*/ 463779 h 850262"/>
              <a:gd name="connsiteX72" fmla="*/ 96138 w 850261"/>
              <a:gd name="connsiteY72" fmla="*/ 386483 h 850262"/>
              <a:gd name="connsiteX73" fmla="*/ 173548 w 850261"/>
              <a:gd name="connsiteY73" fmla="*/ 386483 h 850262"/>
              <a:gd name="connsiteX74" fmla="*/ 173548 w 850261"/>
              <a:gd name="connsiteY74" fmla="*/ 463779 h 850262"/>
              <a:gd name="connsiteX75" fmla="*/ 96138 w 850261"/>
              <a:gd name="connsiteY75" fmla="*/ 463779 h 850262"/>
              <a:gd name="connsiteX76" fmla="*/ 37457 w 850261"/>
              <a:gd name="connsiteY76" fmla="*/ 309186 h 850262"/>
              <a:gd name="connsiteX77" fmla="*/ 37457 w 850261"/>
              <a:gd name="connsiteY77" fmla="*/ 771719 h 850262"/>
              <a:gd name="connsiteX78" fmla="*/ 77410 w 850261"/>
              <a:gd name="connsiteY78" fmla="*/ 810367 h 850262"/>
              <a:gd name="connsiteX79" fmla="*/ 772851 w 850261"/>
              <a:gd name="connsiteY79" fmla="*/ 810367 h 850262"/>
              <a:gd name="connsiteX80" fmla="*/ 810307 w 850261"/>
              <a:gd name="connsiteY80" fmla="*/ 771719 h 850262"/>
              <a:gd name="connsiteX81" fmla="*/ 810307 w 850261"/>
              <a:gd name="connsiteY81" fmla="*/ 309186 h 850262"/>
              <a:gd name="connsiteX82" fmla="*/ 602909 w 850261"/>
              <a:gd name="connsiteY82" fmla="*/ 309186 h 850262"/>
              <a:gd name="connsiteX83" fmla="*/ 580201 w 850261"/>
              <a:gd name="connsiteY83" fmla="*/ 309186 h 850262"/>
              <a:gd name="connsiteX84" fmla="*/ 77410 w 850261"/>
              <a:gd name="connsiteY84" fmla="*/ 115945 h 850262"/>
              <a:gd name="connsiteX85" fmla="*/ 37457 w 850261"/>
              <a:gd name="connsiteY85" fmla="*/ 155840 h 850262"/>
              <a:gd name="connsiteX86" fmla="*/ 37457 w 850261"/>
              <a:gd name="connsiteY86" fmla="*/ 270538 h 850262"/>
              <a:gd name="connsiteX87" fmla="*/ 612483 w 850261"/>
              <a:gd name="connsiteY87" fmla="*/ 270538 h 850262"/>
              <a:gd name="connsiteX88" fmla="*/ 631385 w 850261"/>
              <a:gd name="connsiteY88" fmla="*/ 270538 h 850262"/>
              <a:gd name="connsiteX89" fmla="*/ 810307 w 850261"/>
              <a:gd name="connsiteY89" fmla="*/ 270538 h 850262"/>
              <a:gd name="connsiteX90" fmla="*/ 810307 w 850261"/>
              <a:gd name="connsiteY90" fmla="*/ 155840 h 850262"/>
              <a:gd name="connsiteX91" fmla="*/ 772851 w 850261"/>
              <a:gd name="connsiteY91" fmla="*/ 115945 h 850262"/>
              <a:gd name="connsiteX92" fmla="*/ 745293 w 850261"/>
              <a:gd name="connsiteY92" fmla="*/ 115945 h 850262"/>
              <a:gd name="connsiteX93" fmla="*/ 741610 w 850261"/>
              <a:gd name="connsiteY93" fmla="*/ 115945 h 850262"/>
              <a:gd name="connsiteX94" fmla="*/ 695441 w 850261"/>
              <a:gd name="connsiteY94" fmla="*/ 115945 h 850262"/>
              <a:gd name="connsiteX95" fmla="*/ 695441 w 850261"/>
              <a:gd name="connsiteY95" fmla="*/ 171219 h 850262"/>
              <a:gd name="connsiteX96" fmla="*/ 695441 w 850261"/>
              <a:gd name="connsiteY96" fmla="*/ 174541 h 850262"/>
              <a:gd name="connsiteX97" fmla="*/ 689666 w 850261"/>
              <a:gd name="connsiteY97" fmla="*/ 187631 h 850262"/>
              <a:gd name="connsiteX98" fmla="*/ 677826 w 850261"/>
              <a:gd name="connsiteY98" fmla="*/ 192308 h 850262"/>
              <a:gd name="connsiteX99" fmla="*/ 675464 w 850261"/>
              <a:gd name="connsiteY99" fmla="*/ 193241 h 850262"/>
              <a:gd name="connsiteX100" fmla="*/ 656736 w 850261"/>
              <a:gd name="connsiteY100" fmla="*/ 174541 h 850262"/>
              <a:gd name="connsiteX101" fmla="*/ 656736 w 850261"/>
              <a:gd name="connsiteY101" fmla="*/ 115945 h 850262"/>
              <a:gd name="connsiteX102" fmla="*/ 192276 w 850261"/>
              <a:gd name="connsiteY102" fmla="*/ 115945 h 850262"/>
              <a:gd name="connsiteX103" fmla="*/ 192276 w 850261"/>
              <a:gd name="connsiteY103" fmla="*/ 174541 h 850262"/>
              <a:gd name="connsiteX104" fmla="*/ 173548 w 850261"/>
              <a:gd name="connsiteY104" fmla="*/ 193241 h 850262"/>
              <a:gd name="connsiteX105" fmla="*/ 153572 w 850261"/>
              <a:gd name="connsiteY105" fmla="*/ 174541 h 850262"/>
              <a:gd name="connsiteX106" fmla="*/ 153572 w 850261"/>
              <a:gd name="connsiteY106" fmla="*/ 115945 h 850262"/>
              <a:gd name="connsiteX107" fmla="*/ 173548 w 850261"/>
              <a:gd name="connsiteY107" fmla="*/ 0 h 850262"/>
              <a:gd name="connsiteX108" fmla="*/ 192276 w 850261"/>
              <a:gd name="connsiteY108" fmla="*/ 19948 h 850262"/>
              <a:gd name="connsiteX109" fmla="*/ 192276 w 850261"/>
              <a:gd name="connsiteY109" fmla="*/ 78543 h 850262"/>
              <a:gd name="connsiteX110" fmla="*/ 656736 w 850261"/>
              <a:gd name="connsiteY110" fmla="*/ 78543 h 850262"/>
              <a:gd name="connsiteX111" fmla="*/ 656736 w 850261"/>
              <a:gd name="connsiteY111" fmla="*/ 19948 h 850262"/>
              <a:gd name="connsiteX112" fmla="*/ 675464 w 850261"/>
              <a:gd name="connsiteY112" fmla="*/ 0 h 850262"/>
              <a:gd name="connsiteX113" fmla="*/ 695441 w 850261"/>
              <a:gd name="connsiteY113" fmla="*/ 19948 h 850262"/>
              <a:gd name="connsiteX114" fmla="*/ 695441 w 850261"/>
              <a:gd name="connsiteY114" fmla="*/ 78543 h 850262"/>
              <a:gd name="connsiteX115" fmla="*/ 772851 w 850261"/>
              <a:gd name="connsiteY115" fmla="*/ 78543 h 850262"/>
              <a:gd name="connsiteX116" fmla="*/ 850261 w 850261"/>
              <a:gd name="connsiteY116" fmla="*/ 155840 h 850262"/>
              <a:gd name="connsiteX117" fmla="*/ 850261 w 850261"/>
              <a:gd name="connsiteY117" fmla="*/ 771719 h 850262"/>
              <a:gd name="connsiteX118" fmla="*/ 772851 w 850261"/>
              <a:gd name="connsiteY118" fmla="*/ 850262 h 850262"/>
              <a:gd name="connsiteX119" fmla="*/ 77410 w 850261"/>
              <a:gd name="connsiteY119" fmla="*/ 850262 h 850262"/>
              <a:gd name="connsiteX120" fmla="*/ 0 w 850261"/>
              <a:gd name="connsiteY120" fmla="*/ 771719 h 850262"/>
              <a:gd name="connsiteX121" fmla="*/ 0 w 850261"/>
              <a:gd name="connsiteY121" fmla="*/ 155840 h 850262"/>
              <a:gd name="connsiteX122" fmla="*/ 77410 w 850261"/>
              <a:gd name="connsiteY122" fmla="*/ 78543 h 850262"/>
              <a:gd name="connsiteX123" fmla="*/ 153572 w 850261"/>
              <a:gd name="connsiteY123" fmla="*/ 78543 h 850262"/>
              <a:gd name="connsiteX124" fmla="*/ 153572 w 850261"/>
              <a:gd name="connsiteY124" fmla="*/ 19948 h 850262"/>
              <a:gd name="connsiteX125" fmla="*/ 173548 w 850261"/>
              <a:gd name="connsiteY125" fmla="*/ 0 h 850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Lst>
            <a:rect l="l" t="t" r="r" b="b"/>
            <a:pathLst>
              <a:path w="850261" h="850262">
                <a:moveTo>
                  <a:pt x="444483" y="657021"/>
                </a:moveTo>
                <a:lnTo>
                  <a:pt x="521893" y="657021"/>
                </a:lnTo>
                <a:lnTo>
                  <a:pt x="521893" y="734317"/>
                </a:lnTo>
                <a:lnTo>
                  <a:pt x="444483" y="734317"/>
                </a:lnTo>
                <a:close/>
                <a:moveTo>
                  <a:pt x="328368" y="657021"/>
                </a:moveTo>
                <a:lnTo>
                  <a:pt x="346617" y="657021"/>
                </a:lnTo>
                <a:lnTo>
                  <a:pt x="405778" y="657021"/>
                </a:lnTo>
                <a:lnTo>
                  <a:pt x="405778" y="734317"/>
                </a:lnTo>
                <a:lnTo>
                  <a:pt x="328368" y="734317"/>
                </a:lnTo>
                <a:lnTo>
                  <a:pt x="328368" y="681787"/>
                </a:lnTo>
                <a:close/>
                <a:moveTo>
                  <a:pt x="212253" y="657021"/>
                </a:moveTo>
                <a:lnTo>
                  <a:pt x="289663" y="657021"/>
                </a:lnTo>
                <a:lnTo>
                  <a:pt x="289663" y="735564"/>
                </a:lnTo>
                <a:lnTo>
                  <a:pt x="212253" y="735564"/>
                </a:lnTo>
                <a:close/>
                <a:moveTo>
                  <a:pt x="96138" y="657021"/>
                </a:moveTo>
                <a:lnTo>
                  <a:pt x="173548" y="657021"/>
                </a:lnTo>
                <a:lnTo>
                  <a:pt x="173548" y="734317"/>
                </a:lnTo>
                <a:lnTo>
                  <a:pt x="96138" y="734317"/>
                </a:lnTo>
                <a:close/>
                <a:moveTo>
                  <a:pt x="675464" y="521129"/>
                </a:moveTo>
                <a:lnTo>
                  <a:pt x="752874" y="521129"/>
                </a:lnTo>
                <a:lnTo>
                  <a:pt x="752874" y="599672"/>
                </a:lnTo>
                <a:lnTo>
                  <a:pt x="675464" y="599672"/>
                </a:lnTo>
                <a:close/>
                <a:moveTo>
                  <a:pt x="559349" y="521129"/>
                </a:moveTo>
                <a:lnTo>
                  <a:pt x="636759" y="521129"/>
                </a:lnTo>
                <a:lnTo>
                  <a:pt x="636759" y="599672"/>
                </a:lnTo>
                <a:lnTo>
                  <a:pt x="559349" y="599672"/>
                </a:lnTo>
                <a:close/>
                <a:moveTo>
                  <a:pt x="444483" y="521129"/>
                </a:moveTo>
                <a:lnTo>
                  <a:pt x="446745" y="521129"/>
                </a:lnTo>
                <a:lnTo>
                  <a:pt x="521893" y="521129"/>
                </a:lnTo>
                <a:lnTo>
                  <a:pt x="521893" y="599672"/>
                </a:lnTo>
                <a:lnTo>
                  <a:pt x="444483" y="599672"/>
                </a:lnTo>
                <a:lnTo>
                  <a:pt x="444483" y="524198"/>
                </a:lnTo>
                <a:close/>
                <a:moveTo>
                  <a:pt x="328368" y="521129"/>
                </a:moveTo>
                <a:lnTo>
                  <a:pt x="403170" y="521129"/>
                </a:lnTo>
                <a:lnTo>
                  <a:pt x="405778" y="521129"/>
                </a:lnTo>
                <a:lnTo>
                  <a:pt x="405778" y="576728"/>
                </a:lnTo>
                <a:lnTo>
                  <a:pt x="405778" y="599672"/>
                </a:lnTo>
                <a:lnTo>
                  <a:pt x="388873" y="599672"/>
                </a:lnTo>
                <a:lnTo>
                  <a:pt x="337565" y="599672"/>
                </a:lnTo>
                <a:lnTo>
                  <a:pt x="328368" y="599672"/>
                </a:lnTo>
                <a:close/>
                <a:moveTo>
                  <a:pt x="212253" y="521129"/>
                </a:moveTo>
                <a:lnTo>
                  <a:pt x="289663" y="521129"/>
                </a:lnTo>
                <a:lnTo>
                  <a:pt x="289663" y="599672"/>
                </a:lnTo>
                <a:lnTo>
                  <a:pt x="212253" y="599672"/>
                </a:lnTo>
                <a:close/>
                <a:moveTo>
                  <a:pt x="96138" y="521129"/>
                </a:moveTo>
                <a:lnTo>
                  <a:pt x="173548" y="521129"/>
                </a:lnTo>
                <a:lnTo>
                  <a:pt x="173548" y="599672"/>
                </a:lnTo>
                <a:lnTo>
                  <a:pt x="96138" y="599672"/>
                </a:lnTo>
                <a:close/>
                <a:moveTo>
                  <a:pt x="675464" y="386483"/>
                </a:moveTo>
                <a:lnTo>
                  <a:pt x="752874" y="386483"/>
                </a:lnTo>
                <a:lnTo>
                  <a:pt x="752874" y="463779"/>
                </a:lnTo>
                <a:lnTo>
                  <a:pt x="675464" y="463779"/>
                </a:lnTo>
                <a:close/>
                <a:moveTo>
                  <a:pt x="559349" y="386483"/>
                </a:moveTo>
                <a:lnTo>
                  <a:pt x="636759" y="386483"/>
                </a:lnTo>
                <a:lnTo>
                  <a:pt x="636759" y="463779"/>
                </a:lnTo>
                <a:lnTo>
                  <a:pt x="559349" y="463779"/>
                </a:lnTo>
                <a:close/>
                <a:moveTo>
                  <a:pt x="444483" y="386483"/>
                </a:moveTo>
                <a:lnTo>
                  <a:pt x="515637" y="386483"/>
                </a:lnTo>
                <a:lnTo>
                  <a:pt x="521893" y="386483"/>
                </a:lnTo>
                <a:lnTo>
                  <a:pt x="521893" y="419139"/>
                </a:lnTo>
                <a:lnTo>
                  <a:pt x="521893" y="463779"/>
                </a:lnTo>
                <a:lnTo>
                  <a:pt x="489001" y="463779"/>
                </a:lnTo>
                <a:lnTo>
                  <a:pt x="451073" y="463779"/>
                </a:lnTo>
                <a:lnTo>
                  <a:pt x="444483" y="463779"/>
                </a:lnTo>
                <a:close/>
                <a:moveTo>
                  <a:pt x="328368" y="386483"/>
                </a:moveTo>
                <a:lnTo>
                  <a:pt x="405778" y="386483"/>
                </a:lnTo>
                <a:lnTo>
                  <a:pt x="405778" y="463779"/>
                </a:lnTo>
                <a:lnTo>
                  <a:pt x="328368" y="463779"/>
                </a:lnTo>
                <a:close/>
                <a:moveTo>
                  <a:pt x="212253" y="386483"/>
                </a:moveTo>
                <a:lnTo>
                  <a:pt x="289663" y="386483"/>
                </a:lnTo>
                <a:lnTo>
                  <a:pt x="289663" y="463779"/>
                </a:lnTo>
                <a:lnTo>
                  <a:pt x="212253" y="463779"/>
                </a:lnTo>
                <a:close/>
                <a:moveTo>
                  <a:pt x="96138" y="386483"/>
                </a:moveTo>
                <a:lnTo>
                  <a:pt x="173548" y="386483"/>
                </a:lnTo>
                <a:lnTo>
                  <a:pt x="173548" y="463779"/>
                </a:lnTo>
                <a:lnTo>
                  <a:pt x="96138" y="463779"/>
                </a:lnTo>
                <a:close/>
                <a:moveTo>
                  <a:pt x="37457" y="309186"/>
                </a:moveTo>
                <a:lnTo>
                  <a:pt x="37457" y="771719"/>
                </a:lnTo>
                <a:cubicBezTo>
                  <a:pt x="37457" y="792913"/>
                  <a:pt x="54936" y="810367"/>
                  <a:pt x="77410" y="810367"/>
                </a:cubicBezTo>
                <a:lnTo>
                  <a:pt x="772851" y="810367"/>
                </a:lnTo>
                <a:cubicBezTo>
                  <a:pt x="794076" y="810367"/>
                  <a:pt x="810307" y="792913"/>
                  <a:pt x="810307" y="771719"/>
                </a:cubicBezTo>
                <a:lnTo>
                  <a:pt x="810307" y="309186"/>
                </a:lnTo>
                <a:lnTo>
                  <a:pt x="602909" y="309186"/>
                </a:lnTo>
                <a:lnTo>
                  <a:pt x="580201" y="309186"/>
                </a:lnTo>
                <a:close/>
                <a:moveTo>
                  <a:pt x="77410" y="115945"/>
                </a:moveTo>
                <a:cubicBezTo>
                  <a:pt x="54936" y="115945"/>
                  <a:pt x="37457" y="133399"/>
                  <a:pt x="37457" y="155840"/>
                </a:cubicBezTo>
                <a:lnTo>
                  <a:pt x="37457" y="270538"/>
                </a:lnTo>
                <a:lnTo>
                  <a:pt x="612483" y="270538"/>
                </a:lnTo>
                <a:lnTo>
                  <a:pt x="631385" y="270538"/>
                </a:lnTo>
                <a:lnTo>
                  <a:pt x="810307" y="270538"/>
                </a:lnTo>
                <a:lnTo>
                  <a:pt x="810307" y="155840"/>
                </a:lnTo>
                <a:cubicBezTo>
                  <a:pt x="810307" y="133399"/>
                  <a:pt x="794076" y="115945"/>
                  <a:pt x="772851" y="115945"/>
                </a:cubicBezTo>
                <a:lnTo>
                  <a:pt x="745293" y="115945"/>
                </a:lnTo>
                <a:lnTo>
                  <a:pt x="741610" y="115945"/>
                </a:lnTo>
                <a:lnTo>
                  <a:pt x="695441" y="115945"/>
                </a:lnTo>
                <a:lnTo>
                  <a:pt x="695441" y="171219"/>
                </a:lnTo>
                <a:lnTo>
                  <a:pt x="695441" y="174541"/>
                </a:lnTo>
                <a:cubicBezTo>
                  <a:pt x="695441" y="179527"/>
                  <a:pt x="693256" y="184203"/>
                  <a:pt x="689666" y="187631"/>
                </a:cubicBezTo>
                <a:lnTo>
                  <a:pt x="677826" y="192308"/>
                </a:lnTo>
                <a:lnTo>
                  <a:pt x="675464" y="193241"/>
                </a:lnTo>
                <a:cubicBezTo>
                  <a:pt x="665476" y="193241"/>
                  <a:pt x="656736" y="184514"/>
                  <a:pt x="656736" y="174541"/>
                </a:cubicBezTo>
                <a:lnTo>
                  <a:pt x="656736" y="115945"/>
                </a:lnTo>
                <a:lnTo>
                  <a:pt x="192276" y="115945"/>
                </a:lnTo>
                <a:lnTo>
                  <a:pt x="192276" y="174541"/>
                </a:lnTo>
                <a:cubicBezTo>
                  <a:pt x="192276" y="184514"/>
                  <a:pt x="183537" y="193241"/>
                  <a:pt x="173548" y="193241"/>
                </a:cubicBezTo>
                <a:cubicBezTo>
                  <a:pt x="162311" y="193241"/>
                  <a:pt x="153572" y="184514"/>
                  <a:pt x="153572" y="174541"/>
                </a:cubicBezTo>
                <a:lnTo>
                  <a:pt x="153572" y="115945"/>
                </a:lnTo>
                <a:close/>
                <a:moveTo>
                  <a:pt x="173548" y="0"/>
                </a:moveTo>
                <a:cubicBezTo>
                  <a:pt x="183537" y="0"/>
                  <a:pt x="192276" y="9974"/>
                  <a:pt x="192276" y="19948"/>
                </a:cubicBezTo>
                <a:lnTo>
                  <a:pt x="192276" y="78543"/>
                </a:lnTo>
                <a:lnTo>
                  <a:pt x="656736" y="78543"/>
                </a:lnTo>
                <a:lnTo>
                  <a:pt x="656736" y="19948"/>
                </a:lnTo>
                <a:cubicBezTo>
                  <a:pt x="656736" y="9974"/>
                  <a:pt x="665476" y="0"/>
                  <a:pt x="675464" y="0"/>
                </a:cubicBezTo>
                <a:cubicBezTo>
                  <a:pt x="686701" y="0"/>
                  <a:pt x="695441" y="9974"/>
                  <a:pt x="695441" y="19948"/>
                </a:cubicBezTo>
                <a:lnTo>
                  <a:pt x="695441" y="78543"/>
                </a:lnTo>
                <a:lnTo>
                  <a:pt x="772851" y="78543"/>
                </a:lnTo>
                <a:cubicBezTo>
                  <a:pt x="815301" y="78543"/>
                  <a:pt x="850261" y="112205"/>
                  <a:pt x="850261" y="155840"/>
                </a:cubicBezTo>
                <a:lnTo>
                  <a:pt x="850261" y="771719"/>
                </a:lnTo>
                <a:cubicBezTo>
                  <a:pt x="850261" y="815354"/>
                  <a:pt x="815301" y="850262"/>
                  <a:pt x="772851" y="850262"/>
                </a:cubicBezTo>
                <a:lnTo>
                  <a:pt x="77410" y="850262"/>
                </a:lnTo>
                <a:cubicBezTo>
                  <a:pt x="33711" y="850262"/>
                  <a:pt x="0" y="815354"/>
                  <a:pt x="0" y="771719"/>
                </a:cubicBezTo>
                <a:lnTo>
                  <a:pt x="0" y="155840"/>
                </a:lnTo>
                <a:cubicBezTo>
                  <a:pt x="0" y="112205"/>
                  <a:pt x="33711" y="78543"/>
                  <a:pt x="77410" y="78543"/>
                </a:cubicBezTo>
                <a:lnTo>
                  <a:pt x="153572" y="78543"/>
                </a:lnTo>
                <a:lnTo>
                  <a:pt x="153572" y="19948"/>
                </a:lnTo>
                <a:cubicBezTo>
                  <a:pt x="153572" y="9974"/>
                  <a:pt x="162311" y="0"/>
                  <a:pt x="173548" y="0"/>
                </a:cubicBezTo>
                <a:close/>
              </a:path>
            </a:pathLst>
          </a:custGeom>
          <a:solidFill>
            <a:schemeClr val="bg1"/>
          </a:solidFill>
          <a:ln>
            <a:noFill/>
          </a:ln>
          <a:effectLst/>
        </p:spPr>
        <p:txBody>
          <a:bodyPr wrap="square" anchor="ctr">
            <a:noAutofit/>
          </a:bodyPr>
          <a:lstStyle/>
          <a:p>
            <a:endParaRPr lang="en-US" sz="2449" dirty="0">
              <a:latin typeface="DM Sans" pitchFamily="2" charset="77"/>
            </a:endParaRPr>
          </a:p>
        </p:txBody>
      </p:sp>
      <p:sp>
        <p:nvSpPr>
          <p:cNvPr id="50" name="Freeform 477">
            <a:extLst>
              <a:ext uri="{FF2B5EF4-FFF2-40B4-BE49-F238E27FC236}">
                <a16:creationId xmlns:a16="http://schemas.microsoft.com/office/drawing/2014/main" id="{FC9DEF33-357B-42C7-8072-CBD4055BFFC3}"/>
              </a:ext>
            </a:extLst>
          </p:cNvPr>
          <p:cNvSpPr>
            <a:spLocks noChangeArrowheads="1"/>
          </p:cNvSpPr>
          <p:nvPr/>
        </p:nvSpPr>
        <p:spPr bwMode="auto">
          <a:xfrm>
            <a:off x="1056687" y="1798332"/>
            <a:ext cx="356963" cy="463644"/>
          </a:xfrm>
          <a:custGeom>
            <a:avLst/>
            <a:gdLst>
              <a:gd name="T0" fmla="*/ 29 w 529"/>
              <a:gd name="T1" fmla="*/ 176 h 646"/>
              <a:gd name="T2" fmla="*/ 147 w 529"/>
              <a:gd name="T3" fmla="*/ 118 h 646"/>
              <a:gd name="T4" fmla="*/ 176 w 529"/>
              <a:gd name="T5" fmla="*/ 146 h 646"/>
              <a:gd name="T6" fmla="*/ 352 w 529"/>
              <a:gd name="T7" fmla="*/ 146 h 646"/>
              <a:gd name="T8" fmla="*/ 498 w 529"/>
              <a:gd name="T9" fmla="*/ 118 h 646"/>
              <a:gd name="T10" fmla="*/ 498 w 529"/>
              <a:gd name="T11" fmla="*/ 616 h 646"/>
              <a:gd name="T12" fmla="*/ 29 w 529"/>
              <a:gd name="T13" fmla="*/ 205 h 646"/>
              <a:gd name="T14" fmla="*/ 498 w 529"/>
              <a:gd name="T15" fmla="*/ 616 h 646"/>
              <a:gd name="T16" fmla="*/ 352 w 529"/>
              <a:gd name="T17" fmla="*/ 59 h 646"/>
              <a:gd name="T18" fmla="*/ 176 w 529"/>
              <a:gd name="T19" fmla="*/ 118 h 646"/>
              <a:gd name="T20" fmla="*/ 498 w 529"/>
              <a:gd name="T21" fmla="*/ 88 h 646"/>
              <a:gd name="T22" fmla="*/ 381 w 529"/>
              <a:gd name="T23" fmla="*/ 59 h 646"/>
              <a:gd name="T24" fmla="*/ 352 w 529"/>
              <a:gd name="T25" fmla="*/ 30 h 646"/>
              <a:gd name="T26" fmla="*/ 293 w 529"/>
              <a:gd name="T27" fmla="*/ 30 h 646"/>
              <a:gd name="T28" fmla="*/ 264 w 529"/>
              <a:gd name="T29" fmla="*/ 0 h 646"/>
              <a:gd name="T30" fmla="*/ 176 w 529"/>
              <a:gd name="T31" fmla="*/ 30 h 646"/>
              <a:gd name="T32" fmla="*/ 147 w 529"/>
              <a:gd name="T33" fmla="*/ 59 h 646"/>
              <a:gd name="T34" fmla="*/ 29 w 529"/>
              <a:gd name="T35" fmla="*/ 88 h 646"/>
              <a:gd name="T36" fmla="*/ 0 w 529"/>
              <a:gd name="T37" fmla="*/ 118 h 646"/>
              <a:gd name="T38" fmla="*/ 0 w 529"/>
              <a:gd name="T39" fmla="*/ 616 h 646"/>
              <a:gd name="T40" fmla="*/ 498 w 529"/>
              <a:gd name="T41" fmla="*/ 645 h 646"/>
              <a:gd name="T42" fmla="*/ 528 w 529"/>
              <a:gd name="T43" fmla="*/ 616 h 646"/>
              <a:gd name="T44" fmla="*/ 528 w 529"/>
              <a:gd name="T45" fmla="*/ 118 h 646"/>
              <a:gd name="T46" fmla="*/ 103 w 529"/>
              <a:gd name="T47" fmla="*/ 499 h 646"/>
              <a:gd name="T48" fmla="*/ 366 w 529"/>
              <a:gd name="T49" fmla="*/ 499 h 646"/>
              <a:gd name="T50" fmla="*/ 381 w 529"/>
              <a:gd name="T51" fmla="*/ 484 h 646"/>
              <a:gd name="T52" fmla="*/ 103 w 529"/>
              <a:gd name="T53" fmla="*/ 469 h 646"/>
              <a:gd name="T54" fmla="*/ 88 w 529"/>
              <a:gd name="T55" fmla="*/ 484 h 646"/>
              <a:gd name="T56" fmla="*/ 103 w 529"/>
              <a:gd name="T57" fmla="*/ 499 h 646"/>
              <a:gd name="T58" fmla="*/ 425 w 529"/>
              <a:gd name="T59" fmla="*/ 411 h 646"/>
              <a:gd name="T60" fmla="*/ 440 w 529"/>
              <a:gd name="T61" fmla="*/ 396 h 646"/>
              <a:gd name="T62" fmla="*/ 425 w 529"/>
              <a:gd name="T63" fmla="*/ 381 h 646"/>
              <a:gd name="T64" fmla="*/ 103 w 529"/>
              <a:gd name="T65" fmla="*/ 381 h 646"/>
              <a:gd name="T66" fmla="*/ 88 w 529"/>
              <a:gd name="T67" fmla="*/ 396 h 646"/>
              <a:gd name="T68" fmla="*/ 103 w 529"/>
              <a:gd name="T69" fmla="*/ 323 h 646"/>
              <a:gd name="T70" fmla="*/ 279 w 529"/>
              <a:gd name="T71" fmla="*/ 323 h 646"/>
              <a:gd name="T72" fmla="*/ 293 w 529"/>
              <a:gd name="T73" fmla="*/ 308 h 646"/>
              <a:gd name="T74" fmla="*/ 103 w 529"/>
              <a:gd name="T75" fmla="*/ 293 h 646"/>
              <a:gd name="T76" fmla="*/ 88 w 529"/>
              <a:gd name="T77" fmla="*/ 308 h 646"/>
              <a:gd name="T78" fmla="*/ 103 w 529"/>
              <a:gd name="T79" fmla="*/ 323 h 6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29" h="646">
                <a:moveTo>
                  <a:pt x="498" y="176"/>
                </a:moveTo>
                <a:lnTo>
                  <a:pt x="29" y="176"/>
                </a:lnTo>
                <a:lnTo>
                  <a:pt x="29" y="118"/>
                </a:lnTo>
                <a:lnTo>
                  <a:pt x="147" y="118"/>
                </a:lnTo>
                <a:lnTo>
                  <a:pt x="147" y="118"/>
                </a:lnTo>
                <a:cubicBezTo>
                  <a:pt x="147" y="134"/>
                  <a:pt x="160" y="146"/>
                  <a:pt x="176" y="146"/>
                </a:cubicBezTo>
                <a:lnTo>
                  <a:pt x="352" y="146"/>
                </a:lnTo>
                <a:lnTo>
                  <a:pt x="352" y="146"/>
                </a:lnTo>
                <a:cubicBezTo>
                  <a:pt x="368" y="146"/>
                  <a:pt x="381" y="134"/>
                  <a:pt x="381" y="118"/>
                </a:cubicBezTo>
                <a:lnTo>
                  <a:pt x="498" y="118"/>
                </a:lnTo>
                <a:lnTo>
                  <a:pt x="498" y="176"/>
                </a:lnTo>
                <a:close/>
                <a:moveTo>
                  <a:pt x="498" y="616"/>
                </a:moveTo>
                <a:lnTo>
                  <a:pt x="29" y="616"/>
                </a:lnTo>
                <a:lnTo>
                  <a:pt x="29" y="205"/>
                </a:lnTo>
                <a:lnTo>
                  <a:pt x="498" y="205"/>
                </a:lnTo>
                <a:lnTo>
                  <a:pt x="498" y="616"/>
                </a:lnTo>
                <a:close/>
                <a:moveTo>
                  <a:pt x="176" y="59"/>
                </a:moveTo>
                <a:lnTo>
                  <a:pt x="352" y="59"/>
                </a:lnTo>
                <a:lnTo>
                  <a:pt x="352" y="118"/>
                </a:lnTo>
                <a:lnTo>
                  <a:pt x="176" y="118"/>
                </a:lnTo>
                <a:lnTo>
                  <a:pt x="176" y="59"/>
                </a:lnTo>
                <a:close/>
                <a:moveTo>
                  <a:pt x="498" y="88"/>
                </a:moveTo>
                <a:lnTo>
                  <a:pt x="381" y="88"/>
                </a:lnTo>
                <a:lnTo>
                  <a:pt x="381" y="59"/>
                </a:lnTo>
                <a:lnTo>
                  <a:pt x="381" y="59"/>
                </a:lnTo>
                <a:cubicBezTo>
                  <a:pt x="381" y="43"/>
                  <a:pt x="368" y="30"/>
                  <a:pt x="352" y="30"/>
                </a:cubicBezTo>
                <a:lnTo>
                  <a:pt x="293" y="30"/>
                </a:lnTo>
                <a:lnTo>
                  <a:pt x="293" y="30"/>
                </a:lnTo>
                <a:cubicBezTo>
                  <a:pt x="293" y="13"/>
                  <a:pt x="280" y="0"/>
                  <a:pt x="264" y="0"/>
                </a:cubicBezTo>
                <a:lnTo>
                  <a:pt x="264" y="0"/>
                </a:lnTo>
                <a:cubicBezTo>
                  <a:pt x="248" y="0"/>
                  <a:pt x="235" y="13"/>
                  <a:pt x="235" y="30"/>
                </a:cubicBezTo>
                <a:lnTo>
                  <a:pt x="176" y="30"/>
                </a:lnTo>
                <a:lnTo>
                  <a:pt x="176" y="30"/>
                </a:lnTo>
                <a:cubicBezTo>
                  <a:pt x="160" y="30"/>
                  <a:pt x="147" y="43"/>
                  <a:pt x="147" y="59"/>
                </a:cubicBezTo>
                <a:lnTo>
                  <a:pt x="147" y="88"/>
                </a:lnTo>
                <a:lnTo>
                  <a:pt x="29" y="88"/>
                </a:lnTo>
                <a:lnTo>
                  <a:pt x="29" y="88"/>
                </a:lnTo>
                <a:cubicBezTo>
                  <a:pt x="13" y="88"/>
                  <a:pt x="0" y="101"/>
                  <a:pt x="0" y="118"/>
                </a:cubicBezTo>
                <a:lnTo>
                  <a:pt x="0" y="616"/>
                </a:lnTo>
                <a:lnTo>
                  <a:pt x="0" y="616"/>
                </a:lnTo>
                <a:cubicBezTo>
                  <a:pt x="0" y="632"/>
                  <a:pt x="13" y="645"/>
                  <a:pt x="29" y="645"/>
                </a:cubicBezTo>
                <a:lnTo>
                  <a:pt x="498" y="645"/>
                </a:lnTo>
                <a:lnTo>
                  <a:pt x="498" y="645"/>
                </a:lnTo>
                <a:cubicBezTo>
                  <a:pt x="515" y="645"/>
                  <a:pt x="528" y="632"/>
                  <a:pt x="528" y="616"/>
                </a:cubicBezTo>
                <a:lnTo>
                  <a:pt x="528" y="118"/>
                </a:lnTo>
                <a:lnTo>
                  <a:pt x="528" y="118"/>
                </a:lnTo>
                <a:cubicBezTo>
                  <a:pt x="528" y="101"/>
                  <a:pt x="515" y="88"/>
                  <a:pt x="498" y="88"/>
                </a:cubicBezTo>
                <a:close/>
                <a:moveTo>
                  <a:pt x="103" y="499"/>
                </a:moveTo>
                <a:lnTo>
                  <a:pt x="366" y="499"/>
                </a:lnTo>
                <a:lnTo>
                  <a:pt x="366" y="499"/>
                </a:lnTo>
                <a:cubicBezTo>
                  <a:pt x="375" y="499"/>
                  <a:pt x="381" y="492"/>
                  <a:pt x="381" y="484"/>
                </a:cubicBezTo>
                <a:lnTo>
                  <a:pt x="381" y="484"/>
                </a:lnTo>
                <a:cubicBezTo>
                  <a:pt x="381" y="475"/>
                  <a:pt x="375" y="469"/>
                  <a:pt x="366" y="469"/>
                </a:cubicBezTo>
                <a:lnTo>
                  <a:pt x="103" y="469"/>
                </a:lnTo>
                <a:lnTo>
                  <a:pt x="103" y="469"/>
                </a:lnTo>
                <a:cubicBezTo>
                  <a:pt x="95" y="469"/>
                  <a:pt x="88" y="475"/>
                  <a:pt x="88" y="484"/>
                </a:cubicBezTo>
                <a:lnTo>
                  <a:pt x="88" y="484"/>
                </a:lnTo>
                <a:cubicBezTo>
                  <a:pt x="88" y="492"/>
                  <a:pt x="95" y="499"/>
                  <a:pt x="103" y="499"/>
                </a:cubicBezTo>
                <a:close/>
                <a:moveTo>
                  <a:pt x="103" y="411"/>
                </a:moveTo>
                <a:lnTo>
                  <a:pt x="425" y="411"/>
                </a:lnTo>
                <a:lnTo>
                  <a:pt x="425" y="411"/>
                </a:lnTo>
                <a:cubicBezTo>
                  <a:pt x="433" y="411"/>
                  <a:pt x="440" y="404"/>
                  <a:pt x="440" y="396"/>
                </a:cubicBezTo>
                <a:lnTo>
                  <a:pt x="440" y="396"/>
                </a:lnTo>
                <a:cubicBezTo>
                  <a:pt x="440" y="388"/>
                  <a:pt x="433" y="381"/>
                  <a:pt x="425" y="381"/>
                </a:cubicBezTo>
                <a:lnTo>
                  <a:pt x="103" y="381"/>
                </a:lnTo>
                <a:lnTo>
                  <a:pt x="103" y="381"/>
                </a:lnTo>
                <a:cubicBezTo>
                  <a:pt x="95" y="381"/>
                  <a:pt x="88" y="388"/>
                  <a:pt x="88" y="396"/>
                </a:cubicBezTo>
                <a:lnTo>
                  <a:pt x="88" y="396"/>
                </a:lnTo>
                <a:cubicBezTo>
                  <a:pt x="88" y="404"/>
                  <a:pt x="95" y="411"/>
                  <a:pt x="103" y="411"/>
                </a:cubicBezTo>
                <a:close/>
                <a:moveTo>
                  <a:pt x="103" y="323"/>
                </a:moveTo>
                <a:lnTo>
                  <a:pt x="279" y="323"/>
                </a:lnTo>
                <a:lnTo>
                  <a:pt x="279" y="323"/>
                </a:lnTo>
                <a:cubicBezTo>
                  <a:pt x="287" y="323"/>
                  <a:pt x="293" y="316"/>
                  <a:pt x="293" y="308"/>
                </a:cubicBezTo>
                <a:lnTo>
                  <a:pt x="293" y="308"/>
                </a:lnTo>
                <a:cubicBezTo>
                  <a:pt x="293" y="300"/>
                  <a:pt x="287" y="293"/>
                  <a:pt x="279" y="293"/>
                </a:cubicBezTo>
                <a:lnTo>
                  <a:pt x="103" y="293"/>
                </a:lnTo>
                <a:lnTo>
                  <a:pt x="103" y="293"/>
                </a:lnTo>
                <a:cubicBezTo>
                  <a:pt x="95" y="293"/>
                  <a:pt x="88" y="300"/>
                  <a:pt x="88" y="308"/>
                </a:cubicBezTo>
                <a:lnTo>
                  <a:pt x="88" y="308"/>
                </a:lnTo>
                <a:cubicBezTo>
                  <a:pt x="88" y="316"/>
                  <a:pt x="95" y="323"/>
                  <a:pt x="103" y="323"/>
                </a:cubicBezTo>
                <a:close/>
              </a:path>
            </a:pathLst>
          </a:custGeom>
          <a:solidFill>
            <a:schemeClr val="bg1"/>
          </a:solidFill>
          <a:ln>
            <a:noFill/>
          </a:ln>
          <a:effectLst/>
        </p:spPr>
        <p:txBody>
          <a:bodyPr wrap="none" anchor="ctr"/>
          <a:lstStyle/>
          <a:p>
            <a:endParaRPr lang="en-US" sz="6530" dirty="0">
              <a:latin typeface="DM Sans" pitchFamily="2" charset="77"/>
            </a:endParaRPr>
          </a:p>
        </p:txBody>
      </p:sp>
      <p:sp>
        <p:nvSpPr>
          <p:cNvPr id="51" name="Freeform 476">
            <a:extLst>
              <a:ext uri="{FF2B5EF4-FFF2-40B4-BE49-F238E27FC236}">
                <a16:creationId xmlns:a16="http://schemas.microsoft.com/office/drawing/2014/main" id="{F20D3D1E-8CE2-4179-BA1E-5E84E01E46AF}"/>
              </a:ext>
            </a:extLst>
          </p:cNvPr>
          <p:cNvSpPr>
            <a:spLocks noChangeArrowheads="1"/>
          </p:cNvSpPr>
          <p:nvPr/>
        </p:nvSpPr>
        <p:spPr bwMode="auto">
          <a:xfrm>
            <a:off x="3704989" y="1868288"/>
            <a:ext cx="403341" cy="378668"/>
          </a:xfrm>
          <a:custGeom>
            <a:avLst/>
            <a:gdLst>
              <a:gd name="T0" fmla="*/ 322 w 646"/>
              <a:gd name="T1" fmla="*/ 498 h 587"/>
              <a:gd name="T2" fmla="*/ 322 w 646"/>
              <a:gd name="T3" fmla="*/ 498 h 587"/>
              <a:gd name="T4" fmla="*/ 238 w 646"/>
              <a:gd name="T5" fmla="*/ 488 h 587"/>
              <a:gd name="T6" fmla="*/ 238 w 646"/>
              <a:gd name="T7" fmla="*/ 488 h 587"/>
              <a:gd name="T8" fmla="*/ 232 w 646"/>
              <a:gd name="T9" fmla="*/ 488 h 587"/>
              <a:gd name="T10" fmla="*/ 232 w 646"/>
              <a:gd name="T11" fmla="*/ 488 h 587"/>
              <a:gd name="T12" fmla="*/ 221 w 646"/>
              <a:gd name="T13" fmla="*/ 490 h 587"/>
              <a:gd name="T14" fmla="*/ 100 w 646"/>
              <a:gd name="T15" fmla="*/ 538 h 587"/>
              <a:gd name="T16" fmla="*/ 119 w 646"/>
              <a:gd name="T17" fmla="*/ 454 h 587"/>
              <a:gd name="T18" fmla="*/ 119 w 646"/>
              <a:gd name="T19" fmla="*/ 454 h 587"/>
              <a:gd name="T20" fmla="*/ 110 w 646"/>
              <a:gd name="T21" fmla="*/ 425 h 587"/>
              <a:gd name="T22" fmla="*/ 110 w 646"/>
              <a:gd name="T23" fmla="*/ 425 h 587"/>
              <a:gd name="T24" fmla="*/ 29 w 646"/>
              <a:gd name="T25" fmla="*/ 264 h 587"/>
              <a:gd name="T26" fmla="*/ 29 w 646"/>
              <a:gd name="T27" fmla="*/ 264 h 587"/>
              <a:gd name="T28" fmla="*/ 322 w 646"/>
              <a:gd name="T29" fmla="*/ 30 h 587"/>
              <a:gd name="T30" fmla="*/ 322 w 646"/>
              <a:gd name="T31" fmla="*/ 30 h 587"/>
              <a:gd name="T32" fmla="*/ 615 w 646"/>
              <a:gd name="T33" fmla="*/ 264 h 587"/>
              <a:gd name="T34" fmla="*/ 615 w 646"/>
              <a:gd name="T35" fmla="*/ 264 h 587"/>
              <a:gd name="T36" fmla="*/ 322 w 646"/>
              <a:gd name="T37" fmla="*/ 498 h 587"/>
              <a:gd name="T38" fmla="*/ 322 w 646"/>
              <a:gd name="T39" fmla="*/ 0 h 587"/>
              <a:gd name="T40" fmla="*/ 322 w 646"/>
              <a:gd name="T41" fmla="*/ 0 h 587"/>
              <a:gd name="T42" fmla="*/ 0 w 646"/>
              <a:gd name="T43" fmla="*/ 264 h 587"/>
              <a:gd name="T44" fmla="*/ 0 w 646"/>
              <a:gd name="T45" fmla="*/ 264 h 587"/>
              <a:gd name="T46" fmla="*/ 91 w 646"/>
              <a:gd name="T47" fmla="*/ 447 h 587"/>
              <a:gd name="T48" fmla="*/ 58 w 646"/>
              <a:gd name="T49" fmla="*/ 586 h 587"/>
              <a:gd name="T50" fmla="*/ 232 w 646"/>
              <a:gd name="T51" fmla="*/ 517 h 587"/>
              <a:gd name="T52" fmla="*/ 232 w 646"/>
              <a:gd name="T53" fmla="*/ 517 h 587"/>
              <a:gd name="T54" fmla="*/ 322 w 646"/>
              <a:gd name="T55" fmla="*/ 527 h 587"/>
              <a:gd name="T56" fmla="*/ 322 w 646"/>
              <a:gd name="T57" fmla="*/ 527 h 587"/>
              <a:gd name="T58" fmla="*/ 645 w 646"/>
              <a:gd name="T59" fmla="*/ 264 h 587"/>
              <a:gd name="T60" fmla="*/ 645 w 646"/>
              <a:gd name="T61" fmla="*/ 264 h 587"/>
              <a:gd name="T62" fmla="*/ 322 w 646"/>
              <a:gd name="T63" fmla="*/ 0 h 587"/>
              <a:gd name="T64" fmla="*/ 468 w 646"/>
              <a:gd name="T65" fmla="*/ 220 h 587"/>
              <a:gd name="T66" fmla="*/ 468 w 646"/>
              <a:gd name="T67" fmla="*/ 220 h 587"/>
              <a:gd name="T68" fmla="*/ 425 w 646"/>
              <a:gd name="T69" fmla="*/ 264 h 587"/>
              <a:gd name="T70" fmla="*/ 425 w 646"/>
              <a:gd name="T71" fmla="*/ 264 h 587"/>
              <a:gd name="T72" fmla="*/ 468 w 646"/>
              <a:gd name="T73" fmla="*/ 308 h 587"/>
              <a:gd name="T74" fmla="*/ 468 w 646"/>
              <a:gd name="T75" fmla="*/ 308 h 587"/>
              <a:gd name="T76" fmla="*/ 512 w 646"/>
              <a:gd name="T77" fmla="*/ 264 h 587"/>
              <a:gd name="T78" fmla="*/ 512 w 646"/>
              <a:gd name="T79" fmla="*/ 264 h 587"/>
              <a:gd name="T80" fmla="*/ 468 w 646"/>
              <a:gd name="T81" fmla="*/ 220 h 587"/>
              <a:gd name="T82" fmla="*/ 175 w 646"/>
              <a:gd name="T83" fmla="*/ 220 h 587"/>
              <a:gd name="T84" fmla="*/ 175 w 646"/>
              <a:gd name="T85" fmla="*/ 220 h 587"/>
              <a:gd name="T86" fmla="*/ 132 w 646"/>
              <a:gd name="T87" fmla="*/ 264 h 587"/>
              <a:gd name="T88" fmla="*/ 132 w 646"/>
              <a:gd name="T89" fmla="*/ 264 h 587"/>
              <a:gd name="T90" fmla="*/ 175 w 646"/>
              <a:gd name="T91" fmla="*/ 308 h 587"/>
              <a:gd name="T92" fmla="*/ 175 w 646"/>
              <a:gd name="T93" fmla="*/ 308 h 587"/>
              <a:gd name="T94" fmla="*/ 219 w 646"/>
              <a:gd name="T95" fmla="*/ 264 h 587"/>
              <a:gd name="T96" fmla="*/ 219 w 646"/>
              <a:gd name="T97" fmla="*/ 264 h 587"/>
              <a:gd name="T98" fmla="*/ 175 w 646"/>
              <a:gd name="T99" fmla="*/ 220 h 587"/>
              <a:gd name="T100" fmla="*/ 322 w 646"/>
              <a:gd name="T101" fmla="*/ 220 h 587"/>
              <a:gd name="T102" fmla="*/ 322 w 646"/>
              <a:gd name="T103" fmla="*/ 220 h 587"/>
              <a:gd name="T104" fmla="*/ 278 w 646"/>
              <a:gd name="T105" fmla="*/ 264 h 587"/>
              <a:gd name="T106" fmla="*/ 278 w 646"/>
              <a:gd name="T107" fmla="*/ 264 h 587"/>
              <a:gd name="T108" fmla="*/ 322 w 646"/>
              <a:gd name="T109" fmla="*/ 308 h 587"/>
              <a:gd name="T110" fmla="*/ 322 w 646"/>
              <a:gd name="T111" fmla="*/ 308 h 587"/>
              <a:gd name="T112" fmla="*/ 366 w 646"/>
              <a:gd name="T113" fmla="*/ 264 h 587"/>
              <a:gd name="T114" fmla="*/ 366 w 646"/>
              <a:gd name="T115" fmla="*/ 264 h 587"/>
              <a:gd name="T116" fmla="*/ 322 w 646"/>
              <a:gd name="T117" fmla="*/ 220 h 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46" h="587">
                <a:moveTo>
                  <a:pt x="322" y="498"/>
                </a:moveTo>
                <a:lnTo>
                  <a:pt x="322" y="498"/>
                </a:lnTo>
                <a:cubicBezTo>
                  <a:pt x="294" y="498"/>
                  <a:pt x="266" y="495"/>
                  <a:pt x="238" y="488"/>
                </a:cubicBezTo>
                <a:lnTo>
                  <a:pt x="238" y="488"/>
                </a:lnTo>
                <a:cubicBezTo>
                  <a:pt x="236" y="488"/>
                  <a:pt x="234" y="488"/>
                  <a:pt x="232" y="488"/>
                </a:cubicBezTo>
                <a:lnTo>
                  <a:pt x="232" y="488"/>
                </a:lnTo>
                <a:cubicBezTo>
                  <a:pt x="228" y="488"/>
                  <a:pt x="224" y="488"/>
                  <a:pt x="221" y="490"/>
                </a:cubicBezTo>
                <a:lnTo>
                  <a:pt x="100" y="538"/>
                </a:lnTo>
                <a:lnTo>
                  <a:pt x="119" y="454"/>
                </a:lnTo>
                <a:lnTo>
                  <a:pt x="119" y="454"/>
                </a:lnTo>
                <a:cubicBezTo>
                  <a:pt x="122" y="444"/>
                  <a:pt x="118" y="432"/>
                  <a:pt x="110" y="425"/>
                </a:cubicBezTo>
                <a:lnTo>
                  <a:pt x="110" y="425"/>
                </a:lnTo>
                <a:cubicBezTo>
                  <a:pt x="58" y="382"/>
                  <a:pt x="29" y="324"/>
                  <a:pt x="29" y="264"/>
                </a:cubicBezTo>
                <a:lnTo>
                  <a:pt x="29" y="264"/>
                </a:lnTo>
                <a:cubicBezTo>
                  <a:pt x="29" y="135"/>
                  <a:pt x="160" y="30"/>
                  <a:pt x="322" y="30"/>
                </a:cubicBezTo>
                <a:lnTo>
                  <a:pt x="322" y="30"/>
                </a:lnTo>
                <a:cubicBezTo>
                  <a:pt x="484" y="30"/>
                  <a:pt x="615" y="135"/>
                  <a:pt x="615" y="264"/>
                </a:cubicBezTo>
                <a:lnTo>
                  <a:pt x="615" y="264"/>
                </a:lnTo>
                <a:cubicBezTo>
                  <a:pt x="615" y="393"/>
                  <a:pt x="484" y="498"/>
                  <a:pt x="322" y="498"/>
                </a:cubicBezTo>
                <a:close/>
                <a:moveTo>
                  <a:pt x="322" y="0"/>
                </a:moveTo>
                <a:lnTo>
                  <a:pt x="322" y="0"/>
                </a:lnTo>
                <a:cubicBezTo>
                  <a:pt x="144" y="0"/>
                  <a:pt x="0" y="118"/>
                  <a:pt x="0" y="264"/>
                </a:cubicBezTo>
                <a:lnTo>
                  <a:pt x="0" y="264"/>
                </a:lnTo>
                <a:cubicBezTo>
                  <a:pt x="0" y="336"/>
                  <a:pt x="34" y="400"/>
                  <a:pt x="91" y="447"/>
                </a:cubicBezTo>
                <a:lnTo>
                  <a:pt x="58" y="586"/>
                </a:lnTo>
                <a:lnTo>
                  <a:pt x="232" y="517"/>
                </a:lnTo>
                <a:lnTo>
                  <a:pt x="232" y="517"/>
                </a:lnTo>
                <a:cubicBezTo>
                  <a:pt x="260" y="524"/>
                  <a:pt x="290" y="527"/>
                  <a:pt x="322" y="527"/>
                </a:cubicBezTo>
                <a:lnTo>
                  <a:pt x="322" y="527"/>
                </a:lnTo>
                <a:cubicBezTo>
                  <a:pt x="500" y="527"/>
                  <a:pt x="645" y="410"/>
                  <a:pt x="645" y="264"/>
                </a:cubicBezTo>
                <a:lnTo>
                  <a:pt x="645" y="264"/>
                </a:lnTo>
                <a:cubicBezTo>
                  <a:pt x="645" y="118"/>
                  <a:pt x="500" y="0"/>
                  <a:pt x="322" y="0"/>
                </a:cubicBezTo>
                <a:close/>
                <a:moveTo>
                  <a:pt x="468" y="220"/>
                </a:moveTo>
                <a:lnTo>
                  <a:pt x="468" y="220"/>
                </a:lnTo>
                <a:cubicBezTo>
                  <a:pt x="444" y="220"/>
                  <a:pt x="425" y="239"/>
                  <a:pt x="425" y="264"/>
                </a:cubicBezTo>
                <a:lnTo>
                  <a:pt x="425" y="264"/>
                </a:lnTo>
                <a:cubicBezTo>
                  <a:pt x="425" y="289"/>
                  <a:pt x="444" y="308"/>
                  <a:pt x="468" y="308"/>
                </a:cubicBezTo>
                <a:lnTo>
                  <a:pt x="468" y="308"/>
                </a:lnTo>
                <a:cubicBezTo>
                  <a:pt x="493" y="308"/>
                  <a:pt x="512" y="289"/>
                  <a:pt x="512" y="264"/>
                </a:cubicBezTo>
                <a:lnTo>
                  <a:pt x="512" y="264"/>
                </a:lnTo>
                <a:cubicBezTo>
                  <a:pt x="512" y="239"/>
                  <a:pt x="493" y="220"/>
                  <a:pt x="468" y="220"/>
                </a:cubicBezTo>
                <a:close/>
                <a:moveTo>
                  <a:pt x="175" y="220"/>
                </a:moveTo>
                <a:lnTo>
                  <a:pt x="175" y="220"/>
                </a:lnTo>
                <a:cubicBezTo>
                  <a:pt x="151" y="220"/>
                  <a:pt x="132" y="239"/>
                  <a:pt x="132" y="264"/>
                </a:cubicBezTo>
                <a:lnTo>
                  <a:pt x="132" y="264"/>
                </a:lnTo>
                <a:cubicBezTo>
                  <a:pt x="132" y="289"/>
                  <a:pt x="151" y="308"/>
                  <a:pt x="175" y="308"/>
                </a:cubicBezTo>
                <a:lnTo>
                  <a:pt x="175" y="308"/>
                </a:lnTo>
                <a:cubicBezTo>
                  <a:pt x="200" y="308"/>
                  <a:pt x="219" y="289"/>
                  <a:pt x="219" y="264"/>
                </a:cubicBezTo>
                <a:lnTo>
                  <a:pt x="219" y="264"/>
                </a:lnTo>
                <a:cubicBezTo>
                  <a:pt x="219" y="239"/>
                  <a:pt x="200" y="220"/>
                  <a:pt x="175" y="220"/>
                </a:cubicBezTo>
                <a:close/>
                <a:moveTo>
                  <a:pt x="322" y="220"/>
                </a:moveTo>
                <a:lnTo>
                  <a:pt x="322" y="220"/>
                </a:lnTo>
                <a:cubicBezTo>
                  <a:pt x="298" y="220"/>
                  <a:pt x="278" y="239"/>
                  <a:pt x="278" y="264"/>
                </a:cubicBezTo>
                <a:lnTo>
                  <a:pt x="278" y="264"/>
                </a:lnTo>
                <a:cubicBezTo>
                  <a:pt x="278" y="289"/>
                  <a:pt x="298" y="308"/>
                  <a:pt x="322" y="308"/>
                </a:cubicBezTo>
                <a:lnTo>
                  <a:pt x="322" y="308"/>
                </a:lnTo>
                <a:cubicBezTo>
                  <a:pt x="346" y="308"/>
                  <a:pt x="366" y="289"/>
                  <a:pt x="366" y="264"/>
                </a:cubicBezTo>
                <a:lnTo>
                  <a:pt x="366" y="264"/>
                </a:lnTo>
                <a:cubicBezTo>
                  <a:pt x="366" y="239"/>
                  <a:pt x="346" y="220"/>
                  <a:pt x="322" y="220"/>
                </a:cubicBezTo>
                <a:close/>
              </a:path>
            </a:pathLst>
          </a:custGeom>
          <a:solidFill>
            <a:schemeClr val="bg1"/>
          </a:solidFill>
          <a:ln>
            <a:noFill/>
          </a:ln>
          <a:effectLst/>
        </p:spPr>
        <p:txBody>
          <a:bodyPr wrap="none" anchor="ctr"/>
          <a:lstStyle/>
          <a:p>
            <a:endParaRPr lang="en-US" sz="6530" dirty="0">
              <a:latin typeface="DM Sans" pitchFamily="2" charset="77"/>
            </a:endParaRPr>
          </a:p>
        </p:txBody>
      </p:sp>
      <p:pic>
        <p:nvPicPr>
          <p:cNvPr id="3" name="Graphic 2" descr="Dollar with solid fill">
            <a:extLst>
              <a:ext uri="{FF2B5EF4-FFF2-40B4-BE49-F238E27FC236}">
                <a16:creationId xmlns:a16="http://schemas.microsoft.com/office/drawing/2014/main" id="{B9F8C6CF-7DCD-4174-A65E-8F39A0B200F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712946" y="4347770"/>
            <a:ext cx="404626" cy="404626"/>
          </a:xfrm>
          <a:prstGeom prst="rect">
            <a:avLst/>
          </a:prstGeom>
        </p:spPr>
      </p:pic>
    </p:spTree>
    <p:extLst>
      <p:ext uri="{BB962C8B-B14F-4D97-AF65-F5344CB8AC3E}">
        <p14:creationId xmlns:p14="http://schemas.microsoft.com/office/powerpoint/2010/main" val="2103252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146">
            <a:extLst>
              <a:ext uri="{FF2B5EF4-FFF2-40B4-BE49-F238E27FC236}">
                <a16:creationId xmlns:a16="http://schemas.microsoft.com/office/drawing/2014/main" id="{0D049AFE-AB9D-0C4B-AEF7-871EA11CCEC4}"/>
              </a:ext>
            </a:extLst>
          </p:cNvPr>
          <p:cNvSpPr>
            <a:spLocks noChangeArrowheads="1"/>
          </p:cNvSpPr>
          <p:nvPr/>
        </p:nvSpPr>
        <p:spPr bwMode="auto">
          <a:xfrm>
            <a:off x="4732712" y="1759293"/>
            <a:ext cx="3535696" cy="853018"/>
          </a:xfrm>
          <a:prstGeom prst="roundRect">
            <a:avLst>
              <a:gd name="adj" fmla="val 50000"/>
            </a:avLst>
          </a:prstGeom>
          <a:noFill/>
          <a:ln w="1270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1350" dirty="0">
              <a:latin typeface="Poppins" pitchFamily="2" charset="77"/>
            </a:endParaRPr>
          </a:p>
        </p:txBody>
      </p:sp>
      <p:sp>
        <p:nvSpPr>
          <p:cNvPr id="18" name="Freeform 147">
            <a:extLst>
              <a:ext uri="{FF2B5EF4-FFF2-40B4-BE49-F238E27FC236}">
                <a16:creationId xmlns:a16="http://schemas.microsoft.com/office/drawing/2014/main" id="{75729B92-BE49-F740-8682-B1ED833611F3}"/>
              </a:ext>
            </a:extLst>
          </p:cNvPr>
          <p:cNvSpPr>
            <a:spLocks noChangeArrowheads="1"/>
          </p:cNvSpPr>
          <p:nvPr/>
        </p:nvSpPr>
        <p:spPr bwMode="auto">
          <a:xfrm>
            <a:off x="4837795" y="1845831"/>
            <a:ext cx="679942" cy="679942"/>
          </a:xfrm>
          <a:custGeom>
            <a:avLst/>
            <a:gdLst>
              <a:gd name="T0" fmla="*/ 1454 w 1455"/>
              <a:gd name="T1" fmla="*/ 727 h 1456"/>
              <a:gd name="T2" fmla="*/ 1454 w 1455"/>
              <a:gd name="T3" fmla="*/ 727 h 1456"/>
              <a:gd name="T4" fmla="*/ 727 w 1455"/>
              <a:gd name="T5" fmla="*/ 1455 h 1456"/>
              <a:gd name="T6" fmla="*/ 727 w 1455"/>
              <a:gd name="T7" fmla="*/ 1455 h 1456"/>
              <a:gd name="T8" fmla="*/ 0 w 1455"/>
              <a:gd name="T9" fmla="*/ 727 h 1456"/>
              <a:gd name="T10" fmla="*/ 0 w 1455"/>
              <a:gd name="T11" fmla="*/ 727 h 1456"/>
              <a:gd name="T12" fmla="*/ 727 w 1455"/>
              <a:gd name="T13" fmla="*/ 0 h 1456"/>
              <a:gd name="T14" fmla="*/ 727 w 1455"/>
              <a:gd name="T15" fmla="*/ 0 h 1456"/>
              <a:gd name="T16" fmla="*/ 1454 w 1455"/>
              <a:gd name="T17" fmla="*/ 727 h 1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55" h="1456">
                <a:moveTo>
                  <a:pt x="1454" y="727"/>
                </a:moveTo>
                <a:lnTo>
                  <a:pt x="1454" y="727"/>
                </a:lnTo>
                <a:cubicBezTo>
                  <a:pt x="1454" y="1129"/>
                  <a:pt x="1129" y="1455"/>
                  <a:pt x="727" y="1455"/>
                </a:cubicBezTo>
                <a:lnTo>
                  <a:pt x="727" y="1455"/>
                </a:lnTo>
                <a:cubicBezTo>
                  <a:pt x="326" y="1455"/>
                  <a:pt x="0" y="1129"/>
                  <a:pt x="0" y="727"/>
                </a:cubicBezTo>
                <a:lnTo>
                  <a:pt x="0" y="727"/>
                </a:lnTo>
                <a:cubicBezTo>
                  <a:pt x="0" y="325"/>
                  <a:pt x="326" y="0"/>
                  <a:pt x="727" y="0"/>
                </a:cubicBezTo>
                <a:lnTo>
                  <a:pt x="727" y="0"/>
                </a:lnTo>
                <a:cubicBezTo>
                  <a:pt x="1129" y="0"/>
                  <a:pt x="1454" y="325"/>
                  <a:pt x="1454" y="727"/>
                </a:cubicBezTo>
              </a:path>
            </a:pathLst>
          </a:custGeom>
          <a:solidFill>
            <a:schemeClr val="accent1"/>
          </a:solidFill>
          <a:ln>
            <a:noFill/>
          </a:ln>
          <a:effectLst/>
        </p:spPr>
        <p:txBody>
          <a:bodyPr wrap="none" anchor="ctr"/>
          <a:lstStyle/>
          <a:p>
            <a:endParaRPr lang="en-US" sz="1350" dirty="0">
              <a:latin typeface="Poppins" pitchFamily="2" charset="77"/>
            </a:endParaRPr>
          </a:p>
        </p:txBody>
      </p:sp>
      <p:sp>
        <p:nvSpPr>
          <p:cNvPr id="19" name="Freeform 219">
            <a:extLst>
              <a:ext uri="{FF2B5EF4-FFF2-40B4-BE49-F238E27FC236}">
                <a16:creationId xmlns:a16="http://schemas.microsoft.com/office/drawing/2014/main" id="{30646B18-03EA-EF4D-AA87-29CEA0BDE454}"/>
              </a:ext>
            </a:extLst>
          </p:cNvPr>
          <p:cNvSpPr>
            <a:spLocks noChangeArrowheads="1"/>
          </p:cNvSpPr>
          <p:nvPr/>
        </p:nvSpPr>
        <p:spPr bwMode="auto">
          <a:xfrm>
            <a:off x="4732712" y="2911073"/>
            <a:ext cx="3535696" cy="853018"/>
          </a:xfrm>
          <a:prstGeom prst="roundRect">
            <a:avLst>
              <a:gd name="adj" fmla="val 50000"/>
            </a:avLst>
          </a:prstGeom>
          <a:noFill/>
          <a:ln w="1270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1350" dirty="0">
              <a:latin typeface="Poppins" pitchFamily="2" charset="77"/>
            </a:endParaRPr>
          </a:p>
        </p:txBody>
      </p:sp>
      <p:sp>
        <p:nvSpPr>
          <p:cNvPr id="20" name="Freeform 220">
            <a:extLst>
              <a:ext uri="{FF2B5EF4-FFF2-40B4-BE49-F238E27FC236}">
                <a16:creationId xmlns:a16="http://schemas.microsoft.com/office/drawing/2014/main" id="{DBD7F00C-DCCC-B34B-A2EC-976858A2E918}"/>
              </a:ext>
            </a:extLst>
          </p:cNvPr>
          <p:cNvSpPr>
            <a:spLocks noChangeArrowheads="1"/>
          </p:cNvSpPr>
          <p:nvPr/>
        </p:nvSpPr>
        <p:spPr bwMode="auto">
          <a:xfrm>
            <a:off x="4837795" y="2997610"/>
            <a:ext cx="679942" cy="679942"/>
          </a:xfrm>
          <a:custGeom>
            <a:avLst/>
            <a:gdLst>
              <a:gd name="T0" fmla="*/ 1454 w 1455"/>
              <a:gd name="T1" fmla="*/ 728 h 1456"/>
              <a:gd name="T2" fmla="*/ 1454 w 1455"/>
              <a:gd name="T3" fmla="*/ 728 h 1456"/>
              <a:gd name="T4" fmla="*/ 727 w 1455"/>
              <a:gd name="T5" fmla="*/ 1455 h 1456"/>
              <a:gd name="T6" fmla="*/ 727 w 1455"/>
              <a:gd name="T7" fmla="*/ 1455 h 1456"/>
              <a:gd name="T8" fmla="*/ 0 w 1455"/>
              <a:gd name="T9" fmla="*/ 728 h 1456"/>
              <a:gd name="T10" fmla="*/ 0 w 1455"/>
              <a:gd name="T11" fmla="*/ 728 h 1456"/>
              <a:gd name="T12" fmla="*/ 727 w 1455"/>
              <a:gd name="T13" fmla="*/ 0 h 1456"/>
              <a:gd name="T14" fmla="*/ 727 w 1455"/>
              <a:gd name="T15" fmla="*/ 0 h 1456"/>
              <a:gd name="T16" fmla="*/ 1454 w 1455"/>
              <a:gd name="T17" fmla="*/ 728 h 1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55" h="1456">
                <a:moveTo>
                  <a:pt x="1454" y="728"/>
                </a:moveTo>
                <a:lnTo>
                  <a:pt x="1454" y="728"/>
                </a:lnTo>
                <a:cubicBezTo>
                  <a:pt x="1454" y="1129"/>
                  <a:pt x="1129" y="1455"/>
                  <a:pt x="727" y="1455"/>
                </a:cubicBezTo>
                <a:lnTo>
                  <a:pt x="727" y="1455"/>
                </a:lnTo>
                <a:cubicBezTo>
                  <a:pt x="326" y="1455"/>
                  <a:pt x="0" y="1129"/>
                  <a:pt x="0" y="728"/>
                </a:cubicBezTo>
                <a:lnTo>
                  <a:pt x="0" y="728"/>
                </a:lnTo>
                <a:cubicBezTo>
                  <a:pt x="0" y="326"/>
                  <a:pt x="326" y="0"/>
                  <a:pt x="727" y="0"/>
                </a:cubicBezTo>
                <a:lnTo>
                  <a:pt x="727" y="0"/>
                </a:lnTo>
                <a:cubicBezTo>
                  <a:pt x="1129" y="0"/>
                  <a:pt x="1454" y="326"/>
                  <a:pt x="1454" y="728"/>
                </a:cubicBezTo>
              </a:path>
            </a:pathLst>
          </a:custGeom>
          <a:solidFill>
            <a:schemeClr val="accent2"/>
          </a:solidFill>
          <a:ln>
            <a:noFill/>
          </a:ln>
          <a:effectLst/>
        </p:spPr>
        <p:txBody>
          <a:bodyPr wrap="none" anchor="ctr"/>
          <a:lstStyle/>
          <a:p>
            <a:endParaRPr lang="en-US" sz="1350" dirty="0">
              <a:latin typeface="Poppins" pitchFamily="2" charset="77"/>
            </a:endParaRPr>
          </a:p>
        </p:txBody>
      </p:sp>
      <p:sp>
        <p:nvSpPr>
          <p:cNvPr id="21" name="Freeform 292">
            <a:extLst>
              <a:ext uri="{FF2B5EF4-FFF2-40B4-BE49-F238E27FC236}">
                <a16:creationId xmlns:a16="http://schemas.microsoft.com/office/drawing/2014/main" id="{EF60E358-8056-234E-8D6A-F5C59E36EE7B}"/>
              </a:ext>
            </a:extLst>
          </p:cNvPr>
          <p:cNvSpPr>
            <a:spLocks noChangeArrowheads="1"/>
          </p:cNvSpPr>
          <p:nvPr/>
        </p:nvSpPr>
        <p:spPr bwMode="auto">
          <a:xfrm>
            <a:off x="4732712" y="4062853"/>
            <a:ext cx="3535696" cy="853018"/>
          </a:xfrm>
          <a:prstGeom prst="roundRect">
            <a:avLst>
              <a:gd name="adj" fmla="val 50000"/>
            </a:avLst>
          </a:prstGeom>
          <a:noFill/>
          <a:ln w="1270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1350" dirty="0">
              <a:latin typeface="Poppins" pitchFamily="2" charset="77"/>
            </a:endParaRPr>
          </a:p>
        </p:txBody>
      </p:sp>
      <p:sp>
        <p:nvSpPr>
          <p:cNvPr id="22" name="Freeform 293">
            <a:extLst>
              <a:ext uri="{FF2B5EF4-FFF2-40B4-BE49-F238E27FC236}">
                <a16:creationId xmlns:a16="http://schemas.microsoft.com/office/drawing/2014/main" id="{F397D681-803F-DF4F-B68B-6B2CCAB97EEB}"/>
              </a:ext>
            </a:extLst>
          </p:cNvPr>
          <p:cNvSpPr>
            <a:spLocks noChangeArrowheads="1"/>
          </p:cNvSpPr>
          <p:nvPr/>
        </p:nvSpPr>
        <p:spPr bwMode="auto">
          <a:xfrm>
            <a:off x="4837795" y="4149390"/>
            <a:ext cx="679942" cy="679942"/>
          </a:xfrm>
          <a:custGeom>
            <a:avLst/>
            <a:gdLst>
              <a:gd name="T0" fmla="*/ 1454 w 1455"/>
              <a:gd name="T1" fmla="*/ 728 h 1456"/>
              <a:gd name="T2" fmla="*/ 1454 w 1455"/>
              <a:gd name="T3" fmla="*/ 728 h 1456"/>
              <a:gd name="T4" fmla="*/ 727 w 1455"/>
              <a:gd name="T5" fmla="*/ 1455 h 1456"/>
              <a:gd name="T6" fmla="*/ 727 w 1455"/>
              <a:gd name="T7" fmla="*/ 1455 h 1456"/>
              <a:gd name="T8" fmla="*/ 0 w 1455"/>
              <a:gd name="T9" fmla="*/ 728 h 1456"/>
              <a:gd name="T10" fmla="*/ 0 w 1455"/>
              <a:gd name="T11" fmla="*/ 728 h 1456"/>
              <a:gd name="T12" fmla="*/ 727 w 1455"/>
              <a:gd name="T13" fmla="*/ 0 h 1456"/>
              <a:gd name="T14" fmla="*/ 727 w 1455"/>
              <a:gd name="T15" fmla="*/ 0 h 1456"/>
              <a:gd name="T16" fmla="*/ 1454 w 1455"/>
              <a:gd name="T17" fmla="*/ 728 h 1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55" h="1456">
                <a:moveTo>
                  <a:pt x="1454" y="728"/>
                </a:moveTo>
                <a:lnTo>
                  <a:pt x="1454" y="728"/>
                </a:lnTo>
                <a:cubicBezTo>
                  <a:pt x="1454" y="1129"/>
                  <a:pt x="1129" y="1455"/>
                  <a:pt x="727" y="1455"/>
                </a:cubicBezTo>
                <a:lnTo>
                  <a:pt x="727" y="1455"/>
                </a:lnTo>
                <a:cubicBezTo>
                  <a:pt x="326" y="1455"/>
                  <a:pt x="0" y="1129"/>
                  <a:pt x="0" y="728"/>
                </a:cubicBezTo>
                <a:lnTo>
                  <a:pt x="0" y="728"/>
                </a:lnTo>
                <a:cubicBezTo>
                  <a:pt x="0" y="326"/>
                  <a:pt x="326" y="0"/>
                  <a:pt x="727" y="0"/>
                </a:cubicBezTo>
                <a:lnTo>
                  <a:pt x="727" y="0"/>
                </a:lnTo>
                <a:cubicBezTo>
                  <a:pt x="1129" y="0"/>
                  <a:pt x="1454" y="326"/>
                  <a:pt x="1454" y="728"/>
                </a:cubicBezTo>
              </a:path>
            </a:pathLst>
          </a:custGeom>
          <a:solidFill>
            <a:schemeClr val="accent3"/>
          </a:solidFill>
          <a:ln>
            <a:noFill/>
          </a:ln>
          <a:effectLst/>
        </p:spPr>
        <p:txBody>
          <a:bodyPr wrap="none" anchor="ctr"/>
          <a:lstStyle/>
          <a:p>
            <a:endParaRPr lang="en-US" sz="1350" dirty="0">
              <a:latin typeface="Poppins" pitchFamily="2" charset="77"/>
            </a:endParaRPr>
          </a:p>
        </p:txBody>
      </p:sp>
      <p:grpSp>
        <p:nvGrpSpPr>
          <p:cNvPr id="32" name="Group 31">
            <a:extLst>
              <a:ext uri="{FF2B5EF4-FFF2-40B4-BE49-F238E27FC236}">
                <a16:creationId xmlns:a16="http://schemas.microsoft.com/office/drawing/2014/main" id="{96BDE5F4-165C-9047-8A75-E8085A1ED894}"/>
              </a:ext>
            </a:extLst>
          </p:cNvPr>
          <p:cNvGrpSpPr/>
          <p:nvPr/>
        </p:nvGrpSpPr>
        <p:grpSpPr>
          <a:xfrm>
            <a:off x="955947" y="1759292"/>
            <a:ext cx="3127264" cy="3139628"/>
            <a:chOff x="2548528" y="3930208"/>
            <a:chExt cx="8337200" cy="8370161"/>
          </a:xfrm>
        </p:grpSpPr>
        <p:sp>
          <p:nvSpPr>
            <p:cNvPr id="12" name="Freeform 139">
              <a:extLst>
                <a:ext uri="{FF2B5EF4-FFF2-40B4-BE49-F238E27FC236}">
                  <a16:creationId xmlns:a16="http://schemas.microsoft.com/office/drawing/2014/main" id="{97E7CCB7-F81A-4D46-B68A-E635AC7EED5A}"/>
                </a:ext>
              </a:extLst>
            </p:cNvPr>
            <p:cNvSpPr>
              <a:spLocks noChangeArrowheads="1"/>
            </p:cNvSpPr>
            <p:nvPr/>
          </p:nvSpPr>
          <p:spPr bwMode="auto">
            <a:xfrm>
              <a:off x="5564210" y="5946156"/>
              <a:ext cx="4998672" cy="3971475"/>
            </a:xfrm>
            <a:custGeom>
              <a:avLst/>
              <a:gdLst>
                <a:gd name="T0" fmla="*/ 3596 w 4014"/>
                <a:gd name="T1" fmla="*/ 20 h 3189"/>
                <a:gd name="T2" fmla="*/ 1853 w 4014"/>
                <a:gd name="T3" fmla="*/ 169 h 3189"/>
                <a:gd name="T4" fmla="*/ 1853 w 4014"/>
                <a:gd name="T5" fmla="*/ 452 h 3189"/>
                <a:gd name="T6" fmla="*/ 1853 w 4014"/>
                <a:gd name="T7" fmla="*/ 452 h 3189"/>
                <a:gd name="T8" fmla="*/ 1516 w 4014"/>
                <a:gd name="T9" fmla="*/ 822 h 3189"/>
                <a:gd name="T10" fmla="*/ 1285 w 4014"/>
                <a:gd name="T11" fmla="*/ 844 h 3189"/>
                <a:gd name="T12" fmla="*/ 1285 w 4014"/>
                <a:gd name="T13" fmla="*/ 844 h 3189"/>
                <a:gd name="T14" fmla="*/ 712 w 4014"/>
                <a:gd name="T15" fmla="*/ 1570 h 3189"/>
                <a:gd name="T16" fmla="*/ 712 w 4014"/>
                <a:gd name="T17" fmla="*/ 1570 h 3189"/>
                <a:gd name="T18" fmla="*/ 735 w 4014"/>
                <a:gd name="T19" fmla="*/ 894 h 3189"/>
                <a:gd name="T20" fmla="*/ 0 w 4014"/>
                <a:gd name="T21" fmla="*/ 963 h 3189"/>
                <a:gd name="T22" fmla="*/ 0 w 4014"/>
                <a:gd name="T23" fmla="*/ 2069 h 3189"/>
                <a:gd name="T24" fmla="*/ 0 w 4014"/>
                <a:gd name="T25" fmla="*/ 2069 h 3189"/>
                <a:gd name="T26" fmla="*/ 338 w 4014"/>
                <a:gd name="T27" fmla="*/ 2440 h 3189"/>
                <a:gd name="T28" fmla="*/ 568 w 4014"/>
                <a:gd name="T29" fmla="*/ 2461 h 3189"/>
                <a:gd name="T30" fmla="*/ 568 w 4014"/>
                <a:gd name="T31" fmla="*/ 2461 h 3189"/>
                <a:gd name="T32" fmla="*/ 1141 w 4014"/>
                <a:gd name="T33" fmla="*/ 3188 h 3189"/>
                <a:gd name="T34" fmla="*/ 1141 w 4014"/>
                <a:gd name="T35" fmla="*/ 3188 h 3189"/>
                <a:gd name="T36" fmla="*/ 1118 w 4014"/>
                <a:gd name="T37" fmla="*/ 2512 h 3189"/>
                <a:gd name="T38" fmla="*/ 3481 w 4014"/>
                <a:gd name="T39" fmla="*/ 2732 h 3189"/>
                <a:gd name="T40" fmla="*/ 3481 w 4014"/>
                <a:gd name="T41" fmla="*/ 2732 h 3189"/>
                <a:gd name="T42" fmla="*/ 3887 w 4014"/>
                <a:gd name="T43" fmla="*/ 2382 h 3189"/>
                <a:gd name="T44" fmla="*/ 4000 w 4014"/>
                <a:gd name="T45" fmla="*/ 412 h 3189"/>
                <a:gd name="T46" fmla="*/ 4000 w 4014"/>
                <a:gd name="T47" fmla="*/ 412 h 3189"/>
                <a:gd name="T48" fmla="*/ 3596 w 4014"/>
                <a:gd name="T49" fmla="*/ 20 h 3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014" h="3189">
                  <a:moveTo>
                    <a:pt x="3596" y="20"/>
                  </a:moveTo>
                  <a:lnTo>
                    <a:pt x="1853" y="169"/>
                  </a:lnTo>
                  <a:lnTo>
                    <a:pt x="1853" y="452"/>
                  </a:lnTo>
                  <a:lnTo>
                    <a:pt x="1853" y="452"/>
                  </a:lnTo>
                  <a:cubicBezTo>
                    <a:pt x="1853" y="644"/>
                    <a:pt x="1707" y="804"/>
                    <a:pt x="1516" y="822"/>
                  </a:cubicBezTo>
                  <a:lnTo>
                    <a:pt x="1285" y="844"/>
                  </a:lnTo>
                  <a:lnTo>
                    <a:pt x="1285" y="844"/>
                  </a:lnTo>
                  <a:cubicBezTo>
                    <a:pt x="1182" y="1472"/>
                    <a:pt x="712" y="1570"/>
                    <a:pt x="712" y="1570"/>
                  </a:cubicBezTo>
                  <a:lnTo>
                    <a:pt x="712" y="1570"/>
                  </a:lnTo>
                  <a:cubicBezTo>
                    <a:pt x="843" y="1492"/>
                    <a:pt x="800" y="1168"/>
                    <a:pt x="735" y="894"/>
                  </a:cubicBezTo>
                  <a:lnTo>
                    <a:pt x="0" y="963"/>
                  </a:lnTo>
                  <a:lnTo>
                    <a:pt x="0" y="2069"/>
                  </a:lnTo>
                  <a:lnTo>
                    <a:pt x="0" y="2069"/>
                  </a:lnTo>
                  <a:cubicBezTo>
                    <a:pt x="0" y="2261"/>
                    <a:pt x="146" y="2422"/>
                    <a:pt x="338" y="2440"/>
                  </a:cubicBezTo>
                  <a:lnTo>
                    <a:pt x="568" y="2461"/>
                  </a:lnTo>
                  <a:lnTo>
                    <a:pt x="568" y="2461"/>
                  </a:lnTo>
                  <a:cubicBezTo>
                    <a:pt x="671" y="3089"/>
                    <a:pt x="1141" y="3188"/>
                    <a:pt x="1141" y="3188"/>
                  </a:cubicBezTo>
                  <a:lnTo>
                    <a:pt x="1141" y="3188"/>
                  </a:lnTo>
                  <a:cubicBezTo>
                    <a:pt x="1010" y="3109"/>
                    <a:pt x="1053" y="2785"/>
                    <a:pt x="1118" y="2512"/>
                  </a:cubicBezTo>
                  <a:lnTo>
                    <a:pt x="3481" y="2732"/>
                  </a:lnTo>
                  <a:lnTo>
                    <a:pt x="3481" y="2732"/>
                  </a:lnTo>
                  <a:cubicBezTo>
                    <a:pt x="3691" y="2751"/>
                    <a:pt x="3875" y="2593"/>
                    <a:pt x="3887" y="2382"/>
                  </a:cubicBezTo>
                  <a:lnTo>
                    <a:pt x="4000" y="412"/>
                  </a:lnTo>
                  <a:lnTo>
                    <a:pt x="4000" y="412"/>
                  </a:lnTo>
                  <a:cubicBezTo>
                    <a:pt x="4013" y="185"/>
                    <a:pt x="3822" y="0"/>
                    <a:pt x="3596" y="20"/>
                  </a:cubicBezTo>
                </a:path>
              </a:pathLst>
            </a:custGeom>
            <a:solidFill>
              <a:schemeClr val="accent4"/>
            </a:solidFill>
            <a:ln>
              <a:noFill/>
            </a:ln>
            <a:effectLst/>
          </p:spPr>
          <p:txBody>
            <a:bodyPr wrap="none" anchor="ctr"/>
            <a:lstStyle/>
            <a:p>
              <a:endParaRPr lang="en-US" sz="1350" dirty="0">
                <a:latin typeface="Poppins" pitchFamily="2" charset="77"/>
              </a:endParaRPr>
            </a:p>
          </p:txBody>
        </p:sp>
        <p:sp>
          <p:nvSpPr>
            <p:cNvPr id="13" name="Freeform 140">
              <a:extLst>
                <a:ext uri="{FF2B5EF4-FFF2-40B4-BE49-F238E27FC236}">
                  <a16:creationId xmlns:a16="http://schemas.microsoft.com/office/drawing/2014/main" id="{5EF996AA-E2A1-C943-8168-34A8C04F9DF8}"/>
                </a:ext>
              </a:extLst>
            </p:cNvPr>
            <p:cNvSpPr>
              <a:spLocks noChangeArrowheads="1"/>
            </p:cNvSpPr>
            <p:nvPr/>
          </p:nvSpPr>
          <p:spPr bwMode="auto">
            <a:xfrm>
              <a:off x="2872617" y="3930208"/>
              <a:ext cx="4998672" cy="3427661"/>
            </a:xfrm>
            <a:custGeom>
              <a:avLst/>
              <a:gdLst>
                <a:gd name="T0" fmla="*/ 2499 w 4014"/>
                <a:gd name="T1" fmla="*/ 1918 h 2752"/>
                <a:gd name="T2" fmla="*/ 4013 w 4014"/>
                <a:gd name="T3" fmla="*/ 1787 h 2752"/>
                <a:gd name="T4" fmla="*/ 4013 w 4014"/>
                <a:gd name="T5" fmla="*/ 671 h 2752"/>
                <a:gd name="T6" fmla="*/ 4013 w 4014"/>
                <a:gd name="T7" fmla="*/ 671 h 2752"/>
                <a:gd name="T8" fmla="*/ 3672 w 4014"/>
                <a:gd name="T9" fmla="*/ 300 h 2752"/>
                <a:gd name="T10" fmla="*/ 416 w 4014"/>
                <a:gd name="T11" fmla="*/ 20 h 2752"/>
                <a:gd name="T12" fmla="*/ 416 w 4014"/>
                <a:gd name="T13" fmla="*/ 20 h 2752"/>
                <a:gd name="T14" fmla="*/ 13 w 4014"/>
                <a:gd name="T15" fmla="*/ 412 h 2752"/>
                <a:gd name="T16" fmla="*/ 125 w 4014"/>
                <a:gd name="T17" fmla="*/ 2382 h 2752"/>
                <a:gd name="T18" fmla="*/ 125 w 4014"/>
                <a:gd name="T19" fmla="*/ 2382 h 2752"/>
                <a:gd name="T20" fmla="*/ 531 w 4014"/>
                <a:gd name="T21" fmla="*/ 2732 h 2752"/>
                <a:gd name="T22" fmla="*/ 2159 w 4014"/>
                <a:gd name="T23" fmla="*/ 2581 h 2752"/>
                <a:gd name="T24" fmla="*/ 2159 w 4014"/>
                <a:gd name="T25" fmla="*/ 2289 h 2752"/>
                <a:gd name="T26" fmla="*/ 2159 w 4014"/>
                <a:gd name="T27" fmla="*/ 2289 h 2752"/>
                <a:gd name="T28" fmla="*/ 2499 w 4014"/>
                <a:gd name="T29" fmla="*/ 1918 h 2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014" h="2752">
                  <a:moveTo>
                    <a:pt x="2499" y="1918"/>
                  </a:moveTo>
                  <a:lnTo>
                    <a:pt x="4013" y="1787"/>
                  </a:lnTo>
                  <a:lnTo>
                    <a:pt x="4013" y="671"/>
                  </a:lnTo>
                  <a:lnTo>
                    <a:pt x="4013" y="671"/>
                  </a:lnTo>
                  <a:cubicBezTo>
                    <a:pt x="4013" y="478"/>
                    <a:pt x="3865" y="317"/>
                    <a:pt x="3672" y="300"/>
                  </a:cubicBezTo>
                  <a:lnTo>
                    <a:pt x="416" y="20"/>
                  </a:lnTo>
                  <a:lnTo>
                    <a:pt x="416" y="20"/>
                  </a:lnTo>
                  <a:cubicBezTo>
                    <a:pt x="191" y="0"/>
                    <a:pt x="0" y="186"/>
                    <a:pt x="13" y="412"/>
                  </a:cubicBezTo>
                  <a:lnTo>
                    <a:pt x="125" y="2382"/>
                  </a:lnTo>
                  <a:lnTo>
                    <a:pt x="125" y="2382"/>
                  </a:lnTo>
                  <a:cubicBezTo>
                    <a:pt x="137" y="2593"/>
                    <a:pt x="321" y="2751"/>
                    <a:pt x="531" y="2732"/>
                  </a:cubicBezTo>
                  <a:lnTo>
                    <a:pt x="2159" y="2581"/>
                  </a:lnTo>
                  <a:lnTo>
                    <a:pt x="2159" y="2289"/>
                  </a:lnTo>
                  <a:lnTo>
                    <a:pt x="2159" y="2289"/>
                  </a:lnTo>
                  <a:cubicBezTo>
                    <a:pt x="2159" y="2096"/>
                    <a:pt x="2307" y="1935"/>
                    <a:pt x="2499" y="1918"/>
                  </a:cubicBezTo>
                </a:path>
              </a:pathLst>
            </a:custGeom>
            <a:solidFill>
              <a:schemeClr val="accent2"/>
            </a:solidFill>
            <a:ln>
              <a:noFill/>
            </a:ln>
            <a:effectLst/>
          </p:spPr>
          <p:txBody>
            <a:bodyPr wrap="none" anchor="ctr"/>
            <a:lstStyle/>
            <a:p>
              <a:endParaRPr lang="en-US" sz="1350" dirty="0">
                <a:latin typeface="Poppins" pitchFamily="2" charset="77"/>
              </a:endParaRPr>
            </a:p>
          </p:txBody>
        </p:sp>
        <p:sp>
          <p:nvSpPr>
            <p:cNvPr id="14" name="Freeform 141">
              <a:extLst>
                <a:ext uri="{FF2B5EF4-FFF2-40B4-BE49-F238E27FC236}">
                  <a16:creationId xmlns:a16="http://schemas.microsoft.com/office/drawing/2014/main" id="{008FBA92-825D-0644-A752-0C76A9628DE6}"/>
                </a:ext>
              </a:extLst>
            </p:cNvPr>
            <p:cNvSpPr>
              <a:spLocks noChangeArrowheads="1"/>
            </p:cNvSpPr>
            <p:nvPr/>
          </p:nvSpPr>
          <p:spPr bwMode="auto">
            <a:xfrm>
              <a:off x="5564208" y="6160387"/>
              <a:ext cx="2312574" cy="1746788"/>
            </a:xfrm>
            <a:custGeom>
              <a:avLst/>
              <a:gdLst>
                <a:gd name="T0" fmla="*/ 712 w 1855"/>
                <a:gd name="T1" fmla="*/ 1401 h 1402"/>
                <a:gd name="T2" fmla="*/ 712 w 1855"/>
                <a:gd name="T3" fmla="*/ 1401 h 1402"/>
                <a:gd name="T4" fmla="*/ 1285 w 1855"/>
                <a:gd name="T5" fmla="*/ 675 h 1402"/>
                <a:gd name="T6" fmla="*/ 1516 w 1855"/>
                <a:gd name="T7" fmla="*/ 653 h 1402"/>
                <a:gd name="T8" fmla="*/ 1516 w 1855"/>
                <a:gd name="T9" fmla="*/ 653 h 1402"/>
                <a:gd name="T10" fmla="*/ 1854 w 1855"/>
                <a:gd name="T11" fmla="*/ 283 h 1402"/>
                <a:gd name="T12" fmla="*/ 1854 w 1855"/>
                <a:gd name="T13" fmla="*/ 0 h 1402"/>
                <a:gd name="T14" fmla="*/ 340 w 1855"/>
                <a:gd name="T15" fmla="*/ 131 h 1402"/>
                <a:gd name="T16" fmla="*/ 340 w 1855"/>
                <a:gd name="T17" fmla="*/ 131 h 1402"/>
                <a:gd name="T18" fmla="*/ 0 w 1855"/>
                <a:gd name="T19" fmla="*/ 502 h 1402"/>
                <a:gd name="T20" fmla="*/ 0 w 1855"/>
                <a:gd name="T21" fmla="*/ 794 h 1402"/>
                <a:gd name="T22" fmla="*/ 735 w 1855"/>
                <a:gd name="T23" fmla="*/ 725 h 1402"/>
                <a:gd name="T24" fmla="*/ 735 w 1855"/>
                <a:gd name="T25" fmla="*/ 725 h 1402"/>
                <a:gd name="T26" fmla="*/ 712 w 1855"/>
                <a:gd name="T27" fmla="*/ 1401 h 1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55" h="1402">
                  <a:moveTo>
                    <a:pt x="712" y="1401"/>
                  </a:moveTo>
                  <a:lnTo>
                    <a:pt x="712" y="1401"/>
                  </a:lnTo>
                  <a:cubicBezTo>
                    <a:pt x="712" y="1401"/>
                    <a:pt x="1182" y="1303"/>
                    <a:pt x="1285" y="675"/>
                  </a:cubicBezTo>
                  <a:lnTo>
                    <a:pt x="1516" y="653"/>
                  </a:lnTo>
                  <a:lnTo>
                    <a:pt x="1516" y="653"/>
                  </a:lnTo>
                  <a:cubicBezTo>
                    <a:pt x="1707" y="635"/>
                    <a:pt x="1854" y="475"/>
                    <a:pt x="1854" y="283"/>
                  </a:cubicBezTo>
                  <a:lnTo>
                    <a:pt x="1854" y="0"/>
                  </a:lnTo>
                  <a:lnTo>
                    <a:pt x="340" y="131"/>
                  </a:lnTo>
                  <a:lnTo>
                    <a:pt x="340" y="131"/>
                  </a:lnTo>
                  <a:cubicBezTo>
                    <a:pt x="148" y="148"/>
                    <a:pt x="0" y="309"/>
                    <a:pt x="0" y="502"/>
                  </a:cubicBezTo>
                  <a:lnTo>
                    <a:pt x="0" y="794"/>
                  </a:lnTo>
                  <a:lnTo>
                    <a:pt x="735" y="725"/>
                  </a:lnTo>
                  <a:lnTo>
                    <a:pt x="735" y="725"/>
                  </a:lnTo>
                  <a:cubicBezTo>
                    <a:pt x="800" y="999"/>
                    <a:pt x="843" y="1323"/>
                    <a:pt x="712" y="1401"/>
                  </a:cubicBezTo>
                </a:path>
              </a:pathLst>
            </a:custGeom>
            <a:solidFill>
              <a:schemeClr val="accent3"/>
            </a:solidFill>
            <a:ln>
              <a:noFill/>
            </a:ln>
            <a:effectLst/>
          </p:spPr>
          <p:txBody>
            <a:bodyPr wrap="none" anchor="ctr"/>
            <a:lstStyle/>
            <a:p>
              <a:endParaRPr lang="en-US" sz="1350" dirty="0">
                <a:latin typeface="Poppins" pitchFamily="2" charset="77"/>
              </a:endParaRPr>
            </a:p>
          </p:txBody>
        </p:sp>
        <p:sp>
          <p:nvSpPr>
            <p:cNvPr id="15" name="Freeform 14">
              <a:extLst>
                <a:ext uri="{FF2B5EF4-FFF2-40B4-BE49-F238E27FC236}">
                  <a16:creationId xmlns:a16="http://schemas.microsoft.com/office/drawing/2014/main" id="{1FD21635-C3D7-FB44-80F5-E6D83B34E713}"/>
                </a:ext>
              </a:extLst>
            </p:cNvPr>
            <p:cNvSpPr>
              <a:spLocks noChangeArrowheads="1"/>
            </p:cNvSpPr>
            <p:nvPr/>
          </p:nvSpPr>
          <p:spPr bwMode="auto">
            <a:xfrm>
              <a:off x="2548528" y="8983812"/>
              <a:ext cx="3228667" cy="3278104"/>
            </a:xfrm>
            <a:custGeom>
              <a:avLst/>
              <a:gdLst>
                <a:gd name="connsiteX0" fmla="*/ 1614334 w 3228667"/>
                <a:gd name="connsiteY0" fmla="*/ 1664392 h 3278104"/>
                <a:gd name="connsiteX1" fmla="*/ 3228667 w 3228667"/>
                <a:gd name="connsiteY1" fmla="*/ 3278104 h 3278104"/>
                <a:gd name="connsiteX2" fmla="*/ 0 w 3228667"/>
                <a:gd name="connsiteY2" fmla="*/ 3278104 h 3278104"/>
                <a:gd name="connsiteX3" fmla="*/ 1614334 w 3228667"/>
                <a:gd name="connsiteY3" fmla="*/ 1664392 h 3278104"/>
                <a:gd name="connsiteX4" fmla="*/ 1614956 w 3228667"/>
                <a:gd name="connsiteY4" fmla="*/ 0 h 3278104"/>
                <a:gd name="connsiteX5" fmla="*/ 2360765 w 3228667"/>
                <a:gd name="connsiteY5" fmla="*/ 747054 h 3278104"/>
                <a:gd name="connsiteX6" fmla="*/ 1614956 w 3228667"/>
                <a:gd name="connsiteY6" fmla="*/ 1492863 h 3278104"/>
                <a:gd name="connsiteX7" fmla="*/ 867902 w 3228667"/>
                <a:gd name="connsiteY7" fmla="*/ 747054 h 3278104"/>
                <a:gd name="connsiteX8" fmla="*/ 1614956 w 3228667"/>
                <a:gd name="connsiteY8" fmla="*/ 0 h 3278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28667" h="3278104">
                  <a:moveTo>
                    <a:pt x="1614334" y="1664392"/>
                  </a:moveTo>
                  <a:cubicBezTo>
                    <a:pt x="2505516" y="1664392"/>
                    <a:pt x="3228667" y="2387265"/>
                    <a:pt x="3228667" y="3278104"/>
                  </a:cubicBezTo>
                  <a:lnTo>
                    <a:pt x="0" y="3278104"/>
                  </a:lnTo>
                  <a:cubicBezTo>
                    <a:pt x="0" y="2387265"/>
                    <a:pt x="723152" y="1664392"/>
                    <a:pt x="1614334" y="1664392"/>
                  </a:cubicBezTo>
                  <a:close/>
                  <a:moveTo>
                    <a:pt x="1614956" y="0"/>
                  </a:moveTo>
                  <a:cubicBezTo>
                    <a:pt x="2025836" y="0"/>
                    <a:pt x="2360765" y="333684"/>
                    <a:pt x="2360765" y="747054"/>
                  </a:cubicBezTo>
                  <a:cubicBezTo>
                    <a:pt x="2360765" y="1157934"/>
                    <a:pt x="2025836" y="1492863"/>
                    <a:pt x="1614956" y="1492863"/>
                  </a:cubicBezTo>
                  <a:cubicBezTo>
                    <a:pt x="1202831" y="1492863"/>
                    <a:pt x="867902" y="1157934"/>
                    <a:pt x="867902" y="747054"/>
                  </a:cubicBezTo>
                  <a:cubicBezTo>
                    <a:pt x="867902" y="333684"/>
                    <a:pt x="1202831" y="0"/>
                    <a:pt x="1614956" y="0"/>
                  </a:cubicBezTo>
                  <a:close/>
                </a:path>
              </a:pathLst>
            </a:custGeom>
            <a:solidFill>
              <a:schemeClr val="tx2"/>
            </a:solidFill>
            <a:ln>
              <a:noFill/>
            </a:ln>
            <a:effectLst/>
          </p:spPr>
          <p:txBody>
            <a:bodyPr wrap="square" anchor="ctr">
              <a:noAutofit/>
            </a:bodyPr>
            <a:lstStyle/>
            <a:p>
              <a:endParaRPr lang="en-US" sz="1350" dirty="0">
                <a:latin typeface="Poppins" pitchFamily="2" charset="77"/>
              </a:endParaRPr>
            </a:p>
          </p:txBody>
        </p:sp>
        <p:sp>
          <p:nvSpPr>
            <p:cNvPr id="16" name="Freeform 15">
              <a:extLst>
                <a:ext uri="{FF2B5EF4-FFF2-40B4-BE49-F238E27FC236}">
                  <a16:creationId xmlns:a16="http://schemas.microsoft.com/office/drawing/2014/main" id="{C17E137C-DA95-6641-A5C7-9D13EB64F311}"/>
                </a:ext>
              </a:extLst>
            </p:cNvPr>
            <p:cNvSpPr>
              <a:spLocks noChangeArrowheads="1"/>
            </p:cNvSpPr>
            <p:nvPr/>
          </p:nvSpPr>
          <p:spPr bwMode="auto">
            <a:xfrm>
              <a:off x="7657061" y="9022261"/>
              <a:ext cx="3228667" cy="3278108"/>
            </a:xfrm>
            <a:custGeom>
              <a:avLst/>
              <a:gdLst>
                <a:gd name="connsiteX0" fmla="*/ 1613089 w 3228667"/>
                <a:gd name="connsiteY0" fmla="*/ 1664396 h 3278108"/>
                <a:gd name="connsiteX1" fmla="*/ 3228667 w 3228667"/>
                <a:gd name="connsiteY1" fmla="*/ 3278108 h 3278108"/>
                <a:gd name="connsiteX2" fmla="*/ 0 w 3228667"/>
                <a:gd name="connsiteY2" fmla="*/ 3278108 h 3278108"/>
                <a:gd name="connsiteX3" fmla="*/ 1613089 w 3228667"/>
                <a:gd name="connsiteY3" fmla="*/ 1664396 h 3278108"/>
                <a:gd name="connsiteX4" fmla="*/ 1614956 w 3228667"/>
                <a:gd name="connsiteY4" fmla="*/ 0 h 3278108"/>
                <a:gd name="connsiteX5" fmla="*/ 2360765 w 3228667"/>
                <a:gd name="connsiteY5" fmla="*/ 746431 h 3278108"/>
                <a:gd name="connsiteX6" fmla="*/ 1614956 w 3228667"/>
                <a:gd name="connsiteY6" fmla="*/ 1492862 h 3278108"/>
                <a:gd name="connsiteX7" fmla="*/ 867902 w 3228667"/>
                <a:gd name="connsiteY7" fmla="*/ 746431 h 3278108"/>
                <a:gd name="connsiteX8" fmla="*/ 1614956 w 3228667"/>
                <a:gd name="connsiteY8" fmla="*/ 0 h 32781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28667" h="3278108">
                  <a:moveTo>
                    <a:pt x="1613089" y="1664396"/>
                  </a:moveTo>
                  <a:cubicBezTo>
                    <a:pt x="2505516" y="1664396"/>
                    <a:pt x="3228667" y="2386025"/>
                    <a:pt x="3228667" y="3278108"/>
                  </a:cubicBezTo>
                  <a:lnTo>
                    <a:pt x="0" y="3278108"/>
                  </a:lnTo>
                  <a:cubicBezTo>
                    <a:pt x="0" y="2386025"/>
                    <a:pt x="721907" y="1664396"/>
                    <a:pt x="1613089" y="1664396"/>
                  </a:cubicBezTo>
                  <a:close/>
                  <a:moveTo>
                    <a:pt x="1614956" y="0"/>
                  </a:moveTo>
                  <a:cubicBezTo>
                    <a:pt x="2027081" y="0"/>
                    <a:pt x="2360765" y="332716"/>
                    <a:pt x="2360765" y="746431"/>
                  </a:cubicBezTo>
                  <a:cubicBezTo>
                    <a:pt x="2360765" y="1158899"/>
                    <a:pt x="2027081" y="1492862"/>
                    <a:pt x="1614956" y="1492862"/>
                  </a:cubicBezTo>
                  <a:cubicBezTo>
                    <a:pt x="1201586" y="1492862"/>
                    <a:pt x="867902" y="1158899"/>
                    <a:pt x="867902" y="746431"/>
                  </a:cubicBezTo>
                  <a:cubicBezTo>
                    <a:pt x="867902" y="332716"/>
                    <a:pt x="1201586" y="0"/>
                    <a:pt x="1614956" y="0"/>
                  </a:cubicBezTo>
                  <a:close/>
                </a:path>
              </a:pathLst>
            </a:custGeom>
            <a:solidFill>
              <a:schemeClr val="tx2"/>
            </a:solidFill>
            <a:ln>
              <a:noFill/>
            </a:ln>
            <a:effectLst/>
          </p:spPr>
          <p:txBody>
            <a:bodyPr wrap="square" anchor="ctr">
              <a:noAutofit/>
            </a:bodyPr>
            <a:lstStyle/>
            <a:p>
              <a:endParaRPr lang="en-US" sz="1350" dirty="0">
                <a:latin typeface="Poppins" pitchFamily="2" charset="77"/>
              </a:endParaRPr>
            </a:p>
          </p:txBody>
        </p:sp>
        <p:sp>
          <p:nvSpPr>
            <p:cNvPr id="23" name="Freeform 294">
              <a:extLst>
                <a:ext uri="{FF2B5EF4-FFF2-40B4-BE49-F238E27FC236}">
                  <a16:creationId xmlns:a16="http://schemas.microsoft.com/office/drawing/2014/main" id="{4F40FE8F-4E86-5E41-AC58-CEB373D3F9D7}"/>
                </a:ext>
              </a:extLst>
            </p:cNvPr>
            <p:cNvSpPr>
              <a:spLocks noChangeArrowheads="1"/>
            </p:cNvSpPr>
            <p:nvPr/>
          </p:nvSpPr>
          <p:spPr bwMode="auto">
            <a:xfrm>
              <a:off x="4168974" y="5396852"/>
              <a:ext cx="351554" cy="351554"/>
            </a:xfrm>
            <a:custGeom>
              <a:avLst/>
              <a:gdLst>
                <a:gd name="T0" fmla="*/ 281 w 282"/>
                <a:gd name="T1" fmla="*/ 140 h 282"/>
                <a:gd name="T2" fmla="*/ 281 w 282"/>
                <a:gd name="T3" fmla="*/ 140 h 282"/>
                <a:gd name="T4" fmla="*/ 140 w 282"/>
                <a:gd name="T5" fmla="*/ 281 h 282"/>
                <a:gd name="T6" fmla="*/ 140 w 282"/>
                <a:gd name="T7" fmla="*/ 281 h 282"/>
                <a:gd name="T8" fmla="*/ 0 w 282"/>
                <a:gd name="T9" fmla="*/ 140 h 282"/>
                <a:gd name="T10" fmla="*/ 0 w 282"/>
                <a:gd name="T11" fmla="*/ 140 h 282"/>
                <a:gd name="T12" fmla="*/ 140 w 282"/>
                <a:gd name="T13" fmla="*/ 0 h 282"/>
                <a:gd name="T14" fmla="*/ 140 w 282"/>
                <a:gd name="T15" fmla="*/ 0 h 282"/>
                <a:gd name="T16" fmla="*/ 281 w 282"/>
                <a:gd name="T17" fmla="*/ 140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2" h="282">
                  <a:moveTo>
                    <a:pt x="281" y="140"/>
                  </a:moveTo>
                  <a:lnTo>
                    <a:pt x="281" y="140"/>
                  </a:lnTo>
                  <a:cubicBezTo>
                    <a:pt x="281" y="218"/>
                    <a:pt x="218" y="281"/>
                    <a:pt x="140" y="281"/>
                  </a:cubicBezTo>
                  <a:lnTo>
                    <a:pt x="140" y="281"/>
                  </a:lnTo>
                  <a:cubicBezTo>
                    <a:pt x="63" y="281"/>
                    <a:pt x="0" y="218"/>
                    <a:pt x="0" y="140"/>
                  </a:cubicBezTo>
                  <a:lnTo>
                    <a:pt x="0" y="140"/>
                  </a:lnTo>
                  <a:cubicBezTo>
                    <a:pt x="0" y="63"/>
                    <a:pt x="63" y="0"/>
                    <a:pt x="140" y="0"/>
                  </a:cubicBezTo>
                  <a:lnTo>
                    <a:pt x="140" y="0"/>
                  </a:lnTo>
                  <a:cubicBezTo>
                    <a:pt x="218" y="0"/>
                    <a:pt x="281" y="63"/>
                    <a:pt x="281" y="140"/>
                  </a:cubicBezTo>
                </a:path>
              </a:pathLst>
            </a:custGeom>
            <a:solidFill>
              <a:schemeClr val="bg1"/>
            </a:solidFill>
            <a:ln>
              <a:noFill/>
            </a:ln>
            <a:effectLst/>
          </p:spPr>
          <p:txBody>
            <a:bodyPr wrap="none" anchor="ctr"/>
            <a:lstStyle/>
            <a:p>
              <a:endParaRPr lang="en-US" sz="1350" dirty="0">
                <a:latin typeface="Poppins" pitchFamily="2" charset="77"/>
              </a:endParaRPr>
            </a:p>
          </p:txBody>
        </p:sp>
        <p:sp>
          <p:nvSpPr>
            <p:cNvPr id="24" name="Freeform 295">
              <a:extLst>
                <a:ext uri="{FF2B5EF4-FFF2-40B4-BE49-F238E27FC236}">
                  <a16:creationId xmlns:a16="http://schemas.microsoft.com/office/drawing/2014/main" id="{E4D71A6D-5C48-8D44-917D-D02D7012E9DE}"/>
                </a:ext>
              </a:extLst>
            </p:cNvPr>
            <p:cNvSpPr>
              <a:spLocks noChangeArrowheads="1"/>
            </p:cNvSpPr>
            <p:nvPr/>
          </p:nvSpPr>
          <p:spPr bwMode="auto">
            <a:xfrm>
              <a:off x="5080819" y="5396852"/>
              <a:ext cx="351554" cy="351554"/>
            </a:xfrm>
            <a:custGeom>
              <a:avLst/>
              <a:gdLst>
                <a:gd name="T0" fmla="*/ 281 w 282"/>
                <a:gd name="T1" fmla="*/ 140 h 282"/>
                <a:gd name="T2" fmla="*/ 281 w 282"/>
                <a:gd name="T3" fmla="*/ 140 h 282"/>
                <a:gd name="T4" fmla="*/ 141 w 282"/>
                <a:gd name="T5" fmla="*/ 281 h 282"/>
                <a:gd name="T6" fmla="*/ 141 w 282"/>
                <a:gd name="T7" fmla="*/ 281 h 282"/>
                <a:gd name="T8" fmla="*/ 0 w 282"/>
                <a:gd name="T9" fmla="*/ 140 h 282"/>
                <a:gd name="T10" fmla="*/ 0 w 282"/>
                <a:gd name="T11" fmla="*/ 140 h 282"/>
                <a:gd name="T12" fmla="*/ 141 w 282"/>
                <a:gd name="T13" fmla="*/ 0 h 282"/>
                <a:gd name="T14" fmla="*/ 141 w 282"/>
                <a:gd name="T15" fmla="*/ 0 h 282"/>
                <a:gd name="T16" fmla="*/ 281 w 282"/>
                <a:gd name="T17" fmla="*/ 140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2" h="282">
                  <a:moveTo>
                    <a:pt x="281" y="140"/>
                  </a:moveTo>
                  <a:lnTo>
                    <a:pt x="281" y="140"/>
                  </a:lnTo>
                  <a:cubicBezTo>
                    <a:pt x="281" y="218"/>
                    <a:pt x="218" y="281"/>
                    <a:pt x="141" y="281"/>
                  </a:cubicBezTo>
                  <a:lnTo>
                    <a:pt x="141" y="281"/>
                  </a:lnTo>
                  <a:cubicBezTo>
                    <a:pt x="63" y="281"/>
                    <a:pt x="0" y="218"/>
                    <a:pt x="0" y="140"/>
                  </a:cubicBezTo>
                  <a:lnTo>
                    <a:pt x="0" y="140"/>
                  </a:lnTo>
                  <a:cubicBezTo>
                    <a:pt x="0" y="63"/>
                    <a:pt x="63" y="0"/>
                    <a:pt x="141" y="0"/>
                  </a:cubicBezTo>
                  <a:lnTo>
                    <a:pt x="141" y="0"/>
                  </a:lnTo>
                  <a:cubicBezTo>
                    <a:pt x="218" y="0"/>
                    <a:pt x="281" y="63"/>
                    <a:pt x="281" y="140"/>
                  </a:cubicBezTo>
                </a:path>
              </a:pathLst>
            </a:custGeom>
            <a:solidFill>
              <a:schemeClr val="bg1"/>
            </a:solidFill>
            <a:ln>
              <a:noFill/>
            </a:ln>
            <a:effectLst/>
          </p:spPr>
          <p:txBody>
            <a:bodyPr wrap="none" anchor="ctr"/>
            <a:lstStyle/>
            <a:p>
              <a:endParaRPr lang="en-US" sz="1350" dirty="0">
                <a:latin typeface="Poppins" pitchFamily="2" charset="77"/>
              </a:endParaRPr>
            </a:p>
          </p:txBody>
        </p:sp>
        <p:sp>
          <p:nvSpPr>
            <p:cNvPr id="25" name="Freeform 296">
              <a:extLst>
                <a:ext uri="{FF2B5EF4-FFF2-40B4-BE49-F238E27FC236}">
                  <a16:creationId xmlns:a16="http://schemas.microsoft.com/office/drawing/2014/main" id="{68CE5145-9C15-FD4D-AAE1-916C9043D174}"/>
                </a:ext>
              </a:extLst>
            </p:cNvPr>
            <p:cNvSpPr>
              <a:spLocks noChangeArrowheads="1"/>
            </p:cNvSpPr>
            <p:nvPr/>
          </p:nvSpPr>
          <p:spPr bwMode="auto">
            <a:xfrm>
              <a:off x="5998161" y="5396852"/>
              <a:ext cx="351554" cy="351554"/>
            </a:xfrm>
            <a:custGeom>
              <a:avLst/>
              <a:gdLst>
                <a:gd name="T0" fmla="*/ 280 w 281"/>
                <a:gd name="T1" fmla="*/ 140 h 282"/>
                <a:gd name="T2" fmla="*/ 280 w 281"/>
                <a:gd name="T3" fmla="*/ 140 h 282"/>
                <a:gd name="T4" fmla="*/ 140 w 281"/>
                <a:gd name="T5" fmla="*/ 281 h 282"/>
                <a:gd name="T6" fmla="*/ 140 w 281"/>
                <a:gd name="T7" fmla="*/ 281 h 282"/>
                <a:gd name="T8" fmla="*/ 0 w 281"/>
                <a:gd name="T9" fmla="*/ 140 h 282"/>
                <a:gd name="T10" fmla="*/ 0 w 281"/>
                <a:gd name="T11" fmla="*/ 140 h 282"/>
                <a:gd name="T12" fmla="*/ 140 w 281"/>
                <a:gd name="T13" fmla="*/ 0 h 282"/>
                <a:gd name="T14" fmla="*/ 140 w 281"/>
                <a:gd name="T15" fmla="*/ 0 h 282"/>
                <a:gd name="T16" fmla="*/ 280 w 281"/>
                <a:gd name="T17" fmla="*/ 140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1" h="282">
                  <a:moveTo>
                    <a:pt x="280" y="140"/>
                  </a:moveTo>
                  <a:lnTo>
                    <a:pt x="280" y="140"/>
                  </a:lnTo>
                  <a:cubicBezTo>
                    <a:pt x="280" y="218"/>
                    <a:pt x="218" y="281"/>
                    <a:pt x="140" y="281"/>
                  </a:cubicBezTo>
                  <a:lnTo>
                    <a:pt x="140" y="281"/>
                  </a:lnTo>
                  <a:cubicBezTo>
                    <a:pt x="63" y="281"/>
                    <a:pt x="0" y="218"/>
                    <a:pt x="0" y="140"/>
                  </a:cubicBezTo>
                  <a:lnTo>
                    <a:pt x="0" y="140"/>
                  </a:lnTo>
                  <a:cubicBezTo>
                    <a:pt x="0" y="63"/>
                    <a:pt x="63" y="0"/>
                    <a:pt x="140" y="0"/>
                  </a:cubicBezTo>
                  <a:lnTo>
                    <a:pt x="140" y="0"/>
                  </a:lnTo>
                  <a:cubicBezTo>
                    <a:pt x="218" y="0"/>
                    <a:pt x="280" y="63"/>
                    <a:pt x="280" y="140"/>
                  </a:cubicBezTo>
                </a:path>
              </a:pathLst>
            </a:custGeom>
            <a:solidFill>
              <a:schemeClr val="bg1"/>
            </a:solidFill>
            <a:ln>
              <a:noFill/>
            </a:ln>
            <a:effectLst/>
          </p:spPr>
          <p:txBody>
            <a:bodyPr wrap="none" anchor="ctr"/>
            <a:lstStyle/>
            <a:p>
              <a:endParaRPr lang="en-US" sz="1350" dirty="0">
                <a:latin typeface="Poppins" pitchFamily="2" charset="77"/>
              </a:endParaRPr>
            </a:p>
          </p:txBody>
        </p:sp>
        <p:sp>
          <p:nvSpPr>
            <p:cNvPr id="26" name="Freeform 297">
              <a:extLst>
                <a:ext uri="{FF2B5EF4-FFF2-40B4-BE49-F238E27FC236}">
                  <a16:creationId xmlns:a16="http://schemas.microsoft.com/office/drawing/2014/main" id="{36FB2741-BC6B-7F4C-9F92-D5627558128A}"/>
                </a:ext>
              </a:extLst>
            </p:cNvPr>
            <p:cNvSpPr>
              <a:spLocks noChangeArrowheads="1"/>
            </p:cNvSpPr>
            <p:nvPr/>
          </p:nvSpPr>
          <p:spPr bwMode="auto">
            <a:xfrm>
              <a:off x="7173671" y="7649001"/>
              <a:ext cx="351554" cy="351554"/>
            </a:xfrm>
            <a:custGeom>
              <a:avLst/>
              <a:gdLst>
                <a:gd name="T0" fmla="*/ 280 w 281"/>
                <a:gd name="T1" fmla="*/ 140 h 281"/>
                <a:gd name="T2" fmla="*/ 280 w 281"/>
                <a:gd name="T3" fmla="*/ 140 h 281"/>
                <a:gd name="T4" fmla="*/ 140 w 281"/>
                <a:gd name="T5" fmla="*/ 280 h 281"/>
                <a:gd name="T6" fmla="*/ 140 w 281"/>
                <a:gd name="T7" fmla="*/ 280 h 281"/>
                <a:gd name="T8" fmla="*/ 0 w 281"/>
                <a:gd name="T9" fmla="*/ 140 h 281"/>
                <a:gd name="T10" fmla="*/ 0 w 281"/>
                <a:gd name="T11" fmla="*/ 140 h 281"/>
                <a:gd name="T12" fmla="*/ 140 w 281"/>
                <a:gd name="T13" fmla="*/ 0 h 281"/>
                <a:gd name="T14" fmla="*/ 140 w 281"/>
                <a:gd name="T15" fmla="*/ 0 h 281"/>
                <a:gd name="T16" fmla="*/ 280 w 281"/>
                <a:gd name="T17" fmla="*/ 140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1" h="281">
                  <a:moveTo>
                    <a:pt x="280" y="140"/>
                  </a:moveTo>
                  <a:lnTo>
                    <a:pt x="280" y="140"/>
                  </a:lnTo>
                  <a:cubicBezTo>
                    <a:pt x="280" y="217"/>
                    <a:pt x="217" y="280"/>
                    <a:pt x="140" y="280"/>
                  </a:cubicBezTo>
                  <a:lnTo>
                    <a:pt x="140" y="280"/>
                  </a:lnTo>
                  <a:cubicBezTo>
                    <a:pt x="63" y="280"/>
                    <a:pt x="0" y="217"/>
                    <a:pt x="0" y="140"/>
                  </a:cubicBezTo>
                  <a:lnTo>
                    <a:pt x="0" y="140"/>
                  </a:lnTo>
                  <a:cubicBezTo>
                    <a:pt x="0" y="63"/>
                    <a:pt x="63" y="0"/>
                    <a:pt x="140" y="0"/>
                  </a:cubicBezTo>
                  <a:lnTo>
                    <a:pt x="140" y="0"/>
                  </a:lnTo>
                  <a:cubicBezTo>
                    <a:pt x="217" y="0"/>
                    <a:pt x="280" y="63"/>
                    <a:pt x="280" y="140"/>
                  </a:cubicBezTo>
                </a:path>
              </a:pathLst>
            </a:custGeom>
            <a:solidFill>
              <a:schemeClr val="bg1"/>
            </a:solidFill>
            <a:ln>
              <a:noFill/>
            </a:ln>
            <a:effectLst/>
          </p:spPr>
          <p:txBody>
            <a:bodyPr wrap="none" anchor="ctr"/>
            <a:lstStyle/>
            <a:p>
              <a:endParaRPr lang="en-US" sz="1350" dirty="0">
                <a:latin typeface="Poppins" pitchFamily="2" charset="77"/>
              </a:endParaRPr>
            </a:p>
          </p:txBody>
        </p:sp>
        <p:sp>
          <p:nvSpPr>
            <p:cNvPr id="27" name="Freeform 298">
              <a:extLst>
                <a:ext uri="{FF2B5EF4-FFF2-40B4-BE49-F238E27FC236}">
                  <a16:creationId xmlns:a16="http://schemas.microsoft.com/office/drawing/2014/main" id="{13F7CB81-2E8B-DE40-8D87-0B9FB2071024}"/>
                </a:ext>
              </a:extLst>
            </p:cNvPr>
            <p:cNvSpPr>
              <a:spLocks noChangeArrowheads="1"/>
            </p:cNvSpPr>
            <p:nvPr/>
          </p:nvSpPr>
          <p:spPr bwMode="auto">
            <a:xfrm>
              <a:off x="8091009" y="7649001"/>
              <a:ext cx="351554" cy="351554"/>
            </a:xfrm>
            <a:custGeom>
              <a:avLst/>
              <a:gdLst>
                <a:gd name="T0" fmla="*/ 281 w 282"/>
                <a:gd name="T1" fmla="*/ 140 h 281"/>
                <a:gd name="T2" fmla="*/ 281 w 282"/>
                <a:gd name="T3" fmla="*/ 140 h 281"/>
                <a:gd name="T4" fmla="*/ 141 w 282"/>
                <a:gd name="T5" fmla="*/ 280 h 281"/>
                <a:gd name="T6" fmla="*/ 141 w 282"/>
                <a:gd name="T7" fmla="*/ 280 h 281"/>
                <a:gd name="T8" fmla="*/ 0 w 282"/>
                <a:gd name="T9" fmla="*/ 140 h 281"/>
                <a:gd name="T10" fmla="*/ 0 w 282"/>
                <a:gd name="T11" fmla="*/ 140 h 281"/>
                <a:gd name="T12" fmla="*/ 141 w 282"/>
                <a:gd name="T13" fmla="*/ 0 h 281"/>
                <a:gd name="T14" fmla="*/ 141 w 282"/>
                <a:gd name="T15" fmla="*/ 0 h 281"/>
                <a:gd name="T16" fmla="*/ 281 w 282"/>
                <a:gd name="T17" fmla="*/ 140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2" h="281">
                  <a:moveTo>
                    <a:pt x="281" y="140"/>
                  </a:moveTo>
                  <a:lnTo>
                    <a:pt x="281" y="140"/>
                  </a:lnTo>
                  <a:cubicBezTo>
                    <a:pt x="281" y="217"/>
                    <a:pt x="218" y="280"/>
                    <a:pt x="141" y="280"/>
                  </a:cubicBezTo>
                  <a:lnTo>
                    <a:pt x="141" y="280"/>
                  </a:lnTo>
                  <a:cubicBezTo>
                    <a:pt x="63" y="280"/>
                    <a:pt x="0" y="217"/>
                    <a:pt x="0" y="140"/>
                  </a:cubicBezTo>
                  <a:lnTo>
                    <a:pt x="0" y="140"/>
                  </a:lnTo>
                  <a:cubicBezTo>
                    <a:pt x="0" y="63"/>
                    <a:pt x="63" y="0"/>
                    <a:pt x="141" y="0"/>
                  </a:cubicBezTo>
                  <a:lnTo>
                    <a:pt x="141" y="0"/>
                  </a:lnTo>
                  <a:cubicBezTo>
                    <a:pt x="218" y="0"/>
                    <a:pt x="281" y="63"/>
                    <a:pt x="281" y="140"/>
                  </a:cubicBezTo>
                </a:path>
              </a:pathLst>
            </a:custGeom>
            <a:solidFill>
              <a:schemeClr val="bg1"/>
            </a:solidFill>
            <a:ln>
              <a:noFill/>
            </a:ln>
            <a:effectLst/>
          </p:spPr>
          <p:txBody>
            <a:bodyPr wrap="none" anchor="ctr"/>
            <a:lstStyle/>
            <a:p>
              <a:endParaRPr lang="en-US" sz="1350" dirty="0">
                <a:latin typeface="Poppins" pitchFamily="2" charset="77"/>
              </a:endParaRPr>
            </a:p>
          </p:txBody>
        </p:sp>
        <p:sp>
          <p:nvSpPr>
            <p:cNvPr id="28" name="Freeform 299">
              <a:extLst>
                <a:ext uri="{FF2B5EF4-FFF2-40B4-BE49-F238E27FC236}">
                  <a16:creationId xmlns:a16="http://schemas.microsoft.com/office/drawing/2014/main" id="{F2FB8E0C-6D7A-3140-8F1C-A090856B47B5}"/>
                </a:ext>
              </a:extLst>
            </p:cNvPr>
            <p:cNvSpPr>
              <a:spLocks noChangeArrowheads="1"/>
            </p:cNvSpPr>
            <p:nvPr/>
          </p:nvSpPr>
          <p:spPr bwMode="auto">
            <a:xfrm>
              <a:off x="9008349" y="7649001"/>
              <a:ext cx="351554" cy="351554"/>
            </a:xfrm>
            <a:custGeom>
              <a:avLst/>
              <a:gdLst>
                <a:gd name="T0" fmla="*/ 280 w 281"/>
                <a:gd name="T1" fmla="*/ 140 h 281"/>
                <a:gd name="T2" fmla="*/ 280 w 281"/>
                <a:gd name="T3" fmla="*/ 140 h 281"/>
                <a:gd name="T4" fmla="*/ 140 w 281"/>
                <a:gd name="T5" fmla="*/ 280 h 281"/>
                <a:gd name="T6" fmla="*/ 140 w 281"/>
                <a:gd name="T7" fmla="*/ 280 h 281"/>
                <a:gd name="T8" fmla="*/ 0 w 281"/>
                <a:gd name="T9" fmla="*/ 140 h 281"/>
                <a:gd name="T10" fmla="*/ 0 w 281"/>
                <a:gd name="T11" fmla="*/ 140 h 281"/>
                <a:gd name="T12" fmla="*/ 140 w 281"/>
                <a:gd name="T13" fmla="*/ 0 h 281"/>
                <a:gd name="T14" fmla="*/ 140 w 281"/>
                <a:gd name="T15" fmla="*/ 0 h 281"/>
                <a:gd name="T16" fmla="*/ 280 w 281"/>
                <a:gd name="T17" fmla="*/ 140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1" h="281">
                  <a:moveTo>
                    <a:pt x="280" y="140"/>
                  </a:moveTo>
                  <a:lnTo>
                    <a:pt x="280" y="140"/>
                  </a:lnTo>
                  <a:cubicBezTo>
                    <a:pt x="280" y="217"/>
                    <a:pt x="217" y="280"/>
                    <a:pt x="140" y="280"/>
                  </a:cubicBezTo>
                  <a:lnTo>
                    <a:pt x="140" y="280"/>
                  </a:lnTo>
                  <a:cubicBezTo>
                    <a:pt x="62" y="280"/>
                    <a:pt x="0" y="217"/>
                    <a:pt x="0" y="140"/>
                  </a:cubicBezTo>
                  <a:lnTo>
                    <a:pt x="0" y="140"/>
                  </a:lnTo>
                  <a:cubicBezTo>
                    <a:pt x="0" y="63"/>
                    <a:pt x="62" y="0"/>
                    <a:pt x="140" y="0"/>
                  </a:cubicBezTo>
                  <a:lnTo>
                    <a:pt x="140" y="0"/>
                  </a:lnTo>
                  <a:cubicBezTo>
                    <a:pt x="217" y="0"/>
                    <a:pt x="280" y="63"/>
                    <a:pt x="280" y="140"/>
                  </a:cubicBezTo>
                </a:path>
              </a:pathLst>
            </a:custGeom>
            <a:solidFill>
              <a:schemeClr val="bg1"/>
            </a:solidFill>
            <a:ln>
              <a:noFill/>
            </a:ln>
            <a:effectLst/>
          </p:spPr>
          <p:txBody>
            <a:bodyPr wrap="none" anchor="ctr"/>
            <a:lstStyle/>
            <a:p>
              <a:endParaRPr lang="en-US" sz="1350" dirty="0">
                <a:latin typeface="Poppins" pitchFamily="2" charset="77"/>
              </a:endParaRPr>
            </a:p>
          </p:txBody>
        </p:sp>
      </p:grpSp>
      <p:sp>
        <p:nvSpPr>
          <p:cNvPr id="29" name="Freeform 28">
            <a:extLst>
              <a:ext uri="{FF2B5EF4-FFF2-40B4-BE49-F238E27FC236}">
                <a16:creationId xmlns:a16="http://schemas.microsoft.com/office/drawing/2014/main" id="{2C93D151-470C-5044-83A6-17E262BBD718}"/>
              </a:ext>
            </a:extLst>
          </p:cNvPr>
          <p:cNvSpPr>
            <a:spLocks noChangeArrowheads="1"/>
          </p:cNvSpPr>
          <p:nvPr/>
        </p:nvSpPr>
        <p:spPr bwMode="auto">
          <a:xfrm>
            <a:off x="4949059" y="4260654"/>
            <a:ext cx="454887" cy="454888"/>
          </a:xfrm>
          <a:custGeom>
            <a:avLst/>
            <a:gdLst>
              <a:gd name="connsiteX0" fmla="*/ 791063 w 1212717"/>
              <a:gd name="connsiteY0" fmla="*/ 485582 h 1212718"/>
              <a:gd name="connsiteX1" fmla="*/ 802519 w 1212717"/>
              <a:gd name="connsiteY1" fmla="*/ 488407 h 1212718"/>
              <a:gd name="connsiteX2" fmla="*/ 877614 w 1212717"/>
              <a:gd name="connsiteY2" fmla="*/ 637818 h 1212718"/>
              <a:gd name="connsiteX3" fmla="*/ 802519 w 1212717"/>
              <a:gd name="connsiteY3" fmla="*/ 785974 h 1212718"/>
              <a:gd name="connsiteX4" fmla="*/ 793609 w 1212717"/>
              <a:gd name="connsiteY4" fmla="*/ 789740 h 1212718"/>
              <a:gd name="connsiteX5" fmla="*/ 779608 w 1212717"/>
              <a:gd name="connsiteY5" fmla="*/ 782207 h 1212718"/>
              <a:gd name="connsiteX6" fmla="*/ 783427 w 1212717"/>
              <a:gd name="connsiteY6" fmla="*/ 760863 h 1212718"/>
              <a:gd name="connsiteX7" fmla="*/ 845794 w 1212717"/>
              <a:gd name="connsiteY7" fmla="*/ 637818 h 1212718"/>
              <a:gd name="connsiteX8" fmla="*/ 783427 w 1212717"/>
              <a:gd name="connsiteY8" fmla="*/ 514774 h 1212718"/>
              <a:gd name="connsiteX9" fmla="*/ 779608 w 1212717"/>
              <a:gd name="connsiteY9" fmla="*/ 492174 h 1212718"/>
              <a:gd name="connsiteX10" fmla="*/ 791063 w 1212717"/>
              <a:gd name="connsiteY10" fmla="*/ 485582 h 1212718"/>
              <a:gd name="connsiteX11" fmla="*/ 855906 w 1212717"/>
              <a:gd name="connsiteY11" fmla="*/ 386681 h 1212718"/>
              <a:gd name="connsiteX12" fmla="*/ 867942 w 1212717"/>
              <a:gd name="connsiteY12" fmla="*/ 389469 h 1212718"/>
              <a:gd name="connsiteX13" fmla="*/ 992986 w 1212717"/>
              <a:gd name="connsiteY13" fmla="*/ 632320 h 1212718"/>
              <a:gd name="connsiteX14" fmla="*/ 867942 w 1212717"/>
              <a:gd name="connsiteY14" fmla="*/ 875170 h 1212718"/>
              <a:gd name="connsiteX15" fmla="*/ 857938 w 1212717"/>
              <a:gd name="connsiteY15" fmla="*/ 877648 h 1212718"/>
              <a:gd name="connsiteX16" fmla="*/ 846684 w 1212717"/>
              <a:gd name="connsiteY16" fmla="*/ 871453 h 1212718"/>
              <a:gd name="connsiteX17" fmla="*/ 849185 w 1212717"/>
              <a:gd name="connsiteY17" fmla="*/ 849150 h 1212718"/>
              <a:gd name="connsiteX18" fmla="*/ 960474 w 1212717"/>
              <a:gd name="connsiteY18" fmla="*/ 632320 h 1212718"/>
              <a:gd name="connsiteX19" fmla="*/ 849185 w 1212717"/>
              <a:gd name="connsiteY19" fmla="*/ 414250 h 1212718"/>
              <a:gd name="connsiteX20" fmla="*/ 846684 w 1212717"/>
              <a:gd name="connsiteY20" fmla="*/ 393186 h 1212718"/>
              <a:gd name="connsiteX21" fmla="*/ 855906 w 1212717"/>
              <a:gd name="connsiteY21" fmla="*/ 386681 h 1212718"/>
              <a:gd name="connsiteX22" fmla="*/ 928111 w 1212717"/>
              <a:gd name="connsiteY22" fmla="*/ 287812 h 1212718"/>
              <a:gd name="connsiteX23" fmla="*/ 939110 w 1212717"/>
              <a:gd name="connsiteY23" fmla="*/ 290607 h 1212718"/>
              <a:gd name="connsiteX24" fmla="*/ 1113847 w 1212717"/>
              <a:gd name="connsiteY24" fmla="*/ 632320 h 1212718"/>
              <a:gd name="connsiteX25" fmla="*/ 939110 w 1212717"/>
              <a:gd name="connsiteY25" fmla="*/ 974033 h 1212718"/>
              <a:gd name="connsiteX26" fmla="*/ 930435 w 1212717"/>
              <a:gd name="connsiteY26" fmla="*/ 976518 h 1212718"/>
              <a:gd name="connsiteX27" fmla="*/ 918042 w 1212717"/>
              <a:gd name="connsiteY27" fmla="*/ 969063 h 1212718"/>
              <a:gd name="connsiteX28" fmla="*/ 920521 w 1212717"/>
              <a:gd name="connsiteY28" fmla="*/ 947939 h 1212718"/>
              <a:gd name="connsiteX29" fmla="*/ 1082865 w 1212717"/>
              <a:gd name="connsiteY29" fmla="*/ 632320 h 1212718"/>
              <a:gd name="connsiteX30" fmla="*/ 920521 w 1212717"/>
              <a:gd name="connsiteY30" fmla="*/ 316702 h 1212718"/>
              <a:gd name="connsiteX31" fmla="*/ 918042 w 1212717"/>
              <a:gd name="connsiteY31" fmla="*/ 294335 h 1212718"/>
              <a:gd name="connsiteX32" fmla="*/ 928111 w 1212717"/>
              <a:gd name="connsiteY32" fmla="*/ 287812 h 1212718"/>
              <a:gd name="connsiteX33" fmla="*/ 601378 w 1212717"/>
              <a:gd name="connsiteY33" fmla="*/ 32339 h 1212718"/>
              <a:gd name="connsiteX34" fmla="*/ 31127 w 1212717"/>
              <a:gd name="connsiteY34" fmla="*/ 606981 h 1212718"/>
              <a:gd name="connsiteX35" fmla="*/ 606358 w 1212717"/>
              <a:gd name="connsiteY35" fmla="*/ 1181623 h 1212718"/>
              <a:gd name="connsiteX36" fmla="*/ 1181590 w 1212717"/>
              <a:gd name="connsiteY36" fmla="*/ 606981 h 1212718"/>
              <a:gd name="connsiteX37" fmla="*/ 633750 w 1212717"/>
              <a:gd name="connsiteY37" fmla="*/ 32339 h 1212718"/>
              <a:gd name="connsiteX38" fmla="*/ 649937 w 1212717"/>
              <a:gd name="connsiteY38" fmla="*/ 146770 h 1212718"/>
              <a:gd name="connsiteX39" fmla="*/ 648691 w 1212717"/>
              <a:gd name="connsiteY39" fmla="*/ 225130 h 1212718"/>
              <a:gd name="connsiteX40" fmla="*/ 648691 w 1212717"/>
              <a:gd name="connsiteY40" fmla="*/ 226374 h 1212718"/>
              <a:gd name="connsiteX41" fmla="*/ 714681 w 1212717"/>
              <a:gd name="connsiteY41" fmla="*/ 354487 h 1212718"/>
              <a:gd name="connsiteX42" fmla="*/ 722152 w 1212717"/>
              <a:gd name="connsiteY42" fmla="*/ 359462 h 1212718"/>
              <a:gd name="connsiteX43" fmla="*/ 755769 w 1212717"/>
              <a:gd name="connsiteY43" fmla="*/ 446529 h 1212718"/>
              <a:gd name="connsiteX44" fmla="*/ 702230 w 1212717"/>
              <a:gd name="connsiteY44" fmla="*/ 502501 h 1212718"/>
              <a:gd name="connsiteX45" fmla="*/ 698495 w 1212717"/>
              <a:gd name="connsiteY45" fmla="*/ 503744 h 1212718"/>
              <a:gd name="connsiteX46" fmla="*/ 652427 w 1212717"/>
              <a:gd name="connsiteY46" fmla="*/ 503744 h 1212718"/>
              <a:gd name="connsiteX47" fmla="*/ 652427 w 1212717"/>
              <a:gd name="connsiteY47" fmla="*/ 702755 h 1212718"/>
              <a:gd name="connsiteX48" fmla="*/ 557800 w 1212717"/>
              <a:gd name="connsiteY48" fmla="*/ 798528 h 1212718"/>
              <a:gd name="connsiteX49" fmla="*/ 423330 w 1212717"/>
              <a:gd name="connsiteY49" fmla="*/ 798528 h 1212718"/>
              <a:gd name="connsiteX50" fmla="*/ 423330 w 1212717"/>
              <a:gd name="connsiteY50" fmla="*/ 801016 h 1212718"/>
              <a:gd name="connsiteX51" fmla="*/ 413370 w 1212717"/>
              <a:gd name="connsiteY51" fmla="*/ 861963 h 1212718"/>
              <a:gd name="connsiteX52" fmla="*/ 414615 w 1212717"/>
              <a:gd name="connsiteY52" fmla="*/ 985100 h 1212718"/>
              <a:gd name="connsiteX53" fmla="*/ 423330 w 1212717"/>
              <a:gd name="connsiteY53" fmla="*/ 1026146 h 1212718"/>
              <a:gd name="connsiteX54" fmla="*/ 410879 w 1212717"/>
              <a:gd name="connsiteY54" fmla="*/ 1046047 h 1212718"/>
              <a:gd name="connsiteX55" fmla="*/ 407144 w 1212717"/>
              <a:gd name="connsiteY55" fmla="*/ 1046047 h 1212718"/>
              <a:gd name="connsiteX56" fmla="*/ 392203 w 1212717"/>
              <a:gd name="connsiteY56" fmla="*/ 1032365 h 1212718"/>
              <a:gd name="connsiteX57" fmla="*/ 383487 w 1212717"/>
              <a:gd name="connsiteY57" fmla="*/ 990076 h 1212718"/>
              <a:gd name="connsiteX58" fmla="*/ 382242 w 1212717"/>
              <a:gd name="connsiteY58" fmla="*/ 856988 h 1212718"/>
              <a:gd name="connsiteX59" fmla="*/ 390958 w 1212717"/>
              <a:gd name="connsiteY59" fmla="*/ 798528 h 1212718"/>
              <a:gd name="connsiteX60" fmla="*/ 362321 w 1212717"/>
              <a:gd name="connsiteY60" fmla="*/ 798528 h 1212718"/>
              <a:gd name="connsiteX61" fmla="*/ 219136 w 1212717"/>
              <a:gd name="connsiteY61" fmla="*/ 759970 h 1212718"/>
              <a:gd name="connsiteX62" fmla="*/ 181783 w 1212717"/>
              <a:gd name="connsiteY62" fmla="*/ 737581 h 1212718"/>
              <a:gd name="connsiteX63" fmla="*/ 175558 w 1212717"/>
              <a:gd name="connsiteY63" fmla="*/ 715193 h 1212718"/>
              <a:gd name="connsiteX64" fmla="*/ 197969 w 1212717"/>
              <a:gd name="connsiteY64" fmla="*/ 710218 h 1212718"/>
              <a:gd name="connsiteX65" fmla="*/ 235322 w 1212717"/>
              <a:gd name="connsiteY65" fmla="*/ 732606 h 1212718"/>
              <a:gd name="connsiteX66" fmla="*/ 362321 w 1212717"/>
              <a:gd name="connsiteY66" fmla="*/ 766189 h 1212718"/>
              <a:gd name="connsiteX67" fmla="*/ 557800 w 1212717"/>
              <a:gd name="connsiteY67" fmla="*/ 766189 h 1212718"/>
              <a:gd name="connsiteX68" fmla="*/ 620054 w 1212717"/>
              <a:gd name="connsiteY68" fmla="*/ 702755 h 1212718"/>
              <a:gd name="connsiteX69" fmla="*/ 620054 w 1212717"/>
              <a:gd name="connsiteY69" fmla="*/ 503744 h 1212718"/>
              <a:gd name="connsiteX70" fmla="*/ 590172 w 1212717"/>
              <a:gd name="connsiteY70" fmla="*/ 503744 h 1212718"/>
              <a:gd name="connsiteX71" fmla="*/ 575231 w 1212717"/>
              <a:gd name="connsiteY71" fmla="*/ 488819 h 1212718"/>
              <a:gd name="connsiteX72" fmla="*/ 590172 w 1212717"/>
              <a:gd name="connsiteY72" fmla="*/ 472649 h 1212718"/>
              <a:gd name="connsiteX73" fmla="*/ 633750 w 1212717"/>
              <a:gd name="connsiteY73" fmla="*/ 471405 h 1212718"/>
              <a:gd name="connsiteX74" fmla="*/ 636241 w 1212717"/>
              <a:gd name="connsiteY74" fmla="*/ 471405 h 1212718"/>
              <a:gd name="connsiteX75" fmla="*/ 638731 w 1212717"/>
              <a:gd name="connsiteY75" fmla="*/ 471405 h 1212718"/>
              <a:gd name="connsiteX76" fmla="*/ 694760 w 1212717"/>
              <a:gd name="connsiteY76" fmla="*/ 471405 h 1212718"/>
              <a:gd name="connsiteX77" fmla="*/ 725887 w 1212717"/>
              <a:gd name="connsiteY77" fmla="*/ 439066 h 1212718"/>
              <a:gd name="connsiteX78" fmla="*/ 704721 w 1212717"/>
              <a:gd name="connsiteY78" fmla="*/ 385582 h 1212718"/>
              <a:gd name="connsiteX79" fmla="*/ 696005 w 1212717"/>
              <a:gd name="connsiteY79" fmla="*/ 380607 h 1212718"/>
              <a:gd name="connsiteX80" fmla="*/ 617564 w 1212717"/>
              <a:gd name="connsiteY80" fmla="*/ 226374 h 1212718"/>
              <a:gd name="connsiteX81" fmla="*/ 617564 w 1212717"/>
              <a:gd name="connsiteY81" fmla="*/ 225130 h 1212718"/>
              <a:gd name="connsiteX82" fmla="*/ 617564 w 1212717"/>
              <a:gd name="connsiteY82" fmla="*/ 146770 h 1212718"/>
              <a:gd name="connsiteX83" fmla="*/ 601378 w 1212717"/>
              <a:gd name="connsiteY83" fmla="*/ 32339 h 1212718"/>
              <a:gd name="connsiteX84" fmla="*/ 606358 w 1212717"/>
              <a:gd name="connsiteY84" fmla="*/ 0 h 1212718"/>
              <a:gd name="connsiteX85" fmla="*/ 610094 w 1212717"/>
              <a:gd name="connsiteY85" fmla="*/ 0 h 1212718"/>
              <a:gd name="connsiteX86" fmla="*/ 613829 w 1212717"/>
              <a:gd name="connsiteY86" fmla="*/ 0 h 1212718"/>
              <a:gd name="connsiteX87" fmla="*/ 1212717 w 1212717"/>
              <a:gd name="connsiteY87" fmla="*/ 606981 h 1212718"/>
              <a:gd name="connsiteX88" fmla="*/ 606358 w 1212717"/>
              <a:gd name="connsiteY88" fmla="*/ 1212718 h 1212718"/>
              <a:gd name="connsiteX89" fmla="*/ 0 w 1212717"/>
              <a:gd name="connsiteY89" fmla="*/ 606981 h 1212718"/>
              <a:gd name="connsiteX90" fmla="*/ 606358 w 1212717"/>
              <a:gd name="connsiteY90" fmla="*/ 0 h 121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1212717" h="1212718">
                <a:moveTo>
                  <a:pt x="791063" y="485582"/>
                </a:moveTo>
                <a:cubicBezTo>
                  <a:pt x="795200" y="484955"/>
                  <a:pt x="799337" y="485896"/>
                  <a:pt x="802519" y="488407"/>
                </a:cubicBezTo>
                <a:cubicBezTo>
                  <a:pt x="850885" y="523563"/>
                  <a:pt x="877614" y="578807"/>
                  <a:pt x="877614" y="637818"/>
                </a:cubicBezTo>
                <a:cubicBezTo>
                  <a:pt x="877614" y="696829"/>
                  <a:pt x="850885" y="750818"/>
                  <a:pt x="802519" y="785974"/>
                </a:cubicBezTo>
                <a:cubicBezTo>
                  <a:pt x="799973" y="788485"/>
                  <a:pt x="796155" y="789740"/>
                  <a:pt x="793609" y="789740"/>
                </a:cubicBezTo>
                <a:cubicBezTo>
                  <a:pt x="788518" y="789740"/>
                  <a:pt x="783427" y="787229"/>
                  <a:pt x="779608" y="782207"/>
                </a:cubicBezTo>
                <a:cubicBezTo>
                  <a:pt x="774517" y="775929"/>
                  <a:pt x="775790" y="765885"/>
                  <a:pt x="783427" y="760863"/>
                </a:cubicBezTo>
                <a:cubicBezTo>
                  <a:pt x="822884" y="731985"/>
                  <a:pt x="845794" y="686785"/>
                  <a:pt x="845794" y="637818"/>
                </a:cubicBezTo>
                <a:cubicBezTo>
                  <a:pt x="845794" y="588852"/>
                  <a:pt x="822884" y="543652"/>
                  <a:pt x="783427" y="514774"/>
                </a:cubicBezTo>
                <a:cubicBezTo>
                  <a:pt x="775790" y="508496"/>
                  <a:pt x="774517" y="498452"/>
                  <a:pt x="779608" y="492174"/>
                </a:cubicBezTo>
                <a:cubicBezTo>
                  <a:pt x="782790" y="488408"/>
                  <a:pt x="786927" y="486210"/>
                  <a:pt x="791063" y="485582"/>
                </a:cubicBezTo>
                <a:close/>
                <a:moveTo>
                  <a:pt x="855906" y="386681"/>
                </a:moveTo>
                <a:cubicBezTo>
                  <a:pt x="859814" y="386062"/>
                  <a:pt x="864191" y="386991"/>
                  <a:pt x="867942" y="389469"/>
                </a:cubicBezTo>
                <a:cubicBezTo>
                  <a:pt x="946719" y="445226"/>
                  <a:pt x="992986" y="536914"/>
                  <a:pt x="992986" y="632320"/>
                </a:cubicBezTo>
                <a:cubicBezTo>
                  <a:pt x="992986" y="727725"/>
                  <a:pt x="946719" y="818174"/>
                  <a:pt x="867942" y="875170"/>
                </a:cubicBezTo>
                <a:cubicBezTo>
                  <a:pt x="865441" y="876409"/>
                  <a:pt x="861689" y="877648"/>
                  <a:pt x="857938" y="877648"/>
                </a:cubicBezTo>
                <a:cubicBezTo>
                  <a:pt x="854187" y="877648"/>
                  <a:pt x="849185" y="875170"/>
                  <a:pt x="846684" y="871453"/>
                </a:cubicBezTo>
                <a:cubicBezTo>
                  <a:pt x="840432" y="864019"/>
                  <a:pt x="842933" y="854106"/>
                  <a:pt x="849185" y="849150"/>
                </a:cubicBezTo>
                <a:cubicBezTo>
                  <a:pt x="919210" y="798350"/>
                  <a:pt x="960474" y="717813"/>
                  <a:pt x="960474" y="632320"/>
                </a:cubicBezTo>
                <a:cubicBezTo>
                  <a:pt x="960474" y="546826"/>
                  <a:pt x="919210" y="465050"/>
                  <a:pt x="849185" y="414250"/>
                </a:cubicBezTo>
                <a:cubicBezTo>
                  <a:pt x="842933" y="409294"/>
                  <a:pt x="840432" y="399381"/>
                  <a:pt x="846684" y="393186"/>
                </a:cubicBezTo>
                <a:cubicBezTo>
                  <a:pt x="848560" y="389469"/>
                  <a:pt x="851999" y="387301"/>
                  <a:pt x="855906" y="386681"/>
                </a:cubicBezTo>
                <a:close/>
                <a:moveTo>
                  <a:pt x="928111" y="287812"/>
                </a:moveTo>
                <a:cubicBezTo>
                  <a:pt x="931984" y="287190"/>
                  <a:pt x="936012" y="288122"/>
                  <a:pt x="939110" y="290607"/>
                </a:cubicBezTo>
                <a:cubicBezTo>
                  <a:pt x="1048166" y="370133"/>
                  <a:pt x="1113847" y="496878"/>
                  <a:pt x="1113847" y="632320"/>
                </a:cubicBezTo>
                <a:cubicBezTo>
                  <a:pt x="1113847" y="766520"/>
                  <a:pt x="1048166" y="894507"/>
                  <a:pt x="939110" y="974033"/>
                </a:cubicBezTo>
                <a:cubicBezTo>
                  <a:pt x="936631" y="975276"/>
                  <a:pt x="932914" y="976518"/>
                  <a:pt x="930435" y="976518"/>
                </a:cubicBezTo>
                <a:cubicBezTo>
                  <a:pt x="925478" y="976518"/>
                  <a:pt x="920521" y="974033"/>
                  <a:pt x="918042" y="969063"/>
                </a:cubicBezTo>
                <a:cubicBezTo>
                  <a:pt x="913085" y="962850"/>
                  <a:pt x="914325" y="952909"/>
                  <a:pt x="920521" y="947939"/>
                </a:cubicBezTo>
                <a:cubicBezTo>
                  <a:pt x="1022141" y="874626"/>
                  <a:pt x="1082865" y="756580"/>
                  <a:pt x="1082865" y="632320"/>
                </a:cubicBezTo>
                <a:cubicBezTo>
                  <a:pt x="1082865" y="506818"/>
                  <a:pt x="1022141" y="390015"/>
                  <a:pt x="920521" y="316702"/>
                </a:cubicBezTo>
                <a:cubicBezTo>
                  <a:pt x="914325" y="311731"/>
                  <a:pt x="911846" y="301791"/>
                  <a:pt x="918042" y="294335"/>
                </a:cubicBezTo>
                <a:cubicBezTo>
                  <a:pt x="920520" y="290608"/>
                  <a:pt x="924238" y="288433"/>
                  <a:pt x="928111" y="287812"/>
                </a:cubicBezTo>
                <a:close/>
                <a:moveTo>
                  <a:pt x="601378" y="32339"/>
                </a:moveTo>
                <a:cubicBezTo>
                  <a:pt x="286371" y="34827"/>
                  <a:pt x="31127" y="291052"/>
                  <a:pt x="31127" y="606981"/>
                </a:cubicBezTo>
                <a:cubicBezTo>
                  <a:pt x="31127" y="922910"/>
                  <a:pt x="288861" y="1181623"/>
                  <a:pt x="606358" y="1181623"/>
                </a:cubicBezTo>
                <a:cubicBezTo>
                  <a:pt x="923856" y="1181623"/>
                  <a:pt x="1181590" y="922910"/>
                  <a:pt x="1181590" y="606981"/>
                </a:cubicBezTo>
                <a:cubicBezTo>
                  <a:pt x="1181590" y="298515"/>
                  <a:pt x="937552" y="47265"/>
                  <a:pt x="633750" y="32339"/>
                </a:cubicBezTo>
                <a:cubicBezTo>
                  <a:pt x="643711" y="68410"/>
                  <a:pt x="649937" y="106968"/>
                  <a:pt x="649937" y="146770"/>
                </a:cubicBezTo>
                <a:lnTo>
                  <a:pt x="648691" y="225130"/>
                </a:lnTo>
                <a:lnTo>
                  <a:pt x="648691" y="226374"/>
                </a:lnTo>
                <a:cubicBezTo>
                  <a:pt x="647446" y="277370"/>
                  <a:pt x="672348" y="325879"/>
                  <a:pt x="714681" y="354487"/>
                </a:cubicBezTo>
                <a:lnTo>
                  <a:pt x="722152" y="359462"/>
                </a:lnTo>
                <a:cubicBezTo>
                  <a:pt x="752034" y="379363"/>
                  <a:pt x="765730" y="415434"/>
                  <a:pt x="755769" y="446529"/>
                </a:cubicBezTo>
                <a:cubicBezTo>
                  <a:pt x="748299" y="473893"/>
                  <a:pt x="728377" y="493794"/>
                  <a:pt x="702230" y="502501"/>
                </a:cubicBezTo>
                <a:cubicBezTo>
                  <a:pt x="700985" y="503744"/>
                  <a:pt x="699740" y="503744"/>
                  <a:pt x="698495" y="503744"/>
                </a:cubicBezTo>
                <a:lnTo>
                  <a:pt x="652427" y="503744"/>
                </a:lnTo>
                <a:lnTo>
                  <a:pt x="652427" y="702755"/>
                </a:lnTo>
                <a:cubicBezTo>
                  <a:pt x="652427" y="754995"/>
                  <a:pt x="608849" y="798528"/>
                  <a:pt x="557800" y="798528"/>
                </a:cubicBezTo>
                <a:lnTo>
                  <a:pt x="423330" y="798528"/>
                </a:lnTo>
                <a:cubicBezTo>
                  <a:pt x="423330" y="798528"/>
                  <a:pt x="423330" y="799772"/>
                  <a:pt x="423330" y="801016"/>
                </a:cubicBezTo>
                <a:lnTo>
                  <a:pt x="413370" y="861963"/>
                </a:lnTo>
                <a:cubicBezTo>
                  <a:pt x="407144" y="903009"/>
                  <a:pt x="407144" y="944054"/>
                  <a:pt x="414615" y="985100"/>
                </a:cubicBezTo>
                <a:lnTo>
                  <a:pt x="423330" y="1026146"/>
                </a:lnTo>
                <a:cubicBezTo>
                  <a:pt x="424575" y="1034853"/>
                  <a:pt x="419595" y="1043560"/>
                  <a:pt x="410879" y="1046047"/>
                </a:cubicBezTo>
                <a:cubicBezTo>
                  <a:pt x="409634" y="1046047"/>
                  <a:pt x="408389" y="1046047"/>
                  <a:pt x="407144" y="1046047"/>
                </a:cubicBezTo>
                <a:cubicBezTo>
                  <a:pt x="400919" y="1046047"/>
                  <a:pt x="393448" y="1039828"/>
                  <a:pt x="392203" y="1032365"/>
                </a:cubicBezTo>
                <a:lnTo>
                  <a:pt x="383487" y="990076"/>
                </a:lnTo>
                <a:cubicBezTo>
                  <a:pt x="376017" y="946542"/>
                  <a:pt x="374772" y="901765"/>
                  <a:pt x="382242" y="856988"/>
                </a:cubicBezTo>
                <a:lnTo>
                  <a:pt x="390958" y="798528"/>
                </a:lnTo>
                <a:lnTo>
                  <a:pt x="362321" y="798528"/>
                </a:lnTo>
                <a:cubicBezTo>
                  <a:pt x="312517" y="798528"/>
                  <a:pt x="262714" y="784846"/>
                  <a:pt x="219136" y="759970"/>
                </a:cubicBezTo>
                <a:lnTo>
                  <a:pt x="181783" y="737581"/>
                </a:lnTo>
                <a:cubicBezTo>
                  <a:pt x="174313" y="732606"/>
                  <a:pt x="171822" y="722656"/>
                  <a:pt x="175558" y="715193"/>
                </a:cubicBezTo>
                <a:cubicBezTo>
                  <a:pt x="180538" y="707730"/>
                  <a:pt x="190499" y="705242"/>
                  <a:pt x="197969" y="710218"/>
                </a:cubicBezTo>
                <a:lnTo>
                  <a:pt x="235322" y="732606"/>
                </a:lnTo>
                <a:cubicBezTo>
                  <a:pt x="273920" y="754995"/>
                  <a:pt x="318743" y="766189"/>
                  <a:pt x="362321" y="766189"/>
                </a:cubicBezTo>
                <a:lnTo>
                  <a:pt x="557800" y="766189"/>
                </a:lnTo>
                <a:cubicBezTo>
                  <a:pt x="592663" y="766189"/>
                  <a:pt x="620054" y="738825"/>
                  <a:pt x="620054" y="702755"/>
                </a:cubicBezTo>
                <a:lnTo>
                  <a:pt x="620054" y="503744"/>
                </a:lnTo>
                <a:lnTo>
                  <a:pt x="590172" y="503744"/>
                </a:lnTo>
                <a:cubicBezTo>
                  <a:pt x="581457" y="503744"/>
                  <a:pt x="575231" y="497525"/>
                  <a:pt x="575231" y="488819"/>
                </a:cubicBezTo>
                <a:cubicBezTo>
                  <a:pt x="575231" y="480112"/>
                  <a:pt x="581457" y="472649"/>
                  <a:pt x="590172" y="472649"/>
                </a:cubicBezTo>
                <a:lnTo>
                  <a:pt x="633750" y="471405"/>
                </a:lnTo>
                <a:cubicBezTo>
                  <a:pt x="633750" y="471405"/>
                  <a:pt x="634995" y="471405"/>
                  <a:pt x="636241" y="471405"/>
                </a:cubicBezTo>
                <a:cubicBezTo>
                  <a:pt x="637486" y="471405"/>
                  <a:pt x="638731" y="471405"/>
                  <a:pt x="638731" y="471405"/>
                </a:cubicBezTo>
                <a:lnTo>
                  <a:pt x="694760" y="471405"/>
                </a:lnTo>
                <a:cubicBezTo>
                  <a:pt x="710946" y="466430"/>
                  <a:pt x="720907" y="453992"/>
                  <a:pt x="725887" y="439066"/>
                </a:cubicBezTo>
                <a:cubicBezTo>
                  <a:pt x="730867" y="419165"/>
                  <a:pt x="722152" y="396776"/>
                  <a:pt x="704721" y="385582"/>
                </a:cubicBezTo>
                <a:lnTo>
                  <a:pt x="696005" y="380607"/>
                </a:lnTo>
                <a:cubicBezTo>
                  <a:pt x="646201" y="345780"/>
                  <a:pt x="615074" y="288565"/>
                  <a:pt x="617564" y="226374"/>
                </a:cubicBezTo>
                <a:lnTo>
                  <a:pt x="617564" y="225130"/>
                </a:lnTo>
                <a:lnTo>
                  <a:pt x="617564" y="146770"/>
                </a:lnTo>
                <a:cubicBezTo>
                  <a:pt x="617564" y="105724"/>
                  <a:pt x="612584" y="68410"/>
                  <a:pt x="601378" y="32339"/>
                </a:cubicBezTo>
                <a:close/>
                <a:moveTo>
                  <a:pt x="606358" y="0"/>
                </a:moveTo>
                <a:cubicBezTo>
                  <a:pt x="607604" y="0"/>
                  <a:pt x="608849" y="0"/>
                  <a:pt x="610094" y="0"/>
                </a:cubicBezTo>
                <a:cubicBezTo>
                  <a:pt x="611339" y="0"/>
                  <a:pt x="612584" y="0"/>
                  <a:pt x="613829" y="0"/>
                </a:cubicBezTo>
                <a:cubicBezTo>
                  <a:pt x="945023" y="3731"/>
                  <a:pt x="1212717" y="274883"/>
                  <a:pt x="1212717" y="606981"/>
                </a:cubicBezTo>
                <a:cubicBezTo>
                  <a:pt x="1212717" y="940323"/>
                  <a:pt x="941287" y="1212718"/>
                  <a:pt x="606358" y="1212718"/>
                </a:cubicBezTo>
                <a:cubicBezTo>
                  <a:pt x="271429" y="1212718"/>
                  <a:pt x="0" y="940323"/>
                  <a:pt x="0" y="606981"/>
                </a:cubicBezTo>
                <a:cubicBezTo>
                  <a:pt x="0" y="272395"/>
                  <a:pt x="271429" y="0"/>
                  <a:pt x="606358" y="0"/>
                </a:cubicBezTo>
                <a:close/>
              </a:path>
            </a:pathLst>
          </a:custGeom>
          <a:solidFill>
            <a:schemeClr val="bg1"/>
          </a:solidFill>
          <a:ln>
            <a:noFill/>
          </a:ln>
          <a:effectLst/>
        </p:spPr>
        <p:txBody>
          <a:bodyPr wrap="square" anchor="ctr">
            <a:noAutofit/>
          </a:bodyPr>
          <a:lstStyle/>
          <a:p>
            <a:endParaRPr lang="en-US" sz="1350" dirty="0">
              <a:latin typeface="Poppins" pitchFamily="2" charset="77"/>
            </a:endParaRPr>
          </a:p>
        </p:txBody>
      </p:sp>
      <p:sp>
        <p:nvSpPr>
          <p:cNvPr id="30" name="Freeform 29">
            <a:extLst>
              <a:ext uri="{FF2B5EF4-FFF2-40B4-BE49-F238E27FC236}">
                <a16:creationId xmlns:a16="http://schemas.microsoft.com/office/drawing/2014/main" id="{E56AFA68-3507-744A-BEA7-FE70CBE517C0}"/>
              </a:ext>
            </a:extLst>
          </p:cNvPr>
          <p:cNvSpPr>
            <a:spLocks noChangeArrowheads="1"/>
          </p:cNvSpPr>
          <p:nvPr/>
        </p:nvSpPr>
        <p:spPr bwMode="auto">
          <a:xfrm>
            <a:off x="4949166" y="3110935"/>
            <a:ext cx="454780" cy="454887"/>
          </a:xfrm>
          <a:custGeom>
            <a:avLst/>
            <a:gdLst>
              <a:gd name="connsiteX0" fmla="*/ 655533 w 1212431"/>
              <a:gd name="connsiteY0" fmla="*/ 763529 h 1212717"/>
              <a:gd name="connsiteX1" fmla="*/ 668669 w 1212431"/>
              <a:gd name="connsiteY1" fmla="*/ 776665 h 1212717"/>
              <a:gd name="connsiteX2" fmla="*/ 655533 w 1212431"/>
              <a:gd name="connsiteY2" fmla="*/ 789801 h 1212717"/>
              <a:gd name="connsiteX3" fmla="*/ 642397 w 1212431"/>
              <a:gd name="connsiteY3" fmla="*/ 776665 h 1212717"/>
              <a:gd name="connsiteX4" fmla="*/ 655533 w 1212431"/>
              <a:gd name="connsiteY4" fmla="*/ 763529 h 1212717"/>
              <a:gd name="connsiteX5" fmla="*/ 655533 w 1212431"/>
              <a:gd name="connsiteY5" fmla="*/ 714095 h 1212717"/>
              <a:gd name="connsiteX6" fmla="*/ 668669 w 1212431"/>
              <a:gd name="connsiteY6" fmla="*/ 726682 h 1212717"/>
              <a:gd name="connsiteX7" fmla="*/ 655533 w 1212431"/>
              <a:gd name="connsiteY7" fmla="*/ 740414 h 1212717"/>
              <a:gd name="connsiteX8" fmla="*/ 642397 w 1212431"/>
              <a:gd name="connsiteY8" fmla="*/ 726682 h 1212717"/>
              <a:gd name="connsiteX9" fmla="*/ 655533 w 1212431"/>
              <a:gd name="connsiteY9" fmla="*/ 714095 h 1212717"/>
              <a:gd name="connsiteX10" fmla="*/ 537102 w 1212431"/>
              <a:gd name="connsiteY10" fmla="*/ 607943 h 1212717"/>
              <a:gd name="connsiteX11" fmla="*/ 605452 w 1212431"/>
              <a:gd name="connsiteY11" fmla="*/ 684009 h 1212717"/>
              <a:gd name="connsiteX12" fmla="*/ 673802 w 1212431"/>
              <a:gd name="connsiteY12" fmla="*/ 607943 h 1212717"/>
              <a:gd name="connsiteX13" fmla="*/ 457568 w 1212431"/>
              <a:gd name="connsiteY13" fmla="*/ 607943 h 1212717"/>
              <a:gd name="connsiteX14" fmla="*/ 309683 w 1212431"/>
              <a:gd name="connsiteY14" fmla="*/ 756335 h 1212717"/>
              <a:gd name="connsiteX15" fmla="*/ 309683 w 1212431"/>
              <a:gd name="connsiteY15" fmla="*/ 932161 h 1212717"/>
              <a:gd name="connsiteX16" fmla="*/ 355664 w 1212431"/>
              <a:gd name="connsiteY16" fmla="*/ 977052 h 1212717"/>
              <a:gd name="connsiteX17" fmla="*/ 856483 w 1212431"/>
              <a:gd name="connsiteY17" fmla="*/ 977052 h 1212717"/>
              <a:gd name="connsiteX18" fmla="*/ 901221 w 1212431"/>
              <a:gd name="connsiteY18" fmla="*/ 932161 h 1212717"/>
              <a:gd name="connsiteX19" fmla="*/ 901221 w 1212431"/>
              <a:gd name="connsiteY19" fmla="*/ 756335 h 1212717"/>
              <a:gd name="connsiteX20" fmla="*/ 753337 w 1212431"/>
              <a:gd name="connsiteY20" fmla="*/ 607943 h 1212717"/>
              <a:gd name="connsiteX21" fmla="*/ 717298 w 1212431"/>
              <a:gd name="connsiteY21" fmla="*/ 607943 h 1212717"/>
              <a:gd name="connsiteX22" fmla="*/ 629064 w 1212431"/>
              <a:gd name="connsiteY22" fmla="*/ 705208 h 1212717"/>
              <a:gd name="connsiteX23" fmla="*/ 621608 w 1212431"/>
              <a:gd name="connsiteY23" fmla="*/ 711443 h 1212717"/>
              <a:gd name="connsiteX24" fmla="*/ 621608 w 1212431"/>
              <a:gd name="connsiteY24" fmla="*/ 794992 h 1212717"/>
              <a:gd name="connsiteX25" fmla="*/ 605452 w 1212431"/>
              <a:gd name="connsiteY25" fmla="*/ 809956 h 1212717"/>
              <a:gd name="connsiteX26" fmla="*/ 589297 w 1212431"/>
              <a:gd name="connsiteY26" fmla="*/ 794992 h 1212717"/>
              <a:gd name="connsiteX27" fmla="*/ 589297 w 1212431"/>
              <a:gd name="connsiteY27" fmla="*/ 711443 h 1212717"/>
              <a:gd name="connsiteX28" fmla="*/ 581840 w 1212431"/>
              <a:gd name="connsiteY28" fmla="*/ 705208 h 1212717"/>
              <a:gd name="connsiteX29" fmla="*/ 494850 w 1212431"/>
              <a:gd name="connsiteY29" fmla="*/ 607943 h 1212717"/>
              <a:gd name="connsiteX30" fmla="*/ 457568 w 1212431"/>
              <a:gd name="connsiteY30" fmla="*/ 576768 h 1212717"/>
              <a:gd name="connsiteX31" fmla="*/ 753337 w 1212431"/>
              <a:gd name="connsiteY31" fmla="*/ 576768 h 1212717"/>
              <a:gd name="connsiteX32" fmla="*/ 932289 w 1212431"/>
              <a:gd name="connsiteY32" fmla="*/ 756335 h 1212717"/>
              <a:gd name="connsiteX33" fmla="*/ 932289 w 1212431"/>
              <a:gd name="connsiteY33" fmla="*/ 932161 h 1212717"/>
              <a:gd name="connsiteX34" fmla="*/ 856483 w 1212431"/>
              <a:gd name="connsiteY34" fmla="*/ 1009474 h 1212717"/>
              <a:gd name="connsiteX35" fmla="*/ 355664 w 1212431"/>
              <a:gd name="connsiteY35" fmla="*/ 1009474 h 1212717"/>
              <a:gd name="connsiteX36" fmla="*/ 279858 w 1212431"/>
              <a:gd name="connsiteY36" fmla="*/ 932161 h 1212717"/>
              <a:gd name="connsiteX37" fmla="*/ 279858 w 1212431"/>
              <a:gd name="connsiteY37" fmla="*/ 756335 h 1212717"/>
              <a:gd name="connsiteX38" fmla="*/ 457568 w 1212431"/>
              <a:gd name="connsiteY38" fmla="*/ 576768 h 1212717"/>
              <a:gd name="connsiteX39" fmla="*/ 606073 w 1212431"/>
              <a:gd name="connsiteY39" fmla="*/ 163080 h 1212717"/>
              <a:gd name="connsiteX40" fmla="*/ 444090 w 1212431"/>
              <a:gd name="connsiteY40" fmla="*/ 325582 h 1212717"/>
              <a:gd name="connsiteX41" fmla="*/ 606073 w 1212431"/>
              <a:gd name="connsiteY41" fmla="*/ 488084 h 1212717"/>
              <a:gd name="connsiteX42" fmla="*/ 768057 w 1212431"/>
              <a:gd name="connsiteY42" fmla="*/ 325582 h 1212717"/>
              <a:gd name="connsiteX43" fmla="*/ 606073 w 1212431"/>
              <a:gd name="connsiteY43" fmla="*/ 163080 h 1212717"/>
              <a:gd name="connsiteX44" fmla="*/ 606073 w 1212431"/>
              <a:gd name="connsiteY44" fmla="*/ 131830 h 1212717"/>
              <a:gd name="connsiteX45" fmla="*/ 800454 w 1212431"/>
              <a:gd name="connsiteY45" fmla="*/ 325582 h 1212717"/>
              <a:gd name="connsiteX46" fmla="*/ 606073 w 1212431"/>
              <a:gd name="connsiteY46" fmla="*/ 520585 h 1212717"/>
              <a:gd name="connsiteX47" fmla="*/ 411693 w 1212431"/>
              <a:gd name="connsiteY47" fmla="*/ 325582 h 1212717"/>
              <a:gd name="connsiteX48" fmla="*/ 606073 w 1212431"/>
              <a:gd name="connsiteY48" fmla="*/ 131830 h 1212717"/>
              <a:gd name="connsiteX49" fmla="*/ 606436 w 1212431"/>
              <a:gd name="connsiteY49" fmla="*/ 0 h 1212717"/>
              <a:gd name="connsiteX50" fmla="*/ 1153946 w 1212431"/>
              <a:gd name="connsiteY50" fmla="*/ 344889 h 1212717"/>
              <a:gd name="connsiteX51" fmla="*/ 1180078 w 1212431"/>
              <a:gd name="connsiteY51" fmla="*/ 334929 h 1212717"/>
              <a:gd name="connsiteX52" fmla="*/ 1197498 w 1212431"/>
              <a:gd name="connsiteY52" fmla="*/ 347380 h 1212717"/>
              <a:gd name="connsiteX53" fmla="*/ 1187544 w 1212431"/>
              <a:gd name="connsiteY53" fmla="*/ 433291 h 1212717"/>
              <a:gd name="connsiteX54" fmla="*/ 1167634 w 1212431"/>
              <a:gd name="connsiteY54" fmla="*/ 442006 h 1212717"/>
              <a:gd name="connsiteX55" fmla="*/ 1097951 w 1212431"/>
              <a:gd name="connsiteY55" fmla="*/ 390958 h 1212717"/>
              <a:gd name="connsiteX56" fmla="*/ 1100440 w 1212431"/>
              <a:gd name="connsiteY56" fmla="*/ 368546 h 1212717"/>
              <a:gd name="connsiteX57" fmla="*/ 1125327 w 1212431"/>
              <a:gd name="connsiteY57" fmla="*/ 358585 h 1212717"/>
              <a:gd name="connsiteX58" fmla="*/ 606436 w 1212431"/>
              <a:gd name="connsiteY58" fmla="*/ 31127 h 1212717"/>
              <a:gd name="connsiteX59" fmla="*/ 192070 w 1212431"/>
              <a:gd name="connsiteY59" fmla="*/ 207930 h 1212717"/>
              <a:gd name="connsiteX60" fmla="*/ 32794 w 1212431"/>
              <a:gd name="connsiteY60" fmla="*/ 628770 h 1212717"/>
              <a:gd name="connsiteX61" fmla="*/ 584038 w 1212431"/>
              <a:gd name="connsiteY61" fmla="*/ 1180345 h 1212717"/>
              <a:gd name="connsiteX62" fmla="*/ 1004625 w 1212431"/>
              <a:gd name="connsiteY62" fmla="*/ 1020973 h 1212717"/>
              <a:gd name="connsiteX63" fmla="*/ 1181322 w 1212431"/>
              <a:gd name="connsiteY63" fmla="*/ 606358 h 1212717"/>
              <a:gd name="connsiteX64" fmla="*/ 1197498 w 1212431"/>
              <a:gd name="connsiteY64" fmla="*/ 590172 h 1212717"/>
              <a:gd name="connsiteX65" fmla="*/ 1212431 w 1212431"/>
              <a:gd name="connsiteY65" fmla="*/ 606358 h 1212717"/>
              <a:gd name="connsiteX66" fmla="*/ 1027024 w 1212431"/>
              <a:gd name="connsiteY66" fmla="*/ 1043385 h 1212717"/>
              <a:gd name="connsiteX67" fmla="*/ 606436 w 1212431"/>
              <a:gd name="connsiteY67" fmla="*/ 1212717 h 1212717"/>
              <a:gd name="connsiteX68" fmla="*/ 582793 w 1212431"/>
              <a:gd name="connsiteY68" fmla="*/ 1212717 h 1212717"/>
              <a:gd name="connsiteX69" fmla="*/ 441 w 1212431"/>
              <a:gd name="connsiteY69" fmla="*/ 630015 h 1212717"/>
              <a:gd name="connsiteX70" fmla="*/ 169671 w 1212431"/>
              <a:gd name="connsiteY70" fmla="*/ 185518 h 1212717"/>
              <a:gd name="connsiteX71" fmla="*/ 606436 w 1212431"/>
              <a:gd name="connsiteY71" fmla="*/ 0 h 1212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1212431" h="1212717">
                <a:moveTo>
                  <a:pt x="655533" y="763529"/>
                </a:moveTo>
                <a:cubicBezTo>
                  <a:pt x="662698" y="763529"/>
                  <a:pt x="668669" y="768306"/>
                  <a:pt x="668669" y="776665"/>
                </a:cubicBezTo>
                <a:cubicBezTo>
                  <a:pt x="668669" y="783830"/>
                  <a:pt x="662698" y="789801"/>
                  <a:pt x="655533" y="789801"/>
                </a:cubicBezTo>
                <a:cubicBezTo>
                  <a:pt x="648368" y="789801"/>
                  <a:pt x="642397" y="783830"/>
                  <a:pt x="642397" y="776665"/>
                </a:cubicBezTo>
                <a:cubicBezTo>
                  <a:pt x="642397" y="768306"/>
                  <a:pt x="648368" y="763529"/>
                  <a:pt x="655533" y="763529"/>
                </a:cubicBezTo>
                <a:close/>
                <a:moveTo>
                  <a:pt x="655533" y="714095"/>
                </a:moveTo>
                <a:cubicBezTo>
                  <a:pt x="662698" y="714095"/>
                  <a:pt x="668669" y="719816"/>
                  <a:pt x="668669" y="726682"/>
                </a:cubicBezTo>
                <a:cubicBezTo>
                  <a:pt x="668669" y="734693"/>
                  <a:pt x="662698" y="740414"/>
                  <a:pt x="655533" y="740414"/>
                </a:cubicBezTo>
                <a:cubicBezTo>
                  <a:pt x="648368" y="740414"/>
                  <a:pt x="642397" y="734693"/>
                  <a:pt x="642397" y="726682"/>
                </a:cubicBezTo>
                <a:cubicBezTo>
                  <a:pt x="642397" y="719816"/>
                  <a:pt x="648368" y="714095"/>
                  <a:pt x="655533" y="714095"/>
                </a:cubicBezTo>
                <a:close/>
                <a:moveTo>
                  <a:pt x="537102" y="607943"/>
                </a:moveTo>
                <a:lnTo>
                  <a:pt x="605452" y="684009"/>
                </a:lnTo>
                <a:lnTo>
                  <a:pt x="673802" y="607943"/>
                </a:lnTo>
                <a:close/>
                <a:moveTo>
                  <a:pt x="457568" y="607943"/>
                </a:moveTo>
                <a:cubicBezTo>
                  <a:pt x="376791" y="607943"/>
                  <a:pt x="309683" y="674033"/>
                  <a:pt x="309683" y="756335"/>
                </a:cubicBezTo>
                <a:lnTo>
                  <a:pt x="309683" y="932161"/>
                </a:lnTo>
                <a:cubicBezTo>
                  <a:pt x="309683" y="958347"/>
                  <a:pt x="330810" y="977052"/>
                  <a:pt x="355664" y="977052"/>
                </a:cubicBezTo>
                <a:lnTo>
                  <a:pt x="856483" y="977052"/>
                </a:lnTo>
                <a:cubicBezTo>
                  <a:pt x="880095" y="977052"/>
                  <a:pt x="901221" y="958347"/>
                  <a:pt x="901221" y="932161"/>
                </a:cubicBezTo>
                <a:lnTo>
                  <a:pt x="901221" y="756335"/>
                </a:lnTo>
                <a:cubicBezTo>
                  <a:pt x="901221" y="674033"/>
                  <a:pt x="835357" y="607943"/>
                  <a:pt x="753337" y="607943"/>
                </a:cubicBezTo>
                <a:lnTo>
                  <a:pt x="717298" y="607943"/>
                </a:lnTo>
                <a:lnTo>
                  <a:pt x="629064" y="705208"/>
                </a:lnTo>
                <a:cubicBezTo>
                  <a:pt x="626579" y="707702"/>
                  <a:pt x="624093" y="710196"/>
                  <a:pt x="621608" y="711443"/>
                </a:cubicBezTo>
                <a:lnTo>
                  <a:pt x="621608" y="794992"/>
                </a:lnTo>
                <a:cubicBezTo>
                  <a:pt x="621608" y="802474"/>
                  <a:pt x="614151" y="809956"/>
                  <a:pt x="605452" y="809956"/>
                </a:cubicBezTo>
                <a:cubicBezTo>
                  <a:pt x="596753" y="809956"/>
                  <a:pt x="589297" y="802474"/>
                  <a:pt x="589297" y="794992"/>
                </a:cubicBezTo>
                <a:lnTo>
                  <a:pt x="589297" y="711443"/>
                </a:lnTo>
                <a:cubicBezTo>
                  <a:pt x="586811" y="710196"/>
                  <a:pt x="584326" y="707702"/>
                  <a:pt x="581840" y="705208"/>
                </a:cubicBezTo>
                <a:lnTo>
                  <a:pt x="494850" y="607943"/>
                </a:lnTo>
                <a:close/>
                <a:moveTo>
                  <a:pt x="457568" y="576768"/>
                </a:moveTo>
                <a:lnTo>
                  <a:pt x="753337" y="576768"/>
                </a:lnTo>
                <a:cubicBezTo>
                  <a:pt x="852755" y="576768"/>
                  <a:pt x="932289" y="657822"/>
                  <a:pt x="932289" y="756335"/>
                </a:cubicBezTo>
                <a:lnTo>
                  <a:pt x="932289" y="932161"/>
                </a:lnTo>
                <a:cubicBezTo>
                  <a:pt x="932289" y="974558"/>
                  <a:pt x="897493" y="1009474"/>
                  <a:pt x="856483" y="1009474"/>
                </a:cubicBezTo>
                <a:lnTo>
                  <a:pt x="355664" y="1009474"/>
                </a:lnTo>
                <a:cubicBezTo>
                  <a:pt x="313412" y="1009474"/>
                  <a:pt x="279858" y="974558"/>
                  <a:pt x="279858" y="932161"/>
                </a:cubicBezTo>
                <a:lnTo>
                  <a:pt x="279858" y="756335"/>
                </a:lnTo>
                <a:cubicBezTo>
                  <a:pt x="279858" y="657822"/>
                  <a:pt x="359392" y="576768"/>
                  <a:pt x="457568" y="576768"/>
                </a:cubicBezTo>
                <a:close/>
                <a:moveTo>
                  <a:pt x="606073" y="163080"/>
                </a:moveTo>
                <a:cubicBezTo>
                  <a:pt x="516359" y="163080"/>
                  <a:pt x="444090" y="235581"/>
                  <a:pt x="444090" y="325582"/>
                </a:cubicBezTo>
                <a:cubicBezTo>
                  <a:pt x="444090" y="415583"/>
                  <a:pt x="516359" y="488084"/>
                  <a:pt x="606073" y="488084"/>
                </a:cubicBezTo>
                <a:cubicBezTo>
                  <a:pt x="695788" y="488084"/>
                  <a:pt x="768057" y="415583"/>
                  <a:pt x="768057" y="325582"/>
                </a:cubicBezTo>
                <a:cubicBezTo>
                  <a:pt x="768057" y="235581"/>
                  <a:pt x="695788" y="163080"/>
                  <a:pt x="606073" y="163080"/>
                </a:cubicBezTo>
                <a:close/>
                <a:moveTo>
                  <a:pt x="606073" y="131830"/>
                </a:moveTo>
                <a:cubicBezTo>
                  <a:pt x="713232" y="131830"/>
                  <a:pt x="800454" y="218081"/>
                  <a:pt x="800454" y="325582"/>
                </a:cubicBezTo>
                <a:cubicBezTo>
                  <a:pt x="800454" y="433084"/>
                  <a:pt x="713232" y="520585"/>
                  <a:pt x="606073" y="520585"/>
                </a:cubicBezTo>
                <a:cubicBezTo>
                  <a:pt x="498915" y="520585"/>
                  <a:pt x="411693" y="433084"/>
                  <a:pt x="411693" y="325582"/>
                </a:cubicBezTo>
                <a:cubicBezTo>
                  <a:pt x="411693" y="218081"/>
                  <a:pt x="498915" y="131830"/>
                  <a:pt x="606073" y="131830"/>
                </a:cubicBezTo>
                <a:close/>
                <a:moveTo>
                  <a:pt x="606436" y="0"/>
                </a:moveTo>
                <a:cubicBezTo>
                  <a:pt x="841616" y="0"/>
                  <a:pt x="1054399" y="134469"/>
                  <a:pt x="1153946" y="344889"/>
                </a:cubicBezTo>
                <a:lnTo>
                  <a:pt x="1180078" y="334929"/>
                </a:lnTo>
                <a:cubicBezTo>
                  <a:pt x="1188788" y="331194"/>
                  <a:pt x="1197498" y="337419"/>
                  <a:pt x="1197498" y="347380"/>
                </a:cubicBezTo>
                <a:lnTo>
                  <a:pt x="1187544" y="433291"/>
                </a:lnTo>
                <a:cubicBezTo>
                  <a:pt x="1187544" y="443252"/>
                  <a:pt x="1175100" y="448232"/>
                  <a:pt x="1167634" y="442006"/>
                </a:cubicBezTo>
                <a:lnTo>
                  <a:pt x="1097951" y="390958"/>
                </a:lnTo>
                <a:cubicBezTo>
                  <a:pt x="1090485" y="384732"/>
                  <a:pt x="1091729" y="372281"/>
                  <a:pt x="1100440" y="368546"/>
                </a:cubicBezTo>
                <a:lnTo>
                  <a:pt x="1125327" y="358585"/>
                </a:lnTo>
                <a:cubicBezTo>
                  <a:pt x="1030757" y="159371"/>
                  <a:pt x="827929" y="31127"/>
                  <a:pt x="606436" y="31127"/>
                </a:cubicBezTo>
                <a:cubicBezTo>
                  <a:pt x="448404" y="31127"/>
                  <a:pt x="301572" y="94627"/>
                  <a:pt x="192070" y="207930"/>
                </a:cubicBezTo>
                <a:cubicBezTo>
                  <a:pt x="83812" y="321233"/>
                  <a:pt x="26572" y="470643"/>
                  <a:pt x="32794" y="628770"/>
                </a:cubicBezTo>
                <a:cubicBezTo>
                  <a:pt x="43993" y="926346"/>
                  <a:pt x="285395" y="1169139"/>
                  <a:pt x="584038" y="1180345"/>
                </a:cubicBezTo>
                <a:cubicBezTo>
                  <a:pt x="742069" y="1186570"/>
                  <a:pt x="891390" y="1129296"/>
                  <a:pt x="1004625" y="1020973"/>
                </a:cubicBezTo>
                <a:cubicBezTo>
                  <a:pt x="1119105" y="911405"/>
                  <a:pt x="1181322" y="764485"/>
                  <a:pt x="1181322" y="606358"/>
                </a:cubicBezTo>
                <a:cubicBezTo>
                  <a:pt x="1181322" y="597643"/>
                  <a:pt x="1188788" y="590172"/>
                  <a:pt x="1197498" y="590172"/>
                </a:cubicBezTo>
                <a:cubicBezTo>
                  <a:pt x="1206209" y="590172"/>
                  <a:pt x="1212431" y="597643"/>
                  <a:pt x="1212431" y="606358"/>
                </a:cubicBezTo>
                <a:cubicBezTo>
                  <a:pt x="1212431" y="771956"/>
                  <a:pt x="1147725" y="927592"/>
                  <a:pt x="1027024" y="1043385"/>
                </a:cubicBezTo>
                <a:cubicBezTo>
                  <a:pt x="912544" y="1152953"/>
                  <a:pt x="764467" y="1212717"/>
                  <a:pt x="606436" y="1212717"/>
                </a:cubicBezTo>
                <a:cubicBezTo>
                  <a:pt x="598970" y="1212717"/>
                  <a:pt x="590259" y="1212717"/>
                  <a:pt x="582793" y="1212717"/>
                </a:cubicBezTo>
                <a:cubicBezTo>
                  <a:pt x="267974" y="1200266"/>
                  <a:pt x="12884" y="945023"/>
                  <a:pt x="441" y="630015"/>
                </a:cubicBezTo>
                <a:cubicBezTo>
                  <a:pt x="-5781" y="463173"/>
                  <a:pt x="53947" y="305047"/>
                  <a:pt x="169671" y="185518"/>
                </a:cubicBezTo>
                <a:cubicBezTo>
                  <a:pt x="285395" y="64744"/>
                  <a:pt x="439694" y="0"/>
                  <a:pt x="606436" y="0"/>
                </a:cubicBezTo>
                <a:close/>
              </a:path>
            </a:pathLst>
          </a:custGeom>
          <a:solidFill>
            <a:schemeClr val="bg1"/>
          </a:solidFill>
          <a:ln>
            <a:noFill/>
          </a:ln>
          <a:effectLst/>
        </p:spPr>
        <p:txBody>
          <a:bodyPr wrap="square" anchor="ctr">
            <a:noAutofit/>
          </a:bodyPr>
          <a:lstStyle/>
          <a:p>
            <a:endParaRPr lang="en-US" sz="1350" dirty="0">
              <a:latin typeface="Poppins" pitchFamily="2" charset="77"/>
            </a:endParaRPr>
          </a:p>
        </p:txBody>
      </p:sp>
      <p:sp>
        <p:nvSpPr>
          <p:cNvPr id="31" name="Freeform 30">
            <a:extLst>
              <a:ext uri="{FF2B5EF4-FFF2-40B4-BE49-F238E27FC236}">
                <a16:creationId xmlns:a16="http://schemas.microsoft.com/office/drawing/2014/main" id="{5699A2E0-EA46-F44C-9D62-BB65636F30AB}"/>
              </a:ext>
            </a:extLst>
          </p:cNvPr>
          <p:cNvSpPr>
            <a:spLocks noChangeArrowheads="1"/>
          </p:cNvSpPr>
          <p:nvPr/>
        </p:nvSpPr>
        <p:spPr bwMode="auto">
          <a:xfrm>
            <a:off x="4948304" y="1958126"/>
            <a:ext cx="456692" cy="455917"/>
          </a:xfrm>
          <a:custGeom>
            <a:avLst/>
            <a:gdLst>
              <a:gd name="connsiteX0" fmla="*/ 642920 w 1217529"/>
              <a:gd name="connsiteY0" fmla="*/ 646188 h 1215461"/>
              <a:gd name="connsiteX1" fmla="*/ 491105 w 1217529"/>
              <a:gd name="connsiteY1" fmla="*/ 798213 h 1215461"/>
              <a:gd name="connsiteX2" fmla="*/ 491105 w 1217529"/>
              <a:gd name="connsiteY2" fmla="*/ 977652 h 1215461"/>
              <a:gd name="connsiteX3" fmla="*/ 537147 w 1217529"/>
              <a:gd name="connsiteY3" fmla="*/ 1023758 h 1215461"/>
              <a:gd name="connsiteX4" fmla="*/ 1049832 w 1217529"/>
              <a:gd name="connsiteY4" fmla="*/ 1023758 h 1215461"/>
              <a:gd name="connsiteX5" fmla="*/ 1094630 w 1217529"/>
              <a:gd name="connsiteY5" fmla="*/ 977652 h 1215461"/>
              <a:gd name="connsiteX6" fmla="*/ 1094630 w 1217529"/>
              <a:gd name="connsiteY6" fmla="*/ 926562 h 1215461"/>
              <a:gd name="connsiteX7" fmla="*/ 1094630 w 1217529"/>
              <a:gd name="connsiteY7" fmla="*/ 920332 h 1215461"/>
              <a:gd name="connsiteX8" fmla="*/ 1094630 w 1217529"/>
              <a:gd name="connsiteY8" fmla="*/ 798213 h 1215461"/>
              <a:gd name="connsiteX9" fmla="*/ 944060 w 1217529"/>
              <a:gd name="connsiteY9" fmla="*/ 646188 h 1215461"/>
              <a:gd name="connsiteX10" fmla="*/ 228541 w 1217529"/>
              <a:gd name="connsiteY10" fmla="*/ 555222 h 1215461"/>
              <a:gd name="connsiteX11" fmla="*/ 127746 w 1217529"/>
              <a:gd name="connsiteY11" fmla="*/ 657403 h 1215461"/>
              <a:gd name="connsiteX12" fmla="*/ 127746 w 1217529"/>
              <a:gd name="connsiteY12" fmla="*/ 783260 h 1215461"/>
              <a:gd name="connsiteX13" fmla="*/ 155122 w 1217529"/>
              <a:gd name="connsiteY13" fmla="*/ 810674 h 1215461"/>
              <a:gd name="connsiteX14" fmla="*/ 458751 w 1217529"/>
              <a:gd name="connsiteY14" fmla="*/ 810674 h 1215461"/>
              <a:gd name="connsiteX15" fmla="*/ 458751 w 1217529"/>
              <a:gd name="connsiteY15" fmla="*/ 798213 h 1215461"/>
              <a:gd name="connsiteX16" fmla="*/ 540880 w 1217529"/>
              <a:gd name="connsiteY16" fmla="*/ 646188 h 1215461"/>
              <a:gd name="connsiteX17" fmla="*/ 440085 w 1217529"/>
              <a:gd name="connsiteY17" fmla="*/ 555222 h 1215461"/>
              <a:gd name="connsiteX18" fmla="*/ 330974 w 1217529"/>
              <a:gd name="connsiteY18" fmla="*/ 238133 h 1215461"/>
              <a:gd name="connsiteX19" fmla="*/ 219686 w 1217529"/>
              <a:gd name="connsiteY19" fmla="*/ 348184 h 1215461"/>
              <a:gd name="connsiteX20" fmla="*/ 330974 w 1217529"/>
              <a:gd name="connsiteY20" fmla="*/ 459472 h 1215461"/>
              <a:gd name="connsiteX21" fmla="*/ 441026 w 1217529"/>
              <a:gd name="connsiteY21" fmla="*/ 348184 h 1215461"/>
              <a:gd name="connsiteX22" fmla="*/ 330974 w 1217529"/>
              <a:gd name="connsiteY22" fmla="*/ 238133 h 1215461"/>
              <a:gd name="connsiteX23" fmla="*/ 138678 w 1217529"/>
              <a:gd name="connsiteY23" fmla="*/ 229978 h 1215461"/>
              <a:gd name="connsiteX24" fmla="*/ 150802 w 1217529"/>
              <a:gd name="connsiteY24" fmla="*/ 232932 h 1215461"/>
              <a:gd name="connsiteX25" fmla="*/ 153289 w 1217529"/>
              <a:gd name="connsiteY25" fmla="*/ 255319 h 1215461"/>
              <a:gd name="connsiteX26" fmla="*/ 104794 w 1217529"/>
              <a:gd name="connsiteY26" fmla="*/ 888366 h 1215461"/>
              <a:gd name="connsiteX27" fmla="*/ 450473 w 1217529"/>
              <a:gd name="connsiteY27" fmla="*/ 1161981 h 1215461"/>
              <a:gd name="connsiteX28" fmla="*/ 873246 w 1217529"/>
              <a:gd name="connsiteY28" fmla="*/ 1117208 h 1215461"/>
              <a:gd name="connsiteX29" fmla="*/ 860812 w 1217529"/>
              <a:gd name="connsiteY29" fmla="*/ 1097308 h 1215461"/>
              <a:gd name="connsiteX30" fmla="*/ 868273 w 1217529"/>
              <a:gd name="connsiteY30" fmla="*/ 1084871 h 1215461"/>
              <a:gd name="connsiteX31" fmla="*/ 946610 w 1217529"/>
              <a:gd name="connsiteY31" fmla="*/ 1086115 h 1215461"/>
              <a:gd name="connsiteX32" fmla="*/ 954071 w 1217529"/>
              <a:gd name="connsiteY32" fmla="*/ 1098552 h 1215461"/>
              <a:gd name="connsiteX33" fmla="*/ 913037 w 1217529"/>
              <a:gd name="connsiteY33" fmla="*/ 1166956 h 1215461"/>
              <a:gd name="connsiteX34" fmla="*/ 900602 w 1217529"/>
              <a:gd name="connsiteY34" fmla="*/ 1166956 h 1215461"/>
              <a:gd name="connsiteX35" fmla="*/ 888168 w 1217529"/>
              <a:gd name="connsiteY35" fmla="*/ 1145813 h 1215461"/>
              <a:gd name="connsiteX36" fmla="*/ 607148 w 1217529"/>
              <a:gd name="connsiteY36" fmla="*/ 1215461 h 1215461"/>
              <a:gd name="connsiteX37" fmla="*/ 440526 w 1217529"/>
              <a:gd name="connsiteY37" fmla="*/ 1191830 h 1215461"/>
              <a:gd name="connsiteX38" fmla="*/ 77438 w 1217529"/>
              <a:gd name="connsiteY38" fmla="*/ 904534 h 1215461"/>
              <a:gd name="connsiteX39" fmla="*/ 128420 w 1217529"/>
              <a:gd name="connsiteY39" fmla="*/ 235419 h 1215461"/>
              <a:gd name="connsiteX40" fmla="*/ 138678 w 1217529"/>
              <a:gd name="connsiteY40" fmla="*/ 229978 h 1215461"/>
              <a:gd name="connsiteX41" fmla="*/ 330974 w 1217529"/>
              <a:gd name="connsiteY41" fmla="*/ 205983 h 1215461"/>
              <a:gd name="connsiteX42" fmla="*/ 473175 w 1217529"/>
              <a:gd name="connsiteY42" fmla="*/ 348184 h 1215461"/>
              <a:gd name="connsiteX43" fmla="*/ 330974 w 1217529"/>
              <a:gd name="connsiteY43" fmla="*/ 490386 h 1215461"/>
              <a:gd name="connsiteX44" fmla="*/ 188773 w 1217529"/>
              <a:gd name="connsiteY44" fmla="*/ 348184 h 1215461"/>
              <a:gd name="connsiteX45" fmla="*/ 330974 w 1217529"/>
              <a:gd name="connsiteY45" fmla="*/ 205983 h 1215461"/>
              <a:gd name="connsiteX46" fmla="*/ 790261 w 1217529"/>
              <a:gd name="connsiteY46" fmla="*/ 194275 h 1215461"/>
              <a:gd name="connsiteX47" fmla="*/ 622345 w 1217529"/>
              <a:gd name="connsiteY47" fmla="*/ 359170 h 1215461"/>
              <a:gd name="connsiteX48" fmla="*/ 790261 w 1217529"/>
              <a:gd name="connsiteY48" fmla="*/ 525305 h 1215461"/>
              <a:gd name="connsiteX49" fmla="*/ 956924 w 1217529"/>
              <a:gd name="connsiteY49" fmla="*/ 359170 h 1215461"/>
              <a:gd name="connsiteX50" fmla="*/ 790261 w 1217529"/>
              <a:gd name="connsiteY50" fmla="*/ 194275 h 1215461"/>
              <a:gd name="connsiteX51" fmla="*/ 790261 w 1217529"/>
              <a:gd name="connsiteY51" fmla="*/ 162040 h 1215461"/>
              <a:gd name="connsiteX52" fmla="*/ 989505 w 1217529"/>
              <a:gd name="connsiteY52" fmla="*/ 359170 h 1215461"/>
              <a:gd name="connsiteX53" fmla="*/ 790261 w 1217529"/>
              <a:gd name="connsiteY53" fmla="*/ 556300 h 1215461"/>
              <a:gd name="connsiteX54" fmla="*/ 589764 w 1217529"/>
              <a:gd name="connsiteY54" fmla="*/ 359170 h 1215461"/>
              <a:gd name="connsiteX55" fmla="*/ 790261 w 1217529"/>
              <a:gd name="connsiteY55" fmla="*/ 162040 h 1215461"/>
              <a:gd name="connsiteX56" fmla="*/ 561413 w 1217529"/>
              <a:gd name="connsiteY56" fmla="*/ 2106 h 1215461"/>
              <a:gd name="connsiteX57" fmla="*/ 789757 w 1217529"/>
              <a:gd name="connsiteY57" fmla="*/ 26873 h 1215461"/>
              <a:gd name="connsiteX58" fmla="*/ 1146894 w 1217529"/>
              <a:gd name="connsiteY58" fmla="*/ 323447 h 1215461"/>
              <a:gd name="connsiteX59" fmla="*/ 1126984 w 1217529"/>
              <a:gd name="connsiteY59" fmla="*/ 926562 h 1215461"/>
              <a:gd name="connsiteX60" fmla="*/ 1126984 w 1217529"/>
              <a:gd name="connsiteY60" fmla="*/ 977652 h 1215461"/>
              <a:gd name="connsiteX61" fmla="*/ 1049832 w 1217529"/>
              <a:gd name="connsiteY61" fmla="*/ 1056157 h 1215461"/>
              <a:gd name="connsiteX62" fmla="*/ 537147 w 1217529"/>
              <a:gd name="connsiteY62" fmla="*/ 1056157 h 1215461"/>
              <a:gd name="connsiteX63" fmla="*/ 458751 w 1217529"/>
              <a:gd name="connsiteY63" fmla="*/ 977652 h 1215461"/>
              <a:gd name="connsiteX64" fmla="*/ 458751 w 1217529"/>
              <a:gd name="connsiteY64" fmla="*/ 841827 h 1215461"/>
              <a:gd name="connsiteX65" fmla="*/ 155122 w 1217529"/>
              <a:gd name="connsiteY65" fmla="*/ 841827 h 1215461"/>
              <a:gd name="connsiteX66" fmla="*/ 95392 w 1217529"/>
              <a:gd name="connsiteY66" fmla="*/ 783260 h 1215461"/>
              <a:gd name="connsiteX67" fmla="*/ 95392 w 1217529"/>
              <a:gd name="connsiteY67" fmla="*/ 657403 h 1215461"/>
              <a:gd name="connsiteX68" fmla="*/ 228541 w 1217529"/>
              <a:gd name="connsiteY68" fmla="*/ 524070 h 1215461"/>
              <a:gd name="connsiteX69" fmla="*/ 440085 w 1217529"/>
              <a:gd name="connsiteY69" fmla="*/ 524070 h 1215461"/>
              <a:gd name="connsiteX70" fmla="*/ 569501 w 1217529"/>
              <a:gd name="connsiteY70" fmla="*/ 629989 h 1215461"/>
              <a:gd name="connsiteX71" fmla="*/ 642920 w 1217529"/>
              <a:gd name="connsiteY71" fmla="*/ 613789 h 1215461"/>
              <a:gd name="connsiteX72" fmla="*/ 944060 w 1217529"/>
              <a:gd name="connsiteY72" fmla="*/ 613789 h 1215461"/>
              <a:gd name="connsiteX73" fmla="*/ 1126984 w 1217529"/>
              <a:gd name="connsiteY73" fmla="*/ 798213 h 1215461"/>
              <a:gd name="connsiteX74" fmla="*/ 1126984 w 1217529"/>
              <a:gd name="connsiteY74" fmla="*/ 861765 h 1215461"/>
              <a:gd name="connsiteX75" fmla="*/ 1118273 w 1217529"/>
              <a:gd name="connsiteY75" fmla="*/ 338400 h 1215461"/>
              <a:gd name="connsiteX76" fmla="*/ 779801 w 1217529"/>
              <a:gd name="connsiteY76" fmla="*/ 56779 h 1215461"/>
              <a:gd name="connsiteX77" fmla="*/ 356712 w 1217529"/>
              <a:gd name="connsiteY77" fmla="*/ 91670 h 1215461"/>
              <a:gd name="connsiteX78" fmla="*/ 366667 w 1217529"/>
              <a:gd name="connsiteY78" fmla="*/ 112854 h 1215461"/>
              <a:gd name="connsiteX79" fmla="*/ 360445 w 1217529"/>
              <a:gd name="connsiteY79" fmla="*/ 124069 h 1215461"/>
              <a:gd name="connsiteX80" fmla="*/ 280805 w 1217529"/>
              <a:gd name="connsiteY80" fmla="*/ 121577 h 1215461"/>
              <a:gd name="connsiteX81" fmla="*/ 273338 w 1217529"/>
              <a:gd name="connsiteY81" fmla="*/ 110362 h 1215461"/>
              <a:gd name="connsiteX82" fmla="*/ 316892 w 1217529"/>
              <a:gd name="connsiteY82" fmla="*/ 41826 h 1215461"/>
              <a:gd name="connsiteX83" fmla="*/ 329336 w 1217529"/>
              <a:gd name="connsiteY83" fmla="*/ 43072 h 1215461"/>
              <a:gd name="connsiteX84" fmla="*/ 340535 w 1217529"/>
              <a:gd name="connsiteY84" fmla="*/ 64256 h 1215461"/>
              <a:gd name="connsiteX85" fmla="*/ 561413 w 1217529"/>
              <a:gd name="connsiteY85" fmla="*/ 2106 h 1215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1217529" h="1215461">
                <a:moveTo>
                  <a:pt x="642920" y="646188"/>
                </a:moveTo>
                <a:cubicBezTo>
                  <a:pt x="558302" y="646188"/>
                  <a:pt x="491105" y="713478"/>
                  <a:pt x="491105" y="798213"/>
                </a:cubicBezTo>
                <a:lnTo>
                  <a:pt x="491105" y="977652"/>
                </a:lnTo>
                <a:cubicBezTo>
                  <a:pt x="491105" y="1002575"/>
                  <a:pt x="511015" y="1023758"/>
                  <a:pt x="537147" y="1023758"/>
                </a:cubicBezTo>
                <a:lnTo>
                  <a:pt x="1049832" y="1023758"/>
                </a:lnTo>
                <a:cubicBezTo>
                  <a:pt x="1074720" y="1023758"/>
                  <a:pt x="1094630" y="1002575"/>
                  <a:pt x="1094630" y="977652"/>
                </a:cubicBezTo>
                <a:lnTo>
                  <a:pt x="1094630" y="926562"/>
                </a:lnTo>
                <a:cubicBezTo>
                  <a:pt x="1094630" y="924070"/>
                  <a:pt x="1094630" y="921578"/>
                  <a:pt x="1094630" y="920332"/>
                </a:cubicBezTo>
                <a:lnTo>
                  <a:pt x="1094630" y="798213"/>
                </a:lnTo>
                <a:cubicBezTo>
                  <a:pt x="1094630" y="713478"/>
                  <a:pt x="1027433" y="646188"/>
                  <a:pt x="944060" y="646188"/>
                </a:cubicBezTo>
                <a:close/>
                <a:moveTo>
                  <a:pt x="228541" y="555222"/>
                </a:moveTo>
                <a:cubicBezTo>
                  <a:pt x="171299" y="555222"/>
                  <a:pt x="127746" y="601328"/>
                  <a:pt x="127746" y="657403"/>
                </a:cubicBezTo>
                <a:lnTo>
                  <a:pt x="127746" y="783260"/>
                </a:lnTo>
                <a:cubicBezTo>
                  <a:pt x="127746" y="798213"/>
                  <a:pt x="138945" y="810674"/>
                  <a:pt x="155122" y="810674"/>
                </a:cubicBezTo>
                <a:lnTo>
                  <a:pt x="458751" y="810674"/>
                </a:lnTo>
                <a:lnTo>
                  <a:pt x="458751" y="798213"/>
                </a:lnTo>
                <a:cubicBezTo>
                  <a:pt x="458751" y="734662"/>
                  <a:pt x="491105" y="678587"/>
                  <a:pt x="540880" y="646188"/>
                </a:cubicBezTo>
                <a:cubicBezTo>
                  <a:pt x="534658" y="595098"/>
                  <a:pt x="491105" y="555222"/>
                  <a:pt x="440085" y="555222"/>
                </a:cubicBezTo>
                <a:close/>
                <a:moveTo>
                  <a:pt x="330974" y="238133"/>
                </a:moveTo>
                <a:cubicBezTo>
                  <a:pt x="269148" y="238133"/>
                  <a:pt x="219686" y="286358"/>
                  <a:pt x="219686" y="348184"/>
                </a:cubicBezTo>
                <a:cubicBezTo>
                  <a:pt x="219686" y="410011"/>
                  <a:pt x="269148" y="459472"/>
                  <a:pt x="330974" y="459472"/>
                </a:cubicBezTo>
                <a:cubicBezTo>
                  <a:pt x="391564" y="459472"/>
                  <a:pt x="441026" y="410011"/>
                  <a:pt x="441026" y="348184"/>
                </a:cubicBezTo>
                <a:cubicBezTo>
                  <a:pt x="441026" y="286358"/>
                  <a:pt x="391564" y="238133"/>
                  <a:pt x="330974" y="238133"/>
                </a:cubicBezTo>
                <a:close/>
                <a:moveTo>
                  <a:pt x="138678" y="229978"/>
                </a:moveTo>
                <a:cubicBezTo>
                  <a:pt x="142719" y="229512"/>
                  <a:pt x="147072" y="230445"/>
                  <a:pt x="150802" y="232932"/>
                </a:cubicBezTo>
                <a:cubicBezTo>
                  <a:pt x="158262" y="239151"/>
                  <a:pt x="158262" y="249100"/>
                  <a:pt x="153289" y="255319"/>
                </a:cubicBezTo>
                <a:cubicBezTo>
                  <a:pt x="10292" y="438144"/>
                  <a:pt x="-8360" y="686885"/>
                  <a:pt x="104794" y="888366"/>
                </a:cubicBezTo>
                <a:cubicBezTo>
                  <a:pt x="179401" y="1021442"/>
                  <a:pt x="302503" y="1119695"/>
                  <a:pt x="450473" y="1161981"/>
                </a:cubicBezTo>
                <a:cubicBezTo>
                  <a:pt x="592227" y="1201780"/>
                  <a:pt x="741441" y="1185612"/>
                  <a:pt x="873246" y="1117208"/>
                </a:cubicBezTo>
                <a:lnTo>
                  <a:pt x="860812" y="1097308"/>
                </a:lnTo>
                <a:cubicBezTo>
                  <a:pt x="858325" y="1092334"/>
                  <a:pt x="862055" y="1084871"/>
                  <a:pt x="868273" y="1084871"/>
                </a:cubicBezTo>
                <a:lnTo>
                  <a:pt x="946610" y="1086115"/>
                </a:lnTo>
                <a:cubicBezTo>
                  <a:pt x="952827" y="1086115"/>
                  <a:pt x="956558" y="1092334"/>
                  <a:pt x="954071" y="1098552"/>
                </a:cubicBezTo>
                <a:lnTo>
                  <a:pt x="913037" y="1166956"/>
                </a:lnTo>
                <a:cubicBezTo>
                  <a:pt x="909306" y="1171931"/>
                  <a:pt x="901846" y="1170687"/>
                  <a:pt x="900602" y="1166956"/>
                </a:cubicBezTo>
                <a:lnTo>
                  <a:pt x="888168" y="1145813"/>
                </a:lnTo>
                <a:cubicBezTo>
                  <a:pt x="799883" y="1191830"/>
                  <a:pt x="704137" y="1215461"/>
                  <a:pt x="607148" y="1215461"/>
                </a:cubicBezTo>
                <a:cubicBezTo>
                  <a:pt x="551193" y="1215461"/>
                  <a:pt x="496481" y="1206755"/>
                  <a:pt x="440526" y="1191830"/>
                </a:cubicBezTo>
                <a:cubicBezTo>
                  <a:pt x="285094" y="1148300"/>
                  <a:pt x="155776" y="1045073"/>
                  <a:pt x="77438" y="904534"/>
                </a:cubicBezTo>
                <a:cubicBezTo>
                  <a:pt x="-41933" y="690616"/>
                  <a:pt x="-22038" y="428194"/>
                  <a:pt x="128420" y="235419"/>
                </a:cubicBezTo>
                <a:cubicBezTo>
                  <a:pt x="130907" y="232310"/>
                  <a:pt x="134637" y="230445"/>
                  <a:pt x="138678" y="229978"/>
                </a:cubicBezTo>
                <a:close/>
                <a:moveTo>
                  <a:pt x="330974" y="205983"/>
                </a:moveTo>
                <a:cubicBezTo>
                  <a:pt x="408876" y="205983"/>
                  <a:pt x="473175" y="270283"/>
                  <a:pt x="473175" y="348184"/>
                </a:cubicBezTo>
                <a:cubicBezTo>
                  <a:pt x="473175" y="426086"/>
                  <a:pt x="408876" y="490386"/>
                  <a:pt x="330974" y="490386"/>
                </a:cubicBezTo>
                <a:cubicBezTo>
                  <a:pt x="251836" y="490386"/>
                  <a:pt x="188773" y="426086"/>
                  <a:pt x="188773" y="348184"/>
                </a:cubicBezTo>
                <a:cubicBezTo>
                  <a:pt x="188773" y="270283"/>
                  <a:pt x="251836" y="205983"/>
                  <a:pt x="330974" y="205983"/>
                </a:cubicBezTo>
                <a:close/>
                <a:moveTo>
                  <a:pt x="790261" y="194275"/>
                </a:moveTo>
                <a:cubicBezTo>
                  <a:pt x="697531" y="194275"/>
                  <a:pt x="622345" y="268664"/>
                  <a:pt x="622345" y="359170"/>
                </a:cubicBezTo>
                <a:cubicBezTo>
                  <a:pt x="622345" y="450916"/>
                  <a:pt x="697531" y="525305"/>
                  <a:pt x="790261" y="525305"/>
                </a:cubicBezTo>
                <a:cubicBezTo>
                  <a:pt x="881738" y="525305"/>
                  <a:pt x="956924" y="450916"/>
                  <a:pt x="956924" y="359170"/>
                </a:cubicBezTo>
                <a:cubicBezTo>
                  <a:pt x="956924" y="268664"/>
                  <a:pt x="881738" y="194275"/>
                  <a:pt x="790261" y="194275"/>
                </a:cubicBezTo>
                <a:close/>
                <a:moveTo>
                  <a:pt x="790261" y="162040"/>
                </a:moveTo>
                <a:cubicBezTo>
                  <a:pt x="899281" y="162040"/>
                  <a:pt x="989505" y="251307"/>
                  <a:pt x="989505" y="359170"/>
                </a:cubicBezTo>
                <a:cubicBezTo>
                  <a:pt x="989505" y="468274"/>
                  <a:pt x="899281" y="556300"/>
                  <a:pt x="790261" y="556300"/>
                </a:cubicBezTo>
                <a:cubicBezTo>
                  <a:pt x="679988" y="556300"/>
                  <a:pt x="589764" y="468274"/>
                  <a:pt x="589764" y="359170"/>
                </a:cubicBezTo>
                <a:cubicBezTo>
                  <a:pt x="589764" y="251307"/>
                  <a:pt x="679988" y="162040"/>
                  <a:pt x="790261" y="162040"/>
                </a:cubicBezTo>
                <a:close/>
                <a:moveTo>
                  <a:pt x="561413" y="2106"/>
                </a:moveTo>
                <a:cubicBezTo>
                  <a:pt x="637320" y="-4280"/>
                  <a:pt x="714472" y="3820"/>
                  <a:pt x="789757" y="26873"/>
                </a:cubicBezTo>
                <a:cubicBezTo>
                  <a:pt x="944060" y="74225"/>
                  <a:pt x="1070987" y="180144"/>
                  <a:pt x="1146894" y="323447"/>
                </a:cubicBezTo>
                <a:cubicBezTo>
                  <a:pt x="1247689" y="514101"/>
                  <a:pt x="1240222" y="743384"/>
                  <a:pt x="1126984" y="926562"/>
                </a:cubicBezTo>
                <a:lnTo>
                  <a:pt x="1126984" y="977652"/>
                </a:lnTo>
                <a:cubicBezTo>
                  <a:pt x="1126984" y="1020020"/>
                  <a:pt x="1092141" y="1056157"/>
                  <a:pt x="1049832" y="1056157"/>
                </a:cubicBezTo>
                <a:lnTo>
                  <a:pt x="537147" y="1056157"/>
                </a:lnTo>
                <a:cubicBezTo>
                  <a:pt x="493594" y="1056157"/>
                  <a:pt x="458751" y="1020020"/>
                  <a:pt x="458751" y="977652"/>
                </a:cubicBezTo>
                <a:lnTo>
                  <a:pt x="458751" y="841827"/>
                </a:lnTo>
                <a:lnTo>
                  <a:pt x="155122" y="841827"/>
                </a:lnTo>
                <a:cubicBezTo>
                  <a:pt x="121524" y="841827"/>
                  <a:pt x="95392" y="815659"/>
                  <a:pt x="95392" y="783260"/>
                </a:cubicBezTo>
                <a:lnTo>
                  <a:pt x="95392" y="657403"/>
                </a:lnTo>
                <a:cubicBezTo>
                  <a:pt x="95392" y="583883"/>
                  <a:pt x="155122" y="524070"/>
                  <a:pt x="228541" y="524070"/>
                </a:cubicBezTo>
                <a:lnTo>
                  <a:pt x="440085" y="524070"/>
                </a:lnTo>
                <a:cubicBezTo>
                  <a:pt x="503549" y="524070"/>
                  <a:pt x="557057" y="568929"/>
                  <a:pt x="569501" y="629989"/>
                </a:cubicBezTo>
                <a:cubicBezTo>
                  <a:pt x="591900" y="620020"/>
                  <a:pt x="616788" y="613789"/>
                  <a:pt x="642920" y="613789"/>
                </a:cubicBezTo>
                <a:lnTo>
                  <a:pt x="944060" y="613789"/>
                </a:lnTo>
                <a:cubicBezTo>
                  <a:pt x="1044855" y="613789"/>
                  <a:pt x="1126984" y="697278"/>
                  <a:pt x="1126984" y="798213"/>
                </a:cubicBezTo>
                <a:lnTo>
                  <a:pt x="1126984" y="861765"/>
                </a:lnTo>
                <a:cubicBezTo>
                  <a:pt x="1206624" y="697278"/>
                  <a:pt x="1205380" y="501640"/>
                  <a:pt x="1118273" y="338400"/>
                </a:cubicBezTo>
                <a:cubicBezTo>
                  <a:pt x="1047343" y="202574"/>
                  <a:pt x="926638" y="102885"/>
                  <a:pt x="779801" y="56779"/>
                </a:cubicBezTo>
                <a:cubicBezTo>
                  <a:pt x="637942" y="13166"/>
                  <a:pt x="488616" y="26873"/>
                  <a:pt x="356712" y="91670"/>
                </a:cubicBezTo>
                <a:lnTo>
                  <a:pt x="366667" y="112854"/>
                </a:lnTo>
                <a:cubicBezTo>
                  <a:pt x="370400" y="117838"/>
                  <a:pt x="365423" y="124069"/>
                  <a:pt x="360445" y="124069"/>
                </a:cubicBezTo>
                <a:lnTo>
                  <a:pt x="280805" y="121577"/>
                </a:lnTo>
                <a:cubicBezTo>
                  <a:pt x="274583" y="121577"/>
                  <a:pt x="270850" y="114100"/>
                  <a:pt x="273338" y="110362"/>
                </a:cubicBezTo>
                <a:lnTo>
                  <a:pt x="316892" y="41826"/>
                </a:lnTo>
                <a:cubicBezTo>
                  <a:pt x="319381" y="38088"/>
                  <a:pt x="326847" y="38088"/>
                  <a:pt x="329336" y="43072"/>
                </a:cubicBezTo>
                <a:lnTo>
                  <a:pt x="340535" y="64256"/>
                </a:lnTo>
                <a:cubicBezTo>
                  <a:pt x="410843" y="29365"/>
                  <a:pt x="485505" y="8493"/>
                  <a:pt x="561413" y="2106"/>
                </a:cubicBezTo>
                <a:close/>
              </a:path>
            </a:pathLst>
          </a:custGeom>
          <a:solidFill>
            <a:schemeClr val="bg1"/>
          </a:solidFill>
          <a:ln>
            <a:noFill/>
          </a:ln>
          <a:effectLst/>
        </p:spPr>
        <p:txBody>
          <a:bodyPr wrap="square" anchor="ctr">
            <a:noAutofit/>
          </a:bodyPr>
          <a:lstStyle/>
          <a:p>
            <a:endParaRPr lang="en-US" sz="1350" dirty="0">
              <a:latin typeface="Poppins" pitchFamily="2" charset="77"/>
            </a:endParaRPr>
          </a:p>
        </p:txBody>
      </p:sp>
      <p:sp>
        <p:nvSpPr>
          <p:cNvPr id="4" name="TextBox 3">
            <a:extLst>
              <a:ext uri="{FF2B5EF4-FFF2-40B4-BE49-F238E27FC236}">
                <a16:creationId xmlns:a16="http://schemas.microsoft.com/office/drawing/2014/main" id="{759D749E-DD09-CA45-8418-0C3EBBE940BC}"/>
              </a:ext>
            </a:extLst>
          </p:cNvPr>
          <p:cNvSpPr txBox="1"/>
          <p:nvPr/>
        </p:nvSpPr>
        <p:spPr>
          <a:xfrm>
            <a:off x="570458" y="509247"/>
            <a:ext cx="8003084" cy="519501"/>
          </a:xfrm>
          <a:prstGeom prst="rect">
            <a:avLst/>
          </a:prstGeom>
          <a:noFill/>
        </p:spPr>
        <p:txBody>
          <a:bodyPr wrap="square" rtlCol="0" anchor="b">
            <a:spAutoFit/>
          </a:bodyPr>
          <a:lstStyle/>
          <a:p>
            <a:pPr algn="ctr"/>
            <a:r>
              <a:rPr lang="en-US" sz="2776" b="1" spc="-109" dirty="0">
                <a:solidFill>
                  <a:schemeClr val="tx2"/>
                </a:solidFill>
                <a:latin typeface="Poppins" pitchFamily="2" charset="77"/>
                <a:cs typeface="Poppins" pitchFamily="2" charset="77"/>
              </a:rPr>
              <a:t>TODAY’S GOALS</a:t>
            </a:r>
          </a:p>
        </p:txBody>
      </p:sp>
      <p:sp>
        <p:nvSpPr>
          <p:cNvPr id="5" name="TextBox 4">
            <a:extLst>
              <a:ext uri="{FF2B5EF4-FFF2-40B4-BE49-F238E27FC236}">
                <a16:creationId xmlns:a16="http://schemas.microsoft.com/office/drawing/2014/main" id="{9730812F-4E6A-4B48-BBA3-ADA540DAEF29}"/>
              </a:ext>
            </a:extLst>
          </p:cNvPr>
          <p:cNvSpPr txBox="1"/>
          <p:nvPr/>
        </p:nvSpPr>
        <p:spPr>
          <a:xfrm>
            <a:off x="570459" y="996073"/>
            <a:ext cx="8003083" cy="307777"/>
          </a:xfrm>
          <a:prstGeom prst="rect">
            <a:avLst/>
          </a:prstGeom>
          <a:noFill/>
        </p:spPr>
        <p:txBody>
          <a:bodyPr wrap="square" rtlCol="0">
            <a:spAutoFit/>
          </a:bodyPr>
          <a:lstStyle/>
          <a:p>
            <a:pPr algn="ctr"/>
            <a:r>
              <a:rPr lang="en-US" sz="1400" spc="-45" dirty="0">
                <a:latin typeface="Poppins" pitchFamily="2" charset="77"/>
                <a:cs typeface="Poppins" pitchFamily="2" charset="77"/>
              </a:rPr>
              <a:t>Children and Youth Behavioral Health Initiative</a:t>
            </a:r>
          </a:p>
        </p:txBody>
      </p:sp>
      <p:sp>
        <p:nvSpPr>
          <p:cNvPr id="6" name="TextBox 5">
            <a:extLst>
              <a:ext uri="{FF2B5EF4-FFF2-40B4-BE49-F238E27FC236}">
                <a16:creationId xmlns:a16="http://schemas.microsoft.com/office/drawing/2014/main" id="{39973ABF-CCAB-364A-A034-822059C220FE}"/>
              </a:ext>
            </a:extLst>
          </p:cNvPr>
          <p:cNvSpPr txBox="1"/>
          <p:nvPr/>
        </p:nvSpPr>
        <p:spPr>
          <a:xfrm>
            <a:off x="5792942" y="1789152"/>
            <a:ext cx="2164410" cy="288541"/>
          </a:xfrm>
          <a:prstGeom prst="rect">
            <a:avLst/>
          </a:prstGeom>
          <a:noFill/>
        </p:spPr>
        <p:txBody>
          <a:bodyPr wrap="square" rtlCol="0" anchor="b">
            <a:spAutoFit/>
          </a:bodyPr>
          <a:lstStyle/>
          <a:p>
            <a:r>
              <a:rPr lang="en-US" sz="1275" b="1" spc="-11" dirty="0">
                <a:solidFill>
                  <a:schemeClr val="tx2"/>
                </a:solidFill>
                <a:latin typeface="Poppins" pitchFamily="2" charset="77"/>
                <a:cs typeface="Poppins" pitchFamily="2" charset="77"/>
              </a:rPr>
              <a:t>LEARN</a:t>
            </a:r>
          </a:p>
        </p:txBody>
      </p:sp>
      <p:sp>
        <p:nvSpPr>
          <p:cNvPr id="7" name="TextBox 6">
            <a:extLst>
              <a:ext uri="{FF2B5EF4-FFF2-40B4-BE49-F238E27FC236}">
                <a16:creationId xmlns:a16="http://schemas.microsoft.com/office/drawing/2014/main" id="{42355143-7794-4348-9249-4DEF8F2F36AE}"/>
              </a:ext>
            </a:extLst>
          </p:cNvPr>
          <p:cNvSpPr txBox="1"/>
          <p:nvPr/>
        </p:nvSpPr>
        <p:spPr>
          <a:xfrm>
            <a:off x="5799436" y="1986527"/>
            <a:ext cx="2475466" cy="618374"/>
          </a:xfrm>
          <a:prstGeom prst="rect">
            <a:avLst/>
          </a:prstGeom>
          <a:noFill/>
        </p:spPr>
        <p:txBody>
          <a:bodyPr wrap="square" rtlCol="0">
            <a:spAutoFit/>
          </a:bodyPr>
          <a:lstStyle/>
          <a:p>
            <a:pPr>
              <a:lnSpc>
                <a:spcPts val="1350"/>
              </a:lnSpc>
            </a:pPr>
            <a:r>
              <a:rPr lang="en-US" sz="900" spc="-8" dirty="0">
                <a:latin typeface="Poppins" pitchFamily="2" charset="77"/>
                <a:cs typeface="Poppins" pitchFamily="2" charset="77"/>
              </a:rPr>
              <a:t>Learn about the CYBHI, the pieces relevant to education, and how CYBHI could bring more services into schools.</a:t>
            </a:r>
          </a:p>
        </p:txBody>
      </p:sp>
      <p:sp>
        <p:nvSpPr>
          <p:cNvPr id="8" name="TextBox 7">
            <a:extLst>
              <a:ext uri="{FF2B5EF4-FFF2-40B4-BE49-F238E27FC236}">
                <a16:creationId xmlns:a16="http://schemas.microsoft.com/office/drawing/2014/main" id="{39C3645D-D08D-A64E-A778-B76B911FA21F}"/>
              </a:ext>
            </a:extLst>
          </p:cNvPr>
          <p:cNvSpPr txBox="1"/>
          <p:nvPr/>
        </p:nvSpPr>
        <p:spPr>
          <a:xfrm>
            <a:off x="5792942" y="2942049"/>
            <a:ext cx="2164410" cy="288541"/>
          </a:xfrm>
          <a:prstGeom prst="rect">
            <a:avLst/>
          </a:prstGeom>
          <a:noFill/>
        </p:spPr>
        <p:txBody>
          <a:bodyPr wrap="square" rtlCol="0" anchor="b">
            <a:spAutoFit/>
          </a:bodyPr>
          <a:lstStyle/>
          <a:p>
            <a:r>
              <a:rPr lang="en-US" sz="1275" b="1" spc="-11" dirty="0">
                <a:solidFill>
                  <a:schemeClr val="tx2"/>
                </a:solidFill>
                <a:latin typeface="Poppins" pitchFamily="2" charset="77"/>
                <a:cs typeface="Poppins" pitchFamily="2" charset="77"/>
              </a:rPr>
              <a:t>DISCUSS</a:t>
            </a:r>
          </a:p>
        </p:txBody>
      </p:sp>
      <p:sp>
        <p:nvSpPr>
          <p:cNvPr id="9" name="TextBox 8">
            <a:extLst>
              <a:ext uri="{FF2B5EF4-FFF2-40B4-BE49-F238E27FC236}">
                <a16:creationId xmlns:a16="http://schemas.microsoft.com/office/drawing/2014/main" id="{CA032538-F6F7-1941-94F2-B5C4C62AAC1E}"/>
              </a:ext>
            </a:extLst>
          </p:cNvPr>
          <p:cNvSpPr txBox="1"/>
          <p:nvPr/>
        </p:nvSpPr>
        <p:spPr>
          <a:xfrm>
            <a:off x="5782499" y="3176693"/>
            <a:ext cx="2395111" cy="618374"/>
          </a:xfrm>
          <a:prstGeom prst="rect">
            <a:avLst/>
          </a:prstGeom>
          <a:noFill/>
        </p:spPr>
        <p:txBody>
          <a:bodyPr wrap="square" rtlCol="0">
            <a:spAutoFit/>
          </a:bodyPr>
          <a:lstStyle/>
          <a:p>
            <a:pPr>
              <a:lnSpc>
                <a:spcPts val="1350"/>
              </a:lnSpc>
            </a:pPr>
            <a:r>
              <a:rPr lang="en-US" sz="900" spc="-8" dirty="0">
                <a:latin typeface="Poppins" pitchFamily="2" charset="77"/>
                <a:cs typeface="Poppins" pitchFamily="2" charset="77"/>
              </a:rPr>
              <a:t>Break into groups to discuss one piece of the CYBHI and react to draft recommendations.</a:t>
            </a:r>
          </a:p>
        </p:txBody>
      </p:sp>
      <p:sp>
        <p:nvSpPr>
          <p:cNvPr id="10" name="TextBox 9">
            <a:extLst>
              <a:ext uri="{FF2B5EF4-FFF2-40B4-BE49-F238E27FC236}">
                <a16:creationId xmlns:a16="http://schemas.microsoft.com/office/drawing/2014/main" id="{0D6A37BD-2E61-A342-98A3-B93BC363A0D3}"/>
              </a:ext>
            </a:extLst>
          </p:cNvPr>
          <p:cNvSpPr txBox="1"/>
          <p:nvPr/>
        </p:nvSpPr>
        <p:spPr>
          <a:xfrm>
            <a:off x="5792942" y="4095505"/>
            <a:ext cx="2164410" cy="288541"/>
          </a:xfrm>
          <a:prstGeom prst="rect">
            <a:avLst/>
          </a:prstGeom>
          <a:noFill/>
        </p:spPr>
        <p:txBody>
          <a:bodyPr wrap="square" rtlCol="0" anchor="b">
            <a:spAutoFit/>
          </a:bodyPr>
          <a:lstStyle/>
          <a:p>
            <a:r>
              <a:rPr lang="en-US" sz="1275" b="1" spc="-11" dirty="0">
                <a:solidFill>
                  <a:schemeClr val="tx2"/>
                </a:solidFill>
                <a:latin typeface="Poppins" pitchFamily="2" charset="77"/>
                <a:cs typeface="Poppins" pitchFamily="2" charset="77"/>
              </a:rPr>
              <a:t>ADVISE</a:t>
            </a:r>
          </a:p>
        </p:txBody>
      </p:sp>
      <p:sp>
        <p:nvSpPr>
          <p:cNvPr id="11" name="TextBox 10">
            <a:extLst>
              <a:ext uri="{FF2B5EF4-FFF2-40B4-BE49-F238E27FC236}">
                <a16:creationId xmlns:a16="http://schemas.microsoft.com/office/drawing/2014/main" id="{46C14FA9-EC3C-8F43-AF72-F88EC1F21D47}"/>
              </a:ext>
            </a:extLst>
          </p:cNvPr>
          <p:cNvSpPr txBox="1"/>
          <p:nvPr/>
        </p:nvSpPr>
        <p:spPr>
          <a:xfrm>
            <a:off x="5782499" y="4296320"/>
            <a:ext cx="2475466" cy="618374"/>
          </a:xfrm>
          <a:prstGeom prst="rect">
            <a:avLst/>
          </a:prstGeom>
          <a:noFill/>
        </p:spPr>
        <p:txBody>
          <a:bodyPr wrap="square" rtlCol="0">
            <a:spAutoFit/>
          </a:bodyPr>
          <a:lstStyle/>
          <a:p>
            <a:pPr>
              <a:lnSpc>
                <a:spcPts val="1350"/>
              </a:lnSpc>
            </a:pPr>
            <a:r>
              <a:rPr lang="en-US" sz="900" spc="-8" dirty="0">
                <a:latin typeface="Poppins" pitchFamily="2" charset="77"/>
                <a:cs typeface="Poppins" pitchFamily="2" charset="77"/>
              </a:rPr>
              <a:t>Provide feedback that will be used to inform CCSESA and COE staff engaged in DHCS &amp; HHS stakeholder groups.</a:t>
            </a:r>
          </a:p>
        </p:txBody>
      </p:sp>
    </p:spTree>
    <p:extLst>
      <p:ext uri="{BB962C8B-B14F-4D97-AF65-F5344CB8AC3E}">
        <p14:creationId xmlns:p14="http://schemas.microsoft.com/office/powerpoint/2010/main" val="2280588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65">
            <a:extLst>
              <a:ext uri="{FF2B5EF4-FFF2-40B4-BE49-F238E27FC236}">
                <a16:creationId xmlns:a16="http://schemas.microsoft.com/office/drawing/2014/main" id="{8C697F41-D8CC-1144-9397-4B9618753A43}"/>
              </a:ext>
            </a:extLst>
          </p:cNvPr>
          <p:cNvSpPr>
            <a:spLocks noChangeArrowheads="1"/>
          </p:cNvSpPr>
          <p:nvPr/>
        </p:nvSpPr>
        <p:spPr bwMode="auto">
          <a:xfrm>
            <a:off x="980671" y="1965336"/>
            <a:ext cx="3236933" cy="945736"/>
          </a:xfrm>
          <a:custGeom>
            <a:avLst/>
            <a:gdLst>
              <a:gd name="T0" fmla="*/ 251 w 6926"/>
              <a:gd name="T1" fmla="*/ 0 h 2023"/>
              <a:gd name="T2" fmla="*/ 251 w 6926"/>
              <a:gd name="T3" fmla="*/ 0 h 2023"/>
              <a:gd name="T4" fmla="*/ 0 w 6926"/>
              <a:gd name="T5" fmla="*/ 251 h 2023"/>
              <a:gd name="T6" fmla="*/ 0 w 6926"/>
              <a:gd name="T7" fmla="*/ 1773 h 2023"/>
              <a:gd name="T8" fmla="*/ 0 w 6926"/>
              <a:gd name="T9" fmla="*/ 1773 h 2023"/>
              <a:gd name="T10" fmla="*/ 251 w 6926"/>
              <a:gd name="T11" fmla="*/ 2022 h 2023"/>
              <a:gd name="T12" fmla="*/ 6925 w 6926"/>
              <a:gd name="T13" fmla="*/ 2022 h 2023"/>
              <a:gd name="T14" fmla="*/ 6925 w 6926"/>
              <a:gd name="T15" fmla="*/ 0 h 2023"/>
              <a:gd name="T16" fmla="*/ 251 w 6926"/>
              <a:gd name="T17" fmla="*/ 0 h 20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26" h="2023">
                <a:moveTo>
                  <a:pt x="251" y="0"/>
                </a:moveTo>
                <a:lnTo>
                  <a:pt x="251" y="0"/>
                </a:lnTo>
                <a:cubicBezTo>
                  <a:pt x="114" y="0"/>
                  <a:pt x="0" y="112"/>
                  <a:pt x="0" y="251"/>
                </a:cubicBezTo>
                <a:lnTo>
                  <a:pt x="0" y="1773"/>
                </a:lnTo>
                <a:lnTo>
                  <a:pt x="0" y="1773"/>
                </a:lnTo>
                <a:cubicBezTo>
                  <a:pt x="0" y="1910"/>
                  <a:pt x="114" y="2022"/>
                  <a:pt x="251" y="2022"/>
                </a:cubicBezTo>
                <a:lnTo>
                  <a:pt x="6925" y="2022"/>
                </a:lnTo>
                <a:lnTo>
                  <a:pt x="6925" y="0"/>
                </a:lnTo>
                <a:lnTo>
                  <a:pt x="251" y="0"/>
                </a:lnTo>
              </a:path>
            </a:pathLst>
          </a:custGeom>
          <a:solidFill>
            <a:schemeClr val="accent6">
              <a:alpha val="20000"/>
            </a:schemeClr>
          </a:solidFill>
          <a:ln>
            <a:noFill/>
          </a:ln>
          <a:effectLst/>
        </p:spPr>
        <p:txBody>
          <a:bodyPr wrap="none" anchor="ctr"/>
          <a:lstStyle/>
          <a:p>
            <a:endParaRPr lang="en-US" sz="1350" dirty="0">
              <a:latin typeface="Poppins" pitchFamily="2" charset="77"/>
            </a:endParaRPr>
          </a:p>
        </p:txBody>
      </p:sp>
      <p:sp>
        <p:nvSpPr>
          <p:cNvPr id="21" name="Freeform 66">
            <a:extLst>
              <a:ext uri="{FF2B5EF4-FFF2-40B4-BE49-F238E27FC236}">
                <a16:creationId xmlns:a16="http://schemas.microsoft.com/office/drawing/2014/main" id="{280D7538-29E9-284F-AF09-C6A0513F9D03}"/>
              </a:ext>
            </a:extLst>
          </p:cNvPr>
          <p:cNvSpPr>
            <a:spLocks noChangeArrowheads="1"/>
          </p:cNvSpPr>
          <p:nvPr/>
        </p:nvSpPr>
        <p:spPr bwMode="auto">
          <a:xfrm>
            <a:off x="4215545" y="1965336"/>
            <a:ext cx="263735" cy="945736"/>
          </a:xfrm>
          <a:custGeom>
            <a:avLst/>
            <a:gdLst>
              <a:gd name="T0" fmla="*/ 562 w 563"/>
              <a:gd name="T1" fmla="*/ 1773 h 2023"/>
              <a:gd name="T2" fmla="*/ 562 w 563"/>
              <a:gd name="T3" fmla="*/ 251 h 2023"/>
              <a:gd name="T4" fmla="*/ 562 w 563"/>
              <a:gd name="T5" fmla="*/ 251 h 2023"/>
              <a:gd name="T6" fmla="*/ 311 w 563"/>
              <a:gd name="T7" fmla="*/ 0 h 2023"/>
              <a:gd name="T8" fmla="*/ 0 w 563"/>
              <a:gd name="T9" fmla="*/ 0 h 2023"/>
              <a:gd name="T10" fmla="*/ 0 w 563"/>
              <a:gd name="T11" fmla="*/ 2022 h 2023"/>
              <a:gd name="T12" fmla="*/ 311 w 563"/>
              <a:gd name="T13" fmla="*/ 2022 h 2023"/>
              <a:gd name="T14" fmla="*/ 311 w 563"/>
              <a:gd name="T15" fmla="*/ 2022 h 2023"/>
              <a:gd name="T16" fmla="*/ 562 w 563"/>
              <a:gd name="T17" fmla="*/ 1773 h 20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3" h="2023">
                <a:moveTo>
                  <a:pt x="562" y="1773"/>
                </a:moveTo>
                <a:lnTo>
                  <a:pt x="562" y="251"/>
                </a:lnTo>
                <a:lnTo>
                  <a:pt x="562" y="251"/>
                </a:lnTo>
                <a:cubicBezTo>
                  <a:pt x="562" y="112"/>
                  <a:pt x="449" y="0"/>
                  <a:pt x="311" y="0"/>
                </a:cubicBezTo>
                <a:lnTo>
                  <a:pt x="0" y="0"/>
                </a:lnTo>
                <a:lnTo>
                  <a:pt x="0" y="2022"/>
                </a:lnTo>
                <a:lnTo>
                  <a:pt x="311" y="2022"/>
                </a:lnTo>
                <a:lnTo>
                  <a:pt x="311" y="2022"/>
                </a:lnTo>
                <a:cubicBezTo>
                  <a:pt x="449" y="2022"/>
                  <a:pt x="562" y="1910"/>
                  <a:pt x="562" y="1773"/>
                </a:cubicBezTo>
              </a:path>
            </a:pathLst>
          </a:custGeom>
          <a:solidFill>
            <a:schemeClr val="accent1"/>
          </a:solidFill>
          <a:ln>
            <a:noFill/>
          </a:ln>
          <a:effectLst/>
        </p:spPr>
        <p:txBody>
          <a:bodyPr wrap="none" anchor="ctr"/>
          <a:lstStyle/>
          <a:p>
            <a:endParaRPr lang="en-US" sz="1350" dirty="0">
              <a:latin typeface="Poppins" pitchFamily="2" charset="77"/>
            </a:endParaRPr>
          </a:p>
        </p:txBody>
      </p:sp>
      <p:sp>
        <p:nvSpPr>
          <p:cNvPr id="22" name="Freeform 67">
            <a:extLst>
              <a:ext uri="{FF2B5EF4-FFF2-40B4-BE49-F238E27FC236}">
                <a16:creationId xmlns:a16="http://schemas.microsoft.com/office/drawing/2014/main" id="{92F520CC-BE2E-C34B-9ADA-282891F5B5DB}"/>
              </a:ext>
            </a:extLst>
          </p:cNvPr>
          <p:cNvSpPr>
            <a:spLocks noChangeArrowheads="1"/>
          </p:cNvSpPr>
          <p:nvPr/>
        </p:nvSpPr>
        <p:spPr bwMode="auto">
          <a:xfrm>
            <a:off x="611855" y="2070417"/>
            <a:ext cx="737633" cy="737633"/>
          </a:xfrm>
          <a:prstGeom prst="roundRect">
            <a:avLst/>
          </a:prstGeom>
          <a:solidFill>
            <a:schemeClr val="accent1"/>
          </a:solidFill>
          <a:ln>
            <a:noFill/>
          </a:ln>
          <a:effectLst/>
        </p:spPr>
        <p:txBody>
          <a:bodyPr wrap="none" anchor="ctr"/>
          <a:lstStyle/>
          <a:p>
            <a:endParaRPr lang="en-US" sz="1350" dirty="0">
              <a:latin typeface="Poppins" pitchFamily="2" charset="77"/>
            </a:endParaRPr>
          </a:p>
        </p:txBody>
      </p:sp>
      <p:sp>
        <p:nvSpPr>
          <p:cNvPr id="23" name="Freeform 68">
            <a:extLst>
              <a:ext uri="{FF2B5EF4-FFF2-40B4-BE49-F238E27FC236}">
                <a16:creationId xmlns:a16="http://schemas.microsoft.com/office/drawing/2014/main" id="{CB00CB87-451D-054A-9736-E21820DD4793}"/>
              </a:ext>
            </a:extLst>
          </p:cNvPr>
          <p:cNvSpPr>
            <a:spLocks noChangeArrowheads="1"/>
          </p:cNvSpPr>
          <p:nvPr/>
        </p:nvSpPr>
        <p:spPr bwMode="auto">
          <a:xfrm>
            <a:off x="661305" y="2119868"/>
            <a:ext cx="638733" cy="638733"/>
          </a:xfrm>
          <a:prstGeom prst="roundRect">
            <a:avLst/>
          </a:prstGeom>
          <a:solidFill>
            <a:srgbClr val="FFFFFF">
              <a:alpha val="40000"/>
            </a:srgbClr>
          </a:solidFill>
          <a:ln>
            <a:noFill/>
          </a:ln>
          <a:effectLst/>
        </p:spPr>
        <p:txBody>
          <a:bodyPr wrap="none" anchor="ctr"/>
          <a:lstStyle/>
          <a:p>
            <a:endParaRPr lang="en-US" sz="1350" dirty="0">
              <a:latin typeface="Poppins" pitchFamily="2" charset="77"/>
            </a:endParaRPr>
          </a:p>
        </p:txBody>
      </p:sp>
      <p:sp>
        <p:nvSpPr>
          <p:cNvPr id="24" name="Freeform 69">
            <a:extLst>
              <a:ext uri="{FF2B5EF4-FFF2-40B4-BE49-F238E27FC236}">
                <a16:creationId xmlns:a16="http://schemas.microsoft.com/office/drawing/2014/main" id="{BAFFF036-8A17-9943-8AD3-FD442A3BFFD1}"/>
              </a:ext>
            </a:extLst>
          </p:cNvPr>
          <p:cNvSpPr>
            <a:spLocks noChangeArrowheads="1"/>
          </p:cNvSpPr>
          <p:nvPr/>
        </p:nvSpPr>
        <p:spPr bwMode="auto">
          <a:xfrm>
            <a:off x="980671" y="3071785"/>
            <a:ext cx="3236933" cy="945738"/>
          </a:xfrm>
          <a:custGeom>
            <a:avLst/>
            <a:gdLst>
              <a:gd name="T0" fmla="*/ 251 w 6926"/>
              <a:gd name="T1" fmla="*/ 0 h 2025"/>
              <a:gd name="T2" fmla="*/ 251 w 6926"/>
              <a:gd name="T3" fmla="*/ 0 h 2025"/>
              <a:gd name="T4" fmla="*/ 0 w 6926"/>
              <a:gd name="T5" fmla="*/ 251 h 2025"/>
              <a:gd name="T6" fmla="*/ 0 w 6926"/>
              <a:gd name="T7" fmla="*/ 1773 h 2025"/>
              <a:gd name="T8" fmla="*/ 0 w 6926"/>
              <a:gd name="T9" fmla="*/ 1773 h 2025"/>
              <a:gd name="T10" fmla="*/ 251 w 6926"/>
              <a:gd name="T11" fmla="*/ 2024 h 2025"/>
              <a:gd name="T12" fmla="*/ 6925 w 6926"/>
              <a:gd name="T13" fmla="*/ 2024 h 2025"/>
              <a:gd name="T14" fmla="*/ 6925 w 6926"/>
              <a:gd name="T15" fmla="*/ 0 h 2025"/>
              <a:gd name="T16" fmla="*/ 251 w 6926"/>
              <a:gd name="T17" fmla="*/ 0 h 20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26" h="2025">
                <a:moveTo>
                  <a:pt x="251" y="0"/>
                </a:moveTo>
                <a:lnTo>
                  <a:pt x="251" y="0"/>
                </a:lnTo>
                <a:cubicBezTo>
                  <a:pt x="114" y="0"/>
                  <a:pt x="0" y="113"/>
                  <a:pt x="0" y="251"/>
                </a:cubicBezTo>
                <a:lnTo>
                  <a:pt x="0" y="1773"/>
                </a:lnTo>
                <a:lnTo>
                  <a:pt x="0" y="1773"/>
                </a:lnTo>
                <a:cubicBezTo>
                  <a:pt x="0" y="1911"/>
                  <a:pt x="114" y="2024"/>
                  <a:pt x="251" y="2024"/>
                </a:cubicBezTo>
                <a:lnTo>
                  <a:pt x="6925" y="2024"/>
                </a:lnTo>
                <a:lnTo>
                  <a:pt x="6925" y="0"/>
                </a:lnTo>
                <a:lnTo>
                  <a:pt x="251" y="0"/>
                </a:lnTo>
              </a:path>
            </a:pathLst>
          </a:custGeom>
          <a:solidFill>
            <a:schemeClr val="accent6">
              <a:alpha val="20000"/>
            </a:schemeClr>
          </a:solidFill>
          <a:ln>
            <a:noFill/>
          </a:ln>
          <a:effectLst/>
        </p:spPr>
        <p:txBody>
          <a:bodyPr wrap="none" anchor="ctr"/>
          <a:lstStyle/>
          <a:p>
            <a:endParaRPr lang="en-US" sz="1350" dirty="0">
              <a:latin typeface="Poppins" pitchFamily="2" charset="77"/>
            </a:endParaRPr>
          </a:p>
        </p:txBody>
      </p:sp>
      <p:sp>
        <p:nvSpPr>
          <p:cNvPr id="25" name="Freeform 70">
            <a:extLst>
              <a:ext uri="{FF2B5EF4-FFF2-40B4-BE49-F238E27FC236}">
                <a16:creationId xmlns:a16="http://schemas.microsoft.com/office/drawing/2014/main" id="{623D0769-D84D-2347-BE35-F341852A4F26}"/>
              </a:ext>
            </a:extLst>
          </p:cNvPr>
          <p:cNvSpPr>
            <a:spLocks noChangeArrowheads="1"/>
          </p:cNvSpPr>
          <p:nvPr/>
        </p:nvSpPr>
        <p:spPr bwMode="auto">
          <a:xfrm>
            <a:off x="4215545" y="3071785"/>
            <a:ext cx="263735" cy="945738"/>
          </a:xfrm>
          <a:custGeom>
            <a:avLst/>
            <a:gdLst>
              <a:gd name="T0" fmla="*/ 562 w 563"/>
              <a:gd name="T1" fmla="*/ 1773 h 2025"/>
              <a:gd name="T2" fmla="*/ 562 w 563"/>
              <a:gd name="T3" fmla="*/ 251 h 2025"/>
              <a:gd name="T4" fmla="*/ 562 w 563"/>
              <a:gd name="T5" fmla="*/ 251 h 2025"/>
              <a:gd name="T6" fmla="*/ 311 w 563"/>
              <a:gd name="T7" fmla="*/ 0 h 2025"/>
              <a:gd name="T8" fmla="*/ 0 w 563"/>
              <a:gd name="T9" fmla="*/ 0 h 2025"/>
              <a:gd name="T10" fmla="*/ 0 w 563"/>
              <a:gd name="T11" fmla="*/ 2024 h 2025"/>
              <a:gd name="T12" fmla="*/ 311 w 563"/>
              <a:gd name="T13" fmla="*/ 2024 h 2025"/>
              <a:gd name="T14" fmla="*/ 311 w 563"/>
              <a:gd name="T15" fmla="*/ 2024 h 2025"/>
              <a:gd name="T16" fmla="*/ 562 w 563"/>
              <a:gd name="T17" fmla="*/ 1773 h 20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3" h="2025">
                <a:moveTo>
                  <a:pt x="562" y="1773"/>
                </a:moveTo>
                <a:lnTo>
                  <a:pt x="562" y="251"/>
                </a:lnTo>
                <a:lnTo>
                  <a:pt x="562" y="251"/>
                </a:lnTo>
                <a:cubicBezTo>
                  <a:pt x="562" y="113"/>
                  <a:pt x="449" y="0"/>
                  <a:pt x="311" y="0"/>
                </a:cubicBezTo>
                <a:lnTo>
                  <a:pt x="0" y="0"/>
                </a:lnTo>
                <a:lnTo>
                  <a:pt x="0" y="2024"/>
                </a:lnTo>
                <a:lnTo>
                  <a:pt x="311" y="2024"/>
                </a:lnTo>
                <a:lnTo>
                  <a:pt x="311" y="2024"/>
                </a:lnTo>
                <a:cubicBezTo>
                  <a:pt x="449" y="2024"/>
                  <a:pt x="562" y="1911"/>
                  <a:pt x="562" y="1773"/>
                </a:cubicBezTo>
              </a:path>
            </a:pathLst>
          </a:custGeom>
          <a:solidFill>
            <a:schemeClr val="accent2"/>
          </a:solidFill>
          <a:ln>
            <a:noFill/>
          </a:ln>
          <a:effectLst/>
        </p:spPr>
        <p:txBody>
          <a:bodyPr wrap="none" anchor="ctr"/>
          <a:lstStyle/>
          <a:p>
            <a:endParaRPr lang="en-US" sz="1350" dirty="0">
              <a:latin typeface="Poppins" pitchFamily="2" charset="77"/>
            </a:endParaRPr>
          </a:p>
        </p:txBody>
      </p:sp>
      <p:sp>
        <p:nvSpPr>
          <p:cNvPr id="26" name="Freeform 71">
            <a:extLst>
              <a:ext uri="{FF2B5EF4-FFF2-40B4-BE49-F238E27FC236}">
                <a16:creationId xmlns:a16="http://schemas.microsoft.com/office/drawing/2014/main" id="{C173A5F8-5A94-9348-83C7-3D345BDCCD41}"/>
              </a:ext>
            </a:extLst>
          </p:cNvPr>
          <p:cNvSpPr>
            <a:spLocks noChangeArrowheads="1"/>
          </p:cNvSpPr>
          <p:nvPr/>
        </p:nvSpPr>
        <p:spPr bwMode="auto">
          <a:xfrm>
            <a:off x="611855" y="3174807"/>
            <a:ext cx="737633" cy="737633"/>
          </a:xfrm>
          <a:prstGeom prst="roundRect">
            <a:avLst/>
          </a:prstGeom>
          <a:solidFill>
            <a:schemeClr val="accent2"/>
          </a:solidFill>
          <a:ln>
            <a:noFill/>
          </a:ln>
          <a:effectLst/>
        </p:spPr>
        <p:txBody>
          <a:bodyPr wrap="none" anchor="ctr"/>
          <a:lstStyle/>
          <a:p>
            <a:endParaRPr lang="en-US" sz="1350" dirty="0">
              <a:latin typeface="Poppins" pitchFamily="2" charset="77"/>
            </a:endParaRPr>
          </a:p>
        </p:txBody>
      </p:sp>
      <p:sp>
        <p:nvSpPr>
          <p:cNvPr id="27" name="Freeform 72">
            <a:extLst>
              <a:ext uri="{FF2B5EF4-FFF2-40B4-BE49-F238E27FC236}">
                <a16:creationId xmlns:a16="http://schemas.microsoft.com/office/drawing/2014/main" id="{392AED99-FF64-E14B-A92B-830EA9F80335}"/>
              </a:ext>
            </a:extLst>
          </p:cNvPr>
          <p:cNvSpPr>
            <a:spLocks noChangeArrowheads="1"/>
          </p:cNvSpPr>
          <p:nvPr/>
        </p:nvSpPr>
        <p:spPr bwMode="auto">
          <a:xfrm>
            <a:off x="661305" y="3224257"/>
            <a:ext cx="638733" cy="638733"/>
          </a:xfrm>
          <a:prstGeom prst="roundRect">
            <a:avLst/>
          </a:prstGeom>
          <a:solidFill>
            <a:srgbClr val="FFFFFF">
              <a:alpha val="40000"/>
            </a:srgbClr>
          </a:solidFill>
          <a:ln>
            <a:noFill/>
          </a:ln>
          <a:effectLst/>
        </p:spPr>
        <p:txBody>
          <a:bodyPr wrap="none" anchor="ctr"/>
          <a:lstStyle/>
          <a:p>
            <a:endParaRPr lang="en-US" sz="1350" dirty="0">
              <a:latin typeface="Poppins" pitchFamily="2" charset="77"/>
            </a:endParaRPr>
          </a:p>
        </p:txBody>
      </p:sp>
      <p:sp>
        <p:nvSpPr>
          <p:cNvPr id="28" name="Freeform 73">
            <a:extLst>
              <a:ext uri="{FF2B5EF4-FFF2-40B4-BE49-F238E27FC236}">
                <a16:creationId xmlns:a16="http://schemas.microsoft.com/office/drawing/2014/main" id="{61F44674-9722-0449-A8CB-BCD390F5732F}"/>
              </a:ext>
            </a:extLst>
          </p:cNvPr>
          <p:cNvSpPr>
            <a:spLocks noChangeArrowheads="1"/>
          </p:cNvSpPr>
          <p:nvPr/>
        </p:nvSpPr>
        <p:spPr bwMode="auto">
          <a:xfrm>
            <a:off x="980671" y="4178237"/>
            <a:ext cx="3236933" cy="945736"/>
          </a:xfrm>
          <a:custGeom>
            <a:avLst/>
            <a:gdLst>
              <a:gd name="T0" fmla="*/ 251 w 6926"/>
              <a:gd name="T1" fmla="*/ 0 h 2025"/>
              <a:gd name="T2" fmla="*/ 251 w 6926"/>
              <a:gd name="T3" fmla="*/ 0 h 2025"/>
              <a:gd name="T4" fmla="*/ 0 w 6926"/>
              <a:gd name="T5" fmla="*/ 251 h 2025"/>
              <a:gd name="T6" fmla="*/ 0 w 6926"/>
              <a:gd name="T7" fmla="*/ 1773 h 2025"/>
              <a:gd name="T8" fmla="*/ 0 w 6926"/>
              <a:gd name="T9" fmla="*/ 1773 h 2025"/>
              <a:gd name="T10" fmla="*/ 251 w 6926"/>
              <a:gd name="T11" fmla="*/ 2024 h 2025"/>
              <a:gd name="T12" fmla="*/ 6925 w 6926"/>
              <a:gd name="T13" fmla="*/ 2024 h 2025"/>
              <a:gd name="T14" fmla="*/ 6925 w 6926"/>
              <a:gd name="T15" fmla="*/ 0 h 2025"/>
              <a:gd name="T16" fmla="*/ 251 w 6926"/>
              <a:gd name="T17" fmla="*/ 0 h 20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26" h="2025">
                <a:moveTo>
                  <a:pt x="251" y="0"/>
                </a:moveTo>
                <a:lnTo>
                  <a:pt x="251" y="0"/>
                </a:lnTo>
                <a:cubicBezTo>
                  <a:pt x="114" y="0"/>
                  <a:pt x="0" y="113"/>
                  <a:pt x="0" y="251"/>
                </a:cubicBezTo>
                <a:lnTo>
                  <a:pt x="0" y="1773"/>
                </a:lnTo>
                <a:lnTo>
                  <a:pt x="0" y="1773"/>
                </a:lnTo>
                <a:cubicBezTo>
                  <a:pt x="0" y="1911"/>
                  <a:pt x="114" y="2024"/>
                  <a:pt x="251" y="2024"/>
                </a:cubicBezTo>
                <a:lnTo>
                  <a:pt x="6925" y="2024"/>
                </a:lnTo>
                <a:lnTo>
                  <a:pt x="6925" y="0"/>
                </a:lnTo>
                <a:lnTo>
                  <a:pt x="251" y="0"/>
                </a:lnTo>
              </a:path>
            </a:pathLst>
          </a:custGeom>
          <a:solidFill>
            <a:schemeClr val="accent6">
              <a:alpha val="20000"/>
            </a:schemeClr>
          </a:solidFill>
          <a:ln>
            <a:noFill/>
          </a:ln>
          <a:effectLst/>
        </p:spPr>
        <p:txBody>
          <a:bodyPr wrap="none" anchor="ctr"/>
          <a:lstStyle/>
          <a:p>
            <a:endParaRPr lang="en-US" sz="1350" dirty="0">
              <a:latin typeface="Poppins" pitchFamily="2" charset="77"/>
            </a:endParaRPr>
          </a:p>
        </p:txBody>
      </p:sp>
      <p:sp>
        <p:nvSpPr>
          <p:cNvPr id="29" name="Freeform 74">
            <a:extLst>
              <a:ext uri="{FF2B5EF4-FFF2-40B4-BE49-F238E27FC236}">
                <a16:creationId xmlns:a16="http://schemas.microsoft.com/office/drawing/2014/main" id="{F6364DC8-AC17-CB42-874C-734B26C63B90}"/>
              </a:ext>
            </a:extLst>
          </p:cNvPr>
          <p:cNvSpPr>
            <a:spLocks noChangeArrowheads="1"/>
          </p:cNvSpPr>
          <p:nvPr/>
        </p:nvSpPr>
        <p:spPr bwMode="auto">
          <a:xfrm>
            <a:off x="4215545" y="4178237"/>
            <a:ext cx="263735" cy="945736"/>
          </a:xfrm>
          <a:custGeom>
            <a:avLst/>
            <a:gdLst>
              <a:gd name="T0" fmla="*/ 562 w 563"/>
              <a:gd name="T1" fmla="*/ 1773 h 2025"/>
              <a:gd name="T2" fmla="*/ 562 w 563"/>
              <a:gd name="T3" fmla="*/ 251 h 2025"/>
              <a:gd name="T4" fmla="*/ 562 w 563"/>
              <a:gd name="T5" fmla="*/ 251 h 2025"/>
              <a:gd name="T6" fmla="*/ 311 w 563"/>
              <a:gd name="T7" fmla="*/ 0 h 2025"/>
              <a:gd name="T8" fmla="*/ 0 w 563"/>
              <a:gd name="T9" fmla="*/ 0 h 2025"/>
              <a:gd name="T10" fmla="*/ 0 w 563"/>
              <a:gd name="T11" fmla="*/ 2024 h 2025"/>
              <a:gd name="T12" fmla="*/ 311 w 563"/>
              <a:gd name="T13" fmla="*/ 2024 h 2025"/>
              <a:gd name="T14" fmla="*/ 311 w 563"/>
              <a:gd name="T15" fmla="*/ 2024 h 2025"/>
              <a:gd name="T16" fmla="*/ 562 w 563"/>
              <a:gd name="T17" fmla="*/ 1773 h 20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3" h="2025">
                <a:moveTo>
                  <a:pt x="562" y="1773"/>
                </a:moveTo>
                <a:lnTo>
                  <a:pt x="562" y="251"/>
                </a:lnTo>
                <a:lnTo>
                  <a:pt x="562" y="251"/>
                </a:lnTo>
                <a:cubicBezTo>
                  <a:pt x="562" y="113"/>
                  <a:pt x="449" y="0"/>
                  <a:pt x="311" y="0"/>
                </a:cubicBezTo>
                <a:lnTo>
                  <a:pt x="0" y="0"/>
                </a:lnTo>
                <a:lnTo>
                  <a:pt x="0" y="2024"/>
                </a:lnTo>
                <a:lnTo>
                  <a:pt x="311" y="2024"/>
                </a:lnTo>
                <a:lnTo>
                  <a:pt x="311" y="2024"/>
                </a:lnTo>
                <a:cubicBezTo>
                  <a:pt x="449" y="2024"/>
                  <a:pt x="562" y="1911"/>
                  <a:pt x="562" y="1773"/>
                </a:cubicBezTo>
              </a:path>
            </a:pathLst>
          </a:custGeom>
          <a:solidFill>
            <a:schemeClr val="accent3"/>
          </a:solidFill>
          <a:ln>
            <a:noFill/>
          </a:ln>
          <a:effectLst/>
        </p:spPr>
        <p:txBody>
          <a:bodyPr wrap="none" anchor="ctr"/>
          <a:lstStyle/>
          <a:p>
            <a:endParaRPr lang="en-US" sz="1350" dirty="0">
              <a:latin typeface="Poppins" pitchFamily="2" charset="77"/>
            </a:endParaRPr>
          </a:p>
        </p:txBody>
      </p:sp>
      <p:sp>
        <p:nvSpPr>
          <p:cNvPr id="30" name="Freeform 75">
            <a:extLst>
              <a:ext uri="{FF2B5EF4-FFF2-40B4-BE49-F238E27FC236}">
                <a16:creationId xmlns:a16="http://schemas.microsoft.com/office/drawing/2014/main" id="{E41D6DA7-597F-5840-811F-DF195BBBB80D}"/>
              </a:ext>
            </a:extLst>
          </p:cNvPr>
          <p:cNvSpPr>
            <a:spLocks noChangeArrowheads="1"/>
          </p:cNvSpPr>
          <p:nvPr/>
        </p:nvSpPr>
        <p:spPr bwMode="auto">
          <a:xfrm>
            <a:off x="611855" y="4281258"/>
            <a:ext cx="737633" cy="737633"/>
          </a:xfrm>
          <a:prstGeom prst="roundRect">
            <a:avLst/>
          </a:prstGeom>
          <a:solidFill>
            <a:schemeClr val="accent3"/>
          </a:solidFill>
          <a:ln>
            <a:noFill/>
          </a:ln>
          <a:effectLst/>
        </p:spPr>
        <p:txBody>
          <a:bodyPr wrap="none" anchor="ctr"/>
          <a:lstStyle/>
          <a:p>
            <a:endParaRPr lang="en-US" sz="1350" dirty="0">
              <a:latin typeface="Poppins" pitchFamily="2" charset="77"/>
            </a:endParaRPr>
          </a:p>
        </p:txBody>
      </p:sp>
      <p:sp>
        <p:nvSpPr>
          <p:cNvPr id="31" name="Freeform 76">
            <a:extLst>
              <a:ext uri="{FF2B5EF4-FFF2-40B4-BE49-F238E27FC236}">
                <a16:creationId xmlns:a16="http://schemas.microsoft.com/office/drawing/2014/main" id="{60E0EA49-376B-4542-A001-4FC5160A0F88}"/>
              </a:ext>
            </a:extLst>
          </p:cNvPr>
          <p:cNvSpPr>
            <a:spLocks noChangeArrowheads="1"/>
          </p:cNvSpPr>
          <p:nvPr/>
        </p:nvSpPr>
        <p:spPr bwMode="auto">
          <a:xfrm>
            <a:off x="661305" y="4330709"/>
            <a:ext cx="638733" cy="638733"/>
          </a:xfrm>
          <a:prstGeom prst="roundRect">
            <a:avLst/>
          </a:prstGeom>
          <a:solidFill>
            <a:srgbClr val="FFFFFF">
              <a:alpha val="40000"/>
            </a:srgbClr>
          </a:solidFill>
          <a:ln>
            <a:noFill/>
          </a:ln>
          <a:effectLst/>
        </p:spPr>
        <p:txBody>
          <a:bodyPr wrap="none" anchor="ctr"/>
          <a:lstStyle/>
          <a:p>
            <a:endParaRPr lang="en-US" sz="1350" dirty="0">
              <a:latin typeface="Poppins" pitchFamily="2" charset="77"/>
            </a:endParaRPr>
          </a:p>
        </p:txBody>
      </p:sp>
      <p:sp>
        <p:nvSpPr>
          <p:cNvPr id="32" name="Freeform 77">
            <a:extLst>
              <a:ext uri="{FF2B5EF4-FFF2-40B4-BE49-F238E27FC236}">
                <a16:creationId xmlns:a16="http://schemas.microsoft.com/office/drawing/2014/main" id="{66C48CA7-4BBF-0B4D-9C77-46CC1A63B6F7}"/>
              </a:ext>
            </a:extLst>
          </p:cNvPr>
          <p:cNvSpPr>
            <a:spLocks noChangeArrowheads="1"/>
          </p:cNvSpPr>
          <p:nvPr/>
        </p:nvSpPr>
        <p:spPr bwMode="auto">
          <a:xfrm>
            <a:off x="4932575" y="1965336"/>
            <a:ext cx="3234874" cy="945736"/>
          </a:xfrm>
          <a:custGeom>
            <a:avLst/>
            <a:gdLst>
              <a:gd name="T0" fmla="*/ 6674 w 6925"/>
              <a:gd name="T1" fmla="*/ 0 h 2023"/>
              <a:gd name="T2" fmla="*/ 6674 w 6925"/>
              <a:gd name="T3" fmla="*/ 0 h 2023"/>
              <a:gd name="T4" fmla="*/ 6924 w 6925"/>
              <a:gd name="T5" fmla="*/ 251 h 2023"/>
              <a:gd name="T6" fmla="*/ 6924 w 6925"/>
              <a:gd name="T7" fmla="*/ 1773 h 2023"/>
              <a:gd name="T8" fmla="*/ 6924 w 6925"/>
              <a:gd name="T9" fmla="*/ 1773 h 2023"/>
              <a:gd name="T10" fmla="*/ 6674 w 6925"/>
              <a:gd name="T11" fmla="*/ 2022 h 2023"/>
              <a:gd name="T12" fmla="*/ 0 w 6925"/>
              <a:gd name="T13" fmla="*/ 2022 h 2023"/>
              <a:gd name="T14" fmla="*/ 0 w 6925"/>
              <a:gd name="T15" fmla="*/ 0 h 2023"/>
              <a:gd name="T16" fmla="*/ 6674 w 6925"/>
              <a:gd name="T17" fmla="*/ 0 h 20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25" h="2023">
                <a:moveTo>
                  <a:pt x="6674" y="0"/>
                </a:moveTo>
                <a:lnTo>
                  <a:pt x="6674" y="0"/>
                </a:lnTo>
                <a:cubicBezTo>
                  <a:pt x="6812" y="0"/>
                  <a:pt x="6924" y="112"/>
                  <a:pt x="6924" y="251"/>
                </a:cubicBezTo>
                <a:lnTo>
                  <a:pt x="6924" y="1773"/>
                </a:lnTo>
                <a:lnTo>
                  <a:pt x="6924" y="1773"/>
                </a:lnTo>
                <a:cubicBezTo>
                  <a:pt x="6924" y="1910"/>
                  <a:pt x="6812" y="2022"/>
                  <a:pt x="6674" y="2022"/>
                </a:cubicBezTo>
                <a:lnTo>
                  <a:pt x="0" y="2022"/>
                </a:lnTo>
                <a:lnTo>
                  <a:pt x="0" y="0"/>
                </a:lnTo>
                <a:lnTo>
                  <a:pt x="6674" y="0"/>
                </a:lnTo>
              </a:path>
            </a:pathLst>
          </a:custGeom>
          <a:solidFill>
            <a:schemeClr val="accent6">
              <a:alpha val="20000"/>
            </a:schemeClr>
          </a:solidFill>
          <a:ln>
            <a:noFill/>
          </a:ln>
          <a:effectLst/>
        </p:spPr>
        <p:txBody>
          <a:bodyPr wrap="none" anchor="ctr"/>
          <a:lstStyle/>
          <a:p>
            <a:endParaRPr lang="en-US" sz="1350" dirty="0">
              <a:latin typeface="Poppins" pitchFamily="2" charset="77"/>
            </a:endParaRPr>
          </a:p>
        </p:txBody>
      </p:sp>
      <p:sp>
        <p:nvSpPr>
          <p:cNvPr id="33" name="Freeform 78">
            <a:extLst>
              <a:ext uri="{FF2B5EF4-FFF2-40B4-BE49-F238E27FC236}">
                <a16:creationId xmlns:a16="http://schemas.microsoft.com/office/drawing/2014/main" id="{2E9591B0-BB6E-0A4B-A75C-1A6D23003D84}"/>
              </a:ext>
            </a:extLst>
          </p:cNvPr>
          <p:cNvSpPr>
            <a:spLocks noChangeArrowheads="1"/>
          </p:cNvSpPr>
          <p:nvPr/>
        </p:nvSpPr>
        <p:spPr bwMode="auto">
          <a:xfrm>
            <a:off x="4668839" y="1965336"/>
            <a:ext cx="263735" cy="945736"/>
          </a:xfrm>
          <a:custGeom>
            <a:avLst/>
            <a:gdLst>
              <a:gd name="T0" fmla="*/ 0 w 563"/>
              <a:gd name="T1" fmla="*/ 1773 h 2023"/>
              <a:gd name="T2" fmla="*/ 0 w 563"/>
              <a:gd name="T3" fmla="*/ 251 h 2023"/>
              <a:gd name="T4" fmla="*/ 0 w 563"/>
              <a:gd name="T5" fmla="*/ 251 h 2023"/>
              <a:gd name="T6" fmla="*/ 251 w 563"/>
              <a:gd name="T7" fmla="*/ 0 h 2023"/>
              <a:gd name="T8" fmla="*/ 562 w 563"/>
              <a:gd name="T9" fmla="*/ 0 h 2023"/>
              <a:gd name="T10" fmla="*/ 562 w 563"/>
              <a:gd name="T11" fmla="*/ 2022 h 2023"/>
              <a:gd name="T12" fmla="*/ 251 w 563"/>
              <a:gd name="T13" fmla="*/ 2022 h 2023"/>
              <a:gd name="T14" fmla="*/ 251 w 563"/>
              <a:gd name="T15" fmla="*/ 2022 h 2023"/>
              <a:gd name="T16" fmla="*/ 0 w 563"/>
              <a:gd name="T17" fmla="*/ 1773 h 20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3" h="2023">
                <a:moveTo>
                  <a:pt x="0" y="1773"/>
                </a:moveTo>
                <a:lnTo>
                  <a:pt x="0" y="251"/>
                </a:lnTo>
                <a:lnTo>
                  <a:pt x="0" y="251"/>
                </a:lnTo>
                <a:cubicBezTo>
                  <a:pt x="0" y="112"/>
                  <a:pt x="113" y="0"/>
                  <a:pt x="251" y="0"/>
                </a:cubicBezTo>
                <a:lnTo>
                  <a:pt x="562" y="0"/>
                </a:lnTo>
                <a:lnTo>
                  <a:pt x="562" y="2022"/>
                </a:lnTo>
                <a:lnTo>
                  <a:pt x="251" y="2022"/>
                </a:lnTo>
                <a:lnTo>
                  <a:pt x="251" y="2022"/>
                </a:lnTo>
                <a:cubicBezTo>
                  <a:pt x="113" y="2022"/>
                  <a:pt x="0" y="1910"/>
                  <a:pt x="0" y="1773"/>
                </a:cubicBezTo>
              </a:path>
            </a:pathLst>
          </a:custGeom>
          <a:solidFill>
            <a:schemeClr val="accent1"/>
          </a:solidFill>
          <a:ln>
            <a:noFill/>
          </a:ln>
          <a:effectLst/>
        </p:spPr>
        <p:txBody>
          <a:bodyPr wrap="none" anchor="ctr"/>
          <a:lstStyle/>
          <a:p>
            <a:endParaRPr lang="en-US" sz="1350" dirty="0">
              <a:latin typeface="Poppins" pitchFamily="2" charset="77"/>
            </a:endParaRPr>
          </a:p>
        </p:txBody>
      </p:sp>
      <p:sp>
        <p:nvSpPr>
          <p:cNvPr id="34" name="Freeform 79">
            <a:extLst>
              <a:ext uri="{FF2B5EF4-FFF2-40B4-BE49-F238E27FC236}">
                <a16:creationId xmlns:a16="http://schemas.microsoft.com/office/drawing/2014/main" id="{85D169F9-E6A6-DD46-8487-78864AD84E8B}"/>
              </a:ext>
            </a:extLst>
          </p:cNvPr>
          <p:cNvSpPr>
            <a:spLocks noChangeArrowheads="1"/>
          </p:cNvSpPr>
          <p:nvPr/>
        </p:nvSpPr>
        <p:spPr bwMode="auto">
          <a:xfrm>
            <a:off x="7798632" y="2070417"/>
            <a:ext cx="737633" cy="737633"/>
          </a:xfrm>
          <a:prstGeom prst="roundRect">
            <a:avLst/>
          </a:prstGeom>
          <a:solidFill>
            <a:schemeClr val="accent1"/>
          </a:solidFill>
          <a:ln>
            <a:noFill/>
          </a:ln>
          <a:effectLst/>
        </p:spPr>
        <p:txBody>
          <a:bodyPr wrap="none" anchor="ctr"/>
          <a:lstStyle/>
          <a:p>
            <a:endParaRPr lang="en-US" sz="1350" dirty="0">
              <a:latin typeface="Poppins" pitchFamily="2" charset="77"/>
            </a:endParaRPr>
          </a:p>
        </p:txBody>
      </p:sp>
      <p:sp>
        <p:nvSpPr>
          <p:cNvPr id="35" name="Freeform 80">
            <a:extLst>
              <a:ext uri="{FF2B5EF4-FFF2-40B4-BE49-F238E27FC236}">
                <a16:creationId xmlns:a16="http://schemas.microsoft.com/office/drawing/2014/main" id="{ADC2D2D5-1A29-504B-A25B-A6D35E6EEDB1}"/>
              </a:ext>
            </a:extLst>
          </p:cNvPr>
          <p:cNvSpPr>
            <a:spLocks noChangeArrowheads="1"/>
          </p:cNvSpPr>
          <p:nvPr/>
        </p:nvSpPr>
        <p:spPr bwMode="auto">
          <a:xfrm>
            <a:off x="7848082" y="2119868"/>
            <a:ext cx="638733" cy="638733"/>
          </a:xfrm>
          <a:prstGeom prst="roundRect">
            <a:avLst/>
          </a:prstGeom>
          <a:solidFill>
            <a:srgbClr val="FFFFFF">
              <a:alpha val="40000"/>
            </a:srgbClr>
          </a:solidFill>
          <a:ln>
            <a:noFill/>
          </a:ln>
          <a:effectLst/>
        </p:spPr>
        <p:txBody>
          <a:bodyPr wrap="none" anchor="ctr"/>
          <a:lstStyle/>
          <a:p>
            <a:endParaRPr lang="en-US" sz="1350" dirty="0">
              <a:latin typeface="Poppins" pitchFamily="2" charset="77"/>
            </a:endParaRPr>
          </a:p>
        </p:txBody>
      </p:sp>
      <p:sp>
        <p:nvSpPr>
          <p:cNvPr id="36" name="Freeform 81">
            <a:extLst>
              <a:ext uri="{FF2B5EF4-FFF2-40B4-BE49-F238E27FC236}">
                <a16:creationId xmlns:a16="http://schemas.microsoft.com/office/drawing/2014/main" id="{A8ECE204-EA20-1E41-A7A2-3376D05FD0AD}"/>
              </a:ext>
            </a:extLst>
          </p:cNvPr>
          <p:cNvSpPr>
            <a:spLocks noChangeArrowheads="1"/>
          </p:cNvSpPr>
          <p:nvPr/>
        </p:nvSpPr>
        <p:spPr bwMode="auto">
          <a:xfrm>
            <a:off x="4932575" y="3071785"/>
            <a:ext cx="3234874" cy="945738"/>
          </a:xfrm>
          <a:custGeom>
            <a:avLst/>
            <a:gdLst>
              <a:gd name="T0" fmla="*/ 6674 w 6925"/>
              <a:gd name="T1" fmla="*/ 0 h 2025"/>
              <a:gd name="T2" fmla="*/ 6674 w 6925"/>
              <a:gd name="T3" fmla="*/ 0 h 2025"/>
              <a:gd name="T4" fmla="*/ 6924 w 6925"/>
              <a:gd name="T5" fmla="*/ 251 h 2025"/>
              <a:gd name="T6" fmla="*/ 6924 w 6925"/>
              <a:gd name="T7" fmla="*/ 1773 h 2025"/>
              <a:gd name="T8" fmla="*/ 6924 w 6925"/>
              <a:gd name="T9" fmla="*/ 1773 h 2025"/>
              <a:gd name="T10" fmla="*/ 6674 w 6925"/>
              <a:gd name="T11" fmla="*/ 2024 h 2025"/>
              <a:gd name="T12" fmla="*/ 0 w 6925"/>
              <a:gd name="T13" fmla="*/ 2024 h 2025"/>
              <a:gd name="T14" fmla="*/ 0 w 6925"/>
              <a:gd name="T15" fmla="*/ 0 h 2025"/>
              <a:gd name="T16" fmla="*/ 6674 w 6925"/>
              <a:gd name="T17" fmla="*/ 0 h 20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25" h="2025">
                <a:moveTo>
                  <a:pt x="6674" y="0"/>
                </a:moveTo>
                <a:lnTo>
                  <a:pt x="6674" y="0"/>
                </a:lnTo>
                <a:cubicBezTo>
                  <a:pt x="6812" y="0"/>
                  <a:pt x="6924" y="113"/>
                  <a:pt x="6924" y="251"/>
                </a:cubicBezTo>
                <a:lnTo>
                  <a:pt x="6924" y="1773"/>
                </a:lnTo>
                <a:lnTo>
                  <a:pt x="6924" y="1773"/>
                </a:lnTo>
                <a:cubicBezTo>
                  <a:pt x="6924" y="1911"/>
                  <a:pt x="6812" y="2024"/>
                  <a:pt x="6674" y="2024"/>
                </a:cubicBezTo>
                <a:lnTo>
                  <a:pt x="0" y="2024"/>
                </a:lnTo>
                <a:lnTo>
                  <a:pt x="0" y="0"/>
                </a:lnTo>
                <a:lnTo>
                  <a:pt x="6674" y="0"/>
                </a:lnTo>
              </a:path>
            </a:pathLst>
          </a:custGeom>
          <a:solidFill>
            <a:schemeClr val="accent6">
              <a:alpha val="20000"/>
            </a:schemeClr>
          </a:solidFill>
          <a:ln>
            <a:noFill/>
          </a:ln>
          <a:effectLst/>
        </p:spPr>
        <p:txBody>
          <a:bodyPr wrap="none" anchor="ctr"/>
          <a:lstStyle/>
          <a:p>
            <a:endParaRPr lang="en-US" sz="1350" dirty="0">
              <a:latin typeface="Poppins" pitchFamily="2" charset="77"/>
            </a:endParaRPr>
          </a:p>
        </p:txBody>
      </p:sp>
      <p:sp>
        <p:nvSpPr>
          <p:cNvPr id="37" name="Freeform 82">
            <a:extLst>
              <a:ext uri="{FF2B5EF4-FFF2-40B4-BE49-F238E27FC236}">
                <a16:creationId xmlns:a16="http://schemas.microsoft.com/office/drawing/2014/main" id="{0F61CAF3-DBB0-A74F-A571-5A357F36EA66}"/>
              </a:ext>
            </a:extLst>
          </p:cNvPr>
          <p:cNvSpPr>
            <a:spLocks noChangeArrowheads="1"/>
          </p:cNvSpPr>
          <p:nvPr/>
        </p:nvSpPr>
        <p:spPr bwMode="auto">
          <a:xfrm>
            <a:off x="4668839" y="3071785"/>
            <a:ext cx="263735" cy="945738"/>
          </a:xfrm>
          <a:custGeom>
            <a:avLst/>
            <a:gdLst>
              <a:gd name="T0" fmla="*/ 0 w 563"/>
              <a:gd name="T1" fmla="*/ 1773 h 2025"/>
              <a:gd name="T2" fmla="*/ 0 w 563"/>
              <a:gd name="T3" fmla="*/ 251 h 2025"/>
              <a:gd name="T4" fmla="*/ 0 w 563"/>
              <a:gd name="T5" fmla="*/ 251 h 2025"/>
              <a:gd name="T6" fmla="*/ 251 w 563"/>
              <a:gd name="T7" fmla="*/ 0 h 2025"/>
              <a:gd name="T8" fmla="*/ 562 w 563"/>
              <a:gd name="T9" fmla="*/ 0 h 2025"/>
              <a:gd name="T10" fmla="*/ 562 w 563"/>
              <a:gd name="T11" fmla="*/ 2024 h 2025"/>
              <a:gd name="T12" fmla="*/ 251 w 563"/>
              <a:gd name="T13" fmla="*/ 2024 h 2025"/>
              <a:gd name="T14" fmla="*/ 251 w 563"/>
              <a:gd name="T15" fmla="*/ 2024 h 2025"/>
              <a:gd name="T16" fmla="*/ 0 w 563"/>
              <a:gd name="T17" fmla="*/ 1773 h 20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3" h="2025">
                <a:moveTo>
                  <a:pt x="0" y="1773"/>
                </a:moveTo>
                <a:lnTo>
                  <a:pt x="0" y="251"/>
                </a:lnTo>
                <a:lnTo>
                  <a:pt x="0" y="251"/>
                </a:lnTo>
                <a:cubicBezTo>
                  <a:pt x="0" y="113"/>
                  <a:pt x="113" y="0"/>
                  <a:pt x="251" y="0"/>
                </a:cubicBezTo>
                <a:lnTo>
                  <a:pt x="562" y="0"/>
                </a:lnTo>
                <a:lnTo>
                  <a:pt x="562" y="2024"/>
                </a:lnTo>
                <a:lnTo>
                  <a:pt x="251" y="2024"/>
                </a:lnTo>
                <a:lnTo>
                  <a:pt x="251" y="2024"/>
                </a:lnTo>
                <a:cubicBezTo>
                  <a:pt x="113" y="2024"/>
                  <a:pt x="0" y="1911"/>
                  <a:pt x="0" y="1773"/>
                </a:cubicBezTo>
              </a:path>
            </a:pathLst>
          </a:custGeom>
          <a:solidFill>
            <a:schemeClr val="accent2"/>
          </a:solidFill>
          <a:ln>
            <a:noFill/>
          </a:ln>
          <a:effectLst/>
        </p:spPr>
        <p:txBody>
          <a:bodyPr wrap="none" anchor="ctr"/>
          <a:lstStyle/>
          <a:p>
            <a:endParaRPr lang="en-US" sz="1350" dirty="0">
              <a:latin typeface="Poppins" pitchFamily="2" charset="77"/>
            </a:endParaRPr>
          </a:p>
        </p:txBody>
      </p:sp>
      <p:sp>
        <p:nvSpPr>
          <p:cNvPr id="38" name="Freeform 83">
            <a:extLst>
              <a:ext uri="{FF2B5EF4-FFF2-40B4-BE49-F238E27FC236}">
                <a16:creationId xmlns:a16="http://schemas.microsoft.com/office/drawing/2014/main" id="{D72200ED-FD0A-424A-B862-547BD55C762E}"/>
              </a:ext>
            </a:extLst>
          </p:cNvPr>
          <p:cNvSpPr>
            <a:spLocks noChangeArrowheads="1"/>
          </p:cNvSpPr>
          <p:nvPr/>
        </p:nvSpPr>
        <p:spPr bwMode="auto">
          <a:xfrm>
            <a:off x="7798632" y="3174807"/>
            <a:ext cx="737633" cy="737633"/>
          </a:xfrm>
          <a:prstGeom prst="roundRect">
            <a:avLst/>
          </a:prstGeom>
          <a:solidFill>
            <a:schemeClr val="accent2"/>
          </a:solidFill>
          <a:ln>
            <a:noFill/>
          </a:ln>
          <a:effectLst/>
        </p:spPr>
        <p:txBody>
          <a:bodyPr wrap="none" anchor="ctr"/>
          <a:lstStyle/>
          <a:p>
            <a:endParaRPr lang="en-US" sz="1350" dirty="0">
              <a:latin typeface="Poppins" pitchFamily="2" charset="77"/>
            </a:endParaRPr>
          </a:p>
        </p:txBody>
      </p:sp>
      <p:sp>
        <p:nvSpPr>
          <p:cNvPr id="39" name="Freeform 84">
            <a:extLst>
              <a:ext uri="{FF2B5EF4-FFF2-40B4-BE49-F238E27FC236}">
                <a16:creationId xmlns:a16="http://schemas.microsoft.com/office/drawing/2014/main" id="{D022E30A-3438-D64D-8FA9-6E93E0713299}"/>
              </a:ext>
            </a:extLst>
          </p:cNvPr>
          <p:cNvSpPr>
            <a:spLocks noChangeArrowheads="1"/>
          </p:cNvSpPr>
          <p:nvPr/>
        </p:nvSpPr>
        <p:spPr bwMode="auto">
          <a:xfrm>
            <a:off x="7848082" y="3224257"/>
            <a:ext cx="638733" cy="638733"/>
          </a:xfrm>
          <a:prstGeom prst="roundRect">
            <a:avLst/>
          </a:prstGeom>
          <a:solidFill>
            <a:srgbClr val="FFFFFF">
              <a:alpha val="40000"/>
            </a:srgbClr>
          </a:solidFill>
          <a:ln>
            <a:noFill/>
          </a:ln>
          <a:effectLst/>
        </p:spPr>
        <p:txBody>
          <a:bodyPr wrap="none" anchor="ctr"/>
          <a:lstStyle/>
          <a:p>
            <a:endParaRPr lang="en-US" sz="1350" dirty="0">
              <a:latin typeface="Poppins" pitchFamily="2" charset="77"/>
            </a:endParaRPr>
          </a:p>
        </p:txBody>
      </p:sp>
      <p:sp>
        <p:nvSpPr>
          <p:cNvPr id="41" name="Freeform 86">
            <a:extLst>
              <a:ext uri="{FF2B5EF4-FFF2-40B4-BE49-F238E27FC236}">
                <a16:creationId xmlns:a16="http://schemas.microsoft.com/office/drawing/2014/main" id="{4B84FD58-AC9E-4C42-86A4-AF5602325888}"/>
              </a:ext>
            </a:extLst>
          </p:cNvPr>
          <p:cNvSpPr>
            <a:spLocks noChangeArrowheads="1"/>
          </p:cNvSpPr>
          <p:nvPr/>
        </p:nvSpPr>
        <p:spPr bwMode="auto">
          <a:xfrm>
            <a:off x="4668839" y="4178237"/>
            <a:ext cx="263735" cy="945736"/>
          </a:xfrm>
          <a:custGeom>
            <a:avLst/>
            <a:gdLst>
              <a:gd name="T0" fmla="*/ 0 w 563"/>
              <a:gd name="T1" fmla="*/ 1773 h 2025"/>
              <a:gd name="T2" fmla="*/ 0 w 563"/>
              <a:gd name="T3" fmla="*/ 251 h 2025"/>
              <a:gd name="T4" fmla="*/ 0 w 563"/>
              <a:gd name="T5" fmla="*/ 251 h 2025"/>
              <a:gd name="T6" fmla="*/ 251 w 563"/>
              <a:gd name="T7" fmla="*/ 0 h 2025"/>
              <a:gd name="T8" fmla="*/ 562 w 563"/>
              <a:gd name="T9" fmla="*/ 0 h 2025"/>
              <a:gd name="T10" fmla="*/ 562 w 563"/>
              <a:gd name="T11" fmla="*/ 2024 h 2025"/>
              <a:gd name="T12" fmla="*/ 251 w 563"/>
              <a:gd name="T13" fmla="*/ 2024 h 2025"/>
              <a:gd name="T14" fmla="*/ 251 w 563"/>
              <a:gd name="T15" fmla="*/ 2024 h 2025"/>
              <a:gd name="T16" fmla="*/ 0 w 563"/>
              <a:gd name="T17" fmla="*/ 1773 h 20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3" h="2025">
                <a:moveTo>
                  <a:pt x="0" y="1773"/>
                </a:moveTo>
                <a:lnTo>
                  <a:pt x="0" y="251"/>
                </a:lnTo>
                <a:lnTo>
                  <a:pt x="0" y="251"/>
                </a:lnTo>
                <a:cubicBezTo>
                  <a:pt x="0" y="113"/>
                  <a:pt x="113" y="0"/>
                  <a:pt x="251" y="0"/>
                </a:cubicBezTo>
                <a:lnTo>
                  <a:pt x="562" y="0"/>
                </a:lnTo>
                <a:lnTo>
                  <a:pt x="562" y="2024"/>
                </a:lnTo>
                <a:lnTo>
                  <a:pt x="251" y="2024"/>
                </a:lnTo>
                <a:lnTo>
                  <a:pt x="251" y="2024"/>
                </a:lnTo>
                <a:cubicBezTo>
                  <a:pt x="113" y="2024"/>
                  <a:pt x="0" y="1911"/>
                  <a:pt x="0" y="1773"/>
                </a:cubicBezTo>
              </a:path>
            </a:pathLst>
          </a:custGeom>
          <a:solidFill>
            <a:schemeClr val="accent3"/>
          </a:solidFill>
          <a:ln>
            <a:noFill/>
          </a:ln>
          <a:effectLst/>
        </p:spPr>
        <p:txBody>
          <a:bodyPr wrap="none" anchor="ctr"/>
          <a:lstStyle/>
          <a:p>
            <a:endParaRPr lang="en-US" sz="1350" dirty="0">
              <a:latin typeface="Poppins" pitchFamily="2" charset="77"/>
            </a:endParaRPr>
          </a:p>
        </p:txBody>
      </p:sp>
      <p:sp>
        <p:nvSpPr>
          <p:cNvPr id="40" name="Freeform 85">
            <a:extLst>
              <a:ext uri="{FF2B5EF4-FFF2-40B4-BE49-F238E27FC236}">
                <a16:creationId xmlns:a16="http://schemas.microsoft.com/office/drawing/2014/main" id="{464A1F89-8D95-5940-B880-B73EE4FBFF8F}"/>
              </a:ext>
            </a:extLst>
          </p:cNvPr>
          <p:cNvSpPr>
            <a:spLocks noChangeArrowheads="1"/>
          </p:cNvSpPr>
          <p:nvPr/>
        </p:nvSpPr>
        <p:spPr bwMode="auto">
          <a:xfrm>
            <a:off x="4932575" y="4178237"/>
            <a:ext cx="3234874" cy="945736"/>
          </a:xfrm>
          <a:custGeom>
            <a:avLst/>
            <a:gdLst>
              <a:gd name="T0" fmla="*/ 6674 w 6925"/>
              <a:gd name="T1" fmla="*/ 0 h 2025"/>
              <a:gd name="T2" fmla="*/ 6674 w 6925"/>
              <a:gd name="T3" fmla="*/ 0 h 2025"/>
              <a:gd name="T4" fmla="*/ 6924 w 6925"/>
              <a:gd name="T5" fmla="*/ 251 h 2025"/>
              <a:gd name="T6" fmla="*/ 6924 w 6925"/>
              <a:gd name="T7" fmla="*/ 1773 h 2025"/>
              <a:gd name="T8" fmla="*/ 6924 w 6925"/>
              <a:gd name="T9" fmla="*/ 1773 h 2025"/>
              <a:gd name="T10" fmla="*/ 6674 w 6925"/>
              <a:gd name="T11" fmla="*/ 2024 h 2025"/>
              <a:gd name="T12" fmla="*/ 0 w 6925"/>
              <a:gd name="T13" fmla="*/ 2024 h 2025"/>
              <a:gd name="T14" fmla="*/ 0 w 6925"/>
              <a:gd name="T15" fmla="*/ 0 h 2025"/>
              <a:gd name="T16" fmla="*/ 6674 w 6925"/>
              <a:gd name="T17" fmla="*/ 0 h 20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25" h="2025">
                <a:moveTo>
                  <a:pt x="6674" y="0"/>
                </a:moveTo>
                <a:lnTo>
                  <a:pt x="6674" y="0"/>
                </a:lnTo>
                <a:cubicBezTo>
                  <a:pt x="6812" y="0"/>
                  <a:pt x="6924" y="113"/>
                  <a:pt x="6924" y="251"/>
                </a:cubicBezTo>
                <a:lnTo>
                  <a:pt x="6924" y="1773"/>
                </a:lnTo>
                <a:lnTo>
                  <a:pt x="6924" y="1773"/>
                </a:lnTo>
                <a:cubicBezTo>
                  <a:pt x="6924" y="1911"/>
                  <a:pt x="6812" y="2024"/>
                  <a:pt x="6674" y="2024"/>
                </a:cubicBezTo>
                <a:lnTo>
                  <a:pt x="0" y="2024"/>
                </a:lnTo>
                <a:lnTo>
                  <a:pt x="0" y="0"/>
                </a:lnTo>
                <a:lnTo>
                  <a:pt x="6674" y="0"/>
                </a:lnTo>
              </a:path>
            </a:pathLst>
          </a:custGeom>
          <a:solidFill>
            <a:schemeClr val="accent6">
              <a:alpha val="20000"/>
            </a:schemeClr>
          </a:solidFill>
          <a:ln>
            <a:noFill/>
          </a:ln>
          <a:effectLst/>
        </p:spPr>
        <p:txBody>
          <a:bodyPr wrap="none" anchor="ctr"/>
          <a:lstStyle/>
          <a:p>
            <a:endParaRPr lang="en-US" sz="1350" dirty="0">
              <a:latin typeface="Poppins" pitchFamily="2" charset="77"/>
            </a:endParaRPr>
          </a:p>
        </p:txBody>
      </p:sp>
      <p:sp>
        <p:nvSpPr>
          <p:cNvPr id="42" name="Freeform 87">
            <a:extLst>
              <a:ext uri="{FF2B5EF4-FFF2-40B4-BE49-F238E27FC236}">
                <a16:creationId xmlns:a16="http://schemas.microsoft.com/office/drawing/2014/main" id="{8A6CB72D-FB93-9848-9F59-E2FE5E95D9DD}"/>
              </a:ext>
            </a:extLst>
          </p:cNvPr>
          <p:cNvSpPr>
            <a:spLocks noChangeArrowheads="1"/>
          </p:cNvSpPr>
          <p:nvPr/>
        </p:nvSpPr>
        <p:spPr bwMode="auto">
          <a:xfrm>
            <a:off x="7798632" y="4281258"/>
            <a:ext cx="737633" cy="737633"/>
          </a:xfrm>
          <a:prstGeom prst="roundRect">
            <a:avLst/>
          </a:prstGeom>
          <a:solidFill>
            <a:schemeClr val="accent3"/>
          </a:solidFill>
          <a:ln>
            <a:noFill/>
          </a:ln>
          <a:effectLst/>
        </p:spPr>
        <p:txBody>
          <a:bodyPr wrap="none" anchor="ctr"/>
          <a:lstStyle/>
          <a:p>
            <a:endParaRPr lang="en-US" sz="1350" dirty="0">
              <a:latin typeface="Poppins" pitchFamily="2" charset="77"/>
            </a:endParaRPr>
          </a:p>
        </p:txBody>
      </p:sp>
      <p:sp>
        <p:nvSpPr>
          <p:cNvPr id="43" name="Freeform 88">
            <a:extLst>
              <a:ext uri="{FF2B5EF4-FFF2-40B4-BE49-F238E27FC236}">
                <a16:creationId xmlns:a16="http://schemas.microsoft.com/office/drawing/2014/main" id="{9FBEDF16-6740-F84C-A80B-7384CDF68514}"/>
              </a:ext>
            </a:extLst>
          </p:cNvPr>
          <p:cNvSpPr>
            <a:spLocks noChangeArrowheads="1"/>
          </p:cNvSpPr>
          <p:nvPr/>
        </p:nvSpPr>
        <p:spPr bwMode="auto">
          <a:xfrm>
            <a:off x="7848082" y="4330709"/>
            <a:ext cx="638733" cy="638733"/>
          </a:xfrm>
          <a:prstGeom prst="roundRect">
            <a:avLst/>
          </a:prstGeom>
          <a:solidFill>
            <a:srgbClr val="FFFFFF">
              <a:alpha val="40000"/>
            </a:srgbClr>
          </a:solidFill>
          <a:ln>
            <a:noFill/>
          </a:ln>
          <a:effectLst/>
        </p:spPr>
        <p:txBody>
          <a:bodyPr wrap="none" anchor="ctr"/>
          <a:lstStyle/>
          <a:p>
            <a:endParaRPr lang="en-US" sz="1350" dirty="0">
              <a:latin typeface="Poppins" pitchFamily="2" charset="77"/>
            </a:endParaRPr>
          </a:p>
        </p:txBody>
      </p:sp>
      <p:sp>
        <p:nvSpPr>
          <p:cNvPr id="49" name="Freeform 545">
            <a:extLst>
              <a:ext uri="{FF2B5EF4-FFF2-40B4-BE49-F238E27FC236}">
                <a16:creationId xmlns:a16="http://schemas.microsoft.com/office/drawing/2014/main" id="{791454BE-2EB3-074A-869B-2FA663724534}"/>
              </a:ext>
            </a:extLst>
          </p:cNvPr>
          <p:cNvSpPr>
            <a:spLocks noChangeArrowheads="1"/>
          </p:cNvSpPr>
          <p:nvPr/>
        </p:nvSpPr>
        <p:spPr bwMode="auto">
          <a:xfrm>
            <a:off x="611854" y="1557371"/>
            <a:ext cx="3867426" cy="309064"/>
          </a:xfrm>
          <a:prstGeom prst="roundRect">
            <a:avLst>
              <a:gd name="adj" fmla="val 50000"/>
            </a:avLst>
          </a:prstGeom>
          <a:solidFill>
            <a:schemeClr val="accent6">
              <a:alpha val="50000"/>
            </a:schemeClr>
          </a:solidFill>
          <a:ln>
            <a:noFill/>
          </a:ln>
          <a:effectLst/>
        </p:spPr>
        <p:txBody>
          <a:bodyPr wrap="none" anchor="ctr"/>
          <a:lstStyle/>
          <a:p>
            <a:endParaRPr lang="en-US" sz="1350" dirty="0">
              <a:latin typeface="Poppins" pitchFamily="2" charset="77"/>
            </a:endParaRPr>
          </a:p>
        </p:txBody>
      </p:sp>
      <p:sp>
        <p:nvSpPr>
          <p:cNvPr id="50" name="Freeform 546">
            <a:extLst>
              <a:ext uri="{FF2B5EF4-FFF2-40B4-BE49-F238E27FC236}">
                <a16:creationId xmlns:a16="http://schemas.microsoft.com/office/drawing/2014/main" id="{10DB2854-E9E1-4347-A37C-FEAF515FBD61}"/>
              </a:ext>
            </a:extLst>
          </p:cNvPr>
          <p:cNvSpPr>
            <a:spLocks noChangeArrowheads="1"/>
          </p:cNvSpPr>
          <p:nvPr/>
        </p:nvSpPr>
        <p:spPr bwMode="auto">
          <a:xfrm>
            <a:off x="4642053" y="1557371"/>
            <a:ext cx="3867426" cy="309064"/>
          </a:xfrm>
          <a:prstGeom prst="roundRect">
            <a:avLst>
              <a:gd name="adj" fmla="val 50000"/>
            </a:avLst>
          </a:prstGeom>
          <a:solidFill>
            <a:schemeClr val="accent6">
              <a:alpha val="50000"/>
            </a:schemeClr>
          </a:solidFill>
          <a:ln>
            <a:noFill/>
          </a:ln>
          <a:effectLst/>
        </p:spPr>
        <p:txBody>
          <a:bodyPr wrap="none" anchor="ctr"/>
          <a:lstStyle/>
          <a:p>
            <a:endParaRPr lang="en-US" sz="1350" dirty="0">
              <a:latin typeface="Poppins" pitchFamily="2" charset="77"/>
            </a:endParaRPr>
          </a:p>
        </p:txBody>
      </p:sp>
      <p:sp>
        <p:nvSpPr>
          <p:cNvPr id="4" name="TextBox 3">
            <a:extLst>
              <a:ext uri="{FF2B5EF4-FFF2-40B4-BE49-F238E27FC236}">
                <a16:creationId xmlns:a16="http://schemas.microsoft.com/office/drawing/2014/main" id="{A5455F43-2BB1-B342-9F53-9F28B265754C}"/>
              </a:ext>
            </a:extLst>
          </p:cNvPr>
          <p:cNvSpPr txBox="1"/>
          <p:nvPr/>
        </p:nvSpPr>
        <p:spPr>
          <a:xfrm>
            <a:off x="527005" y="375745"/>
            <a:ext cx="8003084" cy="369332"/>
          </a:xfrm>
          <a:prstGeom prst="rect">
            <a:avLst/>
          </a:prstGeom>
          <a:noFill/>
        </p:spPr>
        <p:txBody>
          <a:bodyPr wrap="square" rtlCol="0" anchor="b">
            <a:spAutoFit/>
          </a:bodyPr>
          <a:lstStyle/>
          <a:p>
            <a:pPr algn="ctr"/>
            <a:r>
              <a:rPr lang="en-US" b="1" spc="-109" dirty="0">
                <a:solidFill>
                  <a:schemeClr val="tx2"/>
                </a:solidFill>
                <a:latin typeface="Poppins" pitchFamily="2" charset="77"/>
                <a:cs typeface="Poppins" pitchFamily="2" charset="77"/>
              </a:rPr>
              <a:t>QUICK RECAP</a:t>
            </a:r>
          </a:p>
        </p:txBody>
      </p:sp>
      <p:sp>
        <p:nvSpPr>
          <p:cNvPr id="5" name="TextBox 4">
            <a:extLst>
              <a:ext uri="{FF2B5EF4-FFF2-40B4-BE49-F238E27FC236}">
                <a16:creationId xmlns:a16="http://schemas.microsoft.com/office/drawing/2014/main" id="{1C382A28-E7E8-F14F-9AC9-CBCFB4A7B37A}"/>
              </a:ext>
            </a:extLst>
          </p:cNvPr>
          <p:cNvSpPr txBox="1"/>
          <p:nvPr/>
        </p:nvSpPr>
        <p:spPr>
          <a:xfrm>
            <a:off x="570459" y="728705"/>
            <a:ext cx="8003083" cy="307777"/>
          </a:xfrm>
          <a:prstGeom prst="rect">
            <a:avLst/>
          </a:prstGeom>
          <a:noFill/>
        </p:spPr>
        <p:txBody>
          <a:bodyPr wrap="square" rtlCol="0">
            <a:spAutoFit/>
          </a:bodyPr>
          <a:lstStyle/>
          <a:p>
            <a:pPr algn="ctr"/>
            <a:r>
              <a:rPr lang="en-US" sz="1400" spc="-45" dirty="0">
                <a:latin typeface="Poppins" pitchFamily="2" charset="77"/>
                <a:cs typeface="Poppins" pitchFamily="2" charset="77"/>
              </a:rPr>
              <a:t>Who has the legal and fiscal responsibility to pay for MH services?</a:t>
            </a:r>
          </a:p>
        </p:txBody>
      </p:sp>
      <p:sp>
        <p:nvSpPr>
          <p:cNvPr id="6" name="TextBox 5">
            <a:extLst>
              <a:ext uri="{FF2B5EF4-FFF2-40B4-BE49-F238E27FC236}">
                <a16:creationId xmlns:a16="http://schemas.microsoft.com/office/drawing/2014/main" id="{6C308B3F-1869-6045-8C52-116BD5BF03A2}"/>
              </a:ext>
            </a:extLst>
          </p:cNvPr>
          <p:cNvSpPr txBox="1"/>
          <p:nvPr/>
        </p:nvSpPr>
        <p:spPr>
          <a:xfrm>
            <a:off x="1672636" y="2077547"/>
            <a:ext cx="2222689" cy="288541"/>
          </a:xfrm>
          <a:prstGeom prst="rect">
            <a:avLst/>
          </a:prstGeom>
          <a:noFill/>
        </p:spPr>
        <p:txBody>
          <a:bodyPr wrap="square" rtlCol="0" anchor="b">
            <a:spAutoFit/>
          </a:bodyPr>
          <a:lstStyle/>
          <a:p>
            <a:r>
              <a:rPr lang="en-US" sz="1275" b="1" spc="-11" dirty="0">
                <a:solidFill>
                  <a:schemeClr val="accent1"/>
                </a:solidFill>
                <a:latin typeface="Poppins" pitchFamily="2" charset="77"/>
                <a:cs typeface="Poppins" pitchFamily="2" charset="77"/>
              </a:rPr>
              <a:t>HEALTH PLAN</a:t>
            </a:r>
          </a:p>
        </p:txBody>
      </p:sp>
      <p:sp>
        <p:nvSpPr>
          <p:cNvPr id="7" name="TextBox 6">
            <a:extLst>
              <a:ext uri="{FF2B5EF4-FFF2-40B4-BE49-F238E27FC236}">
                <a16:creationId xmlns:a16="http://schemas.microsoft.com/office/drawing/2014/main" id="{04893951-EAB6-1941-B839-FC42CD1E6D5D}"/>
              </a:ext>
            </a:extLst>
          </p:cNvPr>
          <p:cNvSpPr txBox="1"/>
          <p:nvPr/>
        </p:nvSpPr>
        <p:spPr>
          <a:xfrm>
            <a:off x="1672637" y="2375274"/>
            <a:ext cx="2222689" cy="438838"/>
          </a:xfrm>
          <a:prstGeom prst="rect">
            <a:avLst/>
          </a:prstGeom>
          <a:noFill/>
        </p:spPr>
        <p:txBody>
          <a:bodyPr wrap="square" rtlCol="0">
            <a:spAutoFit/>
          </a:bodyPr>
          <a:lstStyle/>
          <a:p>
            <a:pPr>
              <a:lnSpc>
                <a:spcPts val="1350"/>
              </a:lnSpc>
            </a:pPr>
            <a:r>
              <a:rPr lang="en-US" sz="900" spc="-8" dirty="0">
                <a:latin typeface="Poppins" pitchFamily="2" charset="77"/>
                <a:cs typeface="Poppins" pitchFamily="2" charset="77"/>
              </a:rPr>
              <a:t>Medi-Cal managed care orgs, commercial health plans</a:t>
            </a:r>
          </a:p>
        </p:txBody>
      </p:sp>
      <p:sp>
        <p:nvSpPr>
          <p:cNvPr id="8" name="TextBox 7">
            <a:extLst>
              <a:ext uri="{FF2B5EF4-FFF2-40B4-BE49-F238E27FC236}">
                <a16:creationId xmlns:a16="http://schemas.microsoft.com/office/drawing/2014/main" id="{892D82C4-7733-444D-BD28-6B9FA9EED248}"/>
              </a:ext>
            </a:extLst>
          </p:cNvPr>
          <p:cNvSpPr txBox="1"/>
          <p:nvPr/>
        </p:nvSpPr>
        <p:spPr>
          <a:xfrm>
            <a:off x="1672636" y="3183858"/>
            <a:ext cx="2222689" cy="288541"/>
          </a:xfrm>
          <a:prstGeom prst="rect">
            <a:avLst/>
          </a:prstGeom>
          <a:noFill/>
        </p:spPr>
        <p:txBody>
          <a:bodyPr wrap="square" rtlCol="0" anchor="b">
            <a:spAutoFit/>
          </a:bodyPr>
          <a:lstStyle/>
          <a:p>
            <a:r>
              <a:rPr lang="en-US" sz="1275" b="1" spc="-11" dirty="0">
                <a:solidFill>
                  <a:schemeClr val="accent2"/>
                </a:solidFill>
                <a:latin typeface="Poppins" pitchFamily="2" charset="77"/>
                <a:cs typeface="Poppins" pitchFamily="2" charset="77"/>
              </a:rPr>
              <a:t>COUNTY MENTAL HEALTH</a:t>
            </a:r>
          </a:p>
        </p:txBody>
      </p:sp>
      <p:sp>
        <p:nvSpPr>
          <p:cNvPr id="9" name="TextBox 8">
            <a:extLst>
              <a:ext uri="{FF2B5EF4-FFF2-40B4-BE49-F238E27FC236}">
                <a16:creationId xmlns:a16="http://schemas.microsoft.com/office/drawing/2014/main" id="{253C54E8-26FE-AC42-A2FF-2584FB1BB926}"/>
              </a:ext>
            </a:extLst>
          </p:cNvPr>
          <p:cNvSpPr txBox="1"/>
          <p:nvPr/>
        </p:nvSpPr>
        <p:spPr>
          <a:xfrm>
            <a:off x="1673490" y="3440245"/>
            <a:ext cx="2222689" cy="438838"/>
          </a:xfrm>
          <a:prstGeom prst="rect">
            <a:avLst/>
          </a:prstGeom>
          <a:noFill/>
        </p:spPr>
        <p:txBody>
          <a:bodyPr wrap="square" rtlCol="0">
            <a:spAutoFit/>
          </a:bodyPr>
          <a:lstStyle/>
          <a:p>
            <a:pPr>
              <a:lnSpc>
                <a:spcPts val="1350"/>
              </a:lnSpc>
            </a:pPr>
            <a:r>
              <a:rPr lang="en-US" sz="900" spc="-8" dirty="0">
                <a:latin typeface="Poppins" pitchFamily="2" charset="77"/>
                <a:cs typeface="Poppins" pitchFamily="2" charset="77"/>
              </a:rPr>
              <a:t>58 county mental health plans (MHPs)  </a:t>
            </a:r>
          </a:p>
        </p:txBody>
      </p:sp>
      <p:sp>
        <p:nvSpPr>
          <p:cNvPr id="10" name="TextBox 9">
            <a:extLst>
              <a:ext uri="{FF2B5EF4-FFF2-40B4-BE49-F238E27FC236}">
                <a16:creationId xmlns:a16="http://schemas.microsoft.com/office/drawing/2014/main" id="{BA3140FD-33D9-BF4C-9F51-D3D9BD928B5E}"/>
              </a:ext>
            </a:extLst>
          </p:cNvPr>
          <p:cNvSpPr txBox="1"/>
          <p:nvPr/>
        </p:nvSpPr>
        <p:spPr>
          <a:xfrm>
            <a:off x="1672636" y="4290064"/>
            <a:ext cx="2222689" cy="288541"/>
          </a:xfrm>
          <a:prstGeom prst="rect">
            <a:avLst/>
          </a:prstGeom>
          <a:noFill/>
        </p:spPr>
        <p:txBody>
          <a:bodyPr wrap="square" rtlCol="0" anchor="b">
            <a:spAutoFit/>
          </a:bodyPr>
          <a:lstStyle/>
          <a:p>
            <a:r>
              <a:rPr lang="en-US" sz="1275" b="1" spc="-11" dirty="0">
                <a:solidFill>
                  <a:schemeClr val="accent3"/>
                </a:solidFill>
                <a:latin typeface="Poppins" pitchFamily="2" charset="77"/>
                <a:cs typeface="Poppins" pitchFamily="2" charset="77"/>
              </a:rPr>
              <a:t>MHSA/ PROP 63</a:t>
            </a:r>
          </a:p>
        </p:txBody>
      </p:sp>
      <p:sp>
        <p:nvSpPr>
          <p:cNvPr id="11" name="TextBox 10">
            <a:extLst>
              <a:ext uri="{FF2B5EF4-FFF2-40B4-BE49-F238E27FC236}">
                <a16:creationId xmlns:a16="http://schemas.microsoft.com/office/drawing/2014/main" id="{9E81A7D9-BF22-E541-930A-3C1F2BF4A843}"/>
              </a:ext>
            </a:extLst>
          </p:cNvPr>
          <p:cNvSpPr txBox="1"/>
          <p:nvPr/>
        </p:nvSpPr>
        <p:spPr>
          <a:xfrm>
            <a:off x="1672636" y="4530616"/>
            <a:ext cx="2222689" cy="438838"/>
          </a:xfrm>
          <a:prstGeom prst="rect">
            <a:avLst/>
          </a:prstGeom>
          <a:noFill/>
        </p:spPr>
        <p:txBody>
          <a:bodyPr wrap="square" rtlCol="0">
            <a:spAutoFit/>
          </a:bodyPr>
          <a:lstStyle/>
          <a:p>
            <a:pPr>
              <a:lnSpc>
                <a:spcPts val="1350"/>
              </a:lnSpc>
            </a:pPr>
            <a:r>
              <a:rPr lang="en-US" sz="900" spc="-8" dirty="0">
                <a:latin typeface="Poppins" pitchFamily="2" charset="77"/>
                <a:cs typeface="Poppins" pitchFamily="2" charset="77"/>
              </a:rPr>
              <a:t>Flows through the 58 MHPs. Allocation is decided locally. </a:t>
            </a:r>
          </a:p>
        </p:txBody>
      </p:sp>
      <p:sp>
        <p:nvSpPr>
          <p:cNvPr id="12" name="TextBox 11">
            <a:extLst>
              <a:ext uri="{FF2B5EF4-FFF2-40B4-BE49-F238E27FC236}">
                <a16:creationId xmlns:a16="http://schemas.microsoft.com/office/drawing/2014/main" id="{76886D8E-CC6B-4B4C-B2F9-8D21726AA656}"/>
              </a:ext>
            </a:extLst>
          </p:cNvPr>
          <p:cNvSpPr txBox="1"/>
          <p:nvPr/>
        </p:nvSpPr>
        <p:spPr>
          <a:xfrm>
            <a:off x="752107" y="1573441"/>
            <a:ext cx="3588945" cy="288541"/>
          </a:xfrm>
          <a:prstGeom prst="rect">
            <a:avLst/>
          </a:prstGeom>
          <a:noFill/>
        </p:spPr>
        <p:txBody>
          <a:bodyPr wrap="square" rtlCol="0" anchor="ctr">
            <a:spAutoFit/>
          </a:bodyPr>
          <a:lstStyle/>
          <a:p>
            <a:pPr algn="ctr"/>
            <a:r>
              <a:rPr lang="en-US" sz="1275" b="1" spc="-11" dirty="0">
                <a:solidFill>
                  <a:schemeClr val="tx2"/>
                </a:solidFill>
                <a:latin typeface="Poppins" pitchFamily="2" charset="77"/>
                <a:cs typeface="Poppins" pitchFamily="2" charset="77"/>
              </a:rPr>
              <a:t>PAYOR</a:t>
            </a:r>
          </a:p>
        </p:txBody>
      </p:sp>
      <p:sp>
        <p:nvSpPr>
          <p:cNvPr id="13" name="TextBox 12">
            <a:extLst>
              <a:ext uri="{FF2B5EF4-FFF2-40B4-BE49-F238E27FC236}">
                <a16:creationId xmlns:a16="http://schemas.microsoft.com/office/drawing/2014/main" id="{F1EE2918-3272-4A42-B40E-5EFA39358972}"/>
              </a:ext>
            </a:extLst>
          </p:cNvPr>
          <p:cNvSpPr txBox="1"/>
          <p:nvPr/>
        </p:nvSpPr>
        <p:spPr>
          <a:xfrm>
            <a:off x="5210209" y="2077547"/>
            <a:ext cx="2222689" cy="288541"/>
          </a:xfrm>
          <a:prstGeom prst="rect">
            <a:avLst/>
          </a:prstGeom>
          <a:noFill/>
        </p:spPr>
        <p:txBody>
          <a:bodyPr wrap="square" rtlCol="0" anchor="b">
            <a:spAutoFit/>
          </a:bodyPr>
          <a:lstStyle/>
          <a:p>
            <a:pPr algn="r"/>
            <a:r>
              <a:rPr lang="en-US" sz="1275" b="1" spc="-11" dirty="0">
                <a:solidFill>
                  <a:schemeClr val="accent1"/>
                </a:solidFill>
                <a:latin typeface="Poppins" pitchFamily="2" charset="77"/>
                <a:cs typeface="Poppins" pitchFamily="2" charset="77"/>
              </a:rPr>
              <a:t>MILD/MOD</a:t>
            </a:r>
          </a:p>
        </p:txBody>
      </p:sp>
      <p:sp>
        <p:nvSpPr>
          <p:cNvPr id="14" name="TextBox 13">
            <a:extLst>
              <a:ext uri="{FF2B5EF4-FFF2-40B4-BE49-F238E27FC236}">
                <a16:creationId xmlns:a16="http://schemas.microsoft.com/office/drawing/2014/main" id="{D5BBD800-B3D0-2A4F-9B4F-DE674F2EC6AC}"/>
              </a:ext>
            </a:extLst>
          </p:cNvPr>
          <p:cNvSpPr txBox="1"/>
          <p:nvPr/>
        </p:nvSpPr>
        <p:spPr>
          <a:xfrm>
            <a:off x="5070320" y="2305590"/>
            <a:ext cx="2400391" cy="797911"/>
          </a:xfrm>
          <a:prstGeom prst="rect">
            <a:avLst/>
          </a:prstGeom>
          <a:noFill/>
        </p:spPr>
        <p:txBody>
          <a:bodyPr wrap="square" rtlCol="0">
            <a:spAutoFit/>
          </a:bodyPr>
          <a:lstStyle/>
          <a:p>
            <a:pPr algn="r">
              <a:lnSpc>
                <a:spcPts val="1350"/>
              </a:lnSpc>
            </a:pPr>
            <a:r>
              <a:rPr lang="en-US" sz="900" spc="-8" dirty="0">
                <a:latin typeface="Poppins" pitchFamily="2" charset="77"/>
                <a:cs typeface="Poppins" pitchFamily="2" charset="77"/>
              </a:rPr>
              <a:t>Outpatient services, individual and group therapy counseling services, psychology services and testing </a:t>
            </a:r>
            <a:br>
              <a:rPr lang="en-US" sz="900" spc="-8" dirty="0">
                <a:latin typeface="Poppins" pitchFamily="2" charset="77"/>
                <a:cs typeface="Poppins" pitchFamily="2" charset="77"/>
              </a:rPr>
            </a:br>
            <a:endParaRPr lang="en-US" sz="900" spc="-8" dirty="0">
              <a:latin typeface="Poppins" pitchFamily="2" charset="77"/>
              <a:cs typeface="Poppins" pitchFamily="2" charset="77"/>
            </a:endParaRPr>
          </a:p>
        </p:txBody>
      </p:sp>
      <p:sp>
        <p:nvSpPr>
          <p:cNvPr id="15" name="TextBox 14">
            <a:extLst>
              <a:ext uri="{FF2B5EF4-FFF2-40B4-BE49-F238E27FC236}">
                <a16:creationId xmlns:a16="http://schemas.microsoft.com/office/drawing/2014/main" id="{1D5FAB39-0271-F44B-AEFB-6118AD5935F4}"/>
              </a:ext>
            </a:extLst>
          </p:cNvPr>
          <p:cNvSpPr txBox="1"/>
          <p:nvPr/>
        </p:nvSpPr>
        <p:spPr>
          <a:xfrm>
            <a:off x="5025689" y="3183858"/>
            <a:ext cx="2407209" cy="288541"/>
          </a:xfrm>
          <a:prstGeom prst="rect">
            <a:avLst/>
          </a:prstGeom>
          <a:noFill/>
        </p:spPr>
        <p:txBody>
          <a:bodyPr wrap="square" rtlCol="0" anchor="b">
            <a:spAutoFit/>
          </a:bodyPr>
          <a:lstStyle/>
          <a:p>
            <a:pPr algn="r"/>
            <a:r>
              <a:rPr lang="en-US" sz="1275" b="1" spc="-11" dirty="0">
                <a:solidFill>
                  <a:schemeClr val="accent2"/>
                </a:solidFill>
                <a:latin typeface="Poppins" pitchFamily="2" charset="77"/>
                <a:cs typeface="Poppins" pitchFamily="2" charset="77"/>
              </a:rPr>
              <a:t>MOD/SEVERE, EPSDT</a:t>
            </a:r>
          </a:p>
        </p:txBody>
      </p:sp>
      <p:sp>
        <p:nvSpPr>
          <p:cNvPr id="16" name="TextBox 15">
            <a:extLst>
              <a:ext uri="{FF2B5EF4-FFF2-40B4-BE49-F238E27FC236}">
                <a16:creationId xmlns:a16="http://schemas.microsoft.com/office/drawing/2014/main" id="{0BFFAC25-C4DF-B547-9FC6-AFE721127061}"/>
              </a:ext>
            </a:extLst>
          </p:cNvPr>
          <p:cNvSpPr txBox="1"/>
          <p:nvPr/>
        </p:nvSpPr>
        <p:spPr>
          <a:xfrm>
            <a:off x="4926399" y="3416367"/>
            <a:ext cx="2545904" cy="618374"/>
          </a:xfrm>
          <a:prstGeom prst="rect">
            <a:avLst/>
          </a:prstGeom>
          <a:noFill/>
        </p:spPr>
        <p:txBody>
          <a:bodyPr wrap="square" rtlCol="0">
            <a:spAutoFit/>
          </a:bodyPr>
          <a:lstStyle/>
          <a:p>
            <a:pPr algn="r">
              <a:lnSpc>
                <a:spcPts val="1350"/>
              </a:lnSpc>
            </a:pPr>
            <a:r>
              <a:rPr lang="en-US" sz="900" spc="-8" dirty="0">
                <a:latin typeface="Poppins" pitchFamily="2" charset="77"/>
                <a:cs typeface="Poppins" pitchFamily="2" charset="77"/>
              </a:rPr>
              <a:t>Inpatient services, acute/advanced psychosis, case management, Early Periodic Screening Diagnosis &amp; Treatment</a:t>
            </a:r>
          </a:p>
        </p:txBody>
      </p:sp>
      <p:sp>
        <p:nvSpPr>
          <p:cNvPr id="17" name="TextBox 16">
            <a:extLst>
              <a:ext uri="{FF2B5EF4-FFF2-40B4-BE49-F238E27FC236}">
                <a16:creationId xmlns:a16="http://schemas.microsoft.com/office/drawing/2014/main" id="{E4412889-D408-FA42-8962-0A17CC59DF6D}"/>
              </a:ext>
            </a:extLst>
          </p:cNvPr>
          <p:cNvSpPr txBox="1"/>
          <p:nvPr/>
        </p:nvSpPr>
        <p:spPr>
          <a:xfrm>
            <a:off x="5210209" y="4290064"/>
            <a:ext cx="2222689" cy="288541"/>
          </a:xfrm>
          <a:prstGeom prst="rect">
            <a:avLst/>
          </a:prstGeom>
          <a:noFill/>
        </p:spPr>
        <p:txBody>
          <a:bodyPr wrap="square" rtlCol="0" anchor="b">
            <a:spAutoFit/>
          </a:bodyPr>
          <a:lstStyle/>
          <a:p>
            <a:pPr algn="r"/>
            <a:r>
              <a:rPr lang="en-US" sz="1275" b="1" spc="-11" dirty="0">
                <a:solidFill>
                  <a:schemeClr val="accent3"/>
                </a:solidFill>
                <a:latin typeface="Poppins" pitchFamily="2" charset="77"/>
                <a:cs typeface="Poppins" pitchFamily="2" charset="77"/>
              </a:rPr>
              <a:t>CSS/PEI/INNOVATION</a:t>
            </a:r>
          </a:p>
        </p:txBody>
      </p:sp>
      <p:sp>
        <p:nvSpPr>
          <p:cNvPr id="18" name="TextBox 17">
            <a:extLst>
              <a:ext uri="{FF2B5EF4-FFF2-40B4-BE49-F238E27FC236}">
                <a16:creationId xmlns:a16="http://schemas.microsoft.com/office/drawing/2014/main" id="{935ED0C5-C1CA-3C42-B0B9-75F6F642B285}"/>
              </a:ext>
            </a:extLst>
          </p:cNvPr>
          <p:cNvSpPr txBox="1"/>
          <p:nvPr/>
        </p:nvSpPr>
        <p:spPr>
          <a:xfrm>
            <a:off x="5070321" y="4530616"/>
            <a:ext cx="2362578" cy="618374"/>
          </a:xfrm>
          <a:prstGeom prst="rect">
            <a:avLst/>
          </a:prstGeom>
          <a:noFill/>
        </p:spPr>
        <p:txBody>
          <a:bodyPr wrap="square" rtlCol="0">
            <a:spAutoFit/>
          </a:bodyPr>
          <a:lstStyle/>
          <a:p>
            <a:pPr algn="r">
              <a:lnSpc>
                <a:spcPts val="1350"/>
              </a:lnSpc>
            </a:pPr>
            <a:r>
              <a:rPr lang="en-US" sz="900" spc="-8" dirty="0">
                <a:latin typeface="Poppins" pitchFamily="2" charset="77"/>
                <a:cs typeface="Poppins" pitchFamily="2" charset="77"/>
              </a:rPr>
              <a:t>Broad discretion, but generally: Community services, prevention &amp; intervention, and innovation grants. </a:t>
            </a:r>
          </a:p>
        </p:txBody>
      </p:sp>
      <p:sp>
        <p:nvSpPr>
          <p:cNvPr id="19" name="TextBox 18">
            <a:extLst>
              <a:ext uri="{FF2B5EF4-FFF2-40B4-BE49-F238E27FC236}">
                <a16:creationId xmlns:a16="http://schemas.microsoft.com/office/drawing/2014/main" id="{37469945-0D46-3944-9858-A6786FA7D859}"/>
              </a:ext>
            </a:extLst>
          </p:cNvPr>
          <p:cNvSpPr txBox="1"/>
          <p:nvPr/>
        </p:nvSpPr>
        <p:spPr>
          <a:xfrm>
            <a:off x="4802948" y="1573441"/>
            <a:ext cx="3588945" cy="288541"/>
          </a:xfrm>
          <a:prstGeom prst="rect">
            <a:avLst/>
          </a:prstGeom>
          <a:noFill/>
        </p:spPr>
        <p:txBody>
          <a:bodyPr wrap="square" rtlCol="0" anchor="ctr">
            <a:spAutoFit/>
          </a:bodyPr>
          <a:lstStyle/>
          <a:p>
            <a:pPr algn="ctr"/>
            <a:r>
              <a:rPr lang="en-US" sz="1275" b="1" spc="-11" dirty="0">
                <a:solidFill>
                  <a:schemeClr val="tx2"/>
                </a:solidFill>
                <a:latin typeface="Poppins" pitchFamily="2" charset="77"/>
                <a:cs typeface="Poppins" pitchFamily="2" charset="77"/>
              </a:rPr>
              <a:t>COVERED SERVICES</a:t>
            </a:r>
          </a:p>
        </p:txBody>
      </p:sp>
      <p:sp>
        <p:nvSpPr>
          <p:cNvPr id="52" name="TextBox 51">
            <a:extLst>
              <a:ext uri="{FF2B5EF4-FFF2-40B4-BE49-F238E27FC236}">
                <a16:creationId xmlns:a16="http://schemas.microsoft.com/office/drawing/2014/main" id="{BA24AF1C-1040-4A17-A23F-CDA32179EC38}"/>
              </a:ext>
            </a:extLst>
          </p:cNvPr>
          <p:cNvSpPr txBox="1"/>
          <p:nvPr/>
        </p:nvSpPr>
        <p:spPr>
          <a:xfrm>
            <a:off x="733196" y="2267765"/>
            <a:ext cx="494950" cy="400110"/>
          </a:xfrm>
          <a:prstGeom prst="rect">
            <a:avLst/>
          </a:prstGeom>
          <a:noFill/>
        </p:spPr>
        <p:txBody>
          <a:bodyPr wrap="square" rtlCol="0" anchor="b">
            <a:spAutoFit/>
          </a:bodyPr>
          <a:lstStyle/>
          <a:p>
            <a:r>
              <a:rPr lang="en-US" sz="2000" b="1" spc="-11" dirty="0">
                <a:solidFill>
                  <a:schemeClr val="bg1"/>
                </a:solidFill>
                <a:latin typeface="Poppins" pitchFamily="2" charset="77"/>
                <a:cs typeface="Poppins" pitchFamily="2" charset="77"/>
              </a:rPr>
              <a:t>01</a:t>
            </a:r>
          </a:p>
        </p:txBody>
      </p:sp>
      <p:sp>
        <p:nvSpPr>
          <p:cNvPr id="53" name="TextBox 52">
            <a:extLst>
              <a:ext uri="{FF2B5EF4-FFF2-40B4-BE49-F238E27FC236}">
                <a16:creationId xmlns:a16="http://schemas.microsoft.com/office/drawing/2014/main" id="{52FD8FCC-3DFA-4E40-88EE-5808FDAD902C}"/>
              </a:ext>
            </a:extLst>
          </p:cNvPr>
          <p:cNvSpPr txBox="1"/>
          <p:nvPr/>
        </p:nvSpPr>
        <p:spPr>
          <a:xfrm>
            <a:off x="7943064" y="2235253"/>
            <a:ext cx="494950" cy="400110"/>
          </a:xfrm>
          <a:prstGeom prst="rect">
            <a:avLst/>
          </a:prstGeom>
          <a:noFill/>
        </p:spPr>
        <p:txBody>
          <a:bodyPr wrap="square" rtlCol="0" anchor="b">
            <a:spAutoFit/>
          </a:bodyPr>
          <a:lstStyle/>
          <a:p>
            <a:r>
              <a:rPr lang="en-US" sz="2000" b="1" spc="-11" dirty="0">
                <a:solidFill>
                  <a:schemeClr val="bg1"/>
                </a:solidFill>
                <a:latin typeface="Poppins" pitchFamily="2" charset="77"/>
                <a:cs typeface="Poppins" pitchFamily="2" charset="77"/>
              </a:rPr>
              <a:t>01</a:t>
            </a:r>
          </a:p>
        </p:txBody>
      </p:sp>
      <p:sp>
        <p:nvSpPr>
          <p:cNvPr id="54" name="TextBox 53">
            <a:extLst>
              <a:ext uri="{FF2B5EF4-FFF2-40B4-BE49-F238E27FC236}">
                <a16:creationId xmlns:a16="http://schemas.microsoft.com/office/drawing/2014/main" id="{2EC783F8-347B-44E0-9AF9-776413B1AD81}"/>
              </a:ext>
            </a:extLst>
          </p:cNvPr>
          <p:cNvSpPr txBox="1"/>
          <p:nvPr/>
        </p:nvSpPr>
        <p:spPr>
          <a:xfrm>
            <a:off x="735993" y="3353371"/>
            <a:ext cx="494950" cy="400110"/>
          </a:xfrm>
          <a:prstGeom prst="rect">
            <a:avLst/>
          </a:prstGeom>
          <a:noFill/>
        </p:spPr>
        <p:txBody>
          <a:bodyPr wrap="square" rtlCol="0" anchor="b">
            <a:spAutoFit/>
          </a:bodyPr>
          <a:lstStyle/>
          <a:p>
            <a:r>
              <a:rPr lang="en-US" sz="2000" b="1" spc="-11" dirty="0">
                <a:solidFill>
                  <a:schemeClr val="bg1"/>
                </a:solidFill>
                <a:latin typeface="Poppins" pitchFamily="2" charset="77"/>
                <a:cs typeface="Poppins" pitchFamily="2" charset="77"/>
              </a:rPr>
              <a:t>02</a:t>
            </a:r>
          </a:p>
        </p:txBody>
      </p:sp>
      <p:sp>
        <p:nvSpPr>
          <p:cNvPr id="55" name="TextBox 54">
            <a:extLst>
              <a:ext uri="{FF2B5EF4-FFF2-40B4-BE49-F238E27FC236}">
                <a16:creationId xmlns:a16="http://schemas.microsoft.com/office/drawing/2014/main" id="{B29C50FF-4595-4E21-9287-5FDC66C76D18}"/>
              </a:ext>
            </a:extLst>
          </p:cNvPr>
          <p:cNvSpPr txBox="1"/>
          <p:nvPr/>
        </p:nvSpPr>
        <p:spPr>
          <a:xfrm>
            <a:off x="7913057" y="3356917"/>
            <a:ext cx="494950" cy="400110"/>
          </a:xfrm>
          <a:prstGeom prst="rect">
            <a:avLst/>
          </a:prstGeom>
          <a:noFill/>
        </p:spPr>
        <p:txBody>
          <a:bodyPr wrap="square" rtlCol="0" anchor="b">
            <a:spAutoFit/>
          </a:bodyPr>
          <a:lstStyle/>
          <a:p>
            <a:r>
              <a:rPr lang="en-US" sz="2000" b="1" spc="-11" dirty="0">
                <a:solidFill>
                  <a:schemeClr val="bg1"/>
                </a:solidFill>
                <a:latin typeface="Poppins" pitchFamily="2" charset="77"/>
                <a:cs typeface="Poppins" pitchFamily="2" charset="77"/>
              </a:rPr>
              <a:t>02</a:t>
            </a:r>
          </a:p>
        </p:txBody>
      </p:sp>
      <p:sp>
        <p:nvSpPr>
          <p:cNvPr id="56" name="TextBox 55">
            <a:extLst>
              <a:ext uri="{FF2B5EF4-FFF2-40B4-BE49-F238E27FC236}">
                <a16:creationId xmlns:a16="http://schemas.microsoft.com/office/drawing/2014/main" id="{F67959F2-E00A-44FE-AE0A-D35E9E14FBD8}"/>
              </a:ext>
            </a:extLst>
          </p:cNvPr>
          <p:cNvSpPr txBox="1"/>
          <p:nvPr/>
        </p:nvSpPr>
        <p:spPr>
          <a:xfrm>
            <a:off x="709815" y="4459822"/>
            <a:ext cx="590223" cy="400110"/>
          </a:xfrm>
          <a:prstGeom prst="rect">
            <a:avLst/>
          </a:prstGeom>
          <a:noFill/>
        </p:spPr>
        <p:txBody>
          <a:bodyPr wrap="square" rtlCol="0" anchor="b">
            <a:spAutoFit/>
          </a:bodyPr>
          <a:lstStyle/>
          <a:p>
            <a:r>
              <a:rPr lang="en-US" sz="2000" b="1" spc="-11" dirty="0">
                <a:solidFill>
                  <a:schemeClr val="bg1"/>
                </a:solidFill>
                <a:latin typeface="Poppins" pitchFamily="2" charset="77"/>
                <a:cs typeface="Poppins" pitchFamily="2" charset="77"/>
              </a:rPr>
              <a:t>03</a:t>
            </a:r>
          </a:p>
        </p:txBody>
      </p:sp>
      <p:sp>
        <p:nvSpPr>
          <p:cNvPr id="57" name="TextBox 56">
            <a:extLst>
              <a:ext uri="{FF2B5EF4-FFF2-40B4-BE49-F238E27FC236}">
                <a16:creationId xmlns:a16="http://schemas.microsoft.com/office/drawing/2014/main" id="{015C0A90-2160-44CC-95B8-28E3184FE427}"/>
              </a:ext>
            </a:extLst>
          </p:cNvPr>
          <p:cNvSpPr txBox="1"/>
          <p:nvPr/>
        </p:nvSpPr>
        <p:spPr>
          <a:xfrm>
            <a:off x="7908834" y="4444259"/>
            <a:ext cx="590223" cy="400110"/>
          </a:xfrm>
          <a:prstGeom prst="rect">
            <a:avLst/>
          </a:prstGeom>
          <a:noFill/>
        </p:spPr>
        <p:txBody>
          <a:bodyPr wrap="square" rtlCol="0" anchor="b">
            <a:spAutoFit/>
          </a:bodyPr>
          <a:lstStyle/>
          <a:p>
            <a:r>
              <a:rPr lang="en-US" sz="2000" b="1" spc="-11" dirty="0">
                <a:solidFill>
                  <a:schemeClr val="bg1"/>
                </a:solidFill>
                <a:latin typeface="Poppins" pitchFamily="2" charset="77"/>
                <a:cs typeface="Poppins" pitchFamily="2" charset="77"/>
              </a:rPr>
              <a:t>03</a:t>
            </a:r>
          </a:p>
        </p:txBody>
      </p:sp>
    </p:spTree>
    <p:extLst>
      <p:ext uri="{BB962C8B-B14F-4D97-AF65-F5344CB8AC3E}">
        <p14:creationId xmlns:p14="http://schemas.microsoft.com/office/powerpoint/2010/main" val="1583088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28F2211-F8F1-44B3-B11A-CA857B15CD6E}"/>
              </a:ext>
            </a:extLst>
          </p:cNvPr>
          <p:cNvSpPr txBox="1"/>
          <p:nvPr/>
        </p:nvSpPr>
        <p:spPr>
          <a:xfrm>
            <a:off x="2012773" y="1262660"/>
            <a:ext cx="5118453" cy="1169551"/>
          </a:xfrm>
          <a:prstGeom prst="rect">
            <a:avLst/>
          </a:prstGeom>
          <a:noFill/>
        </p:spPr>
        <p:txBody>
          <a:bodyPr wrap="square" rtlCol="0">
            <a:spAutoFit/>
          </a:bodyPr>
          <a:lstStyle/>
          <a:p>
            <a:r>
              <a:rPr lang="en-US" sz="1400" b="1" dirty="0"/>
              <a:t>What is an MCO?</a:t>
            </a:r>
          </a:p>
          <a:p>
            <a:pPr algn="just"/>
            <a:r>
              <a:rPr lang="en-US" sz="1400" dirty="0"/>
              <a:t>MCO = Medi-Cal managed care organization. These are the health care plans that provide access to Californians that are insured through Medi-Cal. About 50% of students in CA are enrolled in an MCO. </a:t>
            </a:r>
          </a:p>
        </p:txBody>
      </p:sp>
      <p:sp>
        <p:nvSpPr>
          <p:cNvPr id="3" name="TextBox 2">
            <a:extLst>
              <a:ext uri="{FF2B5EF4-FFF2-40B4-BE49-F238E27FC236}">
                <a16:creationId xmlns:a16="http://schemas.microsoft.com/office/drawing/2014/main" id="{FCF16B7B-4809-4A4E-9B86-B1E8A2C8BEBC}"/>
              </a:ext>
            </a:extLst>
          </p:cNvPr>
          <p:cNvSpPr txBox="1"/>
          <p:nvPr/>
        </p:nvSpPr>
        <p:spPr>
          <a:xfrm>
            <a:off x="570458" y="370278"/>
            <a:ext cx="8003084" cy="369332"/>
          </a:xfrm>
          <a:prstGeom prst="rect">
            <a:avLst/>
          </a:prstGeom>
          <a:noFill/>
        </p:spPr>
        <p:txBody>
          <a:bodyPr wrap="square" rtlCol="0" anchor="b">
            <a:spAutoFit/>
          </a:bodyPr>
          <a:lstStyle/>
          <a:p>
            <a:pPr algn="ctr"/>
            <a:r>
              <a:rPr lang="en-US" b="1" spc="-109" dirty="0">
                <a:solidFill>
                  <a:schemeClr val="tx2"/>
                </a:solidFill>
                <a:latin typeface="Poppins" pitchFamily="2" charset="77"/>
                <a:cs typeface="Poppins" pitchFamily="2" charset="77"/>
              </a:rPr>
              <a:t>QUICK RECAP</a:t>
            </a:r>
          </a:p>
        </p:txBody>
      </p:sp>
      <p:sp>
        <p:nvSpPr>
          <p:cNvPr id="4" name="TextBox 3">
            <a:extLst>
              <a:ext uri="{FF2B5EF4-FFF2-40B4-BE49-F238E27FC236}">
                <a16:creationId xmlns:a16="http://schemas.microsoft.com/office/drawing/2014/main" id="{DDB185A1-FD37-4096-83D9-892E7C37CDA9}"/>
              </a:ext>
            </a:extLst>
          </p:cNvPr>
          <p:cNvSpPr txBox="1"/>
          <p:nvPr/>
        </p:nvSpPr>
        <p:spPr>
          <a:xfrm>
            <a:off x="570459" y="699024"/>
            <a:ext cx="8003083" cy="307777"/>
          </a:xfrm>
          <a:prstGeom prst="rect">
            <a:avLst/>
          </a:prstGeom>
          <a:noFill/>
        </p:spPr>
        <p:txBody>
          <a:bodyPr wrap="square" rtlCol="0">
            <a:spAutoFit/>
          </a:bodyPr>
          <a:lstStyle/>
          <a:p>
            <a:pPr algn="ctr"/>
            <a:r>
              <a:rPr lang="en-US" sz="1400" spc="-45" dirty="0">
                <a:latin typeface="Poppins" pitchFamily="2" charset="77"/>
                <a:cs typeface="Poppins" pitchFamily="2" charset="77"/>
              </a:rPr>
              <a:t>Understanding MCOs and their importance</a:t>
            </a:r>
          </a:p>
        </p:txBody>
      </p:sp>
      <p:sp>
        <p:nvSpPr>
          <p:cNvPr id="5" name="Freeform 2">
            <a:extLst>
              <a:ext uri="{FF2B5EF4-FFF2-40B4-BE49-F238E27FC236}">
                <a16:creationId xmlns:a16="http://schemas.microsoft.com/office/drawing/2014/main" id="{CD8F3C4D-DF6C-457A-B804-A67A01AF05F2}"/>
              </a:ext>
            </a:extLst>
          </p:cNvPr>
          <p:cNvSpPr>
            <a:spLocks noChangeArrowheads="1"/>
          </p:cNvSpPr>
          <p:nvPr/>
        </p:nvSpPr>
        <p:spPr bwMode="auto">
          <a:xfrm>
            <a:off x="1009604" y="1282208"/>
            <a:ext cx="914400" cy="1097280"/>
          </a:xfrm>
          <a:custGeom>
            <a:avLst/>
            <a:gdLst>
              <a:gd name="T0" fmla="*/ 2547 w 2548"/>
              <a:gd name="T1" fmla="*/ 3268 h 3269"/>
              <a:gd name="T2" fmla="*/ 1633 w 2548"/>
              <a:gd name="T3" fmla="*/ 3268 h 3269"/>
              <a:gd name="T4" fmla="*/ 1633 w 2548"/>
              <a:gd name="T5" fmla="*/ 3268 h 3269"/>
              <a:gd name="T6" fmla="*/ 0 w 2548"/>
              <a:gd name="T7" fmla="*/ 1634 h 3269"/>
              <a:gd name="T8" fmla="*/ 0 w 2548"/>
              <a:gd name="T9" fmla="*/ 1634 h 3269"/>
              <a:gd name="T10" fmla="*/ 1633 w 2548"/>
              <a:gd name="T11" fmla="*/ 0 h 3269"/>
              <a:gd name="T12" fmla="*/ 2547 w 2548"/>
              <a:gd name="T13" fmla="*/ 0 h 3269"/>
              <a:gd name="T14" fmla="*/ 1236 w 2548"/>
              <a:gd name="T15" fmla="*/ 1634 h 3269"/>
              <a:gd name="T16" fmla="*/ 2547 w 2548"/>
              <a:gd name="T17" fmla="*/ 3268 h 3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48" h="3269">
                <a:moveTo>
                  <a:pt x="2547" y="3268"/>
                </a:moveTo>
                <a:lnTo>
                  <a:pt x="1633" y="3268"/>
                </a:lnTo>
                <a:lnTo>
                  <a:pt x="1633" y="3268"/>
                </a:lnTo>
                <a:cubicBezTo>
                  <a:pt x="731" y="3268"/>
                  <a:pt x="0" y="2536"/>
                  <a:pt x="0" y="1634"/>
                </a:cubicBezTo>
                <a:lnTo>
                  <a:pt x="0" y="1634"/>
                </a:lnTo>
                <a:cubicBezTo>
                  <a:pt x="0" y="731"/>
                  <a:pt x="731" y="0"/>
                  <a:pt x="1633" y="0"/>
                </a:cubicBezTo>
                <a:lnTo>
                  <a:pt x="2547" y="0"/>
                </a:lnTo>
                <a:lnTo>
                  <a:pt x="1236" y="1634"/>
                </a:lnTo>
                <a:lnTo>
                  <a:pt x="2547" y="3268"/>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6" name="Freeform 3">
            <a:extLst>
              <a:ext uri="{FF2B5EF4-FFF2-40B4-BE49-F238E27FC236}">
                <a16:creationId xmlns:a16="http://schemas.microsoft.com/office/drawing/2014/main" id="{751D0659-587E-4C80-81E7-54772A4BE325}"/>
              </a:ext>
            </a:extLst>
          </p:cNvPr>
          <p:cNvSpPr>
            <a:spLocks noChangeArrowheads="1"/>
          </p:cNvSpPr>
          <p:nvPr/>
        </p:nvSpPr>
        <p:spPr bwMode="auto">
          <a:xfrm>
            <a:off x="7219995" y="1282208"/>
            <a:ext cx="914400" cy="1097280"/>
          </a:xfrm>
          <a:custGeom>
            <a:avLst/>
            <a:gdLst>
              <a:gd name="T0" fmla="*/ 0 w 2547"/>
              <a:gd name="T1" fmla="*/ 0 h 3269"/>
              <a:gd name="T2" fmla="*/ 912 w 2547"/>
              <a:gd name="T3" fmla="*/ 0 h 3269"/>
              <a:gd name="T4" fmla="*/ 912 w 2547"/>
              <a:gd name="T5" fmla="*/ 0 h 3269"/>
              <a:gd name="T6" fmla="*/ 2546 w 2547"/>
              <a:gd name="T7" fmla="*/ 1634 h 3269"/>
              <a:gd name="T8" fmla="*/ 2546 w 2547"/>
              <a:gd name="T9" fmla="*/ 1634 h 3269"/>
              <a:gd name="T10" fmla="*/ 912 w 2547"/>
              <a:gd name="T11" fmla="*/ 3268 h 3269"/>
              <a:gd name="T12" fmla="*/ 0 w 2547"/>
              <a:gd name="T13" fmla="*/ 3268 h 3269"/>
              <a:gd name="T14" fmla="*/ 1310 w 2547"/>
              <a:gd name="T15" fmla="*/ 1634 h 3269"/>
              <a:gd name="T16" fmla="*/ 0 w 2547"/>
              <a:gd name="T17" fmla="*/ 0 h 3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47" h="3269">
                <a:moveTo>
                  <a:pt x="0" y="0"/>
                </a:moveTo>
                <a:lnTo>
                  <a:pt x="912" y="0"/>
                </a:lnTo>
                <a:lnTo>
                  <a:pt x="912" y="0"/>
                </a:lnTo>
                <a:cubicBezTo>
                  <a:pt x="1815" y="0"/>
                  <a:pt x="2546" y="731"/>
                  <a:pt x="2546" y="1634"/>
                </a:cubicBezTo>
                <a:lnTo>
                  <a:pt x="2546" y="1634"/>
                </a:lnTo>
                <a:cubicBezTo>
                  <a:pt x="2546" y="2536"/>
                  <a:pt x="1815" y="3268"/>
                  <a:pt x="912" y="3268"/>
                </a:cubicBezTo>
                <a:lnTo>
                  <a:pt x="0" y="3268"/>
                </a:lnTo>
                <a:lnTo>
                  <a:pt x="1310" y="1634"/>
                </a:lnTo>
                <a:lnTo>
                  <a:pt x="0" y="0"/>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7" name="Freeform 2">
            <a:extLst>
              <a:ext uri="{FF2B5EF4-FFF2-40B4-BE49-F238E27FC236}">
                <a16:creationId xmlns:a16="http://schemas.microsoft.com/office/drawing/2014/main" id="{0010C061-23CD-4D00-BB5D-CDD9687FD40A}"/>
              </a:ext>
            </a:extLst>
          </p:cNvPr>
          <p:cNvSpPr>
            <a:spLocks noChangeArrowheads="1"/>
          </p:cNvSpPr>
          <p:nvPr/>
        </p:nvSpPr>
        <p:spPr bwMode="auto">
          <a:xfrm>
            <a:off x="1009604" y="2593392"/>
            <a:ext cx="914400" cy="1097280"/>
          </a:xfrm>
          <a:custGeom>
            <a:avLst/>
            <a:gdLst>
              <a:gd name="T0" fmla="*/ 2547 w 2548"/>
              <a:gd name="T1" fmla="*/ 3268 h 3269"/>
              <a:gd name="T2" fmla="*/ 1633 w 2548"/>
              <a:gd name="T3" fmla="*/ 3268 h 3269"/>
              <a:gd name="T4" fmla="*/ 1633 w 2548"/>
              <a:gd name="T5" fmla="*/ 3268 h 3269"/>
              <a:gd name="T6" fmla="*/ 0 w 2548"/>
              <a:gd name="T7" fmla="*/ 1634 h 3269"/>
              <a:gd name="T8" fmla="*/ 0 w 2548"/>
              <a:gd name="T9" fmla="*/ 1634 h 3269"/>
              <a:gd name="T10" fmla="*/ 1633 w 2548"/>
              <a:gd name="T11" fmla="*/ 0 h 3269"/>
              <a:gd name="T12" fmla="*/ 2547 w 2548"/>
              <a:gd name="T13" fmla="*/ 0 h 3269"/>
              <a:gd name="T14" fmla="*/ 1236 w 2548"/>
              <a:gd name="T15" fmla="*/ 1634 h 3269"/>
              <a:gd name="T16" fmla="*/ 2547 w 2548"/>
              <a:gd name="T17" fmla="*/ 3268 h 3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48" h="3269">
                <a:moveTo>
                  <a:pt x="2547" y="3268"/>
                </a:moveTo>
                <a:lnTo>
                  <a:pt x="1633" y="3268"/>
                </a:lnTo>
                <a:lnTo>
                  <a:pt x="1633" y="3268"/>
                </a:lnTo>
                <a:cubicBezTo>
                  <a:pt x="731" y="3268"/>
                  <a:pt x="0" y="2536"/>
                  <a:pt x="0" y="1634"/>
                </a:cubicBezTo>
                <a:lnTo>
                  <a:pt x="0" y="1634"/>
                </a:lnTo>
                <a:cubicBezTo>
                  <a:pt x="0" y="731"/>
                  <a:pt x="731" y="0"/>
                  <a:pt x="1633" y="0"/>
                </a:cubicBezTo>
                <a:lnTo>
                  <a:pt x="2547" y="0"/>
                </a:lnTo>
                <a:lnTo>
                  <a:pt x="1236" y="1634"/>
                </a:lnTo>
                <a:lnTo>
                  <a:pt x="2547" y="3268"/>
                </a:lnTo>
              </a:path>
            </a:pathLst>
          </a:custGeom>
          <a:solidFill>
            <a:schemeClr val="accent1">
              <a:lumMod val="40000"/>
              <a:lumOff val="60000"/>
            </a:schemeClr>
          </a:solidFill>
          <a:ln>
            <a:noFill/>
          </a:ln>
          <a:effectLst/>
        </p:spPr>
        <p:txBody>
          <a:bodyPr wrap="none" anchor="ctr"/>
          <a:lstStyle/>
          <a:p>
            <a:endParaRPr lang="en-US" sz="6532" dirty="0">
              <a:latin typeface="Lato Light" panose="020F0502020204030203" pitchFamily="34" charset="0"/>
            </a:endParaRPr>
          </a:p>
        </p:txBody>
      </p:sp>
      <p:sp>
        <p:nvSpPr>
          <p:cNvPr id="8" name="Freeform 2">
            <a:extLst>
              <a:ext uri="{FF2B5EF4-FFF2-40B4-BE49-F238E27FC236}">
                <a16:creationId xmlns:a16="http://schemas.microsoft.com/office/drawing/2014/main" id="{15D587FE-B0F6-47B1-AC8D-5A0D5D0FA03F}"/>
              </a:ext>
            </a:extLst>
          </p:cNvPr>
          <p:cNvSpPr>
            <a:spLocks noChangeArrowheads="1"/>
          </p:cNvSpPr>
          <p:nvPr/>
        </p:nvSpPr>
        <p:spPr bwMode="auto">
          <a:xfrm>
            <a:off x="1009604" y="3904576"/>
            <a:ext cx="914400" cy="1097280"/>
          </a:xfrm>
          <a:custGeom>
            <a:avLst/>
            <a:gdLst>
              <a:gd name="T0" fmla="*/ 2547 w 2548"/>
              <a:gd name="T1" fmla="*/ 3268 h 3269"/>
              <a:gd name="T2" fmla="*/ 1633 w 2548"/>
              <a:gd name="T3" fmla="*/ 3268 h 3269"/>
              <a:gd name="T4" fmla="*/ 1633 w 2548"/>
              <a:gd name="T5" fmla="*/ 3268 h 3269"/>
              <a:gd name="T6" fmla="*/ 0 w 2548"/>
              <a:gd name="T7" fmla="*/ 1634 h 3269"/>
              <a:gd name="T8" fmla="*/ 0 w 2548"/>
              <a:gd name="T9" fmla="*/ 1634 h 3269"/>
              <a:gd name="T10" fmla="*/ 1633 w 2548"/>
              <a:gd name="T11" fmla="*/ 0 h 3269"/>
              <a:gd name="T12" fmla="*/ 2547 w 2548"/>
              <a:gd name="T13" fmla="*/ 0 h 3269"/>
              <a:gd name="T14" fmla="*/ 1236 w 2548"/>
              <a:gd name="T15" fmla="*/ 1634 h 3269"/>
              <a:gd name="T16" fmla="*/ 2547 w 2548"/>
              <a:gd name="T17" fmla="*/ 3268 h 3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48" h="3269">
                <a:moveTo>
                  <a:pt x="2547" y="3268"/>
                </a:moveTo>
                <a:lnTo>
                  <a:pt x="1633" y="3268"/>
                </a:lnTo>
                <a:lnTo>
                  <a:pt x="1633" y="3268"/>
                </a:lnTo>
                <a:cubicBezTo>
                  <a:pt x="731" y="3268"/>
                  <a:pt x="0" y="2536"/>
                  <a:pt x="0" y="1634"/>
                </a:cubicBezTo>
                <a:lnTo>
                  <a:pt x="0" y="1634"/>
                </a:lnTo>
                <a:cubicBezTo>
                  <a:pt x="0" y="731"/>
                  <a:pt x="731" y="0"/>
                  <a:pt x="1633" y="0"/>
                </a:cubicBezTo>
                <a:lnTo>
                  <a:pt x="2547" y="0"/>
                </a:lnTo>
                <a:lnTo>
                  <a:pt x="1236" y="1634"/>
                </a:lnTo>
                <a:lnTo>
                  <a:pt x="2547" y="3268"/>
                </a:ln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p:nvSpPr>
          <p:cNvPr id="10" name="TextBox 9">
            <a:extLst>
              <a:ext uri="{FF2B5EF4-FFF2-40B4-BE49-F238E27FC236}">
                <a16:creationId xmlns:a16="http://schemas.microsoft.com/office/drawing/2014/main" id="{406D7DB1-3B1A-4AA6-8024-871063816F21}"/>
              </a:ext>
            </a:extLst>
          </p:cNvPr>
          <p:cNvSpPr txBox="1"/>
          <p:nvPr/>
        </p:nvSpPr>
        <p:spPr>
          <a:xfrm>
            <a:off x="2012773" y="2649818"/>
            <a:ext cx="5118453" cy="954107"/>
          </a:xfrm>
          <a:prstGeom prst="rect">
            <a:avLst/>
          </a:prstGeom>
          <a:noFill/>
        </p:spPr>
        <p:txBody>
          <a:bodyPr wrap="square" rtlCol="0">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pitchFamily="34" charset="0"/>
                <a:ea typeface="ヒラギノ角ゴ Pro W3" pitchFamily="-127" charset="-128"/>
                <a:cs typeface="+mn-cs"/>
              </a:rPr>
              <a:t>What about students with private/commercial insurance?</a:t>
            </a:r>
          </a:p>
          <a:p>
            <a:pPr marL="0" marR="0" lvl="0" indent="0" algn="just" defTabSz="4572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ヒラギノ角ゴ Pro W3" pitchFamily="-127" charset="-128"/>
                <a:cs typeface="+mn-cs"/>
              </a:rPr>
              <a:t>About 40% of students have private/commercial health insurance and are enrolled in a commercial managed care plan (called an MCP). </a:t>
            </a:r>
          </a:p>
        </p:txBody>
      </p:sp>
      <p:sp>
        <p:nvSpPr>
          <p:cNvPr id="11" name="TextBox 10">
            <a:extLst>
              <a:ext uri="{FF2B5EF4-FFF2-40B4-BE49-F238E27FC236}">
                <a16:creationId xmlns:a16="http://schemas.microsoft.com/office/drawing/2014/main" id="{0D5E70E3-6948-4CAD-A805-5D1971BBF94C}"/>
              </a:ext>
            </a:extLst>
          </p:cNvPr>
          <p:cNvSpPr txBox="1"/>
          <p:nvPr/>
        </p:nvSpPr>
        <p:spPr>
          <a:xfrm>
            <a:off x="2012773" y="3943989"/>
            <a:ext cx="5118452" cy="1231106"/>
          </a:xfrm>
          <a:prstGeom prst="rect">
            <a:avLst/>
          </a:prstGeom>
          <a:noFill/>
        </p:spPr>
        <p:txBody>
          <a:bodyPr wrap="square" rtlCol="0">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pitchFamily="34" charset="0"/>
                <a:ea typeface="ヒラギノ角ゴ Pro W3" pitchFamily="-127" charset="-128"/>
                <a:cs typeface="+mn-cs"/>
              </a:rPr>
              <a:t>Who are the MCOs in my county?</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ヒラギノ角ゴ Pro W3" pitchFamily="-127" charset="-128"/>
                <a:cs typeface="+mn-cs"/>
              </a:rPr>
              <a:t>DHCS chooses the MCOs in each county. Many counties have just 1 MCO. Some have more than 6. To find the MCO(s) in your county, visit: </a:t>
            </a:r>
            <a:r>
              <a:rPr kumimoji="0" lang="en-US" sz="1200" b="0" i="0" u="none" strike="noStrike" kern="1200" cap="none" spc="0" normalizeH="0" baseline="0" noProof="0" dirty="0">
                <a:ln>
                  <a:noFill/>
                </a:ln>
                <a:solidFill>
                  <a:prstClr val="black"/>
                </a:solidFill>
                <a:effectLst/>
                <a:uLnTx/>
                <a:uFillTx/>
                <a:latin typeface="Calibri" panose="020F0502020204030204" pitchFamily="34" charset="0"/>
                <a:ea typeface="ヒラギノ角ゴ Pro W3" pitchFamily="-127" charset="-128"/>
                <a:cs typeface="+mn-cs"/>
                <a:hlinkClick r:id="rId2"/>
              </a:rPr>
              <a:t>https://www.dhcs.ca.gov/individuals/Pages/MMCDHealthPlanDir.aspx</a:t>
            </a:r>
            <a:r>
              <a:rPr kumimoji="0" lang="en-US" sz="1200" b="0" i="0" u="none" strike="noStrike" kern="1200" cap="none" spc="0" normalizeH="0" baseline="0" noProof="0" dirty="0">
                <a:ln>
                  <a:noFill/>
                </a:ln>
                <a:solidFill>
                  <a:prstClr val="black"/>
                </a:solidFill>
                <a:effectLst/>
                <a:uLnTx/>
                <a:uFillTx/>
                <a:latin typeface="Calibri" panose="020F0502020204030204" pitchFamily="34" charset="0"/>
                <a:ea typeface="ヒラギノ角ゴ Pro W3" pitchFamily="-127" charset="-128"/>
                <a:cs typeface="+mn-cs"/>
              </a:rPr>
              <a:t> </a:t>
            </a:r>
          </a:p>
          <a:p>
            <a:endParaRPr lang="en-US" dirty="0"/>
          </a:p>
        </p:txBody>
      </p:sp>
      <p:sp>
        <p:nvSpPr>
          <p:cNvPr id="12" name="Freeform 3">
            <a:extLst>
              <a:ext uri="{FF2B5EF4-FFF2-40B4-BE49-F238E27FC236}">
                <a16:creationId xmlns:a16="http://schemas.microsoft.com/office/drawing/2014/main" id="{CECC9103-4B4B-4254-A12D-E66CF5376E59}"/>
              </a:ext>
            </a:extLst>
          </p:cNvPr>
          <p:cNvSpPr>
            <a:spLocks noChangeArrowheads="1"/>
          </p:cNvSpPr>
          <p:nvPr/>
        </p:nvSpPr>
        <p:spPr bwMode="auto">
          <a:xfrm>
            <a:off x="7219995" y="2593391"/>
            <a:ext cx="914400" cy="1097280"/>
          </a:xfrm>
          <a:custGeom>
            <a:avLst/>
            <a:gdLst>
              <a:gd name="T0" fmla="*/ 0 w 2547"/>
              <a:gd name="T1" fmla="*/ 0 h 3269"/>
              <a:gd name="T2" fmla="*/ 912 w 2547"/>
              <a:gd name="T3" fmla="*/ 0 h 3269"/>
              <a:gd name="T4" fmla="*/ 912 w 2547"/>
              <a:gd name="T5" fmla="*/ 0 h 3269"/>
              <a:gd name="T6" fmla="*/ 2546 w 2547"/>
              <a:gd name="T7" fmla="*/ 1634 h 3269"/>
              <a:gd name="T8" fmla="*/ 2546 w 2547"/>
              <a:gd name="T9" fmla="*/ 1634 h 3269"/>
              <a:gd name="T10" fmla="*/ 912 w 2547"/>
              <a:gd name="T11" fmla="*/ 3268 h 3269"/>
              <a:gd name="T12" fmla="*/ 0 w 2547"/>
              <a:gd name="T13" fmla="*/ 3268 h 3269"/>
              <a:gd name="T14" fmla="*/ 1310 w 2547"/>
              <a:gd name="T15" fmla="*/ 1634 h 3269"/>
              <a:gd name="T16" fmla="*/ 0 w 2547"/>
              <a:gd name="T17" fmla="*/ 0 h 3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47" h="3269">
                <a:moveTo>
                  <a:pt x="0" y="0"/>
                </a:moveTo>
                <a:lnTo>
                  <a:pt x="912" y="0"/>
                </a:lnTo>
                <a:lnTo>
                  <a:pt x="912" y="0"/>
                </a:lnTo>
                <a:cubicBezTo>
                  <a:pt x="1815" y="0"/>
                  <a:pt x="2546" y="731"/>
                  <a:pt x="2546" y="1634"/>
                </a:cubicBezTo>
                <a:lnTo>
                  <a:pt x="2546" y="1634"/>
                </a:lnTo>
                <a:cubicBezTo>
                  <a:pt x="2546" y="2536"/>
                  <a:pt x="1815" y="3268"/>
                  <a:pt x="912" y="3268"/>
                </a:cubicBezTo>
                <a:lnTo>
                  <a:pt x="0" y="3268"/>
                </a:lnTo>
                <a:lnTo>
                  <a:pt x="1310" y="1634"/>
                </a:lnTo>
                <a:lnTo>
                  <a:pt x="0" y="0"/>
                </a:lnTo>
              </a:path>
            </a:pathLst>
          </a:custGeom>
          <a:solidFill>
            <a:schemeClr val="accent1">
              <a:lumMod val="40000"/>
              <a:lumOff val="60000"/>
            </a:schemeClr>
          </a:solidFill>
          <a:ln>
            <a:noFill/>
          </a:ln>
          <a:effectLst/>
        </p:spPr>
        <p:txBody>
          <a:bodyPr wrap="none" anchor="ctr"/>
          <a:lstStyle/>
          <a:p>
            <a:endParaRPr lang="en-US" sz="6532" dirty="0">
              <a:latin typeface="Lato Light" panose="020F0502020204030203" pitchFamily="34" charset="0"/>
            </a:endParaRPr>
          </a:p>
        </p:txBody>
      </p:sp>
      <p:sp>
        <p:nvSpPr>
          <p:cNvPr id="13" name="Freeform 3">
            <a:extLst>
              <a:ext uri="{FF2B5EF4-FFF2-40B4-BE49-F238E27FC236}">
                <a16:creationId xmlns:a16="http://schemas.microsoft.com/office/drawing/2014/main" id="{43E20596-7AE1-4144-9133-47326A50CF1F}"/>
              </a:ext>
            </a:extLst>
          </p:cNvPr>
          <p:cNvSpPr>
            <a:spLocks noChangeArrowheads="1"/>
          </p:cNvSpPr>
          <p:nvPr/>
        </p:nvSpPr>
        <p:spPr bwMode="auto">
          <a:xfrm>
            <a:off x="7219995" y="3904576"/>
            <a:ext cx="914400" cy="1097280"/>
          </a:xfrm>
          <a:custGeom>
            <a:avLst/>
            <a:gdLst>
              <a:gd name="T0" fmla="*/ 0 w 2547"/>
              <a:gd name="T1" fmla="*/ 0 h 3269"/>
              <a:gd name="T2" fmla="*/ 912 w 2547"/>
              <a:gd name="T3" fmla="*/ 0 h 3269"/>
              <a:gd name="T4" fmla="*/ 912 w 2547"/>
              <a:gd name="T5" fmla="*/ 0 h 3269"/>
              <a:gd name="T6" fmla="*/ 2546 w 2547"/>
              <a:gd name="T7" fmla="*/ 1634 h 3269"/>
              <a:gd name="T8" fmla="*/ 2546 w 2547"/>
              <a:gd name="T9" fmla="*/ 1634 h 3269"/>
              <a:gd name="T10" fmla="*/ 912 w 2547"/>
              <a:gd name="T11" fmla="*/ 3268 h 3269"/>
              <a:gd name="T12" fmla="*/ 0 w 2547"/>
              <a:gd name="T13" fmla="*/ 3268 h 3269"/>
              <a:gd name="T14" fmla="*/ 1310 w 2547"/>
              <a:gd name="T15" fmla="*/ 1634 h 3269"/>
              <a:gd name="T16" fmla="*/ 0 w 2547"/>
              <a:gd name="T17" fmla="*/ 0 h 3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47" h="3269">
                <a:moveTo>
                  <a:pt x="0" y="0"/>
                </a:moveTo>
                <a:lnTo>
                  <a:pt x="912" y="0"/>
                </a:lnTo>
                <a:lnTo>
                  <a:pt x="912" y="0"/>
                </a:lnTo>
                <a:cubicBezTo>
                  <a:pt x="1815" y="0"/>
                  <a:pt x="2546" y="731"/>
                  <a:pt x="2546" y="1634"/>
                </a:cubicBezTo>
                <a:lnTo>
                  <a:pt x="2546" y="1634"/>
                </a:lnTo>
                <a:cubicBezTo>
                  <a:pt x="2546" y="2536"/>
                  <a:pt x="1815" y="3268"/>
                  <a:pt x="912" y="3268"/>
                </a:cubicBezTo>
                <a:lnTo>
                  <a:pt x="0" y="3268"/>
                </a:lnTo>
                <a:lnTo>
                  <a:pt x="1310" y="1634"/>
                </a:lnTo>
                <a:lnTo>
                  <a:pt x="0" y="0"/>
                </a:ln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Tree>
    <p:extLst>
      <p:ext uri="{BB962C8B-B14F-4D97-AF65-F5344CB8AC3E}">
        <p14:creationId xmlns:p14="http://schemas.microsoft.com/office/powerpoint/2010/main" val="3781193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F58CDBE4-7FD1-4F3E-A312-6537AD5E977F}"/>
              </a:ext>
            </a:extLst>
          </p:cNvPr>
          <p:cNvSpPr/>
          <p:nvPr/>
        </p:nvSpPr>
        <p:spPr>
          <a:xfrm>
            <a:off x="-1607" y="0"/>
            <a:ext cx="2477526" cy="5144840"/>
          </a:xfrm>
          <a:custGeom>
            <a:avLst/>
            <a:gdLst/>
            <a:ahLst/>
            <a:cxnLst>
              <a:cxn ang="3cd4">
                <a:pos x="hc" y="t"/>
              </a:cxn>
              <a:cxn ang="cd2">
                <a:pos x="l" y="vc"/>
              </a:cxn>
              <a:cxn ang="cd4">
                <a:pos x="hc" y="b"/>
              </a:cxn>
              <a:cxn ang="0">
                <a:pos x="r" y="vc"/>
              </a:cxn>
            </a:cxnLst>
            <a:rect l="l" t="t" r="r" b="b"/>
            <a:pathLst>
              <a:path w="5301" h="11007">
                <a:moveTo>
                  <a:pt x="0" y="11007"/>
                </a:moveTo>
                <a:lnTo>
                  <a:pt x="5301" y="11007"/>
                </a:lnTo>
                <a:lnTo>
                  <a:pt x="5301" y="0"/>
                </a:lnTo>
                <a:lnTo>
                  <a:pt x="0" y="0"/>
                </a:lnTo>
                <a:close/>
              </a:path>
            </a:pathLst>
          </a:custGeom>
          <a:solidFill>
            <a:schemeClr val="accent2"/>
          </a:solidFill>
          <a:ln cap="flat">
            <a:noFill/>
            <a:prstDash val="solid"/>
          </a:ln>
        </p:spPr>
        <p:txBody>
          <a:bodyPr vert="horz" wrap="none" lIns="33759" tIns="16879" rIns="33759" bIns="16879" anchor="ctr" anchorCtr="1" compatLnSpc="0"/>
          <a:lstStyle/>
          <a:p>
            <a:pPr hangingPunct="0">
              <a:spcBef>
                <a:spcPts val="0"/>
              </a:spcBef>
              <a:spcAft>
                <a:spcPts val="0"/>
              </a:spcAft>
            </a:pPr>
            <a:endParaRPr lang="en-US" sz="675" dirty="0">
              <a:latin typeface="Poppins" panose="00000500000000000000" pitchFamily="2" charset="0"/>
              <a:ea typeface="Microsoft YaHei" pitchFamily="2"/>
              <a:cs typeface="Lucida Sans" pitchFamily="2"/>
            </a:endParaRPr>
          </a:p>
        </p:txBody>
      </p:sp>
      <p:sp>
        <p:nvSpPr>
          <p:cNvPr id="15" name="Freeform: Shape 14">
            <a:extLst>
              <a:ext uri="{FF2B5EF4-FFF2-40B4-BE49-F238E27FC236}">
                <a16:creationId xmlns:a16="http://schemas.microsoft.com/office/drawing/2014/main" id="{EB0C5C28-06DC-424C-8880-03A2768C085A}"/>
              </a:ext>
            </a:extLst>
          </p:cNvPr>
          <p:cNvSpPr/>
          <p:nvPr/>
        </p:nvSpPr>
        <p:spPr>
          <a:xfrm>
            <a:off x="793539" y="953814"/>
            <a:ext cx="4566737" cy="3831020"/>
          </a:xfrm>
          <a:custGeom>
            <a:avLst/>
            <a:gdLst/>
            <a:ahLst/>
            <a:cxnLst>
              <a:cxn ang="3cd4">
                <a:pos x="hc" y="t"/>
              </a:cxn>
              <a:cxn ang="cd2">
                <a:pos x="l" y="vc"/>
              </a:cxn>
              <a:cxn ang="cd4">
                <a:pos x="hc" y="b"/>
              </a:cxn>
              <a:cxn ang="0">
                <a:pos x="r" y="vc"/>
              </a:cxn>
            </a:cxnLst>
            <a:rect l="l" t="t" r="r" b="b"/>
            <a:pathLst>
              <a:path w="7466" h="7465">
                <a:moveTo>
                  <a:pt x="0" y="0"/>
                </a:moveTo>
                <a:lnTo>
                  <a:pt x="150" y="0"/>
                </a:lnTo>
                <a:cubicBezTo>
                  <a:pt x="1993" y="0"/>
                  <a:pt x="3836" y="0"/>
                  <a:pt x="5678" y="0"/>
                </a:cubicBezTo>
                <a:cubicBezTo>
                  <a:pt x="6684" y="0"/>
                  <a:pt x="7466" y="782"/>
                  <a:pt x="7466" y="1786"/>
                </a:cubicBezTo>
                <a:cubicBezTo>
                  <a:pt x="7466" y="3628"/>
                  <a:pt x="7466" y="5471"/>
                  <a:pt x="7466" y="7313"/>
                </a:cubicBezTo>
                <a:lnTo>
                  <a:pt x="7466" y="7465"/>
                </a:lnTo>
                <a:lnTo>
                  <a:pt x="7325" y="7465"/>
                </a:lnTo>
                <a:cubicBezTo>
                  <a:pt x="5490" y="7465"/>
                  <a:pt x="3656" y="7465"/>
                  <a:pt x="1822" y="7465"/>
                </a:cubicBezTo>
                <a:cubicBezTo>
                  <a:pt x="773" y="7464"/>
                  <a:pt x="2" y="6694"/>
                  <a:pt x="1" y="5646"/>
                </a:cubicBezTo>
                <a:cubicBezTo>
                  <a:pt x="-1" y="3808"/>
                  <a:pt x="0" y="1970"/>
                  <a:pt x="0" y="132"/>
                </a:cubicBezTo>
                <a:close/>
              </a:path>
            </a:pathLst>
          </a:custGeom>
          <a:solidFill>
            <a:schemeClr val="bg1"/>
          </a:solidFill>
          <a:ln w="38100" cap="flat">
            <a:solidFill>
              <a:srgbClr val="242852"/>
            </a:solidFill>
            <a:prstDash val="solid"/>
          </a:ln>
        </p:spPr>
        <p:txBody>
          <a:bodyPr vert="horz" wrap="none" lIns="33759" tIns="16879" rIns="33759" bIns="16879" anchor="ctr" anchorCtr="1" compatLnSpc="0"/>
          <a:lstStyle/>
          <a:p>
            <a:pPr hangingPunct="0">
              <a:spcBef>
                <a:spcPts val="0"/>
              </a:spcBef>
              <a:spcAft>
                <a:spcPts val="0"/>
              </a:spcAft>
            </a:pPr>
            <a:endParaRPr lang="en-US" sz="675" dirty="0">
              <a:latin typeface="Poppins" panose="00000500000000000000" pitchFamily="2" charset="0"/>
              <a:ea typeface="Microsoft YaHei" pitchFamily="2"/>
              <a:cs typeface="Lucida Sans" pitchFamily="2"/>
            </a:endParaRPr>
          </a:p>
        </p:txBody>
      </p:sp>
      <p:pic>
        <p:nvPicPr>
          <p:cNvPr id="16" name="Picture 15">
            <a:extLst>
              <a:ext uri="{FF2B5EF4-FFF2-40B4-BE49-F238E27FC236}">
                <a16:creationId xmlns:a16="http://schemas.microsoft.com/office/drawing/2014/main" id="{AA45F63F-D9C1-4FFE-B258-926DF102BEFC}"/>
              </a:ext>
            </a:extLst>
          </p:cNvPr>
          <p:cNvPicPr>
            <a:picLocks noChangeAspect="1"/>
          </p:cNvPicPr>
          <p:nvPr/>
        </p:nvPicPr>
        <p:blipFill>
          <a:blip r:embed="rId2"/>
          <a:stretch>
            <a:fillRect/>
          </a:stretch>
        </p:blipFill>
        <p:spPr>
          <a:xfrm>
            <a:off x="973056" y="1717774"/>
            <a:ext cx="4305257" cy="2626764"/>
          </a:xfrm>
          <a:prstGeom prst="rect">
            <a:avLst/>
          </a:prstGeom>
        </p:spPr>
      </p:pic>
      <p:sp>
        <p:nvSpPr>
          <p:cNvPr id="179" name="Freeform: Shape 178">
            <a:extLst>
              <a:ext uri="{FF2B5EF4-FFF2-40B4-BE49-F238E27FC236}">
                <a16:creationId xmlns:a16="http://schemas.microsoft.com/office/drawing/2014/main" id="{07E91D29-EE52-4C3D-A30D-45F3171D1BE0}"/>
              </a:ext>
            </a:extLst>
          </p:cNvPr>
          <p:cNvSpPr/>
          <p:nvPr/>
        </p:nvSpPr>
        <p:spPr>
          <a:xfrm>
            <a:off x="648159" y="1275156"/>
            <a:ext cx="290759" cy="1199964"/>
          </a:xfrm>
          <a:custGeom>
            <a:avLst/>
            <a:gdLst/>
            <a:ahLst/>
            <a:cxnLst>
              <a:cxn ang="3cd4">
                <a:pos x="hc" y="t"/>
              </a:cxn>
              <a:cxn ang="cd2">
                <a:pos x="l" y="vc"/>
              </a:cxn>
              <a:cxn ang="cd4">
                <a:pos x="hc" y="b"/>
              </a:cxn>
              <a:cxn ang="0">
                <a:pos x="r" y="vc"/>
              </a:cxn>
            </a:cxnLst>
            <a:rect l="l" t="t" r="r" b="b"/>
            <a:pathLst>
              <a:path w="623" h="2568">
                <a:moveTo>
                  <a:pt x="0" y="0"/>
                </a:moveTo>
                <a:lnTo>
                  <a:pt x="623" y="0"/>
                </a:lnTo>
                <a:lnTo>
                  <a:pt x="623" y="2568"/>
                </a:lnTo>
                <a:lnTo>
                  <a:pt x="0" y="2568"/>
                </a:lnTo>
                <a:close/>
              </a:path>
            </a:pathLst>
          </a:custGeom>
          <a:solidFill>
            <a:schemeClr val="tx2"/>
          </a:solidFill>
          <a:ln cap="flat">
            <a:noFill/>
            <a:prstDash val="solid"/>
          </a:ln>
        </p:spPr>
        <p:txBody>
          <a:bodyPr vert="horz" wrap="none" lIns="33759" tIns="16879" rIns="33759" bIns="16879" anchor="ctr" anchorCtr="1" compatLnSpc="0"/>
          <a:lstStyle/>
          <a:p>
            <a:pPr hangingPunct="0">
              <a:spcBef>
                <a:spcPts val="0"/>
              </a:spcBef>
              <a:spcAft>
                <a:spcPts val="0"/>
              </a:spcAft>
            </a:pPr>
            <a:endParaRPr lang="en-US" sz="675" dirty="0">
              <a:latin typeface="Poppins" panose="00000500000000000000" pitchFamily="2" charset="0"/>
              <a:ea typeface="Microsoft YaHei" pitchFamily="2"/>
              <a:cs typeface="Lucida Sans" pitchFamily="2"/>
            </a:endParaRPr>
          </a:p>
        </p:txBody>
      </p:sp>
      <p:sp>
        <p:nvSpPr>
          <p:cNvPr id="202" name="TextBox 201">
            <a:extLst>
              <a:ext uri="{FF2B5EF4-FFF2-40B4-BE49-F238E27FC236}">
                <a16:creationId xmlns:a16="http://schemas.microsoft.com/office/drawing/2014/main" id="{2886FDC8-57A6-4AFF-B241-F1F1F29A8C3E}"/>
              </a:ext>
            </a:extLst>
          </p:cNvPr>
          <p:cNvSpPr txBox="1"/>
          <p:nvPr/>
        </p:nvSpPr>
        <p:spPr>
          <a:xfrm>
            <a:off x="6049045" y="1396179"/>
            <a:ext cx="2524498" cy="877163"/>
          </a:xfrm>
          <a:prstGeom prst="rect">
            <a:avLst/>
          </a:prstGeom>
          <a:noFill/>
        </p:spPr>
        <p:txBody>
          <a:bodyPr wrap="square" rtlCol="0" anchor="b">
            <a:spAutoFit/>
          </a:bodyPr>
          <a:lstStyle/>
          <a:p>
            <a:r>
              <a:rPr lang="en-US" sz="1275" b="1" spc="-11" dirty="0">
                <a:solidFill>
                  <a:schemeClr val="tx2"/>
                </a:solidFill>
                <a:latin typeface="Poppins" panose="00000500000000000000" pitchFamily="2" charset="0"/>
                <a:cs typeface="Poppins" panose="00000500000000000000" pitchFamily="2" charset="0"/>
              </a:rPr>
              <a:t>Why is it important to be familiar with the roles and responsibilities of MCOs and MCPs?</a:t>
            </a:r>
          </a:p>
        </p:txBody>
      </p:sp>
      <p:sp>
        <p:nvSpPr>
          <p:cNvPr id="205" name="TextBox 204">
            <a:extLst>
              <a:ext uri="{FF2B5EF4-FFF2-40B4-BE49-F238E27FC236}">
                <a16:creationId xmlns:a16="http://schemas.microsoft.com/office/drawing/2014/main" id="{AE5F0EED-9943-48DA-AE61-6D6E37F74C59}"/>
              </a:ext>
            </a:extLst>
          </p:cNvPr>
          <p:cNvSpPr txBox="1"/>
          <p:nvPr/>
        </p:nvSpPr>
        <p:spPr>
          <a:xfrm>
            <a:off x="6015888" y="2295097"/>
            <a:ext cx="2524499" cy="2031325"/>
          </a:xfrm>
          <a:prstGeom prst="rect">
            <a:avLst/>
          </a:prstGeom>
          <a:noFill/>
        </p:spPr>
        <p:txBody>
          <a:bodyPr wrap="square" rtlCol="0">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ヒラギノ角ゴ Pro W3" pitchFamily="-127" charset="-128"/>
                <a:cs typeface="+mn-cs"/>
              </a:rPr>
              <a:t>In California, MCOs and MCPs and are legally and fiscally responsible for providing the short-term and mild/mod mental health services that children most frequently need. But they are currently doing a very poor job of getting these services to children.</a:t>
            </a:r>
          </a:p>
        </p:txBody>
      </p:sp>
      <p:sp>
        <p:nvSpPr>
          <p:cNvPr id="17" name="TextBox 16">
            <a:extLst>
              <a:ext uri="{FF2B5EF4-FFF2-40B4-BE49-F238E27FC236}">
                <a16:creationId xmlns:a16="http://schemas.microsoft.com/office/drawing/2014/main" id="{6DE93BF9-E43C-4F0D-ABC5-7DE6D2FFC174}"/>
              </a:ext>
            </a:extLst>
          </p:cNvPr>
          <p:cNvSpPr txBox="1"/>
          <p:nvPr/>
        </p:nvSpPr>
        <p:spPr>
          <a:xfrm>
            <a:off x="570459" y="248984"/>
            <a:ext cx="8003084" cy="369332"/>
          </a:xfrm>
          <a:prstGeom prst="rect">
            <a:avLst/>
          </a:prstGeom>
          <a:noFill/>
        </p:spPr>
        <p:txBody>
          <a:bodyPr wrap="square" rtlCol="0" anchor="b">
            <a:spAutoFit/>
          </a:bodyPr>
          <a:lstStyle/>
          <a:p>
            <a:pPr algn="ctr"/>
            <a:r>
              <a:rPr lang="en-US" b="1" spc="-109" dirty="0">
                <a:solidFill>
                  <a:schemeClr val="tx2"/>
                </a:solidFill>
                <a:latin typeface="Poppins" pitchFamily="2" charset="77"/>
                <a:cs typeface="Poppins" pitchFamily="2" charset="77"/>
              </a:rPr>
              <a:t>QUICK RECAP</a:t>
            </a:r>
          </a:p>
        </p:txBody>
      </p:sp>
      <p:sp>
        <p:nvSpPr>
          <p:cNvPr id="19" name="TextBox 18">
            <a:extLst>
              <a:ext uri="{FF2B5EF4-FFF2-40B4-BE49-F238E27FC236}">
                <a16:creationId xmlns:a16="http://schemas.microsoft.com/office/drawing/2014/main" id="{6BBCAB48-C170-47A6-A742-047BD46838E0}"/>
              </a:ext>
            </a:extLst>
          </p:cNvPr>
          <p:cNvSpPr txBox="1"/>
          <p:nvPr/>
        </p:nvSpPr>
        <p:spPr>
          <a:xfrm>
            <a:off x="570457" y="519747"/>
            <a:ext cx="8003083" cy="307777"/>
          </a:xfrm>
          <a:prstGeom prst="rect">
            <a:avLst/>
          </a:prstGeom>
          <a:noFill/>
        </p:spPr>
        <p:txBody>
          <a:bodyPr wrap="square" rtlCol="0">
            <a:spAutoFit/>
          </a:bodyPr>
          <a:lstStyle/>
          <a:p>
            <a:pPr algn="ctr"/>
            <a:r>
              <a:rPr lang="en-US" sz="1400" spc="-45" dirty="0">
                <a:latin typeface="Poppins" pitchFamily="2" charset="77"/>
                <a:cs typeface="Poppins" pitchFamily="2" charset="77"/>
              </a:rPr>
              <a:t>Understanding MCOs and their importance</a:t>
            </a:r>
          </a:p>
        </p:txBody>
      </p:sp>
      <p:sp>
        <p:nvSpPr>
          <p:cNvPr id="20" name="TextBox 19">
            <a:extLst>
              <a:ext uri="{FF2B5EF4-FFF2-40B4-BE49-F238E27FC236}">
                <a16:creationId xmlns:a16="http://schemas.microsoft.com/office/drawing/2014/main" id="{9C551784-079D-4322-ADEB-875E943CCD4A}"/>
              </a:ext>
            </a:extLst>
          </p:cNvPr>
          <p:cNvSpPr txBox="1"/>
          <p:nvPr/>
        </p:nvSpPr>
        <p:spPr>
          <a:xfrm>
            <a:off x="1351531" y="1124959"/>
            <a:ext cx="3450751" cy="553998"/>
          </a:xfrm>
          <a:prstGeom prst="rect">
            <a:avLst/>
          </a:prstGeom>
          <a:noFill/>
        </p:spPr>
        <p:txBody>
          <a:bodyPr wrap="square" rtlCol="0" anchor="b">
            <a:spAutoFit/>
          </a:bodyPr>
          <a:lstStyle/>
          <a:p>
            <a:r>
              <a:rPr lang="en-US" sz="1000" b="1" spc="-11" dirty="0">
                <a:solidFill>
                  <a:schemeClr val="tx2"/>
                </a:solidFill>
                <a:latin typeface="Poppins" panose="00000500000000000000" pitchFamily="2" charset="0"/>
                <a:cs typeface="Poppins" panose="00000500000000000000" pitchFamily="2" charset="0"/>
              </a:rPr>
              <a:t>CALIFORNIA’S MANAGED CARE PLANS ARE AMONG THE WORST IN THE NATION AT MEETING CHILDREN’S BH NEEDS</a:t>
            </a:r>
          </a:p>
        </p:txBody>
      </p:sp>
      <p:sp>
        <p:nvSpPr>
          <p:cNvPr id="2" name="TextBox 1">
            <a:extLst>
              <a:ext uri="{FF2B5EF4-FFF2-40B4-BE49-F238E27FC236}">
                <a16:creationId xmlns:a16="http://schemas.microsoft.com/office/drawing/2014/main" id="{A5FB86DE-768E-4F48-A137-9DF9D1C7DBE5}"/>
              </a:ext>
            </a:extLst>
          </p:cNvPr>
          <p:cNvSpPr txBox="1"/>
          <p:nvPr/>
        </p:nvSpPr>
        <p:spPr>
          <a:xfrm>
            <a:off x="3295726" y="5353489"/>
            <a:ext cx="6455247" cy="276999"/>
          </a:xfrm>
          <a:prstGeom prst="rect">
            <a:avLst/>
          </a:prstGeom>
          <a:noFill/>
        </p:spPr>
        <p:txBody>
          <a:bodyPr wrap="square" rtlCol="0">
            <a:spAutoFit/>
          </a:bodyPr>
          <a:lstStyle/>
          <a:p>
            <a:r>
              <a:rPr lang="en-US" sz="1200" dirty="0">
                <a:solidFill>
                  <a:schemeClr val="bg1"/>
                </a:solidFill>
              </a:rPr>
              <a:t>https://www.medicaid.gov/state-resource-center/downloads/covid19-data-snapshot.pdf</a:t>
            </a:r>
          </a:p>
        </p:txBody>
      </p:sp>
    </p:spTree>
    <p:extLst>
      <p:ext uri="{BB962C8B-B14F-4D97-AF65-F5344CB8AC3E}">
        <p14:creationId xmlns:p14="http://schemas.microsoft.com/office/powerpoint/2010/main" val="174420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3E0933C-730B-134E-93BC-F3F1809DC5D6}"/>
              </a:ext>
            </a:extLst>
          </p:cNvPr>
          <p:cNvSpPr/>
          <p:nvPr/>
        </p:nvSpPr>
        <p:spPr>
          <a:xfrm>
            <a:off x="872838" y="1416945"/>
            <a:ext cx="3396784"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39D60C1-2B35-5842-AFC5-6CB80EED2E2D}"/>
              </a:ext>
            </a:extLst>
          </p:cNvPr>
          <p:cNvSpPr/>
          <p:nvPr/>
        </p:nvSpPr>
        <p:spPr>
          <a:xfrm>
            <a:off x="872837" y="1416945"/>
            <a:ext cx="80031" cy="7545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35963F27-EB2E-284F-8D10-B3E39224D6AF}"/>
              </a:ext>
            </a:extLst>
          </p:cNvPr>
          <p:cNvSpPr/>
          <p:nvPr/>
        </p:nvSpPr>
        <p:spPr>
          <a:xfrm>
            <a:off x="872838" y="2407803"/>
            <a:ext cx="3396784"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ED6D64D4-C9B2-E24E-A2F7-D5D6C47C394A}"/>
              </a:ext>
            </a:extLst>
          </p:cNvPr>
          <p:cNvSpPr/>
          <p:nvPr/>
        </p:nvSpPr>
        <p:spPr>
          <a:xfrm>
            <a:off x="872837" y="2407803"/>
            <a:ext cx="80031" cy="7545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8371CE-2710-C04C-8781-370237E90F51}"/>
              </a:ext>
            </a:extLst>
          </p:cNvPr>
          <p:cNvSpPr/>
          <p:nvPr/>
        </p:nvSpPr>
        <p:spPr>
          <a:xfrm>
            <a:off x="872838" y="3398661"/>
            <a:ext cx="3396784"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BC96A62-31FD-3C46-94AC-259FFD2CFBE7}"/>
              </a:ext>
            </a:extLst>
          </p:cNvPr>
          <p:cNvSpPr/>
          <p:nvPr/>
        </p:nvSpPr>
        <p:spPr>
          <a:xfrm>
            <a:off x="872837" y="3398661"/>
            <a:ext cx="80031" cy="754577"/>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39AEBDBC-C655-D944-904D-F3F47E43173E}"/>
              </a:ext>
            </a:extLst>
          </p:cNvPr>
          <p:cNvSpPr/>
          <p:nvPr/>
        </p:nvSpPr>
        <p:spPr>
          <a:xfrm>
            <a:off x="4874380" y="1416945"/>
            <a:ext cx="3396784"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5A4132A-D29A-FD4B-A8F7-A75A3CE05515}"/>
              </a:ext>
            </a:extLst>
          </p:cNvPr>
          <p:cNvSpPr/>
          <p:nvPr/>
        </p:nvSpPr>
        <p:spPr>
          <a:xfrm>
            <a:off x="4874379" y="1416945"/>
            <a:ext cx="80031" cy="75457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806D2A4F-99BA-7849-AD5E-F70A11DBFD5A}"/>
              </a:ext>
            </a:extLst>
          </p:cNvPr>
          <p:cNvSpPr/>
          <p:nvPr/>
        </p:nvSpPr>
        <p:spPr>
          <a:xfrm>
            <a:off x="4874380" y="2407803"/>
            <a:ext cx="3396784"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EC580BA-0EFB-0D46-8738-FE9719B711D1}"/>
              </a:ext>
            </a:extLst>
          </p:cNvPr>
          <p:cNvSpPr/>
          <p:nvPr/>
        </p:nvSpPr>
        <p:spPr>
          <a:xfrm>
            <a:off x="4874379" y="2407803"/>
            <a:ext cx="80031" cy="75457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12DFC44C-9202-2648-BFF0-ADE5EA92CB26}"/>
              </a:ext>
            </a:extLst>
          </p:cNvPr>
          <p:cNvSpPr/>
          <p:nvPr/>
        </p:nvSpPr>
        <p:spPr>
          <a:xfrm>
            <a:off x="4874380" y="3398661"/>
            <a:ext cx="3396784" cy="7545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5EE33211-F490-9047-A864-73933ED5AC02}"/>
              </a:ext>
            </a:extLst>
          </p:cNvPr>
          <p:cNvSpPr/>
          <p:nvPr/>
        </p:nvSpPr>
        <p:spPr>
          <a:xfrm>
            <a:off x="4874379" y="3398661"/>
            <a:ext cx="80031" cy="75457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05AFFAC4-0981-DD4F-9BB4-0B7561B8157F}"/>
              </a:ext>
            </a:extLst>
          </p:cNvPr>
          <p:cNvSpPr txBox="1"/>
          <p:nvPr/>
        </p:nvSpPr>
        <p:spPr>
          <a:xfrm>
            <a:off x="1140989" y="1574878"/>
            <a:ext cx="562976" cy="438710"/>
          </a:xfrm>
          <a:prstGeom prst="rect">
            <a:avLst/>
          </a:prstGeom>
          <a:noFill/>
        </p:spPr>
        <p:txBody>
          <a:bodyPr wrap="none" rtlCol="0" anchor="ctr" anchorCtr="0">
            <a:spAutoFit/>
          </a:bodyPr>
          <a:lstStyle/>
          <a:p>
            <a:pPr algn="ctr"/>
            <a:r>
              <a:rPr lang="en-US" sz="2251" b="1" dirty="0">
                <a:solidFill>
                  <a:schemeClr val="accent1"/>
                </a:solidFill>
                <a:latin typeface="Poppins" pitchFamily="2" charset="77"/>
                <a:ea typeface="League Spartan" charset="0"/>
                <a:cs typeface="Poppins" pitchFamily="2" charset="77"/>
              </a:rPr>
              <a:t>01.</a:t>
            </a:r>
          </a:p>
        </p:txBody>
      </p:sp>
      <p:sp>
        <p:nvSpPr>
          <p:cNvPr id="52" name="TextBox 51">
            <a:extLst>
              <a:ext uri="{FF2B5EF4-FFF2-40B4-BE49-F238E27FC236}">
                <a16:creationId xmlns:a16="http://schemas.microsoft.com/office/drawing/2014/main" id="{440BAA21-A40B-434E-9BFE-D373C969A63E}"/>
              </a:ext>
            </a:extLst>
          </p:cNvPr>
          <p:cNvSpPr txBox="1"/>
          <p:nvPr/>
        </p:nvSpPr>
        <p:spPr>
          <a:xfrm>
            <a:off x="1108128" y="2565736"/>
            <a:ext cx="628698" cy="438710"/>
          </a:xfrm>
          <a:prstGeom prst="rect">
            <a:avLst/>
          </a:prstGeom>
          <a:noFill/>
        </p:spPr>
        <p:txBody>
          <a:bodyPr wrap="none" rtlCol="0" anchor="ctr" anchorCtr="0">
            <a:spAutoFit/>
          </a:bodyPr>
          <a:lstStyle/>
          <a:p>
            <a:pPr algn="ctr"/>
            <a:r>
              <a:rPr lang="en-US" sz="2251" b="1" dirty="0">
                <a:solidFill>
                  <a:schemeClr val="accent2"/>
                </a:solidFill>
                <a:latin typeface="Poppins" pitchFamily="2" charset="77"/>
                <a:ea typeface="League Spartan" charset="0"/>
                <a:cs typeface="Poppins" pitchFamily="2" charset="77"/>
              </a:rPr>
              <a:t>03.</a:t>
            </a:r>
          </a:p>
        </p:txBody>
      </p:sp>
      <p:sp>
        <p:nvSpPr>
          <p:cNvPr id="53" name="TextBox 52">
            <a:extLst>
              <a:ext uri="{FF2B5EF4-FFF2-40B4-BE49-F238E27FC236}">
                <a16:creationId xmlns:a16="http://schemas.microsoft.com/office/drawing/2014/main" id="{3911BDDE-2F6B-4B48-AF5D-039CAB3F1E92}"/>
              </a:ext>
            </a:extLst>
          </p:cNvPr>
          <p:cNvSpPr txBox="1"/>
          <p:nvPr/>
        </p:nvSpPr>
        <p:spPr>
          <a:xfrm>
            <a:off x="1101716" y="3556594"/>
            <a:ext cx="641522" cy="438710"/>
          </a:xfrm>
          <a:prstGeom prst="rect">
            <a:avLst/>
          </a:prstGeom>
          <a:noFill/>
        </p:spPr>
        <p:txBody>
          <a:bodyPr wrap="none" rtlCol="0" anchor="ctr" anchorCtr="0">
            <a:spAutoFit/>
          </a:bodyPr>
          <a:lstStyle/>
          <a:p>
            <a:pPr algn="ctr"/>
            <a:r>
              <a:rPr lang="en-US" sz="2251" b="1" dirty="0">
                <a:solidFill>
                  <a:schemeClr val="tx2">
                    <a:lumMod val="40000"/>
                    <a:lumOff val="60000"/>
                  </a:schemeClr>
                </a:solidFill>
                <a:latin typeface="Poppins" pitchFamily="2" charset="77"/>
                <a:ea typeface="League Spartan" charset="0"/>
                <a:cs typeface="Poppins" pitchFamily="2" charset="77"/>
              </a:rPr>
              <a:t>05.</a:t>
            </a:r>
          </a:p>
        </p:txBody>
      </p:sp>
      <p:sp>
        <p:nvSpPr>
          <p:cNvPr id="58" name="TextBox 57">
            <a:extLst>
              <a:ext uri="{FF2B5EF4-FFF2-40B4-BE49-F238E27FC236}">
                <a16:creationId xmlns:a16="http://schemas.microsoft.com/office/drawing/2014/main" id="{1EA304F3-6D55-1A4B-B794-4A2A79050B76}"/>
              </a:ext>
            </a:extLst>
          </p:cNvPr>
          <p:cNvSpPr txBox="1"/>
          <p:nvPr/>
        </p:nvSpPr>
        <p:spPr>
          <a:xfrm>
            <a:off x="5106754" y="1574878"/>
            <a:ext cx="619080" cy="438710"/>
          </a:xfrm>
          <a:prstGeom prst="rect">
            <a:avLst/>
          </a:prstGeom>
          <a:noFill/>
        </p:spPr>
        <p:txBody>
          <a:bodyPr wrap="none" rtlCol="0" anchor="ctr" anchorCtr="0">
            <a:spAutoFit/>
          </a:bodyPr>
          <a:lstStyle/>
          <a:p>
            <a:pPr algn="ctr"/>
            <a:r>
              <a:rPr lang="en-US" sz="2251" b="1" dirty="0">
                <a:solidFill>
                  <a:schemeClr val="accent3"/>
                </a:solidFill>
                <a:latin typeface="Poppins" pitchFamily="2" charset="77"/>
                <a:ea typeface="League Spartan" charset="0"/>
                <a:cs typeface="Poppins" pitchFamily="2" charset="77"/>
              </a:rPr>
              <a:t>02.</a:t>
            </a:r>
          </a:p>
        </p:txBody>
      </p:sp>
      <p:sp>
        <p:nvSpPr>
          <p:cNvPr id="59" name="TextBox 58">
            <a:extLst>
              <a:ext uri="{FF2B5EF4-FFF2-40B4-BE49-F238E27FC236}">
                <a16:creationId xmlns:a16="http://schemas.microsoft.com/office/drawing/2014/main" id="{3E1175E7-3E64-6644-AFC0-205E69F36128}"/>
              </a:ext>
            </a:extLst>
          </p:cNvPr>
          <p:cNvSpPr txBox="1"/>
          <p:nvPr/>
        </p:nvSpPr>
        <p:spPr>
          <a:xfrm>
            <a:off x="5091525" y="2565736"/>
            <a:ext cx="649537" cy="438710"/>
          </a:xfrm>
          <a:prstGeom prst="rect">
            <a:avLst/>
          </a:prstGeom>
          <a:noFill/>
        </p:spPr>
        <p:txBody>
          <a:bodyPr wrap="none" rtlCol="0" anchor="ctr" anchorCtr="0">
            <a:spAutoFit/>
          </a:bodyPr>
          <a:lstStyle/>
          <a:p>
            <a:pPr algn="ctr"/>
            <a:r>
              <a:rPr lang="en-US" sz="2251" b="1" dirty="0">
                <a:solidFill>
                  <a:schemeClr val="accent4"/>
                </a:solidFill>
                <a:latin typeface="Poppins" pitchFamily="2" charset="77"/>
                <a:ea typeface="League Spartan" charset="0"/>
                <a:cs typeface="Poppins" pitchFamily="2" charset="77"/>
              </a:rPr>
              <a:t>04.</a:t>
            </a:r>
          </a:p>
        </p:txBody>
      </p:sp>
      <p:sp>
        <p:nvSpPr>
          <p:cNvPr id="60" name="TextBox 59">
            <a:extLst>
              <a:ext uri="{FF2B5EF4-FFF2-40B4-BE49-F238E27FC236}">
                <a16:creationId xmlns:a16="http://schemas.microsoft.com/office/drawing/2014/main" id="{12050EC7-A12D-844A-A685-09C3C832AD9A}"/>
              </a:ext>
            </a:extLst>
          </p:cNvPr>
          <p:cNvSpPr txBox="1"/>
          <p:nvPr/>
        </p:nvSpPr>
        <p:spPr>
          <a:xfrm>
            <a:off x="5097135" y="3556594"/>
            <a:ext cx="638316" cy="438710"/>
          </a:xfrm>
          <a:prstGeom prst="rect">
            <a:avLst/>
          </a:prstGeom>
          <a:noFill/>
        </p:spPr>
        <p:txBody>
          <a:bodyPr wrap="none" rtlCol="0" anchor="ctr" anchorCtr="0">
            <a:spAutoFit/>
          </a:bodyPr>
          <a:lstStyle/>
          <a:p>
            <a:pPr algn="ctr"/>
            <a:r>
              <a:rPr lang="en-US" sz="2251" b="1" dirty="0">
                <a:solidFill>
                  <a:schemeClr val="accent5"/>
                </a:solidFill>
                <a:latin typeface="Poppins" pitchFamily="2" charset="77"/>
                <a:ea typeface="League Spartan" charset="0"/>
                <a:cs typeface="Poppins" pitchFamily="2" charset="77"/>
              </a:rPr>
              <a:t>06.</a:t>
            </a:r>
          </a:p>
        </p:txBody>
      </p:sp>
      <p:sp>
        <p:nvSpPr>
          <p:cNvPr id="36" name="TextBox 35">
            <a:extLst>
              <a:ext uri="{FF2B5EF4-FFF2-40B4-BE49-F238E27FC236}">
                <a16:creationId xmlns:a16="http://schemas.microsoft.com/office/drawing/2014/main" id="{EBCF9819-4DC8-4B58-A055-3C67859A2629}"/>
              </a:ext>
            </a:extLst>
          </p:cNvPr>
          <p:cNvSpPr txBox="1"/>
          <p:nvPr/>
        </p:nvSpPr>
        <p:spPr>
          <a:xfrm>
            <a:off x="1924005" y="1574878"/>
            <a:ext cx="1725152" cy="461665"/>
          </a:xfrm>
          <a:prstGeom prst="rect">
            <a:avLst/>
          </a:prstGeom>
          <a:noFill/>
        </p:spPr>
        <p:txBody>
          <a:bodyPr wrap="none" rtlCol="0" anchor="b" anchorCtr="0">
            <a:spAutoFit/>
          </a:bodyPr>
          <a:lstStyle/>
          <a:p>
            <a:r>
              <a:rPr lang="en-US" sz="1200" b="1" dirty="0">
                <a:solidFill>
                  <a:schemeClr val="tx2"/>
                </a:solidFill>
                <a:latin typeface="Poppins" pitchFamily="2" charset="77"/>
                <a:ea typeface="League Spartan" charset="0"/>
                <a:cs typeface="Poppins" pitchFamily="2" charset="77"/>
              </a:rPr>
              <a:t>MCO INCENTIVE </a:t>
            </a:r>
          </a:p>
          <a:p>
            <a:r>
              <a:rPr lang="en-US" sz="1200" b="1" dirty="0">
                <a:solidFill>
                  <a:schemeClr val="tx2"/>
                </a:solidFill>
                <a:latin typeface="Poppins" pitchFamily="2" charset="77"/>
                <a:ea typeface="League Spartan" charset="0"/>
                <a:cs typeface="Poppins" pitchFamily="2" charset="77"/>
              </a:rPr>
              <a:t>PAYMENTS - $400M</a:t>
            </a:r>
          </a:p>
        </p:txBody>
      </p:sp>
      <p:sp>
        <p:nvSpPr>
          <p:cNvPr id="37" name="TextBox 36">
            <a:extLst>
              <a:ext uri="{FF2B5EF4-FFF2-40B4-BE49-F238E27FC236}">
                <a16:creationId xmlns:a16="http://schemas.microsoft.com/office/drawing/2014/main" id="{D92B2CCF-8CBE-46D0-8CC9-68488B8DC9DA}"/>
              </a:ext>
            </a:extLst>
          </p:cNvPr>
          <p:cNvSpPr txBox="1"/>
          <p:nvPr/>
        </p:nvSpPr>
        <p:spPr>
          <a:xfrm>
            <a:off x="1883748" y="2576259"/>
            <a:ext cx="2385874" cy="461665"/>
          </a:xfrm>
          <a:prstGeom prst="rect">
            <a:avLst/>
          </a:prstGeom>
          <a:noFill/>
        </p:spPr>
        <p:txBody>
          <a:bodyPr wrap="square" rtlCol="0" anchor="b" anchorCtr="0">
            <a:spAutoFit/>
          </a:bodyPr>
          <a:lstStyle/>
          <a:p>
            <a:r>
              <a:rPr lang="en-US" sz="1200" b="1" dirty="0">
                <a:solidFill>
                  <a:schemeClr val="tx2"/>
                </a:solidFill>
                <a:latin typeface="Poppins" pitchFamily="2" charset="77"/>
                <a:ea typeface="League Spartan" charset="0"/>
                <a:cs typeface="Poppins" pitchFamily="2" charset="77"/>
              </a:rPr>
              <a:t>WORKFORCE DEVELOPMENT GRANTS - $ 448M</a:t>
            </a:r>
          </a:p>
        </p:txBody>
      </p:sp>
      <p:sp>
        <p:nvSpPr>
          <p:cNvPr id="38" name="TextBox 37">
            <a:extLst>
              <a:ext uri="{FF2B5EF4-FFF2-40B4-BE49-F238E27FC236}">
                <a16:creationId xmlns:a16="http://schemas.microsoft.com/office/drawing/2014/main" id="{3B20A8D0-289C-44D5-9779-62313CDC040D}"/>
              </a:ext>
            </a:extLst>
          </p:cNvPr>
          <p:cNvSpPr txBox="1"/>
          <p:nvPr/>
        </p:nvSpPr>
        <p:spPr>
          <a:xfrm>
            <a:off x="1933841" y="3543479"/>
            <a:ext cx="2407143" cy="461665"/>
          </a:xfrm>
          <a:prstGeom prst="rect">
            <a:avLst/>
          </a:prstGeom>
          <a:noFill/>
        </p:spPr>
        <p:txBody>
          <a:bodyPr wrap="square" rtlCol="0" anchor="b" anchorCtr="0">
            <a:spAutoFit/>
          </a:bodyPr>
          <a:lstStyle/>
          <a:p>
            <a:r>
              <a:rPr lang="en-US" sz="1200" b="1" dirty="0">
                <a:solidFill>
                  <a:schemeClr val="tx2"/>
                </a:solidFill>
                <a:latin typeface="Poppins" pitchFamily="2" charset="77"/>
                <a:ea typeface="League Spartan" charset="0"/>
                <a:cs typeface="Poppins" pitchFamily="2" charset="77"/>
              </a:rPr>
              <a:t>REIMBURSEMENT FOR SCHOOL-BASED SERVICES</a:t>
            </a:r>
          </a:p>
        </p:txBody>
      </p:sp>
      <p:sp>
        <p:nvSpPr>
          <p:cNvPr id="39" name="TextBox 38">
            <a:extLst>
              <a:ext uri="{FF2B5EF4-FFF2-40B4-BE49-F238E27FC236}">
                <a16:creationId xmlns:a16="http://schemas.microsoft.com/office/drawing/2014/main" id="{965C08C5-DC46-419F-83E3-B0B4F0865862}"/>
              </a:ext>
            </a:extLst>
          </p:cNvPr>
          <p:cNvSpPr txBox="1"/>
          <p:nvPr/>
        </p:nvSpPr>
        <p:spPr>
          <a:xfrm>
            <a:off x="5954351" y="1482544"/>
            <a:ext cx="2392985" cy="646331"/>
          </a:xfrm>
          <a:prstGeom prst="rect">
            <a:avLst/>
          </a:prstGeom>
          <a:noFill/>
        </p:spPr>
        <p:txBody>
          <a:bodyPr wrap="square" rtlCol="0" anchor="b" anchorCtr="0">
            <a:spAutoFit/>
          </a:bodyPr>
          <a:lstStyle/>
          <a:p>
            <a:r>
              <a:rPr lang="en-US" sz="1200" b="1" dirty="0">
                <a:solidFill>
                  <a:schemeClr val="tx2"/>
                </a:solidFill>
                <a:latin typeface="Poppins" pitchFamily="2" charset="77"/>
                <a:ea typeface="League Spartan" charset="0"/>
                <a:cs typeface="Poppins" pitchFamily="2" charset="77"/>
              </a:rPr>
              <a:t>PARTNERSHIPS, INFRASTRUCTURE &amp; CAPACITY GRANTS - $550M</a:t>
            </a:r>
          </a:p>
        </p:txBody>
      </p:sp>
      <p:sp>
        <p:nvSpPr>
          <p:cNvPr id="42" name="TextBox 41">
            <a:extLst>
              <a:ext uri="{FF2B5EF4-FFF2-40B4-BE49-F238E27FC236}">
                <a16:creationId xmlns:a16="http://schemas.microsoft.com/office/drawing/2014/main" id="{2034969B-36EC-473C-8283-386EB3E6AB8E}"/>
              </a:ext>
            </a:extLst>
          </p:cNvPr>
          <p:cNvSpPr txBox="1"/>
          <p:nvPr/>
        </p:nvSpPr>
        <p:spPr>
          <a:xfrm>
            <a:off x="5954351" y="3570543"/>
            <a:ext cx="2317538" cy="461665"/>
          </a:xfrm>
          <a:prstGeom prst="rect">
            <a:avLst/>
          </a:prstGeom>
          <a:noFill/>
        </p:spPr>
        <p:txBody>
          <a:bodyPr wrap="square" rtlCol="0" anchor="b" anchorCtr="0">
            <a:spAutoFit/>
          </a:bodyPr>
          <a:lstStyle/>
          <a:p>
            <a:r>
              <a:rPr lang="en-US" sz="1200" b="1" dirty="0">
                <a:solidFill>
                  <a:schemeClr val="tx2"/>
                </a:solidFill>
                <a:latin typeface="Poppins" pitchFamily="2" charset="77"/>
                <a:ea typeface="League Spartan" charset="0"/>
                <a:cs typeface="Poppins" pitchFamily="2" charset="77"/>
              </a:rPr>
              <a:t>VIRTUAL PLATFORM - $750M</a:t>
            </a:r>
          </a:p>
        </p:txBody>
      </p:sp>
      <p:sp>
        <p:nvSpPr>
          <p:cNvPr id="45" name="TextBox 44">
            <a:extLst>
              <a:ext uri="{FF2B5EF4-FFF2-40B4-BE49-F238E27FC236}">
                <a16:creationId xmlns:a16="http://schemas.microsoft.com/office/drawing/2014/main" id="{B2227616-C5C0-40F9-876D-B60FAFB968C7}"/>
              </a:ext>
            </a:extLst>
          </p:cNvPr>
          <p:cNvSpPr txBox="1"/>
          <p:nvPr/>
        </p:nvSpPr>
        <p:spPr>
          <a:xfrm>
            <a:off x="5954351" y="2584841"/>
            <a:ext cx="2371640" cy="461665"/>
          </a:xfrm>
          <a:prstGeom prst="rect">
            <a:avLst/>
          </a:prstGeom>
          <a:noFill/>
        </p:spPr>
        <p:txBody>
          <a:bodyPr wrap="square" rtlCol="0" anchor="b" anchorCtr="0">
            <a:spAutoFit/>
          </a:bodyPr>
          <a:lstStyle/>
          <a:p>
            <a:r>
              <a:rPr lang="en-US" sz="1200" b="1" dirty="0">
                <a:solidFill>
                  <a:schemeClr val="tx2"/>
                </a:solidFill>
                <a:latin typeface="Poppins" pitchFamily="2" charset="77"/>
                <a:ea typeface="League Spartan" charset="0"/>
                <a:cs typeface="Poppins" pitchFamily="2" charset="77"/>
              </a:rPr>
              <a:t>BEHAVIORAL HEALTH COACHES - $352M</a:t>
            </a:r>
          </a:p>
        </p:txBody>
      </p:sp>
      <p:sp>
        <p:nvSpPr>
          <p:cNvPr id="48" name="TextBox 47">
            <a:extLst>
              <a:ext uri="{FF2B5EF4-FFF2-40B4-BE49-F238E27FC236}">
                <a16:creationId xmlns:a16="http://schemas.microsoft.com/office/drawing/2014/main" id="{F60ACD05-B253-4FA9-BAC2-16507ECB9749}"/>
              </a:ext>
            </a:extLst>
          </p:cNvPr>
          <p:cNvSpPr txBox="1"/>
          <p:nvPr/>
        </p:nvSpPr>
        <p:spPr>
          <a:xfrm>
            <a:off x="589178" y="520719"/>
            <a:ext cx="7965643" cy="438710"/>
          </a:xfrm>
          <a:prstGeom prst="rect">
            <a:avLst/>
          </a:prstGeom>
          <a:noFill/>
        </p:spPr>
        <p:txBody>
          <a:bodyPr wrap="none" rtlCol="0">
            <a:spAutoFit/>
          </a:bodyPr>
          <a:lstStyle/>
          <a:p>
            <a:pPr algn="ctr"/>
            <a:r>
              <a:rPr lang="en-US" sz="2251" b="1" dirty="0">
                <a:solidFill>
                  <a:schemeClr val="tx2"/>
                </a:solidFill>
                <a:latin typeface="Poppins" pitchFamily="2" charset="77"/>
                <a:cs typeface="Poppins" pitchFamily="2" charset="77"/>
              </a:rPr>
              <a:t>CHILDREN AND YOUTH BEHAVIORAL HEALTH INITIATIVE</a:t>
            </a:r>
          </a:p>
        </p:txBody>
      </p:sp>
      <p:sp>
        <p:nvSpPr>
          <p:cNvPr id="49" name="TextBox 48">
            <a:extLst>
              <a:ext uri="{FF2B5EF4-FFF2-40B4-BE49-F238E27FC236}">
                <a16:creationId xmlns:a16="http://schemas.microsoft.com/office/drawing/2014/main" id="{C50065A7-83F5-4E23-8DBD-40AB07ED1B85}"/>
              </a:ext>
            </a:extLst>
          </p:cNvPr>
          <p:cNvSpPr txBox="1"/>
          <p:nvPr/>
        </p:nvSpPr>
        <p:spPr>
          <a:xfrm>
            <a:off x="2494808" y="928656"/>
            <a:ext cx="4154407" cy="307777"/>
          </a:xfrm>
          <a:prstGeom prst="rect">
            <a:avLst/>
          </a:prstGeom>
          <a:noFill/>
        </p:spPr>
        <p:txBody>
          <a:bodyPr wrap="none" rtlCol="0">
            <a:spAutoFit/>
          </a:bodyPr>
          <a:lstStyle/>
          <a:p>
            <a:pPr algn="ctr"/>
            <a:r>
              <a:rPr lang="en-US" sz="1400" spc="113" dirty="0">
                <a:solidFill>
                  <a:schemeClr val="tx2"/>
                </a:solidFill>
                <a:latin typeface="Poppins Light" pitchFamily="2" charset="77"/>
                <a:cs typeface="Poppins Light" pitchFamily="2" charset="77"/>
              </a:rPr>
              <a:t>6 PIECES DIRECTLY RELATED TO SCHOOLS</a:t>
            </a:r>
          </a:p>
        </p:txBody>
      </p:sp>
    </p:spTree>
    <p:extLst>
      <p:ext uri="{BB962C8B-B14F-4D97-AF65-F5344CB8AC3E}">
        <p14:creationId xmlns:p14="http://schemas.microsoft.com/office/powerpoint/2010/main" val="437968449"/>
      </p:ext>
    </p:extLst>
  </p:cSld>
  <p:clrMapOvr>
    <a:masterClrMapping/>
  </p:clrMapOvr>
</p:sld>
</file>

<file path=ppt/theme/theme1.xml><?xml version="1.0" encoding="utf-8"?>
<a:theme xmlns:a="http://schemas.openxmlformats.org/drawingml/2006/main" name="Custom Design">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12057</TotalTime>
  <Words>2157</Words>
  <Application>Microsoft Office PowerPoint</Application>
  <PresentationFormat>On-screen Show (16:10)</PresentationFormat>
  <Paragraphs>287</Paragraphs>
  <Slides>23</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Arial</vt:lpstr>
      <vt:lpstr>Calibri</vt:lpstr>
      <vt:lpstr>DM Sans</vt:lpstr>
      <vt:lpstr>Lato Light</vt:lpstr>
      <vt:lpstr>Open Sans Light</vt:lpstr>
      <vt:lpstr>Oswald</vt:lpstr>
      <vt:lpstr>Poppins</vt:lpstr>
      <vt:lpstr>Poppins Light</vt:lpstr>
      <vt:lpstr>Roboto Light</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Dickey</dc:creator>
  <cp:lastModifiedBy>Amanda Dickey</cp:lastModifiedBy>
  <cp:revision>130</cp:revision>
  <dcterms:created xsi:type="dcterms:W3CDTF">2020-10-15T06:24:56Z</dcterms:created>
  <dcterms:modified xsi:type="dcterms:W3CDTF">2021-10-14T17:50:52Z</dcterms:modified>
</cp:coreProperties>
</file>