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slide" Target="slides/slide5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ed12ae335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ed12ae33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2ed12ae335_0_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2ed12ae335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2ed12ae335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2ed12ae335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2ed12ae335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2ed12ae335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2ed12ae335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2ed12ae335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Due to the passage of SB 820 and the added EC Section 1241(b). The provision in EC Section 1240(i)(3)(B), which permits COEs to use written surveys as a means of gathering information to review instructional materials for COEs who monitor 200 or more schools, has been extended to all COEs.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_HEADER_1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3888" y="1282304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3888" y="3442098"/>
            <a:ext cx="78867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0" Type="http://schemas.openxmlformats.org/officeDocument/2006/relationships/hyperlink" Target="https://leginfo.legislature.ca.gov/faces/codes_displaySection.xhtml?sectionNum=17089.&amp;lawCode=EDC" TargetMode="External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cde.ca.gov/eo/ce/wc/wmslawsuit.asp" TargetMode="External"/><Relationship Id="rId4" Type="http://schemas.openxmlformats.org/officeDocument/2006/relationships/hyperlink" Target="https://leginfo.legislature.ca.gov/faces/codes_displaySection.xhtml?sectionNum=60119.&amp;lawCode=EDC" TargetMode="External"/><Relationship Id="rId9" Type="http://schemas.openxmlformats.org/officeDocument/2006/relationships/hyperlink" Target="https://leginfo.legislature.ca.gov/faces/codes_displaySection.xhtml?sectionNum=17070.75.&amp;lawCode=EDC" TargetMode="External"/><Relationship Id="rId5" Type="http://schemas.openxmlformats.org/officeDocument/2006/relationships/hyperlink" Target="https://leginfo.legislature.ca.gov/faces/codes_displaySection.xhtml?sectionNum=17592.72.&amp;lawCode=EDC" TargetMode="External"/><Relationship Id="rId6" Type="http://schemas.openxmlformats.org/officeDocument/2006/relationships/hyperlink" Target="https://leginfo.legislature.ca.gov/faces/codes_displaySection.xhtml?sectionNum=60119.&amp;lawCode=EDC" TargetMode="External"/><Relationship Id="rId7" Type="http://schemas.openxmlformats.org/officeDocument/2006/relationships/hyperlink" Target="https://leginfo.legislature.ca.gov/faces/codes_displaySection.xhtml?sectionNum=17014.&amp;lawCode=EDC" TargetMode="External"/><Relationship Id="rId8" Type="http://schemas.openxmlformats.org/officeDocument/2006/relationships/hyperlink" Target="https://leginfo.legislature.ca.gov/faces/codes_displaySection.xhtml?sectionNum=17032.5.&amp;lawCode=EDC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leginfo.legislature.ca.gov/faces/billNavClient.xhtml?bill_id=202120220AB599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cde.ca.gov/eo/ce/wc/wcmonitorfaq.asp" TargetMode="External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628638" y="1501954"/>
            <a:ext cx="7886700" cy="2139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Williams Case 2022 - AB 599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Why, Who, How, When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628650" y="383144"/>
            <a:ext cx="7886700" cy="9942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Williams Visits?</a:t>
            </a:r>
            <a:endParaRPr/>
          </a:p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195750" y="1099400"/>
            <a:ext cx="8752500" cy="3263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highlight>
                  <a:srgbClr val="FFFFFF"/>
                </a:highlight>
                <a:hlinkClick r:id="rId3"/>
              </a:rPr>
              <a:t>Williams Lawsuit History</a:t>
            </a:r>
            <a:endParaRPr sz="18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ctr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333333"/>
                </a:solidFill>
                <a:highlight>
                  <a:srgbClr val="FFFFFF"/>
                </a:highlight>
              </a:rPr>
              <a:t>REMINDER - ALL schools are Williams schools, not just those reviewed by a County Office </a:t>
            </a:r>
            <a:endParaRPr b="1" sz="18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just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en" sz="1600">
                <a:solidFill>
                  <a:srgbClr val="333333"/>
                </a:solidFill>
                <a:highlight>
                  <a:srgbClr val="FFFFFF"/>
                </a:highlight>
              </a:rPr>
              <a:t>From the Law with references to Ed Code: The priority objective of the visits made pursuant to this paragraph shall be to determine the status of all of the following circumstances:</a:t>
            </a:r>
            <a:endParaRPr sz="16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just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en" sz="1600">
                <a:solidFill>
                  <a:srgbClr val="333333"/>
                </a:solidFill>
                <a:highlight>
                  <a:srgbClr val="FFFFFF"/>
                </a:highlight>
              </a:rPr>
              <a:t>(i) Sufficient textbooks, as defined in </a:t>
            </a:r>
            <a:r>
              <a:rPr lang="en" sz="1600" u="sng">
                <a:solidFill>
                  <a:schemeClr val="hlink"/>
                </a:solidFill>
                <a:highlight>
                  <a:srgbClr val="FFFFFF"/>
                </a:highlight>
                <a:hlinkClick r:id="rId4"/>
              </a:rPr>
              <a:t>Section 60119</a:t>
            </a:r>
            <a:r>
              <a:rPr lang="en" sz="1600">
                <a:solidFill>
                  <a:srgbClr val="333333"/>
                </a:solidFill>
                <a:highlight>
                  <a:srgbClr val="FFFFFF"/>
                </a:highlight>
              </a:rPr>
              <a:t> and as specified in subdivision (i).</a:t>
            </a:r>
            <a:endParaRPr sz="16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just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en" sz="1600">
                <a:solidFill>
                  <a:srgbClr val="333333"/>
                </a:solidFill>
                <a:highlight>
                  <a:srgbClr val="FFFFFF"/>
                </a:highlight>
              </a:rPr>
              <a:t>(ii) The condition of a facility that poses an emergency or urgent threat to the health or safety of pupils or staff, as described in school district policy or paragraph (1) of subdivision (c) of </a:t>
            </a:r>
            <a:r>
              <a:rPr lang="en" sz="1600" u="sng">
                <a:solidFill>
                  <a:schemeClr val="hlink"/>
                </a:solidFill>
                <a:highlight>
                  <a:srgbClr val="FFFFFF"/>
                </a:highlight>
                <a:hlinkClick r:id="rId5"/>
              </a:rPr>
              <a:t>Section 17592.72</a:t>
            </a:r>
            <a:r>
              <a:rPr lang="en" sz="1600">
                <a:solidFill>
                  <a:srgbClr val="333333"/>
                </a:solidFill>
                <a:highlight>
                  <a:srgbClr val="FFFFFF"/>
                </a:highlight>
              </a:rPr>
              <a:t>.</a:t>
            </a:r>
            <a:endParaRPr sz="16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just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en" sz="1600">
                <a:solidFill>
                  <a:srgbClr val="333333"/>
                </a:solidFill>
                <a:highlight>
                  <a:srgbClr val="FFFFFF"/>
                </a:highlight>
              </a:rPr>
              <a:t>(iii) The accuracy of data reported on the school accountability report card with respect to the availability of sufficient textbooks and instructional materials, as defined by </a:t>
            </a:r>
            <a:r>
              <a:rPr lang="en" sz="1600" u="sng">
                <a:solidFill>
                  <a:schemeClr val="hlink"/>
                </a:solidFill>
                <a:highlight>
                  <a:srgbClr val="FFFFFF"/>
                </a:highlight>
                <a:hlinkClick r:id="rId6"/>
              </a:rPr>
              <a:t>Section 60119</a:t>
            </a:r>
            <a:r>
              <a:rPr lang="en" sz="1600">
                <a:solidFill>
                  <a:srgbClr val="333333"/>
                </a:solidFill>
                <a:highlight>
                  <a:srgbClr val="FFFFFF"/>
                </a:highlight>
              </a:rPr>
              <a:t>, and the safety, cleanliness, and adequacy of school facilities, including good repair, as required by Sections </a:t>
            </a:r>
            <a:r>
              <a:rPr lang="en" sz="1600" u="sng">
                <a:solidFill>
                  <a:schemeClr val="hlink"/>
                </a:solidFill>
                <a:highlight>
                  <a:srgbClr val="FFFFFF"/>
                </a:highlight>
                <a:hlinkClick r:id="rId7"/>
              </a:rPr>
              <a:t>17014</a:t>
            </a:r>
            <a:r>
              <a:rPr lang="en" sz="1600">
                <a:solidFill>
                  <a:srgbClr val="333333"/>
                </a:solidFill>
                <a:highlight>
                  <a:srgbClr val="FFFFFF"/>
                </a:highlight>
              </a:rPr>
              <a:t>, </a:t>
            </a:r>
            <a:r>
              <a:rPr lang="en" sz="1600" u="sng">
                <a:solidFill>
                  <a:schemeClr val="hlink"/>
                </a:solidFill>
                <a:highlight>
                  <a:srgbClr val="FFFFFF"/>
                </a:highlight>
                <a:hlinkClick r:id="rId8"/>
              </a:rPr>
              <a:t>17032.5</a:t>
            </a:r>
            <a:r>
              <a:rPr lang="en" sz="1600">
                <a:solidFill>
                  <a:srgbClr val="333333"/>
                </a:solidFill>
                <a:highlight>
                  <a:srgbClr val="FFFFFF"/>
                </a:highlight>
              </a:rPr>
              <a:t>, </a:t>
            </a:r>
            <a:r>
              <a:rPr lang="en" sz="1600" u="sng">
                <a:solidFill>
                  <a:schemeClr val="hlink"/>
                </a:solidFill>
                <a:highlight>
                  <a:srgbClr val="FFFFFF"/>
                </a:highlight>
                <a:hlinkClick r:id="rId9"/>
              </a:rPr>
              <a:t>17070.75</a:t>
            </a:r>
            <a:r>
              <a:rPr lang="en" sz="1600">
                <a:solidFill>
                  <a:srgbClr val="333333"/>
                </a:solidFill>
                <a:highlight>
                  <a:srgbClr val="FFFFFF"/>
                </a:highlight>
              </a:rPr>
              <a:t>, and </a:t>
            </a:r>
            <a:r>
              <a:rPr lang="en" sz="1600" u="sng">
                <a:solidFill>
                  <a:schemeClr val="hlink"/>
                </a:solidFill>
                <a:highlight>
                  <a:srgbClr val="FFFFFF"/>
                </a:highlight>
                <a:hlinkClick r:id="rId10"/>
              </a:rPr>
              <a:t>17089</a:t>
            </a:r>
            <a:r>
              <a:rPr lang="en" sz="1600">
                <a:solidFill>
                  <a:srgbClr val="333333"/>
                </a:solidFill>
                <a:highlight>
                  <a:srgbClr val="FFFFFF"/>
                </a:highlight>
              </a:rPr>
              <a:t>.</a:t>
            </a:r>
            <a:endParaRPr sz="16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idx="4294967295" type="title"/>
          </p:nvPr>
        </p:nvSpPr>
        <p:spPr>
          <a:xfrm>
            <a:off x="832500" y="529275"/>
            <a:ext cx="74790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600"/>
              <a:t>Who Is Visited?</a:t>
            </a:r>
            <a:endParaRPr sz="3600"/>
          </a:p>
        </p:txBody>
      </p:sp>
      <p:sp>
        <p:nvSpPr>
          <p:cNvPr id="78" name="Google Shape;78;p17"/>
          <p:cNvSpPr txBox="1"/>
          <p:nvPr>
            <p:ph idx="4294967295" type="body"/>
          </p:nvPr>
        </p:nvSpPr>
        <p:spPr>
          <a:xfrm>
            <a:off x="316950" y="1168775"/>
            <a:ext cx="8510100" cy="3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 u="sng">
                <a:solidFill>
                  <a:schemeClr val="hlink"/>
                </a:solidFill>
                <a:highlight>
                  <a:srgbClr val="FFFFFF"/>
                </a:highlight>
                <a:hlinkClick r:id="rId3"/>
              </a:rPr>
              <a:t>AB 599</a:t>
            </a:r>
            <a:r>
              <a:rPr lang="en" sz="2000">
                <a:highlight>
                  <a:srgbClr val="FFFFFF"/>
                </a:highlight>
              </a:rPr>
              <a:t> was signed by the Governor on October 8, 2021. It includes some major changes to Williams Legislation:</a:t>
            </a:r>
            <a:endParaRPr sz="2000">
              <a:highlight>
                <a:srgbClr val="FFFFFF"/>
              </a:highlight>
            </a:endParaRPr>
          </a:p>
          <a:p>
            <a:pPr indent="-165100" lvl="2" marL="28575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■"/>
            </a:pPr>
            <a:r>
              <a:rPr lang="en" sz="2000">
                <a:highlight>
                  <a:srgbClr val="FFFFFF"/>
                </a:highlight>
              </a:rPr>
              <a:t>Charters are now included in the Williams County Reviews</a:t>
            </a:r>
            <a:endParaRPr sz="2000">
              <a:highlight>
                <a:srgbClr val="FFFFFF"/>
              </a:highlight>
            </a:endParaRPr>
          </a:p>
          <a:p>
            <a:pPr indent="-165100" lvl="2" marL="2857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" sz="2000">
                <a:highlight>
                  <a:srgbClr val="FFFFFF"/>
                </a:highlight>
              </a:rPr>
              <a:t>Updated Williams list to be based off of California’s “new” accountability system along with additional criteria</a:t>
            </a:r>
            <a:endParaRPr sz="2000">
              <a:highlight>
                <a:srgbClr val="FFFFFF"/>
              </a:highlight>
            </a:endParaRPr>
          </a:p>
          <a:p>
            <a:pPr indent="-165734" lvl="4" marL="571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○"/>
            </a:pPr>
            <a:r>
              <a:rPr lang="en" sz="1800">
                <a:solidFill>
                  <a:srgbClr val="333333"/>
                </a:solidFill>
                <a:highlight>
                  <a:srgbClr val="FFFFFF"/>
                </a:highlight>
              </a:rPr>
              <a:t>schools identified for </a:t>
            </a:r>
            <a:r>
              <a:rPr b="1" lang="en" sz="1800">
                <a:solidFill>
                  <a:srgbClr val="333333"/>
                </a:solidFill>
                <a:highlight>
                  <a:srgbClr val="FFFFFF"/>
                </a:highlight>
              </a:rPr>
              <a:t>comprehensive support and improvement (CSI)</a:t>
            </a:r>
            <a:r>
              <a:rPr lang="en" sz="1800">
                <a:solidFill>
                  <a:srgbClr val="333333"/>
                </a:solidFill>
                <a:highlight>
                  <a:srgbClr val="FFFFFF"/>
                </a:highlight>
              </a:rPr>
              <a:t> and </a:t>
            </a:r>
            <a:r>
              <a:rPr b="1" lang="en" sz="1800">
                <a:solidFill>
                  <a:srgbClr val="333333"/>
                </a:solidFill>
                <a:highlight>
                  <a:srgbClr val="FFFFFF"/>
                </a:highlight>
              </a:rPr>
              <a:t>additional targeted support and improvement</a:t>
            </a:r>
            <a:r>
              <a:rPr lang="en" sz="1800">
                <a:solidFill>
                  <a:srgbClr val="333333"/>
                </a:solidFill>
                <a:highlight>
                  <a:srgbClr val="FFFFFF"/>
                </a:highlight>
              </a:rPr>
              <a:t> </a:t>
            </a:r>
            <a:r>
              <a:rPr b="1" lang="en" sz="1800">
                <a:solidFill>
                  <a:srgbClr val="333333"/>
                </a:solidFill>
                <a:highlight>
                  <a:srgbClr val="FFFFFF"/>
                </a:highlight>
              </a:rPr>
              <a:t>(ATSI)</a:t>
            </a:r>
            <a:r>
              <a:rPr lang="en" sz="1800">
                <a:solidFill>
                  <a:srgbClr val="333333"/>
                </a:solidFill>
                <a:highlight>
                  <a:srgbClr val="FFFFFF"/>
                </a:highlight>
              </a:rPr>
              <a:t> or as low-performing pursuant to specified federal laws, and to additionally include on the list schools where 15% or more of the teachers are holders of a permit, certificate, or any other authorization that is a lesser certification than a preliminary or clear California teaching credential</a:t>
            </a:r>
            <a:endParaRPr sz="1800">
              <a:highlight>
                <a:srgbClr val="FFFFFF"/>
              </a:highlight>
            </a:endParaRPr>
          </a:p>
          <a:p>
            <a:pPr indent="0" lvl="0" marL="17145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400">
              <a:highlight>
                <a:srgbClr val="FFFFFF"/>
              </a:highlight>
            </a:endParaRPr>
          </a:p>
          <a:p>
            <a:pPr indent="0" lvl="0" marL="17145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400">
              <a:highlight>
                <a:srgbClr val="FFFFFF"/>
              </a:highlight>
            </a:endParaRPr>
          </a:p>
          <a:p>
            <a:pPr indent="0" lvl="0" marL="17145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highlight>
                <a:srgbClr val="FFFFFF"/>
              </a:highlight>
            </a:endParaRPr>
          </a:p>
          <a:p>
            <a:pPr indent="0" lvl="0" marL="17145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idx="4294967295" type="title"/>
          </p:nvPr>
        </p:nvSpPr>
        <p:spPr>
          <a:xfrm>
            <a:off x="832500" y="125200"/>
            <a:ext cx="7479000" cy="73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600"/>
              <a:t>How Long Will This Last?</a:t>
            </a:r>
            <a:endParaRPr sz="3600"/>
          </a:p>
        </p:txBody>
      </p:sp>
      <p:sp>
        <p:nvSpPr>
          <p:cNvPr id="84" name="Google Shape;84;p18"/>
          <p:cNvSpPr txBox="1"/>
          <p:nvPr>
            <p:ph idx="4294967295" type="body"/>
          </p:nvPr>
        </p:nvSpPr>
        <p:spPr>
          <a:xfrm>
            <a:off x="316950" y="760900"/>
            <a:ext cx="8510100" cy="271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365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333333"/>
              </a:buClr>
              <a:buSzPct val="100000"/>
              <a:buChar char="●"/>
            </a:pP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Initial list established in the 2021–22 fiscal year for review in the Fall of 2022</a:t>
            </a:r>
            <a:endParaRPr sz="20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-3365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100000"/>
              <a:buChar char="○"/>
            </a:pP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based on the 2019 Dashboard and 20-21 CALSAAS monitoring</a:t>
            </a:r>
            <a:endParaRPr sz="20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100000"/>
              <a:buChar char="●"/>
            </a:pP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CDE to identify a list of these schools again in the 2022–23 fiscal year based </a:t>
            </a: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off of</a:t>
            </a: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 the 2022 Dashboard and CALSAAS monitoring from the 2021-2022 school year</a:t>
            </a:r>
            <a:endParaRPr sz="20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100000"/>
              <a:buChar char="●"/>
            </a:pP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The list will be updated every 3 fiscal years thereafter, thus creating a 3-year cohort of Williams monitored schools</a:t>
            </a:r>
            <a:endParaRPr sz="20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100000"/>
              <a:buChar char="●"/>
            </a:pP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Next cohort would begin in 2026, based off of the 2025 Dashboard and CALSAAS monitoring from 2024-2025 school year</a:t>
            </a:r>
            <a:endParaRPr sz="20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400" u="sng">
                <a:solidFill>
                  <a:schemeClr val="hlink"/>
                </a:solidFill>
                <a:highlight>
                  <a:srgbClr val="FFFFFF"/>
                </a:highlight>
                <a:hlinkClick r:id="rId3"/>
              </a:rPr>
              <a:t>CDE Williams Monitoring FAQ</a:t>
            </a:r>
            <a:endParaRPr sz="2400"/>
          </a:p>
        </p:txBody>
      </p:sp>
      <p:pic>
        <p:nvPicPr>
          <p:cNvPr id="85" name="Google Shape;8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02100" y="2952800"/>
            <a:ext cx="6609275" cy="2053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idx="4294967295" type="title"/>
          </p:nvPr>
        </p:nvSpPr>
        <p:spPr>
          <a:xfrm>
            <a:off x="832500" y="529275"/>
            <a:ext cx="74790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600"/>
              <a:t>When Do The Visits Occur?</a:t>
            </a:r>
            <a:endParaRPr sz="3600"/>
          </a:p>
        </p:txBody>
      </p:sp>
      <p:sp>
        <p:nvSpPr>
          <p:cNvPr id="91" name="Google Shape;91;p19"/>
          <p:cNvSpPr txBox="1"/>
          <p:nvPr>
            <p:ph idx="4294967295" type="body"/>
          </p:nvPr>
        </p:nvSpPr>
        <p:spPr>
          <a:xfrm>
            <a:off x="316950" y="1168775"/>
            <a:ext cx="8510100" cy="3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1714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Williams reviews take place between the 10th and 20th day of instruction for the school year</a:t>
            </a:r>
            <a:endParaRPr sz="2400"/>
          </a:p>
          <a:p>
            <a:pPr indent="-381000" lvl="0" marL="457200" rtl="0" algn="l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If first day of instruction is 8/24/22; then visits will occur between 9/7/22 and 9/21/22</a:t>
            </a:r>
            <a:endParaRPr sz="24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9144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