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ed12ae33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ed12ae3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ed12ae335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ed12ae33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ed12ae33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ed12ae33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ed12ae33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ed12ae33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ed12ae33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ed12ae33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Due to the passage of SB 820 and the added EC Section 1241(b). The provision in EC Section 1240(i)(3)(B), which permits COEs to use written surveys as a means of gathering information to review instructional materials for COEs who monitor 200 or more schools, has been extended to all COEs.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hyperlink" Target="https://leginfo.legislature.ca.gov/faces/codes_displaySection.xhtml?sectionNum=17089.&amp;lawCode=EDC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de.ca.gov/eo/ce/wc/wmslawsuit.asp" TargetMode="External"/><Relationship Id="rId4" Type="http://schemas.openxmlformats.org/officeDocument/2006/relationships/hyperlink" Target="https://leginfo.legislature.ca.gov/faces/codes_displaySection.xhtml?sectionNum=60119.&amp;lawCode=EDC" TargetMode="External"/><Relationship Id="rId9" Type="http://schemas.openxmlformats.org/officeDocument/2006/relationships/hyperlink" Target="https://leginfo.legislature.ca.gov/faces/codes_displaySection.xhtml?sectionNum=17070.75.&amp;lawCode=EDC" TargetMode="External"/><Relationship Id="rId5" Type="http://schemas.openxmlformats.org/officeDocument/2006/relationships/hyperlink" Target="https://leginfo.legislature.ca.gov/faces/codes_displaySection.xhtml?sectionNum=17592.72.&amp;lawCode=EDC" TargetMode="External"/><Relationship Id="rId6" Type="http://schemas.openxmlformats.org/officeDocument/2006/relationships/hyperlink" Target="https://leginfo.legislature.ca.gov/faces/codes_displaySection.xhtml?sectionNum=60119.&amp;lawCode=EDC" TargetMode="External"/><Relationship Id="rId7" Type="http://schemas.openxmlformats.org/officeDocument/2006/relationships/hyperlink" Target="https://leginfo.legislature.ca.gov/faces/codes_displaySection.xhtml?sectionNum=17014.&amp;lawCode=EDC" TargetMode="External"/><Relationship Id="rId8" Type="http://schemas.openxmlformats.org/officeDocument/2006/relationships/hyperlink" Target="https://leginfo.legislature.ca.gov/faces/codes_displaySection.xhtml?sectionNum=17032.5.&amp;lawCode=EDC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leginfo.legislature.ca.gov/faces/billNavClient.xhtml?bill_id=202120220AB59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de.ca.gov/eo/ce/wc/wcmonitorfaq.asp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628638" y="1501954"/>
            <a:ext cx="7886700" cy="213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Williams Case 2022 - AB 599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Why, Who, How, When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28650" y="383144"/>
            <a:ext cx="7886700" cy="994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Williams Visits?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195750" y="1099400"/>
            <a:ext cx="8752500" cy="326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Williams Lawsuit History</a:t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33333"/>
                </a:solidFill>
                <a:highlight>
                  <a:srgbClr val="FFFFFF"/>
                </a:highlight>
              </a:rPr>
              <a:t>REMINDER - ALL schools are Williams schools, not just those reviewed by a County Office </a:t>
            </a:r>
            <a:endParaRPr b="1"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From the Law with references to Ed Code: The priority objective of the visits made pursuant to this paragraph shall be to determine the status of all of the following circumstances:</a:t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(i) Sufficient textbooks, as defined in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Section 60119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 and as specified in subdivision (i).</a:t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(ii) The condition of a facility that poses an emergency or urgent threat to the health or safety of pupils or staff, as described in school district policy or paragraph (1) of subdivision (c) of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Section 17592.72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(iii) The accuracy of data reported on the school accountability report card with respect to the availability of sufficient textbooks and instructional materials, as defined by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Section 60119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, and the safety, cleanliness, and adequacy of school facilities, including good repair, as required by Sections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7"/>
              </a:rPr>
              <a:t>17014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,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8"/>
              </a:rPr>
              <a:t>17032.5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,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9"/>
              </a:rPr>
              <a:t>17070.75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, and </a:t>
            </a: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hlinkClick r:id="rId10"/>
              </a:rPr>
              <a:t>17089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4294967295" type="title"/>
          </p:nvPr>
        </p:nvSpPr>
        <p:spPr>
          <a:xfrm>
            <a:off x="832500" y="529275"/>
            <a:ext cx="74790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Who Is Visited?</a:t>
            </a:r>
            <a:endParaRPr sz="3600"/>
          </a:p>
        </p:txBody>
      </p:sp>
      <p:sp>
        <p:nvSpPr>
          <p:cNvPr id="78" name="Google Shape;78;p17"/>
          <p:cNvSpPr txBox="1"/>
          <p:nvPr>
            <p:ph idx="4294967295" type="body"/>
          </p:nvPr>
        </p:nvSpPr>
        <p:spPr>
          <a:xfrm>
            <a:off x="316950" y="1168775"/>
            <a:ext cx="8510100" cy="3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AB 599</a:t>
            </a:r>
            <a:r>
              <a:rPr lang="en" sz="2000">
                <a:highlight>
                  <a:srgbClr val="FFFFFF"/>
                </a:highlight>
              </a:rPr>
              <a:t> was signed by the Governor on October 8, 2021. It includes some major changes to Williams Legislation:</a:t>
            </a:r>
            <a:endParaRPr sz="2000">
              <a:highlight>
                <a:srgbClr val="FFFFFF"/>
              </a:highlight>
            </a:endParaRPr>
          </a:p>
          <a:p>
            <a:pPr indent="-165100" lvl="2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■"/>
            </a:pPr>
            <a:r>
              <a:rPr lang="en" sz="2000">
                <a:highlight>
                  <a:srgbClr val="FFFFFF"/>
                </a:highlight>
              </a:rPr>
              <a:t>Charters are now included in the Williams County Reviews</a:t>
            </a:r>
            <a:endParaRPr sz="2000">
              <a:highlight>
                <a:srgbClr val="FFFFFF"/>
              </a:highlight>
            </a:endParaRPr>
          </a:p>
          <a:p>
            <a:pPr indent="-165100" lvl="2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2000">
                <a:highlight>
                  <a:srgbClr val="FFFFFF"/>
                </a:highlight>
              </a:rPr>
              <a:t>Updated Williams list to be based off of California’s “new” accountability system along with additional criteria</a:t>
            </a:r>
            <a:endParaRPr sz="2000">
              <a:highlight>
                <a:srgbClr val="FFFFFF"/>
              </a:highlight>
            </a:endParaRPr>
          </a:p>
          <a:p>
            <a:pPr indent="-165734" lvl="4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schools identified for </a:t>
            </a:r>
            <a:r>
              <a:rPr b="1" lang="en" sz="1800">
                <a:solidFill>
                  <a:srgbClr val="333333"/>
                </a:solidFill>
                <a:highlight>
                  <a:srgbClr val="FFFFFF"/>
                </a:highlight>
              </a:rPr>
              <a:t>comprehensive support and improvement (CSI)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 and </a:t>
            </a:r>
            <a:r>
              <a:rPr b="1" lang="en" sz="1800">
                <a:solidFill>
                  <a:srgbClr val="333333"/>
                </a:solidFill>
                <a:highlight>
                  <a:srgbClr val="FFFFFF"/>
                </a:highlight>
              </a:rPr>
              <a:t>additional targeted support and improvement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b="1" lang="en" sz="1800">
                <a:solidFill>
                  <a:srgbClr val="333333"/>
                </a:solidFill>
                <a:highlight>
                  <a:srgbClr val="FFFFFF"/>
                </a:highlight>
              </a:rPr>
              <a:t>(ATSI)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 or as low-performing pursuant to specified federal laws, and to additionally include on the list schools where 15% or more of the teachers are holders of a permit, certificate, or any other authorization that is a lesser certification than a preliminary or clear California teaching credential</a:t>
            </a:r>
            <a:endParaRPr sz="1800">
              <a:highlight>
                <a:srgbClr val="FFFFFF"/>
              </a:highlight>
            </a:endParaRPr>
          </a:p>
          <a:p>
            <a:pPr indent="0" lvl="0" marL="1714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FF"/>
              </a:highlight>
            </a:endParaRPr>
          </a:p>
          <a:p>
            <a:pPr indent="0" lvl="0" marL="1714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FF"/>
              </a:highlight>
            </a:endParaRPr>
          </a:p>
          <a:p>
            <a:pPr indent="0" lvl="0" marL="1714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F"/>
              </a:highlight>
            </a:endParaRPr>
          </a:p>
          <a:p>
            <a:pPr indent="0" lvl="0" marL="17145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4294967295" type="title"/>
          </p:nvPr>
        </p:nvSpPr>
        <p:spPr>
          <a:xfrm>
            <a:off x="832500" y="125200"/>
            <a:ext cx="7479000" cy="7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How Long Will This Last?</a:t>
            </a:r>
            <a:endParaRPr sz="3600"/>
          </a:p>
        </p:txBody>
      </p:sp>
      <p:sp>
        <p:nvSpPr>
          <p:cNvPr id="84" name="Google Shape;84;p18"/>
          <p:cNvSpPr txBox="1"/>
          <p:nvPr>
            <p:ph idx="4294967295" type="body"/>
          </p:nvPr>
        </p:nvSpPr>
        <p:spPr>
          <a:xfrm>
            <a:off x="316950" y="760900"/>
            <a:ext cx="8510100" cy="27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Initial list established in the 2021–22 fiscal year for review in the Fall of 2022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○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based on the 2019 Dashboard and 20-21 CALSAAS monitoring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CDE to identify a list of these schools again in the 2022–23 fiscal year based 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off of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 the 2022 Dashboard and CALSAAS monitoring from the 2021-2022 school year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The list will be updated every 3 fiscal years thereafter, thus creating a 3-year cohort of Williams monitored schools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Next cohort would begin in 2026, based off of the 2025 Dashboard and CALSAAS monitoring from 2024-2025 school year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CDE Williams Monitoring FAQ</a:t>
            </a:r>
            <a:endParaRPr sz="2400"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2100" y="2952800"/>
            <a:ext cx="6609275" cy="2053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4294967295" type="title"/>
          </p:nvPr>
        </p:nvSpPr>
        <p:spPr>
          <a:xfrm>
            <a:off x="832500" y="529275"/>
            <a:ext cx="74790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When Do The Visits Occur?</a:t>
            </a:r>
            <a:endParaRPr sz="3600"/>
          </a:p>
        </p:txBody>
      </p:sp>
      <p:sp>
        <p:nvSpPr>
          <p:cNvPr id="91" name="Google Shape;91;p19"/>
          <p:cNvSpPr txBox="1"/>
          <p:nvPr>
            <p:ph idx="4294967295" type="body"/>
          </p:nvPr>
        </p:nvSpPr>
        <p:spPr>
          <a:xfrm>
            <a:off x="316950" y="1168775"/>
            <a:ext cx="8510100" cy="3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714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Williams reviews take place between the 10th and 20th day of instruction for the school year</a:t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If first day of instruction is 8/24/22; then visits will occur between 9/7/22 and 9/21/22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