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320" r:id="rId4"/>
    <p:sldId id="309" r:id="rId5"/>
    <p:sldId id="258" r:id="rId6"/>
    <p:sldId id="319" r:id="rId7"/>
    <p:sldId id="268" r:id="rId8"/>
    <p:sldId id="307" r:id="rId9"/>
    <p:sldId id="324" r:id="rId10"/>
    <p:sldId id="260" r:id="rId11"/>
    <p:sldId id="317" r:id="rId12"/>
    <p:sldId id="263" r:id="rId13"/>
    <p:sldId id="285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11C267-E0AC-477C-A377-77C88AEAB719}">
          <p14:sldIdLst>
            <p14:sldId id="256"/>
            <p14:sldId id="257"/>
            <p14:sldId id="320"/>
            <p14:sldId id="309"/>
            <p14:sldId id="258"/>
            <p14:sldId id="319"/>
            <p14:sldId id="268"/>
            <p14:sldId id="307"/>
            <p14:sldId id="324"/>
            <p14:sldId id="260"/>
          </p14:sldIdLst>
        </p14:section>
        <p14:section name="Untitled Section" id="{7C8C1631-BE26-437B-B41B-C04F24438911}">
          <p14:sldIdLst>
            <p14:sldId id="317"/>
            <p14:sldId id="263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Reimers" initials="LR" lastIdx="3" clrIdx="0">
    <p:extLst>
      <p:ext uri="{19B8F6BF-5375-455C-9EA6-DF929625EA0E}">
        <p15:presenceInfo xmlns:p15="http://schemas.microsoft.com/office/powerpoint/2012/main" userId="S-1-5-21-2608872058-1432505909-2668327341-17793" providerId="AD"/>
      </p:ext>
    </p:extLst>
  </p:cmAuthor>
  <p:cmAuthor id="2" name="Deanna Niebuhr" initials="DN" lastIdx="1" clrIdx="1">
    <p:extLst>
      <p:ext uri="{19B8F6BF-5375-455C-9EA6-DF929625EA0E}">
        <p15:presenceInfo xmlns:p15="http://schemas.microsoft.com/office/powerpoint/2012/main" userId="654de219170c1b3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6211AB-E51F-499D-B066-A2269A07D9B1}" v="2" dt="2022-08-08T16:55:19.0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102" autoAdjust="0"/>
    <p:restoredTop sz="86449" autoAdjust="0"/>
  </p:normalViewPr>
  <p:slideViewPr>
    <p:cSldViewPr snapToGrid="0">
      <p:cViewPr>
        <p:scale>
          <a:sx n="65" d="100"/>
          <a:sy n="65" d="100"/>
        </p:scale>
        <p:origin x="38" y="38"/>
      </p:cViewPr>
      <p:guideLst/>
    </p:cSldViewPr>
  </p:slideViewPr>
  <p:outlineViewPr>
    <p:cViewPr>
      <p:scale>
        <a:sx n="33" d="100"/>
        <a:sy n="33" d="100"/>
      </p:scale>
      <p:origin x="0" y="-322"/>
    </p:cViewPr>
  </p:outlin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77F53-9A89-4C3B-A72F-90EB5CCB4D42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3C110-DB5A-4FDD-A959-481E9E63E3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72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86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+mn-lt"/>
              </a:rPr>
              <a:t>Regional TAC applications are due on Sept 9 by midnight.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372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64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19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35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57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1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517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Purpose of the framework to build on the 4 pillars.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523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Lead TAC contract has been awarded to Alameda COE, along with its partners.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6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Aft>
                <a:spcPts val="2400"/>
              </a:spcAft>
              <a:buNone/>
            </a:pPr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3C110-DB5A-4FDD-A959-481E9E63E32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1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gradFill rotWithShape="0">
              <a:gsLst>
                <a:gs pos="0">
                  <a:srgbClr val="F17157"/>
                </a:gs>
                <a:gs pos="100000">
                  <a:srgbClr val="FAD0C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dirty="0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dirty="0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800"/>
              </a:spcBef>
              <a:defRPr/>
            </a:pPr>
            <a:r>
              <a:rPr lang="en-US" altLang="en-US" sz="1100" b="1" dirty="0">
                <a:solidFill>
                  <a:srgbClr val="070C51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 dirty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100" dirty="0">
                <a:solidFill>
                  <a:srgbClr val="070C51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695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194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785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DE3ABF-8AC6-4BCD-B555-3DAB003AA8A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01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/>
              <a:pPr>
                <a:defRPr/>
              </a:pPr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60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 dirty="0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dirty="0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45CA088-98AF-4DF2-8493-E1610DC2B74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527050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317500" y="2066925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b="1" dirty="0">
                <a:solidFill>
                  <a:srgbClr val="070C51"/>
                </a:solidFill>
                <a:latin typeface="Arial" panose="020B0604020202020204" pitchFamily="34" charset="0"/>
              </a:rPr>
              <a:t>TONY</a:t>
            </a:r>
            <a:r>
              <a:rPr lang="en-US" altLang="en-US" sz="1200" b="1" baseline="0" dirty="0">
                <a:solidFill>
                  <a:srgbClr val="070C51"/>
                </a:solidFill>
                <a:latin typeface="Arial" panose="020B0604020202020204" pitchFamily="34" charset="0"/>
              </a:rPr>
              <a:t> THURMOND</a:t>
            </a:r>
            <a:br>
              <a:rPr lang="en-US" altLang="en-US" sz="1000" b="1" dirty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4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ci/gs/hs/ccspp.as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CSPP@cde.ca.gov" TargetMode="External"/><Relationship Id="rId4" Type="http://schemas.openxmlformats.org/officeDocument/2006/relationships/hyperlink" Target="https://www.cde.ca.gov/fg/fo/r17/ccspptac21rfa.as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CSPP@cde.ca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3A8D1-4C7F-4F85-9F8B-1C62F5F8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8096" y="521575"/>
            <a:ext cx="9144000" cy="26788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4800" b="1" dirty="0"/>
              <a:t>California Community Schools Partnership Program </a:t>
            </a:r>
            <a:br>
              <a:rPr lang="en-US" sz="4800" b="1" dirty="0"/>
            </a:br>
            <a:endParaRPr lang="en-US" sz="4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ED15C2-1FF0-42FE-A61A-C02DE75EE3DD}"/>
              </a:ext>
            </a:extLst>
          </p:cNvPr>
          <p:cNvSpPr txBox="1"/>
          <p:nvPr/>
        </p:nvSpPr>
        <p:spPr>
          <a:xfrm>
            <a:off x="2482163" y="3200400"/>
            <a:ext cx="91439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000" b="1" dirty="0"/>
              <a:t>CCSESA </a:t>
            </a:r>
          </a:p>
          <a:p>
            <a:pPr algn="ctr">
              <a:spcAft>
                <a:spcPts val="1200"/>
              </a:spcAft>
            </a:pPr>
            <a:r>
              <a:rPr lang="en-US" sz="4000" b="1" dirty="0"/>
              <a:t>All Superintendents Meeting</a:t>
            </a:r>
          </a:p>
          <a:p>
            <a:pPr algn="ctr">
              <a:spcAft>
                <a:spcPts val="1200"/>
              </a:spcAft>
            </a:pPr>
            <a:r>
              <a:rPr lang="en-US" sz="3200" dirty="0"/>
              <a:t>August 8, 2022</a:t>
            </a:r>
          </a:p>
        </p:txBody>
      </p:sp>
    </p:spTree>
    <p:extLst>
      <p:ext uri="{BB962C8B-B14F-4D97-AF65-F5344CB8AC3E}">
        <p14:creationId xmlns:p14="http://schemas.microsoft.com/office/powerpoint/2010/main" val="1728989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07490-A321-48D0-8125-DD3BA37EC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 of COEs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1CFB3-71AE-49BE-A1DC-918C9C87B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/>
              <a:t>Funding to COEs for coordination. </a:t>
            </a:r>
          </a:p>
          <a:p>
            <a:r>
              <a:rPr lang="en-US" sz="2800" dirty="0"/>
              <a:t>Manage county level partnerships on behalf of LEAs.</a:t>
            </a:r>
          </a:p>
          <a:p>
            <a:r>
              <a:rPr lang="en-US" sz="2800" dirty="0"/>
              <a:t>Assist LEAs in applying for and implementing CCSPP grants.</a:t>
            </a:r>
          </a:p>
          <a:p>
            <a:r>
              <a:rPr lang="en-US" sz="2800" dirty="0"/>
              <a:t>Support Regional TACs with TA.</a:t>
            </a:r>
          </a:p>
        </p:txBody>
      </p:sp>
    </p:spTree>
    <p:extLst>
      <p:ext uri="{BB962C8B-B14F-4D97-AF65-F5344CB8AC3E}">
        <p14:creationId xmlns:p14="http://schemas.microsoft.com/office/powerpoint/2010/main" val="361891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72DF-28CC-4967-806D-EEF7E391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 / Implementation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BD935-9A19-44D8-9334-68E96CB2A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0" y="2016369"/>
            <a:ext cx="9144000" cy="4114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Lead TAC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Regional TACs  (8 Regions)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COEs</a:t>
            </a:r>
          </a:p>
        </p:txBody>
      </p:sp>
    </p:spTree>
    <p:extLst>
      <p:ext uri="{BB962C8B-B14F-4D97-AF65-F5344CB8AC3E}">
        <p14:creationId xmlns:p14="http://schemas.microsoft.com/office/powerpoint/2010/main" val="2210214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F1C8A-5A01-424E-9C9E-C86C64F20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24460-087E-4363-AFBF-E10EFCD4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0" y="1981200"/>
            <a:ext cx="9357710" cy="41148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Program web page:</a:t>
            </a:r>
            <a:br>
              <a:rPr lang="en-US" dirty="0"/>
            </a:br>
            <a:r>
              <a:rPr lang="en-US" dirty="0">
                <a:hlinkClick r:id="rId3"/>
              </a:rPr>
              <a:t>https://www.cde.ca.gov/ci/gs/hs/ccspp.asp</a:t>
            </a:r>
            <a:r>
              <a:rPr lang="en-US" dirty="0"/>
              <a:t> </a:t>
            </a:r>
          </a:p>
          <a:p>
            <a:pPr>
              <a:spcAft>
                <a:spcPts val="1800"/>
              </a:spcAft>
            </a:pPr>
            <a:r>
              <a:rPr lang="en-US" dirty="0"/>
              <a:t>RTAC Request for Applications: </a:t>
            </a:r>
            <a:r>
              <a:rPr lang="en-US" dirty="0">
                <a:hlinkClick r:id="rId4"/>
              </a:rPr>
              <a:t>https://www.cde.ca.gov/fg/fo/r17/ccspptac21rfa.asp</a:t>
            </a:r>
            <a:endParaRPr lang="en-US" dirty="0"/>
          </a:p>
          <a:p>
            <a:r>
              <a:rPr lang="en-US" dirty="0"/>
              <a:t>Questions: </a:t>
            </a:r>
            <a:r>
              <a:rPr lang="en-US" dirty="0">
                <a:hlinkClick r:id="rId5"/>
              </a:rPr>
              <a:t>CCSPP@cde.ca.gov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69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16F44-509D-4D2B-A308-69CBA4C1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and Answer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12006-636A-44BD-822A-27F05EA69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Questions: </a:t>
            </a:r>
            <a:r>
              <a:rPr lang="en-US" dirty="0">
                <a:hlinkClick r:id="rId3"/>
              </a:rPr>
              <a:t>CCSPP@cde.ca.gov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99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ADF41-1A39-4F55-A3AE-2260CA54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1F4A-3582-45EC-B3AC-083235A0D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0" y="2000898"/>
            <a:ext cx="9144000" cy="4114800"/>
          </a:xfrm>
        </p:spPr>
        <p:txBody>
          <a:bodyPr/>
          <a:lstStyle/>
          <a:p>
            <a:r>
              <a:rPr lang="en-US" dirty="0"/>
              <a:t>CCSPP Program Updates</a:t>
            </a:r>
          </a:p>
          <a:p>
            <a:r>
              <a:rPr lang="en-US" dirty="0"/>
              <a:t>Community Schools Framework</a:t>
            </a:r>
          </a:p>
          <a:p>
            <a:r>
              <a:rPr lang="en-US" dirty="0"/>
              <a:t>Role of COEs</a:t>
            </a:r>
          </a:p>
          <a:p>
            <a:r>
              <a:rPr lang="en-US" dirty="0"/>
              <a:t>Technical Assistance System</a:t>
            </a:r>
          </a:p>
          <a:p>
            <a:pPr lvl="1"/>
            <a:r>
              <a:rPr lang="en-US" dirty="0"/>
              <a:t>Lead and Regional Technical Assistance Centers</a:t>
            </a:r>
          </a:p>
          <a:p>
            <a:r>
              <a:rPr lang="en-US" dirty="0"/>
              <a:t>Q and A</a:t>
            </a:r>
          </a:p>
        </p:txBody>
      </p:sp>
    </p:spTree>
    <p:extLst>
      <p:ext uri="{BB962C8B-B14F-4D97-AF65-F5344CB8AC3E}">
        <p14:creationId xmlns:p14="http://schemas.microsoft.com/office/powerpoint/2010/main" val="3035559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2BAC2-2BEB-4150-8564-FE27AE05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CCSPP Updates </a:t>
            </a:r>
            <a:r>
              <a:rPr lang="en-US" sz="2400" b="1" dirty="0"/>
              <a:t>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94D6C-3731-4FE3-8639-D1FAFC029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prstClr val="black"/>
                </a:solidFill>
                <a:ea typeface="Times New Roman" panose="02020603050405020304" pitchFamily="18" charset="0"/>
              </a:rPr>
              <a:t>In 2022, the California legislature allocated an additional $1,132,554,000 for additional implementation grants, through June 30, 2031.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prstClr val="black"/>
                </a:solidFill>
                <a:ea typeface="Times New Roman" panose="02020603050405020304" pitchFamily="18" charset="0"/>
              </a:rPr>
              <a:t>Also, $140,000,000 set aside for COEs to coordinate county level partnerships on behalf of grantees.</a:t>
            </a:r>
          </a:p>
        </p:txBody>
      </p:sp>
    </p:spTree>
    <p:extLst>
      <p:ext uri="{BB962C8B-B14F-4D97-AF65-F5344CB8AC3E}">
        <p14:creationId xmlns:p14="http://schemas.microsoft.com/office/powerpoint/2010/main" val="78640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2BAC2-2BEB-4150-8564-FE27AE05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CCSPP Updates </a:t>
            </a:r>
            <a:r>
              <a:rPr lang="en-US" sz="2400" b="1" dirty="0"/>
              <a:t>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94D6C-3731-4FE3-8639-D1FAFC029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599" y="1981200"/>
            <a:ext cx="8253047" cy="4114800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prstClr val="black"/>
                </a:solidFill>
                <a:ea typeface="Times New Roman" panose="02020603050405020304" pitchFamily="18" charset="0"/>
              </a:rPr>
              <a:t>Grant opportunities include: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prstClr val="black"/>
                </a:solidFill>
                <a:ea typeface="Times New Roman" panose="02020603050405020304" pitchFamily="18" charset="0"/>
              </a:rPr>
              <a:t>(Cohort 1 – Spring 2022, Cohort 2 – School Year 2022-23)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marL="463550" lvl="1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Planning Grants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1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en-US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Implementation Grants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1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Coordination Grants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have been converted to </a:t>
            </a:r>
            <a:r>
              <a:rPr lang="en-US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2-yr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Extensions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1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DED3A-67D5-41C4-86D1-9D2363D3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Community Schools Overview </a:t>
            </a:r>
            <a:r>
              <a:rPr lang="en-US" sz="2400" b="1" dirty="0"/>
              <a:t>(1)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24737-261F-4E60-94B1-21429C2DA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A community school is a “whole-child” school improvement strategy where the LEA and its schools work closely with teachers, students, and families. </a:t>
            </a:r>
          </a:p>
          <a:p>
            <a:pPr marL="0" indent="0">
              <a:buNone/>
            </a:pPr>
            <a:r>
              <a:rPr lang="en-US" dirty="0"/>
              <a:t>Community schools partner with community agencies and local government to align community resources to improve student outcomes. </a:t>
            </a:r>
          </a:p>
        </p:txBody>
      </p:sp>
    </p:spTree>
    <p:extLst>
      <p:ext uri="{BB962C8B-B14F-4D97-AF65-F5344CB8AC3E}">
        <p14:creationId xmlns:p14="http://schemas.microsoft.com/office/powerpoint/2010/main" val="2542666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B9237-5D28-49C8-8292-E82DA59D8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Community Schools Overview </a:t>
            </a:r>
            <a:r>
              <a:rPr lang="en-US" sz="2400" b="1" dirty="0"/>
              <a:t>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F2710-F48E-43AA-B264-77EEFAEAF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Community schools often include four evidence-informed programmatic features, which are aligned and integrated into culturally responsive, student-centered teaching and learning practices and environments.</a:t>
            </a:r>
          </a:p>
        </p:txBody>
      </p:sp>
    </p:spTree>
    <p:extLst>
      <p:ext uri="{BB962C8B-B14F-4D97-AF65-F5344CB8AC3E}">
        <p14:creationId xmlns:p14="http://schemas.microsoft.com/office/powerpoint/2010/main" val="3206307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BE95-82AB-46BD-B428-A1AEA789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Community Schools Overview </a:t>
            </a:r>
            <a:r>
              <a:rPr lang="en-US" sz="2400" b="1" dirty="0"/>
              <a:t>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19D45-A86A-4712-ABCA-E39FCAA96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four evidence-informed programmatic features are:</a:t>
            </a:r>
          </a:p>
          <a:p>
            <a:pPr>
              <a:spcAft>
                <a:spcPts val="800"/>
              </a:spcAft>
            </a:pPr>
            <a:r>
              <a:rPr lang="en-US" dirty="0"/>
              <a:t>Integrated support services;</a:t>
            </a:r>
          </a:p>
          <a:p>
            <a:pPr>
              <a:spcAft>
                <a:spcPts val="800"/>
              </a:spcAft>
            </a:pPr>
            <a:r>
              <a:rPr lang="en-US" dirty="0"/>
              <a:t>Family and community engagement;</a:t>
            </a:r>
          </a:p>
          <a:p>
            <a:pPr>
              <a:spcAft>
                <a:spcPts val="800"/>
              </a:spcAft>
            </a:pPr>
            <a:r>
              <a:rPr lang="en-US" dirty="0"/>
              <a:t>Collaborative leadership and practices for educators; and</a:t>
            </a:r>
          </a:p>
          <a:p>
            <a:r>
              <a:rPr lang="en-US" dirty="0"/>
              <a:t>Extended learning time and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1079212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BE95-82AB-46BD-B428-A1AEA789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Community Schools Overview </a:t>
            </a:r>
            <a:r>
              <a:rPr lang="en-US" sz="2400" b="1" dirty="0"/>
              <a:t>(4)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19D45-A86A-4712-ABCA-E39FCAA96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California Community Schools Framework</a:t>
            </a:r>
            <a:r>
              <a:rPr lang="en-US" dirty="0"/>
              <a:t>:</a:t>
            </a:r>
          </a:p>
          <a:p>
            <a:r>
              <a:rPr lang="en-US" dirty="0"/>
              <a:t>Four Pillars</a:t>
            </a:r>
          </a:p>
          <a:p>
            <a:r>
              <a:rPr lang="en-US" dirty="0"/>
              <a:t>Key Conditions for Learning</a:t>
            </a:r>
          </a:p>
          <a:p>
            <a:r>
              <a:rPr lang="en-US" dirty="0"/>
              <a:t>Cornerstone Commitments</a:t>
            </a:r>
          </a:p>
          <a:p>
            <a:r>
              <a:rPr lang="en-US" dirty="0"/>
              <a:t>Proven Practices</a:t>
            </a:r>
          </a:p>
          <a:p>
            <a:r>
              <a:rPr lang="en-US" dirty="0"/>
              <a:t>Key Roles</a:t>
            </a:r>
          </a:p>
          <a:p>
            <a:pPr marL="0" indent="0">
              <a:spcAft>
                <a:spcPts val="8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0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BE95-82AB-46BD-B428-A1AEA789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Community Schools Overview </a:t>
            </a:r>
            <a:r>
              <a:rPr lang="en-US" sz="2400" b="1" dirty="0"/>
              <a:t>(5)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19D45-A86A-4712-ABCA-E39FCAA96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Key Roles</a:t>
            </a:r>
            <a:r>
              <a:rPr lang="en-US" dirty="0"/>
              <a:t>:</a:t>
            </a:r>
          </a:p>
          <a:p>
            <a:r>
              <a:rPr lang="en-US" dirty="0"/>
              <a:t>Schools</a:t>
            </a:r>
          </a:p>
          <a:p>
            <a:r>
              <a:rPr lang="en-US" dirty="0"/>
              <a:t>LEAs</a:t>
            </a:r>
          </a:p>
          <a:p>
            <a:r>
              <a:rPr lang="en-US" dirty="0"/>
              <a:t>Community Partners / Local Governmental Agencies</a:t>
            </a:r>
          </a:p>
          <a:p>
            <a:r>
              <a:rPr lang="en-US" dirty="0"/>
              <a:t>COEs</a:t>
            </a:r>
          </a:p>
        </p:txBody>
      </p:sp>
    </p:spTree>
    <p:extLst>
      <p:ext uri="{BB962C8B-B14F-4D97-AF65-F5344CB8AC3E}">
        <p14:creationId xmlns:p14="http://schemas.microsoft.com/office/powerpoint/2010/main" val="333892729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3333CC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2684</TotalTime>
  <Words>443</Words>
  <Application>Microsoft Office PowerPoint</Application>
  <PresentationFormat>Widescreen</PresentationFormat>
  <Paragraphs>78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Times</vt:lpstr>
      <vt:lpstr>Blank Presentation</vt:lpstr>
      <vt:lpstr>California Community Schools Partnership Program  </vt:lpstr>
      <vt:lpstr>Agenda</vt:lpstr>
      <vt:lpstr>CCSPP Updates (1)</vt:lpstr>
      <vt:lpstr>CCSPP Updates (1)</vt:lpstr>
      <vt:lpstr>Community Schools Overview (1)</vt:lpstr>
      <vt:lpstr>Community Schools Overview (2)</vt:lpstr>
      <vt:lpstr>Community Schools Overview (3)</vt:lpstr>
      <vt:lpstr>Community Schools Overview (4)</vt:lpstr>
      <vt:lpstr>Community Schools Overview (5)</vt:lpstr>
      <vt:lpstr>Role of COEs</vt:lpstr>
      <vt:lpstr>TA / Implementation Support</vt:lpstr>
      <vt:lpstr>Resources</vt:lpstr>
      <vt:lpstr>Question and Answer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Dept of Education Presentation</dc:title>
  <dc:creator>Debbie Carriker</dc:creator>
  <cp:lastModifiedBy>Deanna Niebuhr</cp:lastModifiedBy>
  <cp:revision>139</cp:revision>
  <dcterms:created xsi:type="dcterms:W3CDTF">2016-12-13T00:20:38Z</dcterms:created>
  <dcterms:modified xsi:type="dcterms:W3CDTF">2022-08-08T21:59:46Z</dcterms:modified>
</cp:coreProperties>
</file>