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4106" r:id="rId2"/>
    <p:sldId id="297" r:id="rId3"/>
    <p:sldId id="3312" r:id="rId4"/>
    <p:sldId id="4112" r:id="rId5"/>
    <p:sldId id="4100" r:id="rId6"/>
    <p:sldId id="4092" r:id="rId7"/>
    <p:sldId id="4089" r:id="rId8"/>
    <p:sldId id="4084" r:id="rId9"/>
    <p:sldId id="4096" r:id="rId10"/>
    <p:sldId id="4094" r:id="rId11"/>
    <p:sldId id="4085" r:id="rId12"/>
    <p:sldId id="4097" r:id="rId13"/>
    <p:sldId id="411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AED1"/>
    <a:srgbClr val="D5EDEF"/>
    <a:srgbClr val="E0ED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31" autoAdjust="0"/>
    <p:restoredTop sz="94256" autoAdjust="0"/>
  </p:normalViewPr>
  <p:slideViewPr>
    <p:cSldViewPr snapToGrid="0">
      <p:cViewPr varScale="1">
        <p:scale>
          <a:sx n="69" d="100"/>
          <a:sy n="69" d="100"/>
        </p:scale>
        <p:origin x="57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451DA7-214F-4D31-B632-55EE1B883151}" type="datetimeFigureOut">
              <a:rPr lang="en-US" smtClean="0"/>
              <a:t>10/15/2021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CE1C67-AC78-40CE-87E2-A6DEE9ABFA63}" type="slidenum">
              <a:rPr lang="en-US" smtClean="0"/>
              <a:t>‹#›</a:t>
            </a:fld>
            <a:endParaRPr lang="en-US"/>
          </a:p>
        </p:txBody>
      </p:sp>
    </p:spTree>
    <p:extLst>
      <p:ext uri="{BB962C8B-B14F-4D97-AF65-F5344CB8AC3E}">
        <p14:creationId xmlns:p14="http://schemas.microsoft.com/office/powerpoint/2010/main" val="98620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B86561-62BC-4017-88A0-77152687E587}" type="slidenum">
              <a:rPr lang="en-US" altLang="en-US" smtClean="0"/>
              <a:pPr/>
              <a:t>1</a:t>
            </a:fld>
            <a:endParaRPr lang="en-US" altLang="en-US"/>
          </a:p>
        </p:txBody>
      </p:sp>
    </p:spTree>
    <p:extLst>
      <p:ext uri="{BB962C8B-B14F-4D97-AF65-F5344CB8AC3E}">
        <p14:creationId xmlns:p14="http://schemas.microsoft.com/office/powerpoint/2010/main" val="2066406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Expanded learning opportunities program added after AB 130 passed when it became clear that the program would impact TK expansion (</a:t>
            </a:r>
            <a:r>
              <a:rPr lang="en-US" dirty="0" err="1"/>
              <a:t>ie</a:t>
            </a:r>
            <a:r>
              <a:rPr lang="en-US" dirty="0"/>
              <a:t> because of the 9+ hour requirement for TK to 6</a:t>
            </a:r>
            <a:r>
              <a:rPr lang="en-US" baseline="30000" dirty="0"/>
              <a:t>th</a:t>
            </a:r>
            <a:r>
              <a:rPr lang="en-US" dirty="0"/>
              <a:t> grade unduplicated pupils)</a:t>
            </a:r>
          </a:p>
        </p:txBody>
      </p:sp>
      <p:sp>
        <p:nvSpPr>
          <p:cNvPr id="4" name="Slide Number Placeholder 3"/>
          <p:cNvSpPr>
            <a:spLocks noGrp="1"/>
          </p:cNvSpPr>
          <p:nvPr>
            <p:ph type="sldNum" sz="quarter" idx="5"/>
          </p:nvPr>
        </p:nvSpPr>
        <p:spPr/>
        <p:txBody>
          <a:bodyPr/>
          <a:lstStyle/>
          <a:p>
            <a:fld id="{E5CE1C67-AC78-40CE-87E2-A6DEE9ABFA63}" type="slidenum">
              <a:rPr lang="en-US" smtClean="0"/>
              <a:t>2</a:t>
            </a:fld>
            <a:endParaRPr lang="en-US"/>
          </a:p>
        </p:txBody>
      </p:sp>
    </p:spTree>
    <p:extLst>
      <p:ext uri="{BB962C8B-B14F-4D97-AF65-F5344CB8AC3E}">
        <p14:creationId xmlns:p14="http://schemas.microsoft.com/office/powerpoint/2010/main" val="3035771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CE1C67-AC78-40CE-87E2-A6DEE9ABFA63}" type="slidenum">
              <a:rPr lang="en-US" smtClean="0"/>
              <a:t>3</a:t>
            </a:fld>
            <a:endParaRPr lang="en-US"/>
          </a:p>
        </p:txBody>
      </p:sp>
    </p:spTree>
    <p:extLst>
      <p:ext uri="{BB962C8B-B14F-4D97-AF65-F5344CB8AC3E}">
        <p14:creationId xmlns:p14="http://schemas.microsoft.com/office/powerpoint/2010/main" val="2816760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briefly review all recommendations, and then circle back and discuss each one together. We suggest that you jot down a couple notes on topics as we run through them the first time. </a:t>
            </a:r>
          </a:p>
        </p:txBody>
      </p:sp>
      <p:sp>
        <p:nvSpPr>
          <p:cNvPr id="4" name="Slide Number Placeholder 3"/>
          <p:cNvSpPr>
            <a:spLocks noGrp="1"/>
          </p:cNvSpPr>
          <p:nvPr>
            <p:ph type="sldNum" sz="quarter" idx="5"/>
          </p:nvPr>
        </p:nvSpPr>
        <p:spPr/>
        <p:txBody>
          <a:bodyPr/>
          <a:lstStyle/>
          <a:p>
            <a:fld id="{E5CE1C67-AC78-40CE-87E2-A6DEE9ABFA63}" type="slidenum">
              <a:rPr lang="en-US" smtClean="0"/>
              <a:t>6</a:t>
            </a:fld>
            <a:endParaRPr lang="en-US"/>
          </a:p>
        </p:txBody>
      </p:sp>
    </p:spTree>
    <p:extLst>
      <p:ext uri="{BB962C8B-B14F-4D97-AF65-F5344CB8AC3E}">
        <p14:creationId xmlns:p14="http://schemas.microsoft.com/office/powerpoint/2010/main" val="943133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CE1C67-AC78-40CE-87E2-A6DEE9ABFA63}" type="slidenum">
              <a:rPr lang="en-US" smtClean="0"/>
              <a:t>7</a:t>
            </a:fld>
            <a:endParaRPr lang="en-US"/>
          </a:p>
        </p:txBody>
      </p:sp>
    </p:spTree>
    <p:extLst>
      <p:ext uri="{BB962C8B-B14F-4D97-AF65-F5344CB8AC3E}">
        <p14:creationId xmlns:p14="http://schemas.microsoft.com/office/powerpoint/2010/main" val="3988686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CE1C67-AC78-40CE-87E2-A6DEE9ABFA63}" type="slidenum">
              <a:rPr lang="en-US" smtClean="0"/>
              <a:t>10</a:t>
            </a:fld>
            <a:endParaRPr lang="en-US"/>
          </a:p>
        </p:txBody>
      </p:sp>
    </p:spTree>
    <p:extLst>
      <p:ext uri="{BB962C8B-B14F-4D97-AF65-F5344CB8AC3E}">
        <p14:creationId xmlns:p14="http://schemas.microsoft.com/office/powerpoint/2010/main" val="2301786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E5CE1C67-AC78-40CE-87E2-A6DEE9ABFA63}" type="slidenum">
              <a:rPr lang="en-US" smtClean="0"/>
              <a:t>13</a:t>
            </a:fld>
            <a:endParaRPr lang="en-US"/>
          </a:p>
        </p:txBody>
      </p:sp>
    </p:spTree>
    <p:extLst>
      <p:ext uri="{BB962C8B-B14F-4D97-AF65-F5344CB8AC3E}">
        <p14:creationId xmlns:p14="http://schemas.microsoft.com/office/powerpoint/2010/main" val="41504713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7" descr="COE Title Top 1_10x6.2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217" y="-74296"/>
            <a:ext cx="12302068" cy="451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COE Title Top 1_10x6.2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rot="10800000">
            <a:off x="-40217" y="6417946"/>
            <a:ext cx="12302068" cy="449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71901" y="377190"/>
            <a:ext cx="4652433" cy="716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11718" y="1677209"/>
            <a:ext cx="10974916" cy="1470660"/>
          </a:xfrm>
        </p:spPr>
        <p:txBody>
          <a:bodyPr lIns="0" tIns="0" rIns="0" bIns="0">
            <a:noAutofit/>
          </a:bodyPr>
          <a:lstStyle/>
          <a:p>
            <a:r>
              <a:rPr lang="en-US" dirty="0"/>
              <a:t>Click to edit Master title style</a:t>
            </a:r>
          </a:p>
        </p:txBody>
      </p:sp>
      <p:sp>
        <p:nvSpPr>
          <p:cNvPr id="3" name="Subtitle 2"/>
          <p:cNvSpPr>
            <a:spLocks noGrp="1"/>
          </p:cNvSpPr>
          <p:nvPr>
            <p:ph type="subTitle" idx="1"/>
          </p:nvPr>
        </p:nvSpPr>
        <p:spPr>
          <a:xfrm>
            <a:off x="611718" y="3433619"/>
            <a:ext cx="10974916" cy="1752600"/>
          </a:xfrm>
        </p:spPr>
        <p:txBody>
          <a:bodyPr lIns="0" tIns="0" rIns="0" bIns="0">
            <a:noAutofit/>
          </a:bodyPr>
          <a:lstStyle>
            <a:lvl1pPr marL="0" indent="0" algn="ctr">
              <a:buNone/>
              <a:defRPr>
                <a:solidFill>
                  <a:schemeClr val="tx1">
                    <a:tint val="75000"/>
                  </a:schemeClr>
                </a:solidFill>
              </a:defRPr>
            </a:lvl1pPr>
            <a:lvl2pPr marL="548640" indent="0" algn="ctr">
              <a:buNone/>
              <a:defRPr>
                <a:solidFill>
                  <a:schemeClr val="tx1">
                    <a:tint val="75000"/>
                  </a:schemeClr>
                </a:solidFill>
              </a:defRPr>
            </a:lvl2pPr>
            <a:lvl3pPr marL="1097280" indent="0" algn="ctr">
              <a:buNone/>
              <a:defRPr>
                <a:solidFill>
                  <a:schemeClr val="tx1">
                    <a:tint val="75000"/>
                  </a:schemeClr>
                </a:solidFill>
              </a:defRPr>
            </a:lvl3pPr>
            <a:lvl4pPr marL="1645920" indent="0" algn="ctr">
              <a:buNone/>
              <a:defRPr>
                <a:solidFill>
                  <a:schemeClr val="tx1">
                    <a:tint val="75000"/>
                  </a:schemeClr>
                </a:solidFill>
              </a:defRPr>
            </a:lvl4pPr>
            <a:lvl5pPr marL="2194560" indent="0" algn="ctr">
              <a:buNone/>
              <a:defRPr>
                <a:solidFill>
                  <a:schemeClr val="tx1">
                    <a:tint val="75000"/>
                  </a:schemeClr>
                </a:solidFill>
              </a:defRPr>
            </a:lvl5pPr>
            <a:lvl6pPr marL="2743200" indent="0" algn="ctr">
              <a:buNone/>
              <a:defRPr>
                <a:solidFill>
                  <a:schemeClr val="tx1">
                    <a:tint val="75000"/>
                  </a:schemeClr>
                </a:solidFill>
              </a:defRPr>
            </a:lvl6pPr>
            <a:lvl7pPr marL="3291840" indent="0" algn="ctr">
              <a:buNone/>
              <a:defRPr>
                <a:solidFill>
                  <a:schemeClr val="tx1">
                    <a:tint val="75000"/>
                  </a:schemeClr>
                </a:solidFill>
              </a:defRPr>
            </a:lvl7pPr>
            <a:lvl8pPr marL="3840480" indent="0" algn="ctr">
              <a:buNone/>
              <a:defRPr>
                <a:solidFill>
                  <a:schemeClr val="tx1">
                    <a:tint val="75000"/>
                  </a:schemeClr>
                </a:solidFill>
              </a:defRPr>
            </a:lvl8pPr>
            <a:lvl9pPr marL="438912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717312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91FDDD1-96F7-466C-9BF0-80A92B96DDA4}" type="datetime1">
              <a:rPr lang="en-US" altLang="en-US"/>
              <a:pPr/>
              <a:t>10/15/2021</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6" name="Slide Number Placeholder 5"/>
          <p:cNvSpPr>
            <a:spLocks noGrp="1"/>
          </p:cNvSpPr>
          <p:nvPr>
            <p:ph type="sldNum" sz="quarter" idx="12"/>
          </p:nvPr>
        </p:nvSpPr>
        <p:spPr/>
        <p:txBody>
          <a:bodyPr/>
          <a:lstStyle>
            <a:lvl1pPr>
              <a:defRPr/>
            </a:lvl1pPr>
          </a:lstStyle>
          <a:p>
            <a:fld id="{94FA1523-D1CB-419B-A71B-5DB36374CE80}" type="slidenum">
              <a:rPr lang="en-US" altLang="en-US"/>
              <a:pPr/>
              <a:t>‹#›</a:t>
            </a:fld>
            <a:endParaRPr lang="en-US" altLang="en-US"/>
          </a:p>
        </p:txBody>
      </p:sp>
    </p:spTree>
    <p:extLst>
      <p:ext uri="{BB962C8B-B14F-4D97-AF65-F5344CB8AC3E}">
        <p14:creationId xmlns:p14="http://schemas.microsoft.com/office/powerpoint/2010/main" val="2305493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320"/>
            <a:ext cx="2743200" cy="585216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320"/>
            <a:ext cx="8026400" cy="58521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07C78FA-9FB1-4E71-AB22-D5DC83F13BFA}" type="datetime1">
              <a:rPr lang="en-US" altLang="en-US"/>
              <a:pPr/>
              <a:t>10/15/2021</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6" name="Slide Number Placeholder 5"/>
          <p:cNvSpPr>
            <a:spLocks noGrp="1"/>
          </p:cNvSpPr>
          <p:nvPr>
            <p:ph type="sldNum" sz="quarter" idx="12"/>
          </p:nvPr>
        </p:nvSpPr>
        <p:spPr/>
        <p:txBody>
          <a:bodyPr/>
          <a:lstStyle>
            <a:lvl1pPr>
              <a:defRPr/>
            </a:lvl1pPr>
          </a:lstStyle>
          <a:p>
            <a:fld id="{B5AC8BC0-22E2-4442-A170-12CB9A876372}" type="slidenum">
              <a:rPr lang="en-US" altLang="en-US"/>
              <a:pPr/>
              <a:t>‹#›</a:t>
            </a:fld>
            <a:endParaRPr lang="en-US" altLang="en-US"/>
          </a:p>
        </p:txBody>
      </p:sp>
    </p:spTree>
    <p:extLst>
      <p:ext uri="{BB962C8B-B14F-4D97-AF65-F5344CB8AC3E}">
        <p14:creationId xmlns:p14="http://schemas.microsoft.com/office/powerpoint/2010/main" val="2720922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69524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ntroduction Slide 17">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C7710D6-3F7E-4D41-B8E2-99D3ADB1546F}"/>
              </a:ext>
            </a:extLst>
          </p:cNvPr>
          <p:cNvSpPr>
            <a:spLocks noGrp="1"/>
          </p:cNvSpPr>
          <p:nvPr>
            <p:ph type="pic" sz="quarter" idx="10"/>
          </p:nvPr>
        </p:nvSpPr>
        <p:spPr>
          <a:xfrm>
            <a:off x="1057897" y="1103535"/>
            <a:ext cx="4652919" cy="4650928"/>
          </a:xfrm>
          <a:custGeom>
            <a:avLst/>
            <a:gdLst>
              <a:gd name="connsiteX0" fmla="*/ 312 w 9303415"/>
              <a:gd name="connsiteY0" fmla="*/ 0 h 9301856"/>
              <a:gd name="connsiteX1" fmla="*/ 187222 w 9303415"/>
              <a:gd name="connsiteY1" fmla="*/ 0 h 9301856"/>
              <a:gd name="connsiteX2" fmla="*/ 7075455 w 9303415"/>
              <a:gd name="connsiteY2" fmla="*/ 0 h 9301856"/>
              <a:gd name="connsiteX3" fmla="*/ 9303415 w 9303415"/>
              <a:gd name="connsiteY3" fmla="*/ 2225468 h 9301856"/>
              <a:gd name="connsiteX4" fmla="*/ 9303415 w 9303415"/>
              <a:gd name="connsiteY4" fmla="*/ 9112455 h 9301856"/>
              <a:gd name="connsiteX5" fmla="*/ 9303415 w 9303415"/>
              <a:gd name="connsiteY5" fmla="*/ 9301856 h 9301856"/>
              <a:gd name="connsiteX6" fmla="*/ 9127720 w 9303415"/>
              <a:gd name="connsiteY6" fmla="*/ 9301856 h 9301856"/>
              <a:gd name="connsiteX7" fmla="*/ 2270638 w 9303415"/>
              <a:gd name="connsiteY7" fmla="*/ 9301856 h 9301856"/>
              <a:gd name="connsiteX8" fmla="*/ 1558 w 9303415"/>
              <a:gd name="connsiteY8" fmla="*/ 7035269 h 9301856"/>
              <a:gd name="connsiteX9" fmla="*/ 312 w 9303415"/>
              <a:gd name="connsiteY9" fmla="*/ 164481 h 9301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03415" h="9301856">
                <a:moveTo>
                  <a:pt x="312" y="0"/>
                </a:moveTo>
                <a:lnTo>
                  <a:pt x="187222" y="0"/>
                </a:lnTo>
                <a:cubicBezTo>
                  <a:pt x="2483715" y="0"/>
                  <a:pt x="4780208" y="0"/>
                  <a:pt x="7075455" y="0"/>
                </a:cubicBezTo>
                <a:cubicBezTo>
                  <a:pt x="8328994" y="0"/>
                  <a:pt x="9303415" y="974421"/>
                  <a:pt x="9303415" y="2225468"/>
                </a:cubicBezTo>
                <a:cubicBezTo>
                  <a:pt x="9303415" y="4520715"/>
                  <a:pt x="9303415" y="6817207"/>
                  <a:pt x="9303415" y="9112455"/>
                </a:cubicBezTo>
                <a:lnTo>
                  <a:pt x="9303415" y="9301856"/>
                </a:lnTo>
                <a:lnTo>
                  <a:pt x="9127720" y="9301856"/>
                </a:lnTo>
                <a:cubicBezTo>
                  <a:pt x="6841195" y="9301856"/>
                  <a:pt x="4555917" y="9301856"/>
                  <a:pt x="2270638" y="9301856"/>
                </a:cubicBezTo>
                <a:cubicBezTo>
                  <a:pt x="963519" y="9300610"/>
                  <a:pt x="2804" y="8341142"/>
                  <a:pt x="1558" y="7035269"/>
                </a:cubicBezTo>
                <a:cubicBezTo>
                  <a:pt x="-934" y="4745006"/>
                  <a:pt x="312" y="2454743"/>
                  <a:pt x="312" y="164481"/>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2166329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Introduction Slide 03">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D1056F3-F8DC-4BA5-BA6A-25016A2D4F49}"/>
              </a:ext>
            </a:extLst>
          </p:cNvPr>
          <p:cNvSpPr>
            <a:spLocks noGrp="1"/>
          </p:cNvSpPr>
          <p:nvPr>
            <p:ph type="pic" sz="quarter" idx="10"/>
          </p:nvPr>
        </p:nvSpPr>
        <p:spPr>
          <a:xfrm>
            <a:off x="834898" y="1205"/>
            <a:ext cx="3226195" cy="6855591"/>
          </a:xfrm>
          <a:custGeom>
            <a:avLst/>
            <a:gdLst>
              <a:gd name="connsiteX0" fmla="*/ 0 w 6450710"/>
              <a:gd name="connsiteY0" fmla="*/ 0 h 13711182"/>
              <a:gd name="connsiteX1" fmla="*/ 6450710 w 6450710"/>
              <a:gd name="connsiteY1" fmla="*/ 0 h 13711182"/>
              <a:gd name="connsiteX2" fmla="*/ 6450710 w 6450710"/>
              <a:gd name="connsiteY2" fmla="*/ 13711182 h 13711182"/>
              <a:gd name="connsiteX3" fmla="*/ 0 w 6450710"/>
              <a:gd name="connsiteY3" fmla="*/ 13711182 h 13711182"/>
            </a:gdLst>
            <a:ahLst/>
            <a:cxnLst>
              <a:cxn ang="0">
                <a:pos x="connsiteX0" y="connsiteY0"/>
              </a:cxn>
              <a:cxn ang="0">
                <a:pos x="connsiteX1" y="connsiteY1"/>
              </a:cxn>
              <a:cxn ang="0">
                <a:pos x="connsiteX2" y="connsiteY2"/>
              </a:cxn>
              <a:cxn ang="0">
                <a:pos x="connsiteX3" y="connsiteY3"/>
              </a:cxn>
            </a:cxnLst>
            <a:rect l="l" t="t" r="r" b="b"/>
            <a:pathLst>
              <a:path w="6450710" h="13711182">
                <a:moveTo>
                  <a:pt x="0" y="0"/>
                </a:moveTo>
                <a:lnTo>
                  <a:pt x="6450710" y="0"/>
                </a:lnTo>
                <a:lnTo>
                  <a:pt x="6450710" y="13711182"/>
                </a:lnTo>
                <a:lnTo>
                  <a:pt x="0" y="13711182"/>
                </a:ln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3637870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Problem 01">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352F0C8-485A-FF4B-A4C6-67F6F149976C}"/>
              </a:ext>
            </a:extLst>
          </p:cNvPr>
          <p:cNvSpPr>
            <a:spLocks noGrp="1"/>
          </p:cNvSpPr>
          <p:nvPr>
            <p:ph type="pic" sz="quarter" idx="10"/>
          </p:nvPr>
        </p:nvSpPr>
        <p:spPr>
          <a:xfrm>
            <a:off x="0" y="0"/>
            <a:ext cx="5108926" cy="6858000"/>
          </a:xfrm>
          <a:custGeom>
            <a:avLst/>
            <a:gdLst>
              <a:gd name="connsiteX0" fmla="*/ 0 w 10215191"/>
              <a:gd name="connsiteY0" fmla="*/ 0 h 13716000"/>
              <a:gd name="connsiteX1" fmla="*/ 3287179 w 10215191"/>
              <a:gd name="connsiteY1" fmla="*/ 0 h 13716000"/>
              <a:gd name="connsiteX2" fmla="*/ 3291721 w 10215191"/>
              <a:gd name="connsiteY2" fmla="*/ 0 h 13716000"/>
              <a:gd name="connsiteX3" fmla="*/ 3357150 w 10215191"/>
              <a:gd name="connsiteY3" fmla="*/ 0 h 13716000"/>
              <a:gd name="connsiteX4" fmla="*/ 3357150 w 10215191"/>
              <a:gd name="connsiteY4" fmla="*/ 616 h 13716000"/>
              <a:gd name="connsiteX5" fmla="*/ 3551651 w 10215191"/>
              <a:gd name="connsiteY5" fmla="*/ 2445 h 13716000"/>
              <a:gd name="connsiteX6" fmla="*/ 8630593 w 10215191"/>
              <a:gd name="connsiteY6" fmla="*/ 2473603 h 13716000"/>
              <a:gd name="connsiteX7" fmla="*/ 9220109 w 10215191"/>
              <a:gd name="connsiteY7" fmla="*/ 10415788 h 13716000"/>
              <a:gd name="connsiteX8" fmla="*/ 3510257 w 10215191"/>
              <a:gd name="connsiteY8" fmla="*/ 13714729 h 13716000"/>
              <a:gd name="connsiteX9" fmla="*/ 3357150 w 10215191"/>
              <a:gd name="connsiteY9" fmla="*/ 13715148 h 13716000"/>
              <a:gd name="connsiteX10" fmla="*/ 3357150 w 10215191"/>
              <a:gd name="connsiteY10" fmla="*/ 13716000 h 13716000"/>
              <a:gd name="connsiteX11" fmla="*/ 0 w 10215191"/>
              <a:gd name="connsiteY11" fmla="*/ 13716000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215191" h="13716000">
                <a:moveTo>
                  <a:pt x="0" y="0"/>
                </a:moveTo>
                <a:lnTo>
                  <a:pt x="3287179" y="0"/>
                </a:lnTo>
                <a:lnTo>
                  <a:pt x="3291721" y="0"/>
                </a:lnTo>
                <a:lnTo>
                  <a:pt x="3357150" y="0"/>
                </a:lnTo>
                <a:lnTo>
                  <a:pt x="3357150" y="616"/>
                </a:lnTo>
                <a:lnTo>
                  <a:pt x="3551651" y="2445"/>
                </a:lnTo>
                <a:cubicBezTo>
                  <a:pt x="5480388" y="57684"/>
                  <a:pt x="7344267" y="926442"/>
                  <a:pt x="8630593" y="2473603"/>
                </a:cubicBezTo>
                <a:cubicBezTo>
                  <a:pt x="10501613" y="4724020"/>
                  <a:pt x="10738377" y="7913799"/>
                  <a:pt x="9220109" y="10415788"/>
                </a:cubicBezTo>
                <a:cubicBezTo>
                  <a:pt x="7986516" y="12448653"/>
                  <a:pt x="5815207" y="13663476"/>
                  <a:pt x="3510257" y="13714729"/>
                </a:cubicBezTo>
                <a:lnTo>
                  <a:pt x="3357150" y="13715148"/>
                </a:lnTo>
                <a:lnTo>
                  <a:pt x="3357150" y="13716000"/>
                </a:lnTo>
                <a:lnTo>
                  <a:pt x="0" y="13716000"/>
                </a:lnTo>
                <a:close/>
              </a:path>
            </a:pathLst>
          </a:custGeom>
          <a:solidFill>
            <a:schemeClr val="bg1">
              <a:lumMod val="95000"/>
            </a:schemeClr>
          </a:solidFill>
        </p:spPr>
        <p:txBody>
          <a:bodyPr wrap="square" anchor="ctr">
            <a:noAutofit/>
          </a:bodyPr>
          <a:lstStyle>
            <a:lvl1pPr marL="0" indent="0" algn="ctr">
              <a:buNone/>
              <a:defRPr/>
            </a:lvl1pPr>
          </a:lstStyle>
          <a:p>
            <a:endParaRPr lang="en-US"/>
          </a:p>
        </p:txBody>
      </p:sp>
    </p:spTree>
    <p:extLst>
      <p:ext uri="{BB962C8B-B14F-4D97-AF65-F5344CB8AC3E}">
        <p14:creationId xmlns:p14="http://schemas.microsoft.com/office/powerpoint/2010/main" val="331018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oAutofit/>
          </a:bodyPr>
          <a:lstStyle/>
          <a:p>
            <a:r>
              <a:rPr lang="en-US"/>
              <a:t>Click to edit Master title style</a:t>
            </a:r>
          </a:p>
        </p:txBody>
      </p:sp>
      <p:sp>
        <p:nvSpPr>
          <p:cNvPr id="3" name="Content Placeholder 2"/>
          <p:cNvSpPr>
            <a:spLocks noGrp="1"/>
          </p:cNvSpPr>
          <p:nvPr>
            <p:ph idx="1"/>
          </p:nvPr>
        </p:nvSpPr>
        <p:spPr/>
        <p:txBody>
          <a:bodyPr lIns="0" tIns="0" rIns="0" bIns="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37C71D0E-126A-48A9-A6FE-2FFCA8BCFA60}" type="datetime1">
              <a:rPr lang="en-US" altLang="en-US"/>
              <a:pPr/>
              <a:t>10/15/2021</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6" name="Slide Number Placeholder 5"/>
          <p:cNvSpPr>
            <a:spLocks noGrp="1"/>
          </p:cNvSpPr>
          <p:nvPr>
            <p:ph type="sldNum" sz="quarter" idx="12"/>
          </p:nvPr>
        </p:nvSpPr>
        <p:spPr/>
        <p:txBody>
          <a:bodyPr/>
          <a:lstStyle>
            <a:lvl1pPr>
              <a:defRPr>
                <a:effectLst>
                  <a:outerShdw blurRad="38100" dist="38100" dir="2700000" algn="tl">
                    <a:srgbClr val="C0C0C0"/>
                  </a:outerShdw>
                </a:effectLst>
              </a:defRPr>
            </a:lvl1pPr>
          </a:lstStyle>
          <a:p>
            <a:fld id="{090B5002-71AA-4AD7-82F1-3A2AEAC6BA1E}" type="slidenum">
              <a:rPr lang="en-US" altLang="en-US"/>
              <a:pPr/>
              <a:t>‹#›</a:t>
            </a:fld>
            <a:endParaRPr lang="en-US" altLang="en-US"/>
          </a:p>
        </p:txBody>
      </p:sp>
    </p:spTree>
    <p:extLst>
      <p:ext uri="{BB962C8B-B14F-4D97-AF65-F5344CB8AC3E}">
        <p14:creationId xmlns:p14="http://schemas.microsoft.com/office/powerpoint/2010/main" val="158412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266"/>
            <a:ext cx="10363200" cy="1362074"/>
          </a:xfrm>
        </p:spPr>
        <p:txBody>
          <a:bodyPr anchor="t"/>
          <a:lstStyle>
            <a:lvl1pPr algn="l">
              <a:defRPr sz="4800" b="1" cap="all"/>
            </a:lvl1pPr>
          </a:lstStyle>
          <a:p>
            <a:r>
              <a:rPr lang="en-US"/>
              <a:t>Click to edit Master title style</a:t>
            </a:r>
          </a:p>
        </p:txBody>
      </p:sp>
      <p:sp>
        <p:nvSpPr>
          <p:cNvPr id="3" name="Text Placeholder 2"/>
          <p:cNvSpPr>
            <a:spLocks noGrp="1"/>
          </p:cNvSpPr>
          <p:nvPr>
            <p:ph type="body" idx="1"/>
          </p:nvPr>
        </p:nvSpPr>
        <p:spPr>
          <a:xfrm>
            <a:off x="963084" y="2907030"/>
            <a:ext cx="10363200" cy="1499236"/>
          </a:xfrm>
        </p:spPr>
        <p:txBody>
          <a:bodyPr anchor="b"/>
          <a:lstStyle>
            <a:lvl1pPr marL="0" indent="0">
              <a:buNone/>
              <a:defRPr sz="2400">
                <a:solidFill>
                  <a:schemeClr val="tx1">
                    <a:tint val="75000"/>
                  </a:schemeClr>
                </a:solidFill>
              </a:defRPr>
            </a:lvl1pPr>
            <a:lvl2pPr marL="548640" indent="0">
              <a:buNone/>
              <a:defRPr sz="2160">
                <a:solidFill>
                  <a:schemeClr val="tx1">
                    <a:tint val="75000"/>
                  </a:schemeClr>
                </a:solidFill>
              </a:defRPr>
            </a:lvl2pPr>
            <a:lvl3pPr marL="1097280" indent="0">
              <a:buNone/>
              <a:defRPr sz="1920">
                <a:solidFill>
                  <a:schemeClr val="tx1">
                    <a:tint val="75000"/>
                  </a:schemeClr>
                </a:solidFill>
              </a:defRPr>
            </a:lvl3pPr>
            <a:lvl4pPr marL="1645920" indent="0">
              <a:buNone/>
              <a:defRPr sz="1680">
                <a:solidFill>
                  <a:schemeClr val="tx1">
                    <a:tint val="75000"/>
                  </a:schemeClr>
                </a:solidFill>
              </a:defRPr>
            </a:lvl4pPr>
            <a:lvl5pPr marL="2194560" indent="0">
              <a:buNone/>
              <a:defRPr sz="1680">
                <a:solidFill>
                  <a:schemeClr val="tx1">
                    <a:tint val="75000"/>
                  </a:schemeClr>
                </a:solidFill>
              </a:defRPr>
            </a:lvl5pPr>
            <a:lvl6pPr marL="2743200" indent="0">
              <a:buNone/>
              <a:defRPr sz="1680">
                <a:solidFill>
                  <a:schemeClr val="tx1">
                    <a:tint val="75000"/>
                  </a:schemeClr>
                </a:solidFill>
              </a:defRPr>
            </a:lvl6pPr>
            <a:lvl7pPr marL="3291840" indent="0">
              <a:buNone/>
              <a:defRPr sz="1680">
                <a:solidFill>
                  <a:schemeClr val="tx1">
                    <a:tint val="75000"/>
                  </a:schemeClr>
                </a:solidFill>
              </a:defRPr>
            </a:lvl7pPr>
            <a:lvl8pPr marL="3840480" indent="0">
              <a:buNone/>
              <a:defRPr sz="1680">
                <a:solidFill>
                  <a:schemeClr val="tx1">
                    <a:tint val="75000"/>
                  </a:schemeClr>
                </a:solidFill>
              </a:defRPr>
            </a:lvl8pPr>
            <a:lvl9pPr marL="4389120" indent="0">
              <a:buNone/>
              <a:defRPr sz="1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0E6ED45A-0BA2-4E89-98D5-5378103C8BFC}" type="datetime1">
              <a:rPr lang="en-US" altLang="en-US"/>
              <a:pPr/>
              <a:t>10/15/2021</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6" name="Slide Number Placeholder 5"/>
          <p:cNvSpPr>
            <a:spLocks noGrp="1"/>
          </p:cNvSpPr>
          <p:nvPr>
            <p:ph type="sldNum" sz="quarter" idx="12"/>
          </p:nvPr>
        </p:nvSpPr>
        <p:spPr/>
        <p:txBody>
          <a:bodyPr/>
          <a:lstStyle>
            <a:lvl1pPr>
              <a:defRPr/>
            </a:lvl1pPr>
          </a:lstStyle>
          <a:p>
            <a:fld id="{0EAABEC2-B358-4793-9A8C-3A2E1D3D12A7}" type="slidenum">
              <a:rPr lang="en-US" altLang="en-US"/>
              <a:pPr/>
              <a:t>‹#›</a:t>
            </a:fld>
            <a:endParaRPr lang="en-US" altLang="en-US"/>
          </a:p>
        </p:txBody>
      </p:sp>
    </p:spTree>
    <p:extLst>
      <p:ext uri="{BB962C8B-B14F-4D97-AF65-F5344CB8AC3E}">
        <p14:creationId xmlns:p14="http://schemas.microsoft.com/office/powerpoint/2010/main" val="1101588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526280"/>
          </a:xfrm>
        </p:spPr>
        <p:txBody>
          <a:bodyPr/>
          <a:lstStyle>
            <a:lvl1pPr>
              <a:defRPr sz="3360"/>
            </a:lvl1pPr>
            <a:lvl2pPr>
              <a:defRPr sz="2880"/>
            </a:lvl2pPr>
            <a:lvl3pPr>
              <a:defRPr sz="2400"/>
            </a:lvl3pPr>
            <a:lvl4pPr>
              <a:defRPr sz="2160"/>
            </a:lvl4pPr>
            <a:lvl5pPr>
              <a:defRPr sz="2160"/>
            </a:lvl5pPr>
            <a:lvl6pPr>
              <a:defRPr sz="2160"/>
            </a:lvl6pPr>
            <a:lvl7pPr>
              <a:defRPr sz="2160"/>
            </a:lvl7pPr>
            <a:lvl8pPr>
              <a:defRPr sz="2160"/>
            </a:lvl8pPr>
            <a:lvl9pPr>
              <a:defRPr sz="21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526280"/>
          </a:xfrm>
        </p:spPr>
        <p:txBody>
          <a:bodyPr/>
          <a:lstStyle>
            <a:lvl1pPr>
              <a:defRPr sz="3360"/>
            </a:lvl1pPr>
            <a:lvl2pPr>
              <a:defRPr sz="2880"/>
            </a:lvl2pPr>
            <a:lvl3pPr>
              <a:defRPr sz="2400"/>
            </a:lvl3pPr>
            <a:lvl4pPr>
              <a:defRPr sz="2160"/>
            </a:lvl4pPr>
            <a:lvl5pPr>
              <a:defRPr sz="2160"/>
            </a:lvl5pPr>
            <a:lvl6pPr>
              <a:defRPr sz="2160"/>
            </a:lvl6pPr>
            <a:lvl7pPr>
              <a:defRPr sz="2160"/>
            </a:lvl7pPr>
            <a:lvl8pPr>
              <a:defRPr sz="2160"/>
            </a:lvl8pPr>
            <a:lvl9pPr>
              <a:defRPr sz="21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903BE012-397B-48C4-BCE0-7C4B9CB597A5}" type="datetime1">
              <a:rPr lang="en-US" altLang="en-US"/>
              <a:pPr/>
              <a:t>10/15/2021</a:t>
            </a:fld>
            <a:endParaRPr lang="en-US" altLang="en-US"/>
          </a:p>
        </p:txBody>
      </p:sp>
      <p:sp>
        <p:nvSpPr>
          <p:cNvPr id="6"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7" name="Slide Number Placeholder 5"/>
          <p:cNvSpPr>
            <a:spLocks noGrp="1"/>
          </p:cNvSpPr>
          <p:nvPr>
            <p:ph type="sldNum" sz="quarter" idx="12"/>
          </p:nvPr>
        </p:nvSpPr>
        <p:spPr/>
        <p:txBody>
          <a:bodyPr/>
          <a:lstStyle>
            <a:lvl1pPr>
              <a:defRPr/>
            </a:lvl1pPr>
          </a:lstStyle>
          <a:p>
            <a:fld id="{E31CAD01-ECF1-43C9-9D41-EC38740C2A49}" type="slidenum">
              <a:rPr lang="en-US" altLang="en-US"/>
              <a:pPr/>
              <a:t>‹#›</a:t>
            </a:fld>
            <a:endParaRPr lang="en-US" altLang="en-US"/>
          </a:p>
        </p:txBody>
      </p:sp>
    </p:spTree>
    <p:extLst>
      <p:ext uri="{BB962C8B-B14F-4D97-AF65-F5344CB8AC3E}">
        <p14:creationId xmlns:p14="http://schemas.microsoft.com/office/powerpoint/2010/main" val="2348658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430"/>
            <a:ext cx="5386917" cy="640080"/>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a:t>Click to edit Master text styles</a:t>
            </a:r>
          </a:p>
        </p:txBody>
      </p:sp>
      <p:sp>
        <p:nvSpPr>
          <p:cNvPr id="4" name="Content Placeholder 3"/>
          <p:cNvSpPr>
            <a:spLocks noGrp="1"/>
          </p:cNvSpPr>
          <p:nvPr>
            <p:ph sz="half" idx="2"/>
          </p:nvPr>
        </p:nvSpPr>
        <p:spPr>
          <a:xfrm>
            <a:off x="609600" y="2175511"/>
            <a:ext cx="5386917" cy="3950970"/>
          </a:xfrm>
        </p:spPr>
        <p:txBody>
          <a:bodyPr/>
          <a:lstStyle>
            <a:lvl1pPr>
              <a:defRPr sz="2880"/>
            </a:lvl1pPr>
            <a:lvl2pPr>
              <a:defRPr sz="2400"/>
            </a:lvl2pPr>
            <a:lvl3pPr>
              <a:defRPr sz="2160"/>
            </a:lvl3pPr>
            <a:lvl4pPr>
              <a:defRPr sz="1920"/>
            </a:lvl4pPr>
            <a:lvl5pPr>
              <a:defRPr sz="1920"/>
            </a:lvl5pPr>
            <a:lvl6pPr>
              <a:defRPr sz="1920"/>
            </a:lvl6pPr>
            <a:lvl7pPr>
              <a:defRPr sz="1920"/>
            </a:lvl7pPr>
            <a:lvl8pPr>
              <a:defRPr sz="1920"/>
            </a:lvl8pPr>
            <a:lvl9pPr>
              <a:defRPr sz="19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430"/>
            <a:ext cx="5389033" cy="640080"/>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a:t>Click to edit Master text styles</a:t>
            </a:r>
          </a:p>
        </p:txBody>
      </p:sp>
      <p:sp>
        <p:nvSpPr>
          <p:cNvPr id="6" name="Content Placeholder 5"/>
          <p:cNvSpPr>
            <a:spLocks noGrp="1"/>
          </p:cNvSpPr>
          <p:nvPr>
            <p:ph sz="quarter" idx="4"/>
          </p:nvPr>
        </p:nvSpPr>
        <p:spPr>
          <a:xfrm>
            <a:off x="6193368" y="2175511"/>
            <a:ext cx="5389033" cy="3950970"/>
          </a:xfrm>
        </p:spPr>
        <p:txBody>
          <a:bodyPr/>
          <a:lstStyle>
            <a:lvl1pPr>
              <a:defRPr sz="2880"/>
            </a:lvl1pPr>
            <a:lvl2pPr>
              <a:defRPr sz="2400"/>
            </a:lvl2pPr>
            <a:lvl3pPr>
              <a:defRPr sz="2160"/>
            </a:lvl3pPr>
            <a:lvl4pPr>
              <a:defRPr sz="1920"/>
            </a:lvl4pPr>
            <a:lvl5pPr>
              <a:defRPr sz="1920"/>
            </a:lvl5pPr>
            <a:lvl6pPr>
              <a:defRPr sz="1920"/>
            </a:lvl6pPr>
            <a:lvl7pPr>
              <a:defRPr sz="1920"/>
            </a:lvl7pPr>
            <a:lvl8pPr>
              <a:defRPr sz="1920"/>
            </a:lvl8pPr>
            <a:lvl9pPr>
              <a:defRPr sz="19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229C06C5-C7A8-4963-9978-13312DF95E33}" type="datetime1">
              <a:rPr lang="en-US" altLang="en-US"/>
              <a:pPr/>
              <a:t>10/15/2021</a:t>
            </a:fld>
            <a:endParaRPr lang="en-US" altLang="en-US"/>
          </a:p>
        </p:txBody>
      </p:sp>
      <p:sp>
        <p:nvSpPr>
          <p:cNvPr id="8"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9" name="Slide Number Placeholder 5"/>
          <p:cNvSpPr>
            <a:spLocks noGrp="1"/>
          </p:cNvSpPr>
          <p:nvPr>
            <p:ph type="sldNum" sz="quarter" idx="12"/>
          </p:nvPr>
        </p:nvSpPr>
        <p:spPr/>
        <p:txBody>
          <a:bodyPr/>
          <a:lstStyle>
            <a:lvl1pPr>
              <a:defRPr/>
            </a:lvl1pPr>
          </a:lstStyle>
          <a:p>
            <a:fld id="{9EF56806-FC4E-42BD-A13C-8B273026D76D}" type="slidenum">
              <a:rPr lang="en-US" altLang="en-US"/>
              <a:pPr/>
              <a:t>‹#›</a:t>
            </a:fld>
            <a:endParaRPr lang="en-US" altLang="en-US"/>
          </a:p>
        </p:txBody>
      </p:sp>
    </p:spTree>
    <p:extLst>
      <p:ext uri="{BB962C8B-B14F-4D97-AF65-F5344CB8AC3E}">
        <p14:creationId xmlns:p14="http://schemas.microsoft.com/office/powerpoint/2010/main" val="570045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1AB56C73-898D-40CE-A27B-96A48390E7FF}" type="datetime1">
              <a:rPr lang="en-US" altLang="en-US"/>
              <a:pPr/>
              <a:t>10/15/2021</a:t>
            </a:fld>
            <a:endParaRPr lang="en-US" altLang="en-US"/>
          </a:p>
        </p:txBody>
      </p:sp>
      <p:sp>
        <p:nvSpPr>
          <p:cNvPr id="4"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5" name="Slide Number Placeholder 5"/>
          <p:cNvSpPr>
            <a:spLocks noGrp="1"/>
          </p:cNvSpPr>
          <p:nvPr>
            <p:ph type="sldNum" sz="quarter" idx="12"/>
          </p:nvPr>
        </p:nvSpPr>
        <p:spPr/>
        <p:txBody>
          <a:bodyPr/>
          <a:lstStyle>
            <a:lvl1pPr>
              <a:defRPr/>
            </a:lvl1pPr>
          </a:lstStyle>
          <a:p>
            <a:fld id="{01244FD6-A47D-43AB-A667-80FAFC7C1A3B}" type="slidenum">
              <a:rPr lang="en-US" altLang="en-US"/>
              <a:pPr/>
              <a:t>‹#›</a:t>
            </a:fld>
            <a:endParaRPr lang="en-US" altLang="en-US"/>
          </a:p>
        </p:txBody>
      </p:sp>
    </p:spTree>
    <p:extLst>
      <p:ext uri="{BB962C8B-B14F-4D97-AF65-F5344CB8AC3E}">
        <p14:creationId xmlns:p14="http://schemas.microsoft.com/office/powerpoint/2010/main" val="3748558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E2EEF62D-BF07-4790-9472-FC14D9821ED0}" type="datetime1">
              <a:rPr lang="en-US" altLang="en-US"/>
              <a:pPr/>
              <a:t>10/15/2021</a:t>
            </a:fld>
            <a:endParaRPr lang="en-US" altLang="en-US"/>
          </a:p>
        </p:txBody>
      </p:sp>
      <p:sp>
        <p:nvSpPr>
          <p:cNvPr id="3"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4" name="Slide Number Placeholder 5"/>
          <p:cNvSpPr>
            <a:spLocks noGrp="1"/>
          </p:cNvSpPr>
          <p:nvPr>
            <p:ph type="sldNum" sz="quarter" idx="12"/>
          </p:nvPr>
        </p:nvSpPr>
        <p:spPr/>
        <p:txBody>
          <a:bodyPr/>
          <a:lstStyle>
            <a:lvl1pPr>
              <a:defRPr/>
            </a:lvl1pPr>
          </a:lstStyle>
          <a:p>
            <a:fld id="{F9AB140A-1D7E-4F0F-9548-41A68245D6C5}" type="slidenum">
              <a:rPr lang="en-US" altLang="en-US"/>
              <a:pPr/>
              <a:t>‹#›</a:t>
            </a:fld>
            <a:endParaRPr lang="en-US" altLang="en-US"/>
          </a:p>
        </p:txBody>
      </p:sp>
    </p:spTree>
    <p:extLst>
      <p:ext uri="{BB962C8B-B14F-4D97-AF65-F5344CB8AC3E}">
        <p14:creationId xmlns:p14="http://schemas.microsoft.com/office/powerpoint/2010/main" val="807991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2416"/>
            <a:ext cx="4011084" cy="1162050"/>
          </a:xfrm>
        </p:spPr>
        <p:txBody>
          <a:bodyPr anchor="b"/>
          <a:lstStyle>
            <a:lvl1pPr algn="l">
              <a:defRPr sz="2400" b="1"/>
            </a:lvl1pPr>
          </a:lstStyle>
          <a:p>
            <a:r>
              <a:rPr lang="en-US"/>
              <a:t>Click to edit Master title style</a:t>
            </a:r>
          </a:p>
        </p:txBody>
      </p:sp>
      <p:sp>
        <p:nvSpPr>
          <p:cNvPr id="3" name="Content Placeholder 2"/>
          <p:cNvSpPr>
            <a:spLocks noGrp="1"/>
          </p:cNvSpPr>
          <p:nvPr>
            <p:ph idx="1"/>
          </p:nvPr>
        </p:nvSpPr>
        <p:spPr>
          <a:xfrm>
            <a:off x="4766733" y="272416"/>
            <a:ext cx="6815667" cy="5854064"/>
          </a:xfrm>
        </p:spPr>
        <p:txBody>
          <a:bodyPr/>
          <a:lstStyle>
            <a:lvl1pPr>
              <a:defRPr sz="3840"/>
            </a:lvl1pPr>
            <a:lvl2pPr>
              <a:defRPr sz="3360"/>
            </a:lvl2pPr>
            <a:lvl3pPr>
              <a:defRPr sz="288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4466"/>
            <a:ext cx="4011084" cy="4692014"/>
          </a:xfrm>
        </p:spPr>
        <p:txBody>
          <a:bodyPr/>
          <a:lstStyle>
            <a:lvl1pPr marL="0" indent="0">
              <a:buNone/>
              <a:defRPr sz="1680"/>
            </a:lvl1pPr>
            <a:lvl2pPr marL="548640" indent="0">
              <a:buNone/>
              <a:defRPr sz="1440"/>
            </a:lvl2pPr>
            <a:lvl3pPr marL="1097280" indent="0">
              <a:buNone/>
              <a:defRPr sz="1200"/>
            </a:lvl3pPr>
            <a:lvl4pPr marL="1645920" indent="0">
              <a:buNone/>
              <a:defRPr sz="1080"/>
            </a:lvl4pPr>
            <a:lvl5pPr marL="2194560" indent="0">
              <a:buNone/>
              <a:defRPr sz="1080"/>
            </a:lvl5pPr>
            <a:lvl6pPr marL="2743200" indent="0">
              <a:buNone/>
              <a:defRPr sz="1080"/>
            </a:lvl6pPr>
            <a:lvl7pPr marL="3291840" indent="0">
              <a:buNone/>
              <a:defRPr sz="1080"/>
            </a:lvl7pPr>
            <a:lvl8pPr marL="3840480" indent="0">
              <a:buNone/>
              <a:defRPr sz="1080"/>
            </a:lvl8pPr>
            <a:lvl9pPr marL="4389120" indent="0">
              <a:buNone/>
              <a:defRPr sz="108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B2B28BF5-8BD6-44F2-BEB3-6AA97BF16E1A}" type="datetime1">
              <a:rPr lang="en-US" altLang="en-US"/>
              <a:pPr/>
              <a:t>10/15/2021</a:t>
            </a:fld>
            <a:endParaRPr lang="en-US" altLang="en-US"/>
          </a:p>
        </p:txBody>
      </p:sp>
      <p:sp>
        <p:nvSpPr>
          <p:cNvPr id="6"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7" name="Slide Number Placeholder 5"/>
          <p:cNvSpPr>
            <a:spLocks noGrp="1"/>
          </p:cNvSpPr>
          <p:nvPr>
            <p:ph type="sldNum" sz="quarter" idx="12"/>
          </p:nvPr>
        </p:nvSpPr>
        <p:spPr/>
        <p:txBody>
          <a:bodyPr/>
          <a:lstStyle>
            <a:lvl1pPr>
              <a:defRPr/>
            </a:lvl1pPr>
          </a:lstStyle>
          <a:p>
            <a:fld id="{C7F2CB4A-CA45-4694-B6BC-1E1FA35987B6}" type="slidenum">
              <a:rPr lang="en-US" altLang="en-US"/>
              <a:pPr/>
              <a:t>‹#›</a:t>
            </a:fld>
            <a:endParaRPr lang="en-US" altLang="en-US"/>
          </a:p>
        </p:txBody>
      </p:sp>
    </p:spTree>
    <p:extLst>
      <p:ext uri="{BB962C8B-B14F-4D97-AF65-F5344CB8AC3E}">
        <p14:creationId xmlns:p14="http://schemas.microsoft.com/office/powerpoint/2010/main" val="3098369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7690"/>
          </a:xfrm>
        </p:spPr>
        <p:txBody>
          <a:bodyPr anchor="b"/>
          <a:lstStyle>
            <a:lvl1pPr algn="l">
              <a:defRPr sz="2400" b="1"/>
            </a:lvl1pPr>
          </a:lstStyle>
          <a:p>
            <a:r>
              <a:rPr lang="en-US"/>
              <a:t>Click to edit Master title style</a:t>
            </a:r>
          </a:p>
        </p:txBody>
      </p:sp>
      <p:sp>
        <p:nvSpPr>
          <p:cNvPr id="3" name="Picture Placeholder 2"/>
          <p:cNvSpPr>
            <a:spLocks noGrp="1"/>
          </p:cNvSpPr>
          <p:nvPr>
            <p:ph type="pic" idx="1"/>
          </p:nvPr>
        </p:nvSpPr>
        <p:spPr>
          <a:xfrm>
            <a:off x="2389717" y="613410"/>
            <a:ext cx="7315200" cy="4114800"/>
          </a:xfrm>
        </p:spPr>
        <p:txBody>
          <a:bodyPr rtlCol="0">
            <a:normAutofit/>
          </a:bodyPr>
          <a:lstStyle>
            <a:lvl1pPr marL="0" indent="0">
              <a:buNone/>
              <a:defRPr sz="3840"/>
            </a:lvl1pPr>
            <a:lvl2pPr marL="548640" indent="0">
              <a:buNone/>
              <a:defRPr sz="3360"/>
            </a:lvl2pPr>
            <a:lvl3pPr marL="1097280" indent="0">
              <a:buNone/>
              <a:defRPr sz="2880"/>
            </a:lvl3pPr>
            <a:lvl4pPr marL="1645920" indent="0">
              <a:buNone/>
              <a:defRPr sz="2400"/>
            </a:lvl4pPr>
            <a:lvl5pPr marL="2194560" indent="0">
              <a:buNone/>
              <a:defRPr sz="2400"/>
            </a:lvl5pPr>
            <a:lvl6pPr marL="2743200" indent="0">
              <a:buNone/>
              <a:defRPr sz="2400"/>
            </a:lvl6pPr>
            <a:lvl7pPr marL="3291840" indent="0">
              <a:buNone/>
              <a:defRPr sz="2400"/>
            </a:lvl7pPr>
            <a:lvl8pPr marL="3840480" indent="0">
              <a:buNone/>
              <a:defRPr sz="2400"/>
            </a:lvl8pPr>
            <a:lvl9pPr marL="4389120" indent="0">
              <a:buNone/>
              <a:defRPr sz="2400"/>
            </a:lvl9pPr>
          </a:lstStyle>
          <a:p>
            <a:pPr lvl="0"/>
            <a:endParaRPr lang="en-US" noProof="0"/>
          </a:p>
        </p:txBody>
      </p:sp>
      <p:sp>
        <p:nvSpPr>
          <p:cNvPr id="4" name="Text Placeholder 3"/>
          <p:cNvSpPr>
            <a:spLocks noGrp="1"/>
          </p:cNvSpPr>
          <p:nvPr>
            <p:ph type="body" sz="half" idx="2"/>
          </p:nvPr>
        </p:nvSpPr>
        <p:spPr>
          <a:xfrm>
            <a:off x="2389717" y="5368291"/>
            <a:ext cx="7315200" cy="803910"/>
          </a:xfrm>
        </p:spPr>
        <p:txBody>
          <a:bodyPr/>
          <a:lstStyle>
            <a:lvl1pPr marL="0" indent="0">
              <a:buNone/>
              <a:defRPr sz="1680"/>
            </a:lvl1pPr>
            <a:lvl2pPr marL="548640" indent="0">
              <a:buNone/>
              <a:defRPr sz="1440"/>
            </a:lvl2pPr>
            <a:lvl3pPr marL="1097280" indent="0">
              <a:buNone/>
              <a:defRPr sz="1200"/>
            </a:lvl3pPr>
            <a:lvl4pPr marL="1645920" indent="0">
              <a:buNone/>
              <a:defRPr sz="1080"/>
            </a:lvl4pPr>
            <a:lvl5pPr marL="2194560" indent="0">
              <a:buNone/>
              <a:defRPr sz="1080"/>
            </a:lvl5pPr>
            <a:lvl6pPr marL="2743200" indent="0">
              <a:buNone/>
              <a:defRPr sz="1080"/>
            </a:lvl6pPr>
            <a:lvl7pPr marL="3291840" indent="0">
              <a:buNone/>
              <a:defRPr sz="1080"/>
            </a:lvl7pPr>
            <a:lvl8pPr marL="3840480" indent="0">
              <a:buNone/>
              <a:defRPr sz="1080"/>
            </a:lvl8pPr>
            <a:lvl9pPr marL="4389120" indent="0">
              <a:buNone/>
              <a:defRPr sz="108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05DB8D9C-9B8B-43E7-9F90-5BC66AAB7BB6}" type="datetime1">
              <a:rPr lang="en-US" altLang="en-US"/>
              <a:pPr/>
              <a:t>10/15/2021</a:t>
            </a:fld>
            <a:endParaRPr lang="en-US" altLang="en-US"/>
          </a:p>
        </p:txBody>
      </p:sp>
      <p:sp>
        <p:nvSpPr>
          <p:cNvPr id="6"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7" name="Slide Number Placeholder 5"/>
          <p:cNvSpPr>
            <a:spLocks noGrp="1"/>
          </p:cNvSpPr>
          <p:nvPr>
            <p:ph type="sldNum" sz="quarter" idx="12"/>
          </p:nvPr>
        </p:nvSpPr>
        <p:spPr/>
        <p:txBody>
          <a:bodyPr/>
          <a:lstStyle>
            <a:lvl1pPr>
              <a:defRPr/>
            </a:lvl1pPr>
          </a:lstStyle>
          <a:p>
            <a:fld id="{759D3904-CE6A-4B84-BC72-03DD8628330E}" type="slidenum">
              <a:rPr lang="en-US" altLang="en-US"/>
              <a:pPr/>
              <a:t>‹#›</a:t>
            </a:fld>
            <a:endParaRPr lang="en-US" altLang="en-US"/>
          </a:p>
        </p:txBody>
      </p:sp>
    </p:spTree>
    <p:extLst>
      <p:ext uri="{BB962C8B-B14F-4D97-AF65-F5344CB8AC3E}">
        <p14:creationId xmlns:p14="http://schemas.microsoft.com/office/powerpoint/2010/main" val="239887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7"/>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32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0"/>
            <a:ext cx="10972800" cy="4526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1117600" y="6356986"/>
            <a:ext cx="2336800" cy="363854"/>
          </a:xfrm>
          <a:prstGeom prst="rect">
            <a:avLst/>
          </a:prstGeom>
        </p:spPr>
        <p:txBody>
          <a:bodyPr vert="horz" wrap="square" lIns="91440" tIns="45720" rIns="91440" bIns="45720" numCol="1" anchor="ctr" anchorCtr="0" compatLnSpc="1">
            <a:prstTxWarp prst="textNoShape">
              <a:avLst/>
            </a:prstTxWarp>
          </a:bodyPr>
          <a:lstStyle>
            <a:lvl1pPr>
              <a:defRPr sz="1440">
                <a:solidFill>
                  <a:srgbClr val="898989"/>
                </a:solidFill>
              </a:defRPr>
            </a:lvl1pPr>
          </a:lstStyle>
          <a:p>
            <a:fld id="{B6955460-842A-4DB7-AA23-B0FF951CD3B7}" type="datetime1">
              <a:rPr lang="en-US" altLang="en-US"/>
              <a:pPr/>
              <a:t>10/15/2021</a:t>
            </a:fld>
            <a:endParaRPr lang="en-US" altLang="en-US"/>
          </a:p>
        </p:txBody>
      </p:sp>
      <p:sp>
        <p:nvSpPr>
          <p:cNvPr id="5" name="Footer Placeholder 4"/>
          <p:cNvSpPr>
            <a:spLocks noGrp="1"/>
          </p:cNvSpPr>
          <p:nvPr>
            <p:ph type="ftr" sz="quarter" idx="3"/>
          </p:nvPr>
        </p:nvSpPr>
        <p:spPr>
          <a:xfrm>
            <a:off x="5734051" y="6356986"/>
            <a:ext cx="5848349" cy="363854"/>
          </a:xfrm>
          <a:prstGeom prst="rect">
            <a:avLst/>
          </a:prstGeom>
        </p:spPr>
        <p:txBody>
          <a:bodyPr vert="horz" wrap="square" lIns="0" tIns="0" rIns="0" bIns="0" numCol="1" anchor="ctr" anchorCtr="0" compatLnSpc="1">
            <a:prstTxWarp prst="textNoShape">
              <a:avLst/>
            </a:prstTxWarp>
          </a:bodyPr>
          <a:lstStyle>
            <a:lvl1pPr algn="ctr">
              <a:defRPr sz="1920" b="1">
                <a:solidFill>
                  <a:schemeClr val="bg1"/>
                </a:solidFill>
                <a:effectLst>
                  <a:outerShdw blurRad="38100" dist="38100" dir="2700000" algn="tl">
                    <a:srgbClr val="C0C0C0"/>
                  </a:outerShdw>
                </a:effectLst>
              </a:defRPr>
            </a:lvl1pPr>
          </a:lstStyle>
          <a:p>
            <a:r>
              <a:rPr lang="en-US" altLang="en-US"/>
              <a:t>SCCOE: Equity | Diversity | Inclusion | Partnership </a:t>
            </a:r>
          </a:p>
        </p:txBody>
      </p:sp>
      <p:sp>
        <p:nvSpPr>
          <p:cNvPr id="6" name="Slide Number Placeholder 5"/>
          <p:cNvSpPr>
            <a:spLocks noGrp="1"/>
          </p:cNvSpPr>
          <p:nvPr>
            <p:ph type="sldNum" sz="quarter" idx="4"/>
          </p:nvPr>
        </p:nvSpPr>
        <p:spPr>
          <a:xfrm>
            <a:off x="11582401" y="6356986"/>
            <a:ext cx="497417" cy="363854"/>
          </a:xfrm>
          <a:prstGeom prst="rect">
            <a:avLst/>
          </a:prstGeom>
        </p:spPr>
        <p:txBody>
          <a:bodyPr vert="horz" wrap="square" lIns="0" tIns="0" rIns="0" bIns="0" numCol="1" anchor="ctr" anchorCtr="0" compatLnSpc="1">
            <a:prstTxWarp prst="textNoShape">
              <a:avLst/>
            </a:prstTxWarp>
          </a:bodyPr>
          <a:lstStyle>
            <a:lvl1pPr algn="r">
              <a:defRPr sz="1920">
                <a:solidFill>
                  <a:schemeClr val="bg1"/>
                </a:solidFill>
              </a:defRPr>
            </a:lvl1pPr>
          </a:lstStyle>
          <a:p>
            <a:fld id="{7C12A6FF-F4F8-4EF8-AA4D-70C316F0927D}" type="slidenum">
              <a:rPr lang="en-US" altLang="en-US"/>
              <a:pPr/>
              <a:t>‹#›</a:t>
            </a:fld>
            <a:endParaRPr lang="en-US" altLang="en-US"/>
          </a:p>
        </p:txBody>
      </p:sp>
      <p:pic>
        <p:nvPicPr>
          <p:cNvPr id="9" name="Picture 8"/>
          <p:cNvPicPr>
            <a:picLocks noChangeAspect="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209551" y="6044566"/>
            <a:ext cx="402167" cy="676274"/>
          </a:xfrm>
          <a:prstGeom prst="rect">
            <a:avLst/>
          </a:prstGeom>
          <a:noFill/>
          <a:ln>
            <a:noFill/>
          </a:ln>
          <a:effectLst>
            <a:outerShdw blurRad="50800" dist="38100" dir="2700000" algn="tl" rotWithShape="0">
              <a:srgbClr val="808080">
                <a:alpha val="42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25266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dt="0"/>
  <p:txStyles>
    <p:titleStyle>
      <a:lvl1pPr algn="ctr" defTabSz="548640" rtl="0" eaLnBrk="0" fontAlgn="base" hangingPunct="0">
        <a:spcBef>
          <a:spcPct val="0"/>
        </a:spcBef>
        <a:spcAft>
          <a:spcPct val="0"/>
        </a:spcAft>
        <a:defRPr sz="5280" kern="1200">
          <a:solidFill>
            <a:schemeClr val="tx1"/>
          </a:solidFill>
          <a:latin typeface="+mj-lt"/>
          <a:ea typeface="ヒラギノ角ゴ Pro W3" charset="0"/>
          <a:cs typeface="ヒラギノ角ゴ Pro W3" charset="0"/>
        </a:defRPr>
      </a:lvl1pPr>
      <a:lvl2pPr algn="ctr" defTabSz="548640" rtl="0" eaLnBrk="0" fontAlgn="base" hangingPunct="0">
        <a:spcBef>
          <a:spcPct val="0"/>
        </a:spcBef>
        <a:spcAft>
          <a:spcPct val="0"/>
        </a:spcAft>
        <a:defRPr sz="5280">
          <a:solidFill>
            <a:schemeClr val="tx1"/>
          </a:solidFill>
          <a:latin typeface="Calibri" charset="0"/>
          <a:ea typeface="ヒラギノ角ゴ Pro W3" charset="0"/>
          <a:cs typeface="ヒラギノ角ゴ Pro W3" charset="0"/>
        </a:defRPr>
      </a:lvl2pPr>
      <a:lvl3pPr algn="ctr" defTabSz="548640" rtl="0" eaLnBrk="0" fontAlgn="base" hangingPunct="0">
        <a:spcBef>
          <a:spcPct val="0"/>
        </a:spcBef>
        <a:spcAft>
          <a:spcPct val="0"/>
        </a:spcAft>
        <a:defRPr sz="5280">
          <a:solidFill>
            <a:schemeClr val="tx1"/>
          </a:solidFill>
          <a:latin typeface="Calibri" charset="0"/>
          <a:ea typeface="ヒラギノ角ゴ Pro W3" charset="0"/>
          <a:cs typeface="ヒラギノ角ゴ Pro W3" charset="0"/>
        </a:defRPr>
      </a:lvl3pPr>
      <a:lvl4pPr algn="ctr" defTabSz="548640" rtl="0" eaLnBrk="0" fontAlgn="base" hangingPunct="0">
        <a:spcBef>
          <a:spcPct val="0"/>
        </a:spcBef>
        <a:spcAft>
          <a:spcPct val="0"/>
        </a:spcAft>
        <a:defRPr sz="5280">
          <a:solidFill>
            <a:schemeClr val="tx1"/>
          </a:solidFill>
          <a:latin typeface="Calibri" charset="0"/>
          <a:ea typeface="ヒラギノ角ゴ Pro W3" charset="0"/>
          <a:cs typeface="ヒラギノ角ゴ Pro W3" charset="0"/>
        </a:defRPr>
      </a:lvl4pPr>
      <a:lvl5pPr algn="ctr" defTabSz="548640" rtl="0" eaLnBrk="0" fontAlgn="base" hangingPunct="0">
        <a:spcBef>
          <a:spcPct val="0"/>
        </a:spcBef>
        <a:spcAft>
          <a:spcPct val="0"/>
        </a:spcAft>
        <a:defRPr sz="5280">
          <a:solidFill>
            <a:schemeClr val="tx1"/>
          </a:solidFill>
          <a:latin typeface="Calibri" charset="0"/>
          <a:ea typeface="ヒラギノ角ゴ Pro W3" charset="0"/>
          <a:cs typeface="ヒラギノ角ゴ Pro W3" charset="0"/>
        </a:defRPr>
      </a:lvl5pPr>
      <a:lvl6pPr marL="548640" algn="ctr" defTabSz="548640" rtl="0" fontAlgn="base">
        <a:spcBef>
          <a:spcPct val="0"/>
        </a:spcBef>
        <a:spcAft>
          <a:spcPct val="0"/>
        </a:spcAft>
        <a:defRPr sz="5280">
          <a:solidFill>
            <a:schemeClr val="tx1"/>
          </a:solidFill>
          <a:latin typeface="Calibri" charset="0"/>
          <a:ea typeface="ヒラギノ角ゴ Pro W3" charset="0"/>
          <a:cs typeface="ヒラギノ角ゴ Pro W3" charset="0"/>
        </a:defRPr>
      </a:lvl6pPr>
      <a:lvl7pPr marL="1097280" algn="ctr" defTabSz="548640" rtl="0" fontAlgn="base">
        <a:spcBef>
          <a:spcPct val="0"/>
        </a:spcBef>
        <a:spcAft>
          <a:spcPct val="0"/>
        </a:spcAft>
        <a:defRPr sz="5280">
          <a:solidFill>
            <a:schemeClr val="tx1"/>
          </a:solidFill>
          <a:latin typeface="Calibri" charset="0"/>
          <a:ea typeface="ヒラギノ角ゴ Pro W3" charset="0"/>
          <a:cs typeface="ヒラギノ角ゴ Pro W3" charset="0"/>
        </a:defRPr>
      </a:lvl7pPr>
      <a:lvl8pPr marL="1645920" algn="ctr" defTabSz="548640" rtl="0" fontAlgn="base">
        <a:spcBef>
          <a:spcPct val="0"/>
        </a:spcBef>
        <a:spcAft>
          <a:spcPct val="0"/>
        </a:spcAft>
        <a:defRPr sz="5280">
          <a:solidFill>
            <a:schemeClr val="tx1"/>
          </a:solidFill>
          <a:latin typeface="Calibri" charset="0"/>
          <a:ea typeface="ヒラギノ角ゴ Pro W3" charset="0"/>
          <a:cs typeface="ヒラギノ角ゴ Pro W3" charset="0"/>
        </a:defRPr>
      </a:lvl8pPr>
      <a:lvl9pPr marL="2194560" algn="ctr" defTabSz="548640" rtl="0" fontAlgn="base">
        <a:spcBef>
          <a:spcPct val="0"/>
        </a:spcBef>
        <a:spcAft>
          <a:spcPct val="0"/>
        </a:spcAft>
        <a:defRPr sz="5280">
          <a:solidFill>
            <a:schemeClr val="tx1"/>
          </a:solidFill>
          <a:latin typeface="Calibri" charset="0"/>
          <a:ea typeface="ヒラギノ角ゴ Pro W3" charset="0"/>
          <a:cs typeface="ヒラギノ角ゴ Pro W3" charset="0"/>
        </a:defRPr>
      </a:lvl9pPr>
    </p:titleStyle>
    <p:bodyStyle>
      <a:lvl1pPr marL="411480" indent="-411480" algn="l" defTabSz="548640" rtl="0" eaLnBrk="0" fontAlgn="base" hangingPunct="0">
        <a:spcBef>
          <a:spcPct val="20000"/>
        </a:spcBef>
        <a:spcAft>
          <a:spcPct val="0"/>
        </a:spcAft>
        <a:buFont typeface="Arial" panose="020B0604020202020204" pitchFamily="34" charset="0"/>
        <a:buChar char="•"/>
        <a:defRPr sz="3840" kern="1200">
          <a:solidFill>
            <a:schemeClr val="tx1"/>
          </a:solidFill>
          <a:latin typeface="+mn-lt"/>
          <a:ea typeface="ヒラギノ角ゴ Pro W3" charset="0"/>
          <a:cs typeface="ヒラギノ角ゴ Pro W3" charset="0"/>
        </a:defRPr>
      </a:lvl1pPr>
      <a:lvl2pPr marL="891540" indent="-342900" algn="l" defTabSz="548640" rtl="0" eaLnBrk="0" fontAlgn="base" hangingPunct="0">
        <a:spcBef>
          <a:spcPct val="20000"/>
        </a:spcBef>
        <a:spcAft>
          <a:spcPct val="0"/>
        </a:spcAft>
        <a:buFont typeface="Arial" panose="020B0604020202020204" pitchFamily="34" charset="0"/>
        <a:buChar char="–"/>
        <a:defRPr sz="3360" kern="1200">
          <a:solidFill>
            <a:schemeClr val="tx1"/>
          </a:solidFill>
          <a:latin typeface="+mn-lt"/>
          <a:ea typeface="ヒラギノ角ゴ Pro W3" charset="0"/>
          <a:cs typeface="+mn-cs"/>
        </a:defRPr>
      </a:lvl2pPr>
      <a:lvl3pPr marL="1371600" indent="-274320" algn="l" defTabSz="548640" rtl="0" eaLnBrk="0" fontAlgn="base" hangingPunct="0">
        <a:spcBef>
          <a:spcPct val="20000"/>
        </a:spcBef>
        <a:spcAft>
          <a:spcPct val="0"/>
        </a:spcAft>
        <a:buFont typeface="Arial" panose="020B0604020202020204" pitchFamily="34" charset="0"/>
        <a:buChar char="•"/>
        <a:defRPr sz="2880" kern="1200">
          <a:solidFill>
            <a:schemeClr val="tx1"/>
          </a:solidFill>
          <a:latin typeface="+mn-lt"/>
          <a:ea typeface="ヒラギノ角ゴ Pro W3" charset="0"/>
          <a:cs typeface="+mn-cs"/>
        </a:defRPr>
      </a:lvl3pPr>
      <a:lvl4pPr marL="1920240" indent="-274320" algn="l" defTabSz="54864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charset="0"/>
          <a:cs typeface="+mn-cs"/>
        </a:defRPr>
      </a:lvl4pPr>
      <a:lvl5pPr marL="2468880" indent="-274320" algn="l" defTabSz="54864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charset="0"/>
          <a:cs typeface="+mn-cs"/>
        </a:defRPr>
      </a:lvl5pPr>
      <a:lvl6pPr marL="3017520" indent="-274320" algn="l" defTabSz="548640" rtl="0" eaLnBrk="1" latinLnBrk="0" hangingPunct="1">
        <a:spcBef>
          <a:spcPct val="20000"/>
        </a:spcBef>
        <a:buFont typeface="Arial"/>
        <a:buChar char="•"/>
        <a:defRPr sz="2400" kern="1200">
          <a:solidFill>
            <a:schemeClr val="tx1"/>
          </a:solidFill>
          <a:latin typeface="+mn-lt"/>
          <a:ea typeface="+mn-ea"/>
          <a:cs typeface="+mn-cs"/>
        </a:defRPr>
      </a:lvl6pPr>
      <a:lvl7pPr marL="3566160" indent="-274320" algn="l" defTabSz="548640" rtl="0" eaLnBrk="1" latinLnBrk="0" hangingPunct="1">
        <a:spcBef>
          <a:spcPct val="20000"/>
        </a:spcBef>
        <a:buFont typeface="Arial"/>
        <a:buChar char="•"/>
        <a:defRPr sz="2400" kern="1200">
          <a:solidFill>
            <a:schemeClr val="tx1"/>
          </a:solidFill>
          <a:latin typeface="+mn-lt"/>
          <a:ea typeface="+mn-ea"/>
          <a:cs typeface="+mn-cs"/>
        </a:defRPr>
      </a:lvl7pPr>
      <a:lvl8pPr marL="4114800" indent="-274320" algn="l" defTabSz="548640" rtl="0" eaLnBrk="1" latinLnBrk="0" hangingPunct="1">
        <a:spcBef>
          <a:spcPct val="20000"/>
        </a:spcBef>
        <a:buFont typeface="Arial"/>
        <a:buChar char="•"/>
        <a:defRPr sz="2400" kern="1200">
          <a:solidFill>
            <a:schemeClr val="tx1"/>
          </a:solidFill>
          <a:latin typeface="+mn-lt"/>
          <a:ea typeface="+mn-ea"/>
          <a:cs typeface="+mn-cs"/>
        </a:defRPr>
      </a:lvl8pPr>
      <a:lvl9pPr marL="4663440" indent="-274320" algn="l" defTabSz="548640" rtl="0" eaLnBrk="1" latinLnBrk="0" hangingPunct="1">
        <a:spcBef>
          <a:spcPct val="20000"/>
        </a:spcBef>
        <a:buFont typeface="Arial"/>
        <a:buChar char="•"/>
        <a:defRPr sz="2400" kern="1200">
          <a:solidFill>
            <a:schemeClr val="tx1"/>
          </a:solidFill>
          <a:latin typeface="+mn-lt"/>
          <a:ea typeface="+mn-ea"/>
          <a:cs typeface="+mn-cs"/>
        </a:defRPr>
      </a:lvl9pPr>
    </p:bodyStyle>
    <p:otherStyle>
      <a:defPPr>
        <a:defRPr lang="en-US"/>
      </a:defPPr>
      <a:lvl1pPr marL="0" algn="l" defTabSz="548640" rtl="0" eaLnBrk="1" latinLnBrk="0" hangingPunct="1">
        <a:defRPr sz="2160" kern="1200">
          <a:solidFill>
            <a:schemeClr val="tx1"/>
          </a:solidFill>
          <a:latin typeface="+mn-lt"/>
          <a:ea typeface="+mn-ea"/>
          <a:cs typeface="+mn-cs"/>
        </a:defRPr>
      </a:lvl1pPr>
      <a:lvl2pPr marL="548640" algn="l" defTabSz="548640" rtl="0" eaLnBrk="1" latinLnBrk="0" hangingPunct="1">
        <a:defRPr sz="2160" kern="1200">
          <a:solidFill>
            <a:schemeClr val="tx1"/>
          </a:solidFill>
          <a:latin typeface="+mn-lt"/>
          <a:ea typeface="+mn-ea"/>
          <a:cs typeface="+mn-cs"/>
        </a:defRPr>
      </a:lvl2pPr>
      <a:lvl3pPr marL="1097280" algn="l" defTabSz="548640" rtl="0" eaLnBrk="1" latinLnBrk="0" hangingPunct="1">
        <a:defRPr sz="2160" kern="1200">
          <a:solidFill>
            <a:schemeClr val="tx1"/>
          </a:solidFill>
          <a:latin typeface="+mn-lt"/>
          <a:ea typeface="+mn-ea"/>
          <a:cs typeface="+mn-cs"/>
        </a:defRPr>
      </a:lvl3pPr>
      <a:lvl4pPr marL="1645920" algn="l" defTabSz="548640" rtl="0" eaLnBrk="1" latinLnBrk="0" hangingPunct="1">
        <a:defRPr sz="2160" kern="1200">
          <a:solidFill>
            <a:schemeClr val="tx1"/>
          </a:solidFill>
          <a:latin typeface="+mn-lt"/>
          <a:ea typeface="+mn-ea"/>
          <a:cs typeface="+mn-cs"/>
        </a:defRPr>
      </a:lvl4pPr>
      <a:lvl5pPr marL="2194560" algn="l" defTabSz="548640" rtl="0" eaLnBrk="1" latinLnBrk="0" hangingPunct="1">
        <a:defRPr sz="2160" kern="1200">
          <a:solidFill>
            <a:schemeClr val="tx1"/>
          </a:solidFill>
          <a:latin typeface="+mn-lt"/>
          <a:ea typeface="+mn-ea"/>
          <a:cs typeface="+mn-cs"/>
        </a:defRPr>
      </a:lvl5pPr>
      <a:lvl6pPr marL="2743200" algn="l" defTabSz="548640" rtl="0" eaLnBrk="1" latinLnBrk="0" hangingPunct="1">
        <a:defRPr sz="2160" kern="1200">
          <a:solidFill>
            <a:schemeClr val="tx1"/>
          </a:solidFill>
          <a:latin typeface="+mn-lt"/>
          <a:ea typeface="+mn-ea"/>
          <a:cs typeface="+mn-cs"/>
        </a:defRPr>
      </a:lvl6pPr>
      <a:lvl7pPr marL="3291840" algn="l" defTabSz="548640" rtl="0" eaLnBrk="1" latinLnBrk="0" hangingPunct="1">
        <a:defRPr sz="2160" kern="1200">
          <a:solidFill>
            <a:schemeClr val="tx1"/>
          </a:solidFill>
          <a:latin typeface="+mn-lt"/>
          <a:ea typeface="+mn-ea"/>
          <a:cs typeface="+mn-cs"/>
        </a:defRPr>
      </a:lvl7pPr>
      <a:lvl8pPr marL="3840480" algn="l" defTabSz="548640" rtl="0" eaLnBrk="1" latinLnBrk="0" hangingPunct="1">
        <a:defRPr sz="2160" kern="1200">
          <a:solidFill>
            <a:schemeClr val="tx1"/>
          </a:solidFill>
          <a:latin typeface="+mn-lt"/>
          <a:ea typeface="+mn-ea"/>
          <a:cs typeface="+mn-cs"/>
        </a:defRPr>
      </a:lvl8pPr>
      <a:lvl9pPr marL="4389120" algn="l" defTabSz="54864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146">
            <a:extLst>
              <a:ext uri="{FF2B5EF4-FFF2-40B4-BE49-F238E27FC236}">
                <a16:creationId xmlns:a16="http://schemas.microsoft.com/office/drawing/2014/main" id="{0D049AFE-AB9D-0C4B-AEF7-871EA11CCEC4}"/>
              </a:ext>
            </a:extLst>
          </p:cNvPr>
          <p:cNvSpPr>
            <a:spLocks noChangeArrowheads="1"/>
          </p:cNvSpPr>
          <p:nvPr/>
        </p:nvSpPr>
        <p:spPr bwMode="auto">
          <a:xfrm>
            <a:off x="6288855" y="2111151"/>
            <a:ext cx="4608996" cy="1023622"/>
          </a:xfrm>
          <a:prstGeom prst="roundRect">
            <a:avLst>
              <a:gd name="adj" fmla="val 50000"/>
            </a:avLst>
          </a:prstGeom>
          <a:noFill/>
          <a:ln w="1270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620" dirty="0">
              <a:latin typeface="Poppins" pitchFamily="2" charset="77"/>
            </a:endParaRPr>
          </a:p>
        </p:txBody>
      </p:sp>
      <p:sp>
        <p:nvSpPr>
          <p:cNvPr id="18" name="Freeform 147">
            <a:extLst>
              <a:ext uri="{FF2B5EF4-FFF2-40B4-BE49-F238E27FC236}">
                <a16:creationId xmlns:a16="http://schemas.microsoft.com/office/drawing/2014/main" id="{75729B92-BE49-F740-8682-B1ED833611F3}"/>
              </a:ext>
            </a:extLst>
          </p:cNvPr>
          <p:cNvSpPr>
            <a:spLocks noChangeArrowheads="1"/>
          </p:cNvSpPr>
          <p:nvPr/>
        </p:nvSpPr>
        <p:spPr bwMode="auto">
          <a:xfrm>
            <a:off x="6414954" y="2214997"/>
            <a:ext cx="815930" cy="815930"/>
          </a:xfrm>
          <a:custGeom>
            <a:avLst/>
            <a:gdLst>
              <a:gd name="T0" fmla="*/ 1454 w 1455"/>
              <a:gd name="T1" fmla="*/ 727 h 1456"/>
              <a:gd name="T2" fmla="*/ 1454 w 1455"/>
              <a:gd name="T3" fmla="*/ 727 h 1456"/>
              <a:gd name="T4" fmla="*/ 727 w 1455"/>
              <a:gd name="T5" fmla="*/ 1455 h 1456"/>
              <a:gd name="T6" fmla="*/ 727 w 1455"/>
              <a:gd name="T7" fmla="*/ 1455 h 1456"/>
              <a:gd name="T8" fmla="*/ 0 w 1455"/>
              <a:gd name="T9" fmla="*/ 727 h 1456"/>
              <a:gd name="T10" fmla="*/ 0 w 1455"/>
              <a:gd name="T11" fmla="*/ 727 h 1456"/>
              <a:gd name="T12" fmla="*/ 727 w 1455"/>
              <a:gd name="T13" fmla="*/ 0 h 1456"/>
              <a:gd name="T14" fmla="*/ 727 w 1455"/>
              <a:gd name="T15" fmla="*/ 0 h 1456"/>
              <a:gd name="T16" fmla="*/ 1454 w 1455"/>
              <a:gd name="T17" fmla="*/ 727 h 1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55" h="1456">
                <a:moveTo>
                  <a:pt x="1454" y="727"/>
                </a:moveTo>
                <a:lnTo>
                  <a:pt x="1454" y="727"/>
                </a:lnTo>
                <a:cubicBezTo>
                  <a:pt x="1454" y="1129"/>
                  <a:pt x="1129" y="1455"/>
                  <a:pt x="727" y="1455"/>
                </a:cubicBezTo>
                <a:lnTo>
                  <a:pt x="727" y="1455"/>
                </a:lnTo>
                <a:cubicBezTo>
                  <a:pt x="326" y="1455"/>
                  <a:pt x="0" y="1129"/>
                  <a:pt x="0" y="727"/>
                </a:cubicBezTo>
                <a:lnTo>
                  <a:pt x="0" y="727"/>
                </a:lnTo>
                <a:cubicBezTo>
                  <a:pt x="0" y="325"/>
                  <a:pt x="326" y="0"/>
                  <a:pt x="727" y="0"/>
                </a:cubicBezTo>
                <a:lnTo>
                  <a:pt x="727" y="0"/>
                </a:lnTo>
                <a:cubicBezTo>
                  <a:pt x="1129" y="0"/>
                  <a:pt x="1454" y="325"/>
                  <a:pt x="1454" y="727"/>
                </a:cubicBezTo>
              </a:path>
            </a:pathLst>
          </a:custGeom>
          <a:solidFill>
            <a:schemeClr val="accent1"/>
          </a:solidFill>
          <a:ln>
            <a:noFill/>
          </a:ln>
          <a:effectLst/>
        </p:spPr>
        <p:txBody>
          <a:bodyPr wrap="none" anchor="ctr"/>
          <a:lstStyle/>
          <a:p>
            <a:endParaRPr lang="en-US" sz="1620" dirty="0">
              <a:latin typeface="Poppins" pitchFamily="2" charset="77"/>
            </a:endParaRPr>
          </a:p>
        </p:txBody>
      </p:sp>
      <p:sp>
        <p:nvSpPr>
          <p:cNvPr id="19" name="Freeform 219">
            <a:extLst>
              <a:ext uri="{FF2B5EF4-FFF2-40B4-BE49-F238E27FC236}">
                <a16:creationId xmlns:a16="http://schemas.microsoft.com/office/drawing/2014/main" id="{30646B18-03EA-EF4D-AA87-29CEA0BDE454}"/>
              </a:ext>
            </a:extLst>
          </p:cNvPr>
          <p:cNvSpPr>
            <a:spLocks noChangeArrowheads="1"/>
          </p:cNvSpPr>
          <p:nvPr/>
        </p:nvSpPr>
        <p:spPr bwMode="auto">
          <a:xfrm>
            <a:off x="6288855" y="3493287"/>
            <a:ext cx="4884667" cy="1023622"/>
          </a:xfrm>
          <a:prstGeom prst="roundRect">
            <a:avLst>
              <a:gd name="adj" fmla="val 50000"/>
            </a:avLst>
          </a:prstGeom>
          <a:noFill/>
          <a:ln w="1270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620" dirty="0">
              <a:latin typeface="Poppins" pitchFamily="2" charset="77"/>
            </a:endParaRPr>
          </a:p>
        </p:txBody>
      </p:sp>
      <p:sp>
        <p:nvSpPr>
          <p:cNvPr id="20" name="Freeform 220">
            <a:extLst>
              <a:ext uri="{FF2B5EF4-FFF2-40B4-BE49-F238E27FC236}">
                <a16:creationId xmlns:a16="http://schemas.microsoft.com/office/drawing/2014/main" id="{DBD7F00C-DCCC-B34B-A2EC-976858A2E918}"/>
              </a:ext>
            </a:extLst>
          </p:cNvPr>
          <p:cNvSpPr>
            <a:spLocks noChangeArrowheads="1"/>
          </p:cNvSpPr>
          <p:nvPr/>
        </p:nvSpPr>
        <p:spPr bwMode="auto">
          <a:xfrm>
            <a:off x="6414954" y="3597132"/>
            <a:ext cx="815930" cy="815930"/>
          </a:xfrm>
          <a:custGeom>
            <a:avLst/>
            <a:gdLst>
              <a:gd name="T0" fmla="*/ 1454 w 1455"/>
              <a:gd name="T1" fmla="*/ 728 h 1456"/>
              <a:gd name="T2" fmla="*/ 1454 w 1455"/>
              <a:gd name="T3" fmla="*/ 728 h 1456"/>
              <a:gd name="T4" fmla="*/ 727 w 1455"/>
              <a:gd name="T5" fmla="*/ 1455 h 1456"/>
              <a:gd name="T6" fmla="*/ 727 w 1455"/>
              <a:gd name="T7" fmla="*/ 1455 h 1456"/>
              <a:gd name="T8" fmla="*/ 0 w 1455"/>
              <a:gd name="T9" fmla="*/ 728 h 1456"/>
              <a:gd name="T10" fmla="*/ 0 w 1455"/>
              <a:gd name="T11" fmla="*/ 728 h 1456"/>
              <a:gd name="T12" fmla="*/ 727 w 1455"/>
              <a:gd name="T13" fmla="*/ 0 h 1456"/>
              <a:gd name="T14" fmla="*/ 727 w 1455"/>
              <a:gd name="T15" fmla="*/ 0 h 1456"/>
              <a:gd name="T16" fmla="*/ 1454 w 1455"/>
              <a:gd name="T17" fmla="*/ 728 h 1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55" h="1456">
                <a:moveTo>
                  <a:pt x="1454" y="728"/>
                </a:moveTo>
                <a:lnTo>
                  <a:pt x="1454" y="728"/>
                </a:lnTo>
                <a:cubicBezTo>
                  <a:pt x="1454" y="1129"/>
                  <a:pt x="1129" y="1455"/>
                  <a:pt x="727" y="1455"/>
                </a:cubicBezTo>
                <a:lnTo>
                  <a:pt x="727" y="1455"/>
                </a:lnTo>
                <a:cubicBezTo>
                  <a:pt x="326" y="1455"/>
                  <a:pt x="0" y="1129"/>
                  <a:pt x="0" y="728"/>
                </a:cubicBezTo>
                <a:lnTo>
                  <a:pt x="0" y="728"/>
                </a:lnTo>
                <a:cubicBezTo>
                  <a:pt x="0" y="326"/>
                  <a:pt x="326" y="0"/>
                  <a:pt x="727" y="0"/>
                </a:cubicBezTo>
                <a:lnTo>
                  <a:pt x="727" y="0"/>
                </a:lnTo>
                <a:cubicBezTo>
                  <a:pt x="1129" y="0"/>
                  <a:pt x="1454" y="326"/>
                  <a:pt x="1454" y="728"/>
                </a:cubicBezTo>
              </a:path>
            </a:pathLst>
          </a:custGeom>
          <a:solidFill>
            <a:schemeClr val="accent2"/>
          </a:solidFill>
          <a:ln>
            <a:noFill/>
          </a:ln>
          <a:effectLst/>
        </p:spPr>
        <p:txBody>
          <a:bodyPr wrap="none" anchor="ctr"/>
          <a:lstStyle/>
          <a:p>
            <a:endParaRPr lang="en-US" sz="1620" dirty="0">
              <a:latin typeface="Poppins" pitchFamily="2" charset="77"/>
            </a:endParaRPr>
          </a:p>
        </p:txBody>
      </p:sp>
      <p:sp>
        <p:nvSpPr>
          <p:cNvPr id="21" name="Freeform 292">
            <a:extLst>
              <a:ext uri="{FF2B5EF4-FFF2-40B4-BE49-F238E27FC236}">
                <a16:creationId xmlns:a16="http://schemas.microsoft.com/office/drawing/2014/main" id="{EF60E358-8056-234E-8D6A-F5C59E36EE7B}"/>
              </a:ext>
            </a:extLst>
          </p:cNvPr>
          <p:cNvSpPr>
            <a:spLocks noChangeArrowheads="1"/>
          </p:cNvSpPr>
          <p:nvPr/>
        </p:nvSpPr>
        <p:spPr bwMode="auto">
          <a:xfrm>
            <a:off x="6288855" y="4875423"/>
            <a:ext cx="4884667" cy="1023622"/>
          </a:xfrm>
          <a:prstGeom prst="roundRect">
            <a:avLst>
              <a:gd name="adj" fmla="val 50000"/>
            </a:avLst>
          </a:prstGeom>
          <a:noFill/>
          <a:ln w="1270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620" dirty="0">
              <a:latin typeface="Poppins" pitchFamily="2" charset="77"/>
            </a:endParaRPr>
          </a:p>
        </p:txBody>
      </p:sp>
      <p:sp>
        <p:nvSpPr>
          <p:cNvPr id="22" name="Freeform 293">
            <a:extLst>
              <a:ext uri="{FF2B5EF4-FFF2-40B4-BE49-F238E27FC236}">
                <a16:creationId xmlns:a16="http://schemas.microsoft.com/office/drawing/2014/main" id="{F397D681-803F-DF4F-B68B-6B2CCAB97EEB}"/>
              </a:ext>
            </a:extLst>
          </p:cNvPr>
          <p:cNvSpPr>
            <a:spLocks noChangeArrowheads="1"/>
          </p:cNvSpPr>
          <p:nvPr/>
        </p:nvSpPr>
        <p:spPr bwMode="auto">
          <a:xfrm>
            <a:off x="6414954" y="4979268"/>
            <a:ext cx="815930" cy="815930"/>
          </a:xfrm>
          <a:custGeom>
            <a:avLst/>
            <a:gdLst>
              <a:gd name="T0" fmla="*/ 1454 w 1455"/>
              <a:gd name="T1" fmla="*/ 728 h 1456"/>
              <a:gd name="T2" fmla="*/ 1454 w 1455"/>
              <a:gd name="T3" fmla="*/ 728 h 1456"/>
              <a:gd name="T4" fmla="*/ 727 w 1455"/>
              <a:gd name="T5" fmla="*/ 1455 h 1456"/>
              <a:gd name="T6" fmla="*/ 727 w 1455"/>
              <a:gd name="T7" fmla="*/ 1455 h 1456"/>
              <a:gd name="T8" fmla="*/ 0 w 1455"/>
              <a:gd name="T9" fmla="*/ 728 h 1456"/>
              <a:gd name="T10" fmla="*/ 0 w 1455"/>
              <a:gd name="T11" fmla="*/ 728 h 1456"/>
              <a:gd name="T12" fmla="*/ 727 w 1455"/>
              <a:gd name="T13" fmla="*/ 0 h 1456"/>
              <a:gd name="T14" fmla="*/ 727 w 1455"/>
              <a:gd name="T15" fmla="*/ 0 h 1456"/>
              <a:gd name="T16" fmla="*/ 1454 w 1455"/>
              <a:gd name="T17" fmla="*/ 728 h 1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55" h="1456">
                <a:moveTo>
                  <a:pt x="1454" y="728"/>
                </a:moveTo>
                <a:lnTo>
                  <a:pt x="1454" y="728"/>
                </a:lnTo>
                <a:cubicBezTo>
                  <a:pt x="1454" y="1129"/>
                  <a:pt x="1129" y="1455"/>
                  <a:pt x="727" y="1455"/>
                </a:cubicBezTo>
                <a:lnTo>
                  <a:pt x="727" y="1455"/>
                </a:lnTo>
                <a:cubicBezTo>
                  <a:pt x="326" y="1455"/>
                  <a:pt x="0" y="1129"/>
                  <a:pt x="0" y="728"/>
                </a:cubicBezTo>
                <a:lnTo>
                  <a:pt x="0" y="728"/>
                </a:lnTo>
                <a:cubicBezTo>
                  <a:pt x="0" y="326"/>
                  <a:pt x="326" y="0"/>
                  <a:pt x="727" y="0"/>
                </a:cubicBezTo>
                <a:lnTo>
                  <a:pt x="727" y="0"/>
                </a:lnTo>
                <a:cubicBezTo>
                  <a:pt x="1129" y="0"/>
                  <a:pt x="1454" y="326"/>
                  <a:pt x="1454" y="728"/>
                </a:cubicBezTo>
              </a:path>
            </a:pathLst>
          </a:custGeom>
          <a:solidFill>
            <a:schemeClr val="accent3"/>
          </a:solidFill>
          <a:ln>
            <a:noFill/>
          </a:ln>
          <a:effectLst/>
        </p:spPr>
        <p:txBody>
          <a:bodyPr wrap="none" anchor="ctr"/>
          <a:lstStyle/>
          <a:p>
            <a:endParaRPr lang="en-US" sz="1620" dirty="0">
              <a:latin typeface="Poppins" pitchFamily="2" charset="77"/>
            </a:endParaRPr>
          </a:p>
        </p:txBody>
      </p:sp>
      <p:grpSp>
        <p:nvGrpSpPr>
          <p:cNvPr id="32" name="Group 31">
            <a:extLst>
              <a:ext uri="{FF2B5EF4-FFF2-40B4-BE49-F238E27FC236}">
                <a16:creationId xmlns:a16="http://schemas.microsoft.com/office/drawing/2014/main" id="{96BDE5F4-165C-9047-8A75-E8085A1ED894}"/>
              </a:ext>
            </a:extLst>
          </p:cNvPr>
          <p:cNvGrpSpPr/>
          <p:nvPr/>
        </p:nvGrpSpPr>
        <p:grpSpPr>
          <a:xfrm>
            <a:off x="1756736" y="2111150"/>
            <a:ext cx="3752717" cy="3767554"/>
            <a:chOff x="2548528" y="3930208"/>
            <a:chExt cx="8337200" cy="8370161"/>
          </a:xfrm>
        </p:grpSpPr>
        <p:sp>
          <p:nvSpPr>
            <p:cNvPr id="12" name="Freeform 139">
              <a:extLst>
                <a:ext uri="{FF2B5EF4-FFF2-40B4-BE49-F238E27FC236}">
                  <a16:creationId xmlns:a16="http://schemas.microsoft.com/office/drawing/2014/main" id="{97E7CCB7-F81A-4D46-B68A-E635AC7EED5A}"/>
                </a:ext>
              </a:extLst>
            </p:cNvPr>
            <p:cNvSpPr>
              <a:spLocks noChangeArrowheads="1"/>
            </p:cNvSpPr>
            <p:nvPr/>
          </p:nvSpPr>
          <p:spPr bwMode="auto">
            <a:xfrm>
              <a:off x="5564210" y="5946156"/>
              <a:ext cx="4998672" cy="3971475"/>
            </a:xfrm>
            <a:custGeom>
              <a:avLst/>
              <a:gdLst>
                <a:gd name="T0" fmla="*/ 3596 w 4014"/>
                <a:gd name="T1" fmla="*/ 20 h 3189"/>
                <a:gd name="T2" fmla="*/ 1853 w 4014"/>
                <a:gd name="T3" fmla="*/ 169 h 3189"/>
                <a:gd name="T4" fmla="*/ 1853 w 4014"/>
                <a:gd name="T5" fmla="*/ 452 h 3189"/>
                <a:gd name="T6" fmla="*/ 1853 w 4014"/>
                <a:gd name="T7" fmla="*/ 452 h 3189"/>
                <a:gd name="T8" fmla="*/ 1516 w 4014"/>
                <a:gd name="T9" fmla="*/ 822 h 3189"/>
                <a:gd name="T10" fmla="*/ 1285 w 4014"/>
                <a:gd name="T11" fmla="*/ 844 h 3189"/>
                <a:gd name="T12" fmla="*/ 1285 w 4014"/>
                <a:gd name="T13" fmla="*/ 844 h 3189"/>
                <a:gd name="T14" fmla="*/ 712 w 4014"/>
                <a:gd name="T15" fmla="*/ 1570 h 3189"/>
                <a:gd name="T16" fmla="*/ 712 w 4014"/>
                <a:gd name="T17" fmla="*/ 1570 h 3189"/>
                <a:gd name="T18" fmla="*/ 735 w 4014"/>
                <a:gd name="T19" fmla="*/ 894 h 3189"/>
                <a:gd name="T20" fmla="*/ 0 w 4014"/>
                <a:gd name="T21" fmla="*/ 963 h 3189"/>
                <a:gd name="T22" fmla="*/ 0 w 4014"/>
                <a:gd name="T23" fmla="*/ 2069 h 3189"/>
                <a:gd name="T24" fmla="*/ 0 w 4014"/>
                <a:gd name="T25" fmla="*/ 2069 h 3189"/>
                <a:gd name="T26" fmla="*/ 338 w 4014"/>
                <a:gd name="T27" fmla="*/ 2440 h 3189"/>
                <a:gd name="T28" fmla="*/ 568 w 4014"/>
                <a:gd name="T29" fmla="*/ 2461 h 3189"/>
                <a:gd name="T30" fmla="*/ 568 w 4014"/>
                <a:gd name="T31" fmla="*/ 2461 h 3189"/>
                <a:gd name="T32" fmla="*/ 1141 w 4014"/>
                <a:gd name="T33" fmla="*/ 3188 h 3189"/>
                <a:gd name="T34" fmla="*/ 1141 w 4014"/>
                <a:gd name="T35" fmla="*/ 3188 h 3189"/>
                <a:gd name="T36" fmla="*/ 1118 w 4014"/>
                <a:gd name="T37" fmla="*/ 2512 h 3189"/>
                <a:gd name="T38" fmla="*/ 3481 w 4014"/>
                <a:gd name="T39" fmla="*/ 2732 h 3189"/>
                <a:gd name="T40" fmla="*/ 3481 w 4014"/>
                <a:gd name="T41" fmla="*/ 2732 h 3189"/>
                <a:gd name="T42" fmla="*/ 3887 w 4014"/>
                <a:gd name="T43" fmla="*/ 2382 h 3189"/>
                <a:gd name="T44" fmla="*/ 4000 w 4014"/>
                <a:gd name="T45" fmla="*/ 412 h 3189"/>
                <a:gd name="T46" fmla="*/ 4000 w 4014"/>
                <a:gd name="T47" fmla="*/ 412 h 3189"/>
                <a:gd name="T48" fmla="*/ 3596 w 4014"/>
                <a:gd name="T49" fmla="*/ 20 h 3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014" h="3189">
                  <a:moveTo>
                    <a:pt x="3596" y="20"/>
                  </a:moveTo>
                  <a:lnTo>
                    <a:pt x="1853" y="169"/>
                  </a:lnTo>
                  <a:lnTo>
                    <a:pt x="1853" y="452"/>
                  </a:lnTo>
                  <a:lnTo>
                    <a:pt x="1853" y="452"/>
                  </a:lnTo>
                  <a:cubicBezTo>
                    <a:pt x="1853" y="644"/>
                    <a:pt x="1707" y="804"/>
                    <a:pt x="1516" y="822"/>
                  </a:cubicBezTo>
                  <a:lnTo>
                    <a:pt x="1285" y="844"/>
                  </a:lnTo>
                  <a:lnTo>
                    <a:pt x="1285" y="844"/>
                  </a:lnTo>
                  <a:cubicBezTo>
                    <a:pt x="1182" y="1472"/>
                    <a:pt x="712" y="1570"/>
                    <a:pt x="712" y="1570"/>
                  </a:cubicBezTo>
                  <a:lnTo>
                    <a:pt x="712" y="1570"/>
                  </a:lnTo>
                  <a:cubicBezTo>
                    <a:pt x="843" y="1492"/>
                    <a:pt x="800" y="1168"/>
                    <a:pt x="735" y="894"/>
                  </a:cubicBezTo>
                  <a:lnTo>
                    <a:pt x="0" y="963"/>
                  </a:lnTo>
                  <a:lnTo>
                    <a:pt x="0" y="2069"/>
                  </a:lnTo>
                  <a:lnTo>
                    <a:pt x="0" y="2069"/>
                  </a:lnTo>
                  <a:cubicBezTo>
                    <a:pt x="0" y="2261"/>
                    <a:pt x="146" y="2422"/>
                    <a:pt x="338" y="2440"/>
                  </a:cubicBezTo>
                  <a:lnTo>
                    <a:pt x="568" y="2461"/>
                  </a:lnTo>
                  <a:lnTo>
                    <a:pt x="568" y="2461"/>
                  </a:lnTo>
                  <a:cubicBezTo>
                    <a:pt x="671" y="3089"/>
                    <a:pt x="1141" y="3188"/>
                    <a:pt x="1141" y="3188"/>
                  </a:cubicBezTo>
                  <a:lnTo>
                    <a:pt x="1141" y="3188"/>
                  </a:lnTo>
                  <a:cubicBezTo>
                    <a:pt x="1010" y="3109"/>
                    <a:pt x="1053" y="2785"/>
                    <a:pt x="1118" y="2512"/>
                  </a:cubicBezTo>
                  <a:lnTo>
                    <a:pt x="3481" y="2732"/>
                  </a:lnTo>
                  <a:lnTo>
                    <a:pt x="3481" y="2732"/>
                  </a:lnTo>
                  <a:cubicBezTo>
                    <a:pt x="3691" y="2751"/>
                    <a:pt x="3875" y="2593"/>
                    <a:pt x="3887" y="2382"/>
                  </a:cubicBezTo>
                  <a:lnTo>
                    <a:pt x="4000" y="412"/>
                  </a:lnTo>
                  <a:lnTo>
                    <a:pt x="4000" y="412"/>
                  </a:lnTo>
                  <a:cubicBezTo>
                    <a:pt x="4013" y="185"/>
                    <a:pt x="3822" y="0"/>
                    <a:pt x="3596" y="20"/>
                  </a:cubicBezTo>
                </a:path>
              </a:pathLst>
            </a:custGeom>
            <a:solidFill>
              <a:schemeClr val="accent4"/>
            </a:solidFill>
            <a:ln>
              <a:noFill/>
            </a:ln>
            <a:effectLst/>
          </p:spPr>
          <p:txBody>
            <a:bodyPr wrap="none" anchor="ctr"/>
            <a:lstStyle/>
            <a:p>
              <a:endParaRPr lang="en-US" sz="1620" dirty="0">
                <a:latin typeface="Poppins" pitchFamily="2" charset="77"/>
              </a:endParaRPr>
            </a:p>
          </p:txBody>
        </p:sp>
        <p:sp>
          <p:nvSpPr>
            <p:cNvPr id="13" name="Freeform 140">
              <a:extLst>
                <a:ext uri="{FF2B5EF4-FFF2-40B4-BE49-F238E27FC236}">
                  <a16:creationId xmlns:a16="http://schemas.microsoft.com/office/drawing/2014/main" id="{5EF996AA-E2A1-C943-8168-34A8C04F9DF8}"/>
                </a:ext>
              </a:extLst>
            </p:cNvPr>
            <p:cNvSpPr>
              <a:spLocks noChangeArrowheads="1"/>
            </p:cNvSpPr>
            <p:nvPr/>
          </p:nvSpPr>
          <p:spPr bwMode="auto">
            <a:xfrm>
              <a:off x="2872617" y="3930208"/>
              <a:ext cx="4998672" cy="3427661"/>
            </a:xfrm>
            <a:custGeom>
              <a:avLst/>
              <a:gdLst>
                <a:gd name="T0" fmla="*/ 2499 w 4014"/>
                <a:gd name="T1" fmla="*/ 1918 h 2752"/>
                <a:gd name="T2" fmla="*/ 4013 w 4014"/>
                <a:gd name="T3" fmla="*/ 1787 h 2752"/>
                <a:gd name="T4" fmla="*/ 4013 w 4014"/>
                <a:gd name="T5" fmla="*/ 671 h 2752"/>
                <a:gd name="T6" fmla="*/ 4013 w 4014"/>
                <a:gd name="T7" fmla="*/ 671 h 2752"/>
                <a:gd name="T8" fmla="*/ 3672 w 4014"/>
                <a:gd name="T9" fmla="*/ 300 h 2752"/>
                <a:gd name="T10" fmla="*/ 416 w 4014"/>
                <a:gd name="T11" fmla="*/ 20 h 2752"/>
                <a:gd name="T12" fmla="*/ 416 w 4014"/>
                <a:gd name="T13" fmla="*/ 20 h 2752"/>
                <a:gd name="T14" fmla="*/ 13 w 4014"/>
                <a:gd name="T15" fmla="*/ 412 h 2752"/>
                <a:gd name="T16" fmla="*/ 125 w 4014"/>
                <a:gd name="T17" fmla="*/ 2382 h 2752"/>
                <a:gd name="T18" fmla="*/ 125 w 4014"/>
                <a:gd name="T19" fmla="*/ 2382 h 2752"/>
                <a:gd name="T20" fmla="*/ 531 w 4014"/>
                <a:gd name="T21" fmla="*/ 2732 h 2752"/>
                <a:gd name="T22" fmla="*/ 2159 w 4014"/>
                <a:gd name="T23" fmla="*/ 2581 h 2752"/>
                <a:gd name="T24" fmla="*/ 2159 w 4014"/>
                <a:gd name="T25" fmla="*/ 2289 h 2752"/>
                <a:gd name="T26" fmla="*/ 2159 w 4014"/>
                <a:gd name="T27" fmla="*/ 2289 h 2752"/>
                <a:gd name="T28" fmla="*/ 2499 w 4014"/>
                <a:gd name="T29" fmla="*/ 1918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014" h="2752">
                  <a:moveTo>
                    <a:pt x="2499" y="1918"/>
                  </a:moveTo>
                  <a:lnTo>
                    <a:pt x="4013" y="1787"/>
                  </a:lnTo>
                  <a:lnTo>
                    <a:pt x="4013" y="671"/>
                  </a:lnTo>
                  <a:lnTo>
                    <a:pt x="4013" y="671"/>
                  </a:lnTo>
                  <a:cubicBezTo>
                    <a:pt x="4013" y="478"/>
                    <a:pt x="3865" y="317"/>
                    <a:pt x="3672" y="300"/>
                  </a:cubicBezTo>
                  <a:lnTo>
                    <a:pt x="416" y="20"/>
                  </a:lnTo>
                  <a:lnTo>
                    <a:pt x="416" y="20"/>
                  </a:lnTo>
                  <a:cubicBezTo>
                    <a:pt x="191" y="0"/>
                    <a:pt x="0" y="186"/>
                    <a:pt x="13" y="412"/>
                  </a:cubicBezTo>
                  <a:lnTo>
                    <a:pt x="125" y="2382"/>
                  </a:lnTo>
                  <a:lnTo>
                    <a:pt x="125" y="2382"/>
                  </a:lnTo>
                  <a:cubicBezTo>
                    <a:pt x="137" y="2593"/>
                    <a:pt x="321" y="2751"/>
                    <a:pt x="531" y="2732"/>
                  </a:cubicBezTo>
                  <a:lnTo>
                    <a:pt x="2159" y="2581"/>
                  </a:lnTo>
                  <a:lnTo>
                    <a:pt x="2159" y="2289"/>
                  </a:lnTo>
                  <a:lnTo>
                    <a:pt x="2159" y="2289"/>
                  </a:lnTo>
                  <a:cubicBezTo>
                    <a:pt x="2159" y="2096"/>
                    <a:pt x="2307" y="1935"/>
                    <a:pt x="2499" y="1918"/>
                  </a:cubicBezTo>
                </a:path>
              </a:pathLst>
            </a:custGeom>
            <a:solidFill>
              <a:schemeClr val="accent2"/>
            </a:solidFill>
            <a:ln>
              <a:noFill/>
            </a:ln>
            <a:effectLst/>
          </p:spPr>
          <p:txBody>
            <a:bodyPr wrap="none" anchor="ctr"/>
            <a:lstStyle/>
            <a:p>
              <a:endParaRPr lang="en-US" sz="1620" dirty="0">
                <a:latin typeface="Poppins" pitchFamily="2" charset="77"/>
              </a:endParaRPr>
            </a:p>
          </p:txBody>
        </p:sp>
        <p:sp>
          <p:nvSpPr>
            <p:cNvPr id="14" name="Freeform 141">
              <a:extLst>
                <a:ext uri="{FF2B5EF4-FFF2-40B4-BE49-F238E27FC236}">
                  <a16:creationId xmlns:a16="http://schemas.microsoft.com/office/drawing/2014/main" id="{008FBA92-825D-0644-A752-0C76A9628DE6}"/>
                </a:ext>
              </a:extLst>
            </p:cNvPr>
            <p:cNvSpPr>
              <a:spLocks noChangeArrowheads="1"/>
            </p:cNvSpPr>
            <p:nvPr/>
          </p:nvSpPr>
          <p:spPr bwMode="auto">
            <a:xfrm>
              <a:off x="5564208" y="6160387"/>
              <a:ext cx="2312574" cy="1746788"/>
            </a:xfrm>
            <a:custGeom>
              <a:avLst/>
              <a:gdLst>
                <a:gd name="T0" fmla="*/ 712 w 1855"/>
                <a:gd name="T1" fmla="*/ 1401 h 1402"/>
                <a:gd name="T2" fmla="*/ 712 w 1855"/>
                <a:gd name="T3" fmla="*/ 1401 h 1402"/>
                <a:gd name="T4" fmla="*/ 1285 w 1855"/>
                <a:gd name="T5" fmla="*/ 675 h 1402"/>
                <a:gd name="T6" fmla="*/ 1516 w 1855"/>
                <a:gd name="T7" fmla="*/ 653 h 1402"/>
                <a:gd name="T8" fmla="*/ 1516 w 1855"/>
                <a:gd name="T9" fmla="*/ 653 h 1402"/>
                <a:gd name="T10" fmla="*/ 1854 w 1855"/>
                <a:gd name="T11" fmla="*/ 283 h 1402"/>
                <a:gd name="T12" fmla="*/ 1854 w 1855"/>
                <a:gd name="T13" fmla="*/ 0 h 1402"/>
                <a:gd name="T14" fmla="*/ 340 w 1855"/>
                <a:gd name="T15" fmla="*/ 131 h 1402"/>
                <a:gd name="T16" fmla="*/ 340 w 1855"/>
                <a:gd name="T17" fmla="*/ 131 h 1402"/>
                <a:gd name="T18" fmla="*/ 0 w 1855"/>
                <a:gd name="T19" fmla="*/ 502 h 1402"/>
                <a:gd name="T20" fmla="*/ 0 w 1855"/>
                <a:gd name="T21" fmla="*/ 794 h 1402"/>
                <a:gd name="T22" fmla="*/ 735 w 1855"/>
                <a:gd name="T23" fmla="*/ 725 h 1402"/>
                <a:gd name="T24" fmla="*/ 735 w 1855"/>
                <a:gd name="T25" fmla="*/ 725 h 1402"/>
                <a:gd name="T26" fmla="*/ 712 w 1855"/>
                <a:gd name="T27" fmla="*/ 1401 h 1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55" h="1402">
                  <a:moveTo>
                    <a:pt x="712" y="1401"/>
                  </a:moveTo>
                  <a:lnTo>
                    <a:pt x="712" y="1401"/>
                  </a:lnTo>
                  <a:cubicBezTo>
                    <a:pt x="712" y="1401"/>
                    <a:pt x="1182" y="1303"/>
                    <a:pt x="1285" y="675"/>
                  </a:cubicBezTo>
                  <a:lnTo>
                    <a:pt x="1516" y="653"/>
                  </a:lnTo>
                  <a:lnTo>
                    <a:pt x="1516" y="653"/>
                  </a:lnTo>
                  <a:cubicBezTo>
                    <a:pt x="1707" y="635"/>
                    <a:pt x="1854" y="475"/>
                    <a:pt x="1854" y="283"/>
                  </a:cubicBezTo>
                  <a:lnTo>
                    <a:pt x="1854" y="0"/>
                  </a:lnTo>
                  <a:lnTo>
                    <a:pt x="340" y="131"/>
                  </a:lnTo>
                  <a:lnTo>
                    <a:pt x="340" y="131"/>
                  </a:lnTo>
                  <a:cubicBezTo>
                    <a:pt x="148" y="148"/>
                    <a:pt x="0" y="309"/>
                    <a:pt x="0" y="502"/>
                  </a:cubicBezTo>
                  <a:lnTo>
                    <a:pt x="0" y="794"/>
                  </a:lnTo>
                  <a:lnTo>
                    <a:pt x="735" y="725"/>
                  </a:lnTo>
                  <a:lnTo>
                    <a:pt x="735" y="725"/>
                  </a:lnTo>
                  <a:cubicBezTo>
                    <a:pt x="800" y="999"/>
                    <a:pt x="843" y="1323"/>
                    <a:pt x="712" y="1401"/>
                  </a:cubicBezTo>
                </a:path>
              </a:pathLst>
            </a:custGeom>
            <a:solidFill>
              <a:schemeClr val="accent3"/>
            </a:solidFill>
            <a:ln>
              <a:noFill/>
            </a:ln>
            <a:effectLst/>
          </p:spPr>
          <p:txBody>
            <a:bodyPr wrap="none" anchor="ctr"/>
            <a:lstStyle/>
            <a:p>
              <a:endParaRPr lang="en-US" sz="1620" dirty="0">
                <a:latin typeface="Poppins" pitchFamily="2" charset="77"/>
              </a:endParaRPr>
            </a:p>
          </p:txBody>
        </p:sp>
        <p:sp>
          <p:nvSpPr>
            <p:cNvPr id="15" name="Freeform 14">
              <a:extLst>
                <a:ext uri="{FF2B5EF4-FFF2-40B4-BE49-F238E27FC236}">
                  <a16:creationId xmlns:a16="http://schemas.microsoft.com/office/drawing/2014/main" id="{1FD21635-C3D7-FB44-80F5-E6D83B34E713}"/>
                </a:ext>
              </a:extLst>
            </p:cNvPr>
            <p:cNvSpPr>
              <a:spLocks noChangeArrowheads="1"/>
            </p:cNvSpPr>
            <p:nvPr/>
          </p:nvSpPr>
          <p:spPr bwMode="auto">
            <a:xfrm>
              <a:off x="2548528" y="8983812"/>
              <a:ext cx="3228667" cy="3278104"/>
            </a:xfrm>
            <a:custGeom>
              <a:avLst/>
              <a:gdLst>
                <a:gd name="connsiteX0" fmla="*/ 1614334 w 3228667"/>
                <a:gd name="connsiteY0" fmla="*/ 1664392 h 3278104"/>
                <a:gd name="connsiteX1" fmla="*/ 3228667 w 3228667"/>
                <a:gd name="connsiteY1" fmla="*/ 3278104 h 3278104"/>
                <a:gd name="connsiteX2" fmla="*/ 0 w 3228667"/>
                <a:gd name="connsiteY2" fmla="*/ 3278104 h 3278104"/>
                <a:gd name="connsiteX3" fmla="*/ 1614334 w 3228667"/>
                <a:gd name="connsiteY3" fmla="*/ 1664392 h 3278104"/>
                <a:gd name="connsiteX4" fmla="*/ 1614956 w 3228667"/>
                <a:gd name="connsiteY4" fmla="*/ 0 h 3278104"/>
                <a:gd name="connsiteX5" fmla="*/ 2360765 w 3228667"/>
                <a:gd name="connsiteY5" fmla="*/ 747054 h 3278104"/>
                <a:gd name="connsiteX6" fmla="*/ 1614956 w 3228667"/>
                <a:gd name="connsiteY6" fmla="*/ 1492863 h 3278104"/>
                <a:gd name="connsiteX7" fmla="*/ 867902 w 3228667"/>
                <a:gd name="connsiteY7" fmla="*/ 747054 h 3278104"/>
                <a:gd name="connsiteX8" fmla="*/ 1614956 w 3228667"/>
                <a:gd name="connsiteY8" fmla="*/ 0 h 3278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28667" h="3278104">
                  <a:moveTo>
                    <a:pt x="1614334" y="1664392"/>
                  </a:moveTo>
                  <a:cubicBezTo>
                    <a:pt x="2505516" y="1664392"/>
                    <a:pt x="3228667" y="2387265"/>
                    <a:pt x="3228667" y="3278104"/>
                  </a:cubicBezTo>
                  <a:lnTo>
                    <a:pt x="0" y="3278104"/>
                  </a:lnTo>
                  <a:cubicBezTo>
                    <a:pt x="0" y="2387265"/>
                    <a:pt x="723152" y="1664392"/>
                    <a:pt x="1614334" y="1664392"/>
                  </a:cubicBezTo>
                  <a:close/>
                  <a:moveTo>
                    <a:pt x="1614956" y="0"/>
                  </a:moveTo>
                  <a:cubicBezTo>
                    <a:pt x="2025836" y="0"/>
                    <a:pt x="2360765" y="333684"/>
                    <a:pt x="2360765" y="747054"/>
                  </a:cubicBezTo>
                  <a:cubicBezTo>
                    <a:pt x="2360765" y="1157934"/>
                    <a:pt x="2025836" y="1492863"/>
                    <a:pt x="1614956" y="1492863"/>
                  </a:cubicBezTo>
                  <a:cubicBezTo>
                    <a:pt x="1202831" y="1492863"/>
                    <a:pt x="867902" y="1157934"/>
                    <a:pt x="867902" y="747054"/>
                  </a:cubicBezTo>
                  <a:cubicBezTo>
                    <a:pt x="867902" y="333684"/>
                    <a:pt x="1202831" y="0"/>
                    <a:pt x="1614956" y="0"/>
                  </a:cubicBezTo>
                  <a:close/>
                </a:path>
              </a:pathLst>
            </a:custGeom>
            <a:solidFill>
              <a:schemeClr val="tx2"/>
            </a:solidFill>
            <a:ln>
              <a:noFill/>
            </a:ln>
            <a:effectLst/>
          </p:spPr>
          <p:txBody>
            <a:bodyPr wrap="square" anchor="ctr">
              <a:noAutofit/>
            </a:bodyPr>
            <a:lstStyle/>
            <a:p>
              <a:endParaRPr lang="en-US" sz="1620" dirty="0">
                <a:latin typeface="Poppins" pitchFamily="2" charset="77"/>
              </a:endParaRPr>
            </a:p>
          </p:txBody>
        </p:sp>
        <p:sp>
          <p:nvSpPr>
            <p:cNvPr id="16" name="Freeform 15">
              <a:extLst>
                <a:ext uri="{FF2B5EF4-FFF2-40B4-BE49-F238E27FC236}">
                  <a16:creationId xmlns:a16="http://schemas.microsoft.com/office/drawing/2014/main" id="{C17E137C-DA95-6641-A5C7-9D13EB64F311}"/>
                </a:ext>
              </a:extLst>
            </p:cNvPr>
            <p:cNvSpPr>
              <a:spLocks noChangeArrowheads="1"/>
            </p:cNvSpPr>
            <p:nvPr/>
          </p:nvSpPr>
          <p:spPr bwMode="auto">
            <a:xfrm>
              <a:off x="7657061" y="9022261"/>
              <a:ext cx="3228667" cy="3278108"/>
            </a:xfrm>
            <a:custGeom>
              <a:avLst/>
              <a:gdLst>
                <a:gd name="connsiteX0" fmla="*/ 1613089 w 3228667"/>
                <a:gd name="connsiteY0" fmla="*/ 1664396 h 3278108"/>
                <a:gd name="connsiteX1" fmla="*/ 3228667 w 3228667"/>
                <a:gd name="connsiteY1" fmla="*/ 3278108 h 3278108"/>
                <a:gd name="connsiteX2" fmla="*/ 0 w 3228667"/>
                <a:gd name="connsiteY2" fmla="*/ 3278108 h 3278108"/>
                <a:gd name="connsiteX3" fmla="*/ 1613089 w 3228667"/>
                <a:gd name="connsiteY3" fmla="*/ 1664396 h 3278108"/>
                <a:gd name="connsiteX4" fmla="*/ 1614956 w 3228667"/>
                <a:gd name="connsiteY4" fmla="*/ 0 h 3278108"/>
                <a:gd name="connsiteX5" fmla="*/ 2360765 w 3228667"/>
                <a:gd name="connsiteY5" fmla="*/ 746431 h 3278108"/>
                <a:gd name="connsiteX6" fmla="*/ 1614956 w 3228667"/>
                <a:gd name="connsiteY6" fmla="*/ 1492862 h 3278108"/>
                <a:gd name="connsiteX7" fmla="*/ 867902 w 3228667"/>
                <a:gd name="connsiteY7" fmla="*/ 746431 h 3278108"/>
                <a:gd name="connsiteX8" fmla="*/ 1614956 w 3228667"/>
                <a:gd name="connsiteY8" fmla="*/ 0 h 32781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28667" h="3278108">
                  <a:moveTo>
                    <a:pt x="1613089" y="1664396"/>
                  </a:moveTo>
                  <a:cubicBezTo>
                    <a:pt x="2505516" y="1664396"/>
                    <a:pt x="3228667" y="2386025"/>
                    <a:pt x="3228667" y="3278108"/>
                  </a:cubicBezTo>
                  <a:lnTo>
                    <a:pt x="0" y="3278108"/>
                  </a:lnTo>
                  <a:cubicBezTo>
                    <a:pt x="0" y="2386025"/>
                    <a:pt x="721907" y="1664396"/>
                    <a:pt x="1613089" y="1664396"/>
                  </a:cubicBezTo>
                  <a:close/>
                  <a:moveTo>
                    <a:pt x="1614956" y="0"/>
                  </a:moveTo>
                  <a:cubicBezTo>
                    <a:pt x="2027081" y="0"/>
                    <a:pt x="2360765" y="332716"/>
                    <a:pt x="2360765" y="746431"/>
                  </a:cubicBezTo>
                  <a:cubicBezTo>
                    <a:pt x="2360765" y="1158899"/>
                    <a:pt x="2027081" y="1492862"/>
                    <a:pt x="1614956" y="1492862"/>
                  </a:cubicBezTo>
                  <a:cubicBezTo>
                    <a:pt x="1201586" y="1492862"/>
                    <a:pt x="867902" y="1158899"/>
                    <a:pt x="867902" y="746431"/>
                  </a:cubicBezTo>
                  <a:cubicBezTo>
                    <a:pt x="867902" y="332716"/>
                    <a:pt x="1201586" y="0"/>
                    <a:pt x="1614956" y="0"/>
                  </a:cubicBezTo>
                  <a:close/>
                </a:path>
              </a:pathLst>
            </a:custGeom>
            <a:solidFill>
              <a:schemeClr val="tx2"/>
            </a:solidFill>
            <a:ln>
              <a:noFill/>
            </a:ln>
            <a:effectLst/>
          </p:spPr>
          <p:txBody>
            <a:bodyPr wrap="square" anchor="ctr">
              <a:noAutofit/>
            </a:bodyPr>
            <a:lstStyle/>
            <a:p>
              <a:endParaRPr lang="en-US" sz="1620" dirty="0">
                <a:latin typeface="Poppins" pitchFamily="2" charset="77"/>
              </a:endParaRPr>
            </a:p>
          </p:txBody>
        </p:sp>
        <p:sp>
          <p:nvSpPr>
            <p:cNvPr id="23" name="Freeform 294">
              <a:extLst>
                <a:ext uri="{FF2B5EF4-FFF2-40B4-BE49-F238E27FC236}">
                  <a16:creationId xmlns:a16="http://schemas.microsoft.com/office/drawing/2014/main" id="{4F40FE8F-4E86-5E41-AC58-CEB373D3F9D7}"/>
                </a:ext>
              </a:extLst>
            </p:cNvPr>
            <p:cNvSpPr>
              <a:spLocks noChangeArrowheads="1"/>
            </p:cNvSpPr>
            <p:nvPr/>
          </p:nvSpPr>
          <p:spPr bwMode="auto">
            <a:xfrm>
              <a:off x="4168974" y="5396852"/>
              <a:ext cx="351554" cy="351554"/>
            </a:xfrm>
            <a:custGeom>
              <a:avLst/>
              <a:gdLst>
                <a:gd name="T0" fmla="*/ 281 w 282"/>
                <a:gd name="T1" fmla="*/ 140 h 282"/>
                <a:gd name="T2" fmla="*/ 281 w 282"/>
                <a:gd name="T3" fmla="*/ 140 h 282"/>
                <a:gd name="T4" fmla="*/ 140 w 282"/>
                <a:gd name="T5" fmla="*/ 281 h 282"/>
                <a:gd name="T6" fmla="*/ 140 w 282"/>
                <a:gd name="T7" fmla="*/ 281 h 282"/>
                <a:gd name="T8" fmla="*/ 0 w 282"/>
                <a:gd name="T9" fmla="*/ 140 h 282"/>
                <a:gd name="T10" fmla="*/ 0 w 282"/>
                <a:gd name="T11" fmla="*/ 140 h 282"/>
                <a:gd name="T12" fmla="*/ 140 w 282"/>
                <a:gd name="T13" fmla="*/ 0 h 282"/>
                <a:gd name="T14" fmla="*/ 140 w 282"/>
                <a:gd name="T15" fmla="*/ 0 h 282"/>
                <a:gd name="T16" fmla="*/ 281 w 282"/>
                <a:gd name="T17" fmla="*/ 14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2" h="282">
                  <a:moveTo>
                    <a:pt x="281" y="140"/>
                  </a:moveTo>
                  <a:lnTo>
                    <a:pt x="281" y="140"/>
                  </a:lnTo>
                  <a:cubicBezTo>
                    <a:pt x="281" y="218"/>
                    <a:pt x="218" y="281"/>
                    <a:pt x="140" y="281"/>
                  </a:cubicBezTo>
                  <a:lnTo>
                    <a:pt x="140" y="281"/>
                  </a:lnTo>
                  <a:cubicBezTo>
                    <a:pt x="63" y="281"/>
                    <a:pt x="0" y="218"/>
                    <a:pt x="0" y="140"/>
                  </a:cubicBezTo>
                  <a:lnTo>
                    <a:pt x="0" y="140"/>
                  </a:lnTo>
                  <a:cubicBezTo>
                    <a:pt x="0" y="63"/>
                    <a:pt x="63" y="0"/>
                    <a:pt x="140" y="0"/>
                  </a:cubicBezTo>
                  <a:lnTo>
                    <a:pt x="140" y="0"/>
                  </a:lnTo>
                  <a:cubicBezTo>
                    <a:pt x="218" y="0"/>
                    <a:pt x="281" y="63"/>
                    <a:pt x="281" y="140"/>
                  </a:cubicBezTo>
                </a:path>
              </a:pathLst>
            </a:custGeom>
            <a:solidFill>
              <a:schemeClr val="bg1"/>
            </a:solidFill>
            <a:ln>
              <a:noFill/>
            </a:ln>
            <a:effectLst/>
          </p:spPr>
          <p:txBody>
            <a:bodyPr wrap="none" anchor="ctr"/>
            <a:lstStyle/>
            <a:p>
              <a:endParaRPr lang="en-US" sz="1620" dirty="0">
                <a:latin typeface="Poppins" pitchFamily="2" charset="77"/>
              </a:endParaRPr>
            </a:p>
          </p:txBody>
        </p:sp>
        <p:sp>
          <p:nvSpPr>
            <p:cNvPr id="24" name="Freeform 295">
              <a:extLst>
                <a:ext uri="{FF2B5EF4-FFF2-40B4-BE49-F238E27FC236}">
                  <a16:creationId xmlns:a16="http://schemas.microsoft.com/office/drawing/2014/main" id="{E4D71A6D-5C48-8D44-917D-D02D7012E9DE}"/>
                </a:ext>
              </a:extLst>
            </p:cNvPr>
            <p:cNvSpPr>
              <a:spLocks noChangeArrowheads="1"/>
            </p:cNvSpPr>
            <p:nvPr/>
          </p:nvSpPr>
          <p:spPr bwMode="auto">
            <a:xfrm>
              <a:off x="5080819" y="5396852"/>
              <a:ext cx="351554" cy="351554"/>
            </a:xfrm>
            <a:custGeom>
              <a:avLst/>
              <a:gdLst>
                <a:gd name="T0" fmla="*/ 281 w 282"/>
                <a:gd name="T1" fmla="*/ 140 h 282"/>
                <a:gd name="T2" fmla="*/ 281 w 282"/>
                <a:gd name="T3" fmla="*/ 140 h 282"/>
                <a:gd name="T4" fmla="*/ 141 w 282"/>
                <a:gd name="T5" fmla="*/ 281 h 282"/>
                <a:gd name="T6" fmla="*/ 141 w 282"/>
                <a:gd name="T7" fmla="*/ 281 h 282"/>
                <a:gd name="T8" fmla="*/ 0 w 282"/>
                <a:gd name="T9" fmla="*/ 140 h 282"/>
                <a:gd name="T10" fmla="*/ 0 w 282"/>
                <a:gd name="T11" fmla="*/ 140 h 282"/>
                <a:gd name="T12" fmla="*/ 141 w 282"/>
                <a:gd name="T13" fmla="*/ 0 h 282"/>
                <a:gd name="T14" fmla="*/ 141 w 282"/>
                <a:gd name="T15" fmla="*/ 0 h 282"/>
                <a:gd name="T16" fmla="*/ 281 w 282"/>
                <a:gd name="T17" fmla="*/ 14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2" h="282">
                  <a:moveTo>
                    <a:pt x="281" y="140"/>
                  </a:moveTo>
                  <a:lnTo>
                    <a:pt x="281" y="140"/>
                  </a:lnTo>
                  <a:cubicBezTo>
                    <a:pt x="281" y="218"/>
                    <a:pt x="218" y="281"/>
                    <a:pt x="141" y="281"/>
                  </a:cubicBezTo>
                  <a:lnTo>
                    <a:pt x="141" y="281"/>
                  </a:lnTo>
                  <a:cubicBezTo>
                    <a:pt x="63" y="281"/>
                    <a:pt x="0" y="218"/>
                    <a:pt x="0" y="140"/>
                  </a:cubicBezTo>
                  <a:lnTo>
                    <a:pt x="0" y="140"/>
                  </a:lnTo>
                  <a:cubicBezTo>
                    <a:pt x="0" y="63"/>
                    <a:pt x="63" y="0"/>
                    <a:pt x="141" y="0"/>
                  </a:cubicBezTo>
                  <a:lnTo>
                    <a:pt x="141" y="0"/>
                  </a:lnTo>
                  <a:cubicBezTo>
                    <a:pt x="218" y="0"/>
                    <a:pt x="281" y="63"/>
                    <a:pt x="281" y="140"/>
                  </a:cubicBezTo>
                </a:path>
              </a:pathLst>
            </a:custGeom>
            <a:solidFill>
              <a:schemeClr val="bg1"/>
            </a:solidFill>
            <a:ln>
              <a:noFill/>
            </a:ln>
            <a:effectLst/>
          </p:spPr>
          <p:txBody>
            <a:bodyPr wrap="none" anchor="ctr"/>
            <a:lstStyle/>
            <a:p>
              <a:endParaRPr lang="en-US" sz="1620" dirty="0">
                <a:latin typeface="Poppins" pitchFamily="2" charset="77"/>
              </a:endParaRPr>
            </a:p>
          </p:txBody>
        </p:sp>
        <p:sp>
          <p:nvSpPr>
            <p:cNvPr id="25" name="Freeform 296">
              <a:extLst>
                <a:ext uri="{FF2B5EF4-FFF2-40B4-BE49-F238E27FC236}">
                  <a16:creationId xmlns:a16="http://schemas.microsoft.com/office/drawing/2014/main" id="{68CE5145-9C15-FD4D-AAE1-916C9043D174}"/>
                </a:ext>
              </a:extLst>
            </p:cNvPr>
            <p:cNvSpPr>
              <a:spLocks noChangeArrowheads="1"/>
            </p:cNvSpPr>
            <p:nvPr/>
          </p:nvSpPr>
          <p:spPr bwMode="auto">
            <a:xfrm>
              <a:off x="5998161" y="5396852"/>
              <a:ext cx="351554" cy="351554"/>
            </a:xfrm>
            <a:custGeom>
              <a:avLst/>
              <a:gdLst>
                <a:gd name="T0" fmla="*/ 280 w 281"/>
                <a:gd name="T1" fmla="*/ 140 h 282"/>
                <a:gd name="T2" fmla="*/ 280 w 281"/>
                <a:gd name="T3" fmla="*/ 140 h 282"/>
                <a:gd name="T4" fmla="*/ 140 w 281"/>
                <a:gd name="T5" fmla="*/ 281 h 282"/>
                <a:gd name="T6" fmla="*/ 140 w 281"/>
                <a:gd name="T7" fmla="*/ 281 h 282"/>
                <a:gd name="T8" fmla="*/ 0 w 281"/>
                <a:gd name="T9" fmla="*/ 140 h 282"/>
                <a:gd name="T10" fmla="*/ 0 w 281"/>
                <a:gd name="T11" fmla="*/ 140 h 282"/>
                <a:gd name="T12" fmla="*/ 140 w 281"/>
                <a:gd name="T13" fmla="*/ 0 h 282"/>
                <a:gd name="T14" fmla="*/ 140 w 281"/>
                <a:gd name="T15" fmla="*/ 0 h 282"/>
                <a:gd name="T16" fmla="*/ 280 w 281"/>
                <a:gd name="T17" fmla="*/ 14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1" h="282">
                  <a:moveTo>
                    <a:pt x="280" y="140"/>
                  </a:moveTo>
                  <a:lnTo>
                    <a:pt x="280" y="140"/>
                  </a:lnTo>
                  <a:cubicBezTo>
                    <a:pt x="280" y="218"/>
                    <a:pt x="218" y="281"/>
                    <a:pt x="140" y="281"/>
                  </a:cubicBezTo>
                  <a:lnTo>
                    <a:pt x="140" y="281"/>
                  </a:lnTo>
                  <a:cubicBezTo>
                    <a:pt x="63" y="281"/>
                    <a:pt x="0" y="218"/>
                    <a:pt x="0" y="140"/>
                  </a:cubicBezTo>
                  <a:lnTo>
                    <a:pt x="0" y="140"/>
                  </a:lnTo>
                  <a:cubicBezTo>
                    <a:pt x="0" y="63"/>
                    <a:pt x="63" y="0"/>
                    <a:pt x="140" y="0"/>
                  </a:cubicBezTo>
                  <a:lnTo>
                    <a:pt x="140" y="0"/>
                  </a:lnTo>
                  <a:cubicBezTo>
                    <a:pt x="218" y="0"/>
                    <a:pt x="280" y="63"/>
                    <a:pt x="280" y="140"/>
                  </a:cubicBezTo>
                </a:path>
              </a:pathLst>
            </a:custGeom>
            <a:solidFill>
              <a:schemeClr val="bg1"/>
            </a:solidFill>
            <a:ln>
              <a:noFill/>
            </a:ln>
            <a:effectLst/>
          </p:spPr>
          <p:txBody>
            <a:bodyPr wrap="none" anchor="ctr"/>
            <a:lstStyle/>
            <a:p>
              <a:endParaRPr lang="en-US" sz="1620" dirty="0">
                <a:latin typeface="Poppins" pitchFamily="2" charset="77"/>
              </a:endParaRPr>
            </a:p>
          </p:txBody>
        </p:sp>
        <p:sp>
          <p:nvSpPr>
            <p:cNvPr id="26" name="Freeform 297">
              <a:extLst>
                <a:ext uri="{FF2B5EF4-FFF2-40B4-BE49-F238E27FC236}">
                  <a16:creationId xmlns:a16="http://schemas.microsoft.com/office/drawing/2014/main" id="{36FB2741-BC6B-7F4C-9F92-D5627558128A}"/>
                </a:ext>
              </a:extLst>
            </p:cNvPr>
            <p:cNvSpPr>
              <a:spLocks noChangeArrowheads="1"/>
            </p:cNvSpPr>
            <p:nvPr/>
          </p:nvSpPr>
          <p:spPr bwMode="auto">
            <a:xfrm>
              <a:off x="7173671" y="7649001"/>
              <a:ext cx="351554" cy="351554"/>
            </a:xfrm>
            <a:custGeom>
              <a:avLst/>
              <a:gdLst>
                <a:gd name="T0" fmla="*/ 280 w 281"/>
                <a:gd name="T1" fmla="*/ 140 h 281"/>
                <a:gd name="T2" fmla="*/ 280 w 281"/>
                <a:gd name="T3" fmla="*/ 140 h 281"/>
                <a:gd name="T4" fmla="*/ 140 w 281"/>
                <a:gd name="T5" fmla="*/ 280 h 281"/>
                <a:gd name="T6" fmla="*/ 140 w 281"/>
                <a:gd name="T7" fmla="*/ 280 h 281"/>
                <a:gd name="T8" fmla="*/ 0 w 281"/>
                <a:gd name="T9" fmla="*/ 140 h 281"/>
                <a:gd name="T10" fmla="*/ 0 w 281"/>
                <a:gd name="T11" fmla="*/ 140 h 281"/>
                <a:gd name="T12" fmla="*/ 140 w 281"/>
                <a:gd name="T13" fmla="*/ 0 h 281"/>
                <a:gd name="T14" fmla="*/ 140 w 281"/>
                <a:gd name="T15" fmla="*/ 0 h 281"/>
                <a:gd name="T16" fmla="*/ 280 w 281"/>
                <a:gd name="T17" fmla="*/ 140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1" h="281">
                  <a:moveTo>
                    <a:pt x="280" y="140"/>
                  </a:moveTo>
                  <a:lnTo>
                    <a:pt x="280" y="140"/>
                  </a:lnTo>
                  <a:cubicBezTo>
                    <a:pt x="280" y="217"/>
                    <a:pt x="217" y="280"/>
                    <a:pt x="140" y="280"/>
                  </a:cubicBezTo>
                  <a:lnTo>
                    <a:pt x="140" y="280"/>
                  </a:lnTo>
                  <a:cubicBezTo>
                    <a:pt x="63" y="280"/>
                    <a:pt x="0" y="217"/>
                    <a:pt x="0" y="140"/>
                  </a:cubicBezTo>
                  <a:lnTo>
                    <a:pt x="0" y="140"/>
                  </a:lnTo>
                  <a:cubicBezTo>
                    <a:pt x="0" y="63"/>
                    <a:pt x="63" y="0"/>
                    <a:pt x="140" y="0"/>
                  </a:cubicBezTo>
                  <a:lnTo>
                    <a:pt x="140" y="0"/>
                  </a:lnTo>
                  <a:cubicBezTo>
                    <a:pt x="217" y="0"/>
                    <a:pt x="280" y="63"/>
                    <a:pt x="280" y="140"/>
                  </a:cubicBezTo>
                </a:path>
              </a:pathLst>
            </a:custGeom>
            <a:solidFill>
              <a:schemeClr val="bg1"/>
            </a:solidFill>
            <a:ln>
              <a:noFill/>
            </a:ln>
            <a:effectLst/>
          </p:spPr>
          <p:txBody>
            <a:bodyPr wrap="none" anchor="ctr"/>
            <a:lstStyle/>
            <a:p>
              <a:endParaRPr lang="en-US" sz="1620" dirty="0">
                <a:latin typeface="Poppins" pitchFamily="2" charset="77"/>
              </a:endParaRPr>
            </a:p>
          </p:txBody>
        </p:sp>
        <p:sp>
          <p:nvSpPr>
            <p:cNvPr id="27" name="Freeform 298">
              <a:extLst>
                <a:ext uri="{FF2B5EF4-FFF2-40B4-BE49-F238E27FC236}">
                  <a16:creationId xmlns:a16="http://schemas.microsoft.com/office/drawing/2014/main" id="{13F7CB81-2E8B-DE40-8D87-0B9FB2071024}"/>
                </a:ext>
              </a:extLst>
            </p:cNvPr>
            <p:cNvSpPr>
              <a:spLocks noChangeArrowheads="1"/>
            </p:cNvSpPr>
            <p:nvPr/>
          </p:nvSpPr>
          <p:spPr bwMode="auto">
            <a:xfrm>
              <a:off x="8091009" y="7649001"/>
              <a:ext cx="351554" cy="351554"/>
            </a:xfrm>
            <a:custGeom>
              <a:avLst/>
              <a:gdLst>
                <a:gd name="T0" fmla="*/ 281 w 282"/>
                <a:gd name="T1" fmla="*/ 140 h 281"/>
                <a:gd name="T2" fmla="*/ 281 w 282"/>
                <a:gd name="T3" fmla="*/ 140 h 281"/>
                <a:gd name="T4" fmla="*/ 141 w 282"/>
                <a:gd name="T5" fmla="*/ 280 h 281"/>
                <a:gd name="T6" fmla="*/ 141 w 282"/>
                <a:gd name="T7" fmla="*/ 280 h 281"/>
                <a:gd name="T8" fmla="*/ 0 w 282"/>
                <a:gd name="T9" fmla="*/ 140 h 281"/>
                <a:gd name="T10" fmla="*/ 0 w 282"/>
                <a:gd name="T11" fmla="*/ 140 h 281"/>
                <a:gd name="T12" fmla="*/ 141 w 282"/>
                <a:gd name="T13" fmla="*/ 0 h 281"/>
                <a:gd name="T14" fmla="*/ 141 w 282"/>
                <a:gd name="T15" fmla="*/ 0 h 281"/>
                <a:gd name="T16" fmla="*/ 281 w 282"/>
                <a:gd name="T17" fmla="*/ 140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2" h="281">
                  <a:moveTo>
                    <a:pt x="281" y="140"/>
                  </a:moveTo>
                  <a:lnTo>
                    <a:pt x="281" y="140"/>
                  </a:lnTo>
                  <a:cubicBezTo>
                    <a:pt x="281" y="217"/>
                    <a:pt x="218" y="280"/>
                    <a:pt x="141" y="280"/>
                  </a:cubicBezTo>
                  <a:lnTo>
                    <a:pt x="141" y="280"/>
                  </a:lnTo>
                  <a:cubicBezTo>
                    <a:pt x="63" y="280"/>
                    <a:pt x="0" y="217"/>
                    <a:pt x="0" y="140"/>
                  </a:cubicBezTo>
                  <a:lnTo>
                    <a:pt x="0" y="140"/>
                  </a:lnTo>
                  <a:cubicBezTo>
                    <a:pt x="0" y="63"/>
                    <a:pt x="63" y="0"/>
                    <a:pt x="141" y="0"/>
                  </a:cubicBezTo>
                  <a:lnTo>
                    <a:pt x="141" y="0"/>
                  </a:lnTo>
                  <a:cubicBezTo>
                    <a:pt x="218" y="0"/>
                    <a:pt x="281" y="63"/>
                    <a:pt x="281" y="140"/>
                  </a:cubicBezTo>
                </a:path>
              </a:pathLst>
            </a:custGeom>
            <a:solidFill>
              <a:schemeClr val="bg1"/>
            </a:solidFill>
            <a:ln>
              <a:noFill/>
            </a:ln>
            <a:effectLst/>
          </p:spPr>
          <p:txBody>
            <a:bodyPr wrap="none" anchor="ctr"/>
            <a:lstStyle/>
            <a:p>
              <a:endParaRPr lang="en-US" sz="1620" dirty="0">
                <a:latin typeface="Poppins" pitchFamily="2" charset="77"/>
              </a:endParaRPr>
            </a:p>
          </p:txBody>
        </p:sp>
        <p:sp>
          <p:nvSpPr>
            <p:cNvPr id="28" name="Freeform 299">
              <a:extLst>
                <a:ext uri="{FF2B5EF4-FFF2-40B4-BE49-F238E27FC236}">
                  <a16:creationId xmlns:a16="http://schemas.microsoft.com/office/drawing/2014/main" id="{F2FB8E0C-6D7A-3140-8F1C-A090856B47B5}"/>
                </a:ext>
              </a:extLst>
            </p:cNvPr>
            <p:cNvSpPr>
              <a:spLocks noChangeArrowheads="1"/>
            </p:cNvSpPr>
            <p:nvPr/>
          </p:nvSpPr>
          <p:spPr bwMode="auto">
            <a:xfrm>
              <a:off x="9008349" y="7649001"/>
              <a:ext cx="351554" cy="351554"/>
            </a:xfrm>
            <a:custGeom>
              <a:avLst/>
              <a:gdLst>
                <a:gd name="T0" fmla="*/ 280 w 281"/>
                <a:gd name="T1" fmla="*/ 140 h 281"/>
                <a:gd name="T2" fmla="*/ 280 w 281"/>
                <a:gd name="T3" fmla="*/ 140 h 281"/>
                <a:gd name="T4" fmla="*/ 140 w 281"/>
                <a:gd name="T5" fmla="*/ 280 h 281"/>
                <a:gd name="T6" fmla="*/ 140 w 281"/>
                <a:gd name="T7" fmla="*/ 280 h 281"/>
                <a:gd name="T8" fmla="*/ 0 w 281"/>
                <a:gd name="T9" fmla="*/ 140 h 281"/>
                <a:gd name="T10" fmla="*/ 0 w 281"/>
                <a:gd name="T11" fmla="*/ 140 h 281"/>
                <a:gd name="T12" fmla="*/ 140 w 281"/>
                <a:gd name="T13" fmla="*/ 0 h 281"/>
                <a:gd name="T14" fmla="*/ 140 w 281"/>
                <a:gd name="T15" fmla="*/ 0 h 281"/>
                <a:gd name="T16" fmla="*/ 280 w 281"/>
                <a:gd name="T17" fmla="*/ 140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1" h="281">
                  <a:moveTo>
                    <a:pt x="280" y="140"/>
                  </a:moveTo>
                  <a:lnTo>
                    <a:pt x="280" y="140"/>
                  </a:lnTo>
                  <a:cubicBezTo>
                    <a:pt x="280" y="217"/>
                    <a:pt x="217" y="280"/>
                    <a:pt x="140" y="280"/>
                  </a:cubicBezTo>
                  <a:lnTo>
                    <a:pt x="140" y="280"/>
                  </a:lnTo>
                  <a:cubicBezTo>
                    <a:pt x="62" y="280"/>
                    <a:pt x="0" y="217"/>
                    <a:pt x="0" y="140"/>
                  </a:cubicBezTo>
                  <a:lnTo>
                    <a:pt x="0" y="140"/>
                  </a:lnTo>
                  <a:cubicBezTo>
                    <a:pt x="0" y="63"/>
                    <a:pt x="62" y="0"/>
                    <a:pt x="140" y="0"/>
                  </a:cubicBezTo>
                  <a:lnTo>
                    <a:pt x="140" y="0"/>
                  </a:lnTo>
                  <a:cubicBezTo>
                    <a:pt x="217" y="0"/>
                    <a:pt x="280" y="63"/>
                    <a:pt x="280" y="140"/>
                  </a:cubicBezTo>
                </a:path>
              </a:pathLst>
            </a:custGeom>
            <a:solidFill>
              <a:schemeClr val="bg1"/>
            </a:solidFill>
            <a:ln>
              <a:noFill/>
            </a:ln>
            <a:effectLst/>
          </p:spPr>
          <p:txBody>
            <a:bodyPr wrap="none" anchor="ctr"/>
            <a:lstStyle/>
            <a:p>
              <a:endParaRPr lang="en-US" sz="1620" dirty="0">
                <a:latin typeface="Poppins" pitchFamily="2" charset="77"/>
              </a:endParaRPr>
            </a:p>
          </p:txBody>
        </p:sp>
      </p:grpSp>
      <p:sp>
        <p:nvSpPr>
          <p:cNvPr id="29" name="Freeform 28">
            <a:extLst>
              <a:ext uri="{FF2B5EF4-FFF2-40B4-BE49-F238E27FC236}">
                <a16:creationId xmlns:a16="http://schemas.microsoft.com/office/drawing/2014/main" id="{2C93D151-470C-5044-83A6-17E262BBD718}"/>
              </a:ext>
            </a:extLst>
          </p:cNvPr>
          <p:cNvSpPr>
            <a:spLocks noChangeArrowheads="1"/>
          </p:cNvSpPr>
          <p:nvPr/>
        </p:nvSpPr>
        <p:spPr bwMode="auto">
          <a:xfrm>
            <a:off x="6548472" y="5112785"/>
            <a:ext cx="545864" cy="545866"/>
          </a:xfrm>
          <a:custGeom>
            <a:avLst/>
            <a:gdLst>
              <a:gd name="connsiteX0" fmla="*/ 791063 w 1212717"/>
              <a:gd name="connsiteY0" fmla="*/ 485582 h 1212718"/>
              <a:gd name="connsiteX1" fmla="*/ 802519 w 1212717"/>
              <a:gd name="connsiteY1" fmla="*/ 488407 h 1212718"/>
              <a:gd name="connsiteX2" fmla="*/ 877614 w 1212717"/>
              <a:gd name="connsiteY2" fmla="*/ 637818 h 1212718"/>
              <a:gd name="connsiteX3" fmla="*/ 802519 w 1212717"/>
              <a:gd name="connsiteY3" fmla="*/ 785974 h 1212718"/>
              <a:gd name="connsiteX4" fmla="*/ 793609 w 1212717"/>
              <a:gd name="connsiteY4" fmla="*/ 789740 h 1212718"/>
              <a:gd name="connsiteX5" fmla="*/ 779608 w 1212717"/>
              <a:gd name="connsiteY5" fmla="*/ 782207 h 1212718"/>
              <a:gd name="connsiteX6" fmla="*/ 783427 w 1212717"/>
              <a:gd name="connsiteY6" fmla="*/ 760863 h 1212718"/>
              <a:gd name="connsiteX7" fmla="*/ 845794 w 1212717"/>
              <a:gd name="connsiteY7" fmla="*/ 637818 h 1212718"/>
              <a:gd name="connsiteX8" fmla="*/ 783427 w 1212717"/>
              <a:gd name="connsiteY8" fmla="*/ 514774 h 1212718"/>
              <a:gd name="connsiteX9" fmla="*/ 779608 w 1212717"/>
              <a:gd name="connsiteY9" fmla="*/ 492174 h 1212718"/>
              <a:gd name="connsiteX10" fmla="*/ 791063 w 1212717"/>
              <a:gd name="connsiteY10" fmla="*/ 485582 h 1212718"/>
              <a:gd name="connsiteX11" fmla="*/ 855906 w 1212717"/>
              <a:gd name="connsiteY11" fmla="*/ 386681 h 1212718"/>
              <a:gd name="connsiteX12" fmla="*/ 867942 w 1212717"/>
              <a:gd name="connsiteY12" fmla="*/ 389469 h 1212718"/>
              <a:gd name="connsiteX13" fmla="*/ 992986 w 1212717"/>
              <a:gd name="connsiteY13" fmla="*/ 632320 h 1212718"/>
              <a:gd name="connsiteX14" fmla="*/ 867942 w 1212717"/>
              <a:gd name="connsiteY14" fmla="*/ 875170 h 1212718"/>
              <a:gd name="connsiteX15" fmla="*/ 857938 w 1212717"/>
              <a:gd name="connsiteY15" fmla="*/ 877648 h 1212718"/>
              <a:gd name="connsiteX16" fmla="*/ 846684 w 1212717"/>
              <a:gd name="connsiteY16" fmla="*/ 871453 h 1212718"/>
              <a:gd name="connsiteX17" fmla="*/ 849185 w 1212717"/>
              <a:gd name="connsiteY17" fmla="*/ 849150 h 1212718"/>
              <a:gd name="connsiteX18" fmla="*/ 960474 w 1212717"/>
              <a:gd name="connsiteY18" fmla="*/ 632320 h 1212718"/>
              <a:gd name="connsiteX19" fmla="*/ 849185 w 1212717"/>
              <a:gd name="connsiteY19" fmla="*/ 414250 h 1212718"/>
              <a:gd name="connsiteX20" fmla="*/ 846684 w 1212717"/>
              <a:gd name="connsiteY20" fmla="*/ 393186 h 1212718"/>
              <a:gd name="connsiteX21" fmla="*/ 855906 w 1212717"/>
              <a:gd name="connsiteY21" fmla="*/ 386681 h 1212718"/>
              <a:gd name="connsiteX22" fmla="*/ 928111 w 1212717"/>
              <a:gd name="connsiteY22" fmla="*/ 287812 h 1212718"/>
              <a:gd name="connsiteX23" fmla="*/ 939110 w 1212717"/>
              <a:gd name="connsiteY23" fmla="*/ 290607 h 1212718"/>
              <a:gd name="connsiteX24" fmla="*/ 1113847 w 1212717"/>
              <a:gd name="connsiteY24" fmla="*/ 632320 h 1212718"/>
              <a:gd name="connsiteX25" fmla="*/ 939110 w 1212717"/>
              <a:gd name="connsiteY25" fmla="*/ 974033 h 1212718"/>
              <a:gd name="connsiteX26" fmla="*/ 930435 w 1212717"/>
              <a:gd name="connsiteY26" fmla="*/ 976518 h 1212718"/>
              <a:gd name="connsiteX27" fmla="*/ 918042 w 1212717"/>
              <a:gd name="connsiteY27" fmla="*/ 969063 h 1212718"/>
              <a:gd name="connsiteX28" fmla="*/ 920521 w 1212717"/>
              <a:gd name="connsiteY28" fmla="*/ 947939 h 1212718"/>
              <a:gd name="connsiteX29" fmla="*/ 1082865 w 1212717"/>
              <a:gd name="connsiteY29" fmla="*/ 632320 h 1212718"/>
              <a:gd name="connsiteX30" fmla="*/ 920521 w 1212717"/>
              <a:gd name="connsiteY30" fmla="*/ 316702 h 1212718"/>
              <a:gd name="connsiteX31" fmla="*/ 918042 w 1212717"/>
              <a:gd name="connsiteY31" fmla="*/ 294335 h 1212718"/>
              <a:gd name="connsiteX32" fmla="*/ 928111 w 1212717"/>
              <a:gd name="connsiteY32" fmla="*/ 287812 h 1212718"/>
              <a:gd name="connsiteX33" fmla="*/ 601378 w 1212717"/>
              <a:gd name="connsiteY33" fmla="*/ 32339 h 1212718"/>
              <a:gd name="connsiteX34" fmla="*/ 31127 w 1212717"/>
              <a:gd name="connsiteY34" fmla="*/ 606981 h 1212718"/>
              <a:gd name="connsiteX35" fmla="*/ 606358 w 1212717"/>
              <a:gd name="connsiteY35" fmla="*/ 1181623 h 1212718"/>
              <a:gd name="connsiteX36" fmla="*/ 1181590 w 1212717"/>
              <a:gd name="connsiteY36" fmla="*/ 606981 h 1212718"/>
              <a:gd name="connsiteX37" fmla="*/ 633750 w 1212717"/>
              <a:gd name="connsiteY37" fmla="*/ 32339 h 1212718"/>
              <a:gd name="connsiteX38" fmla="*/ 649937 w 1212717"/>
              <a:gd name="connsiteY38" fmla="*/ 146770 h 1212718"/>
              <a:gd name="connsiteX39" fmla="*/ 648691 w 1212717"/>
              <a:gd name="connsiteY39" fmla="*/ 225130 h 1212718"/>
              <a:gd name="connsiteX40" fmla="*/ 648691 w 1212717"/>
              <a:gd name="connsiteY40" fmla="*/ 226374 h 1212718"/>
              <a:gd name="connsiteX41" fmla="*/ 714681 w 1212717"/>
              <a:gd name="connsiteY41" fmla="*/ 354487 h 1212718"/>
              <a:gd name="connsiteX42" fmla="*/ 722152 w 1212717"/>
              <a:gd name="connsiteY42" fmla="*/ 359462 h 1212718"/>
              <a:gd name="connsiteX43" fmla="*/ 755769 w 1212717"/>
              <a:gd name="connsiteY43" fmla="*/ 446529 h 1212718"/>
              <a:gd name="connsiteX44" fmla="*/ 702230 w 1212717"/>
              <a:gd name="connsiteY44" fmla="*/ 502501 h 1212718"/>
              <a:gd name="connsiteX45" fmla="*/ 698495 w 1212717"/>
              <a:gd name="connsiteY45" fmla="*/ 503744 h 1212718"/>
              <a:gd name="connsiteX46" fmla="*/ 652427 w 1212717"/>
              <a:gd name="connsiteY46" fmla="*/ 503744 h 1212718"/>
              <a:gd name="connsiteX47" fmla="*/ 652427 w 1212717"/>
              <a:gd name="connsiteY47" fmla="*/ 702755 h 1212718"/>
              <a:gd name="connsiteX48" fmla="*/ 557800 w 1212717"/>
              <a:gd name="connsiteY48" fmla="*/ 798528 h 1212718"/>
              <a:gd name="connsiteX49" fmla="*/ 423330 w 1212717"/>
              <a:gd name="connsiteY49" fmla="*/ 798528 h 1212718"/>
              <a:gd name="connsiteX50" fmla="*/ 423330 w 1212717"/>
              <a:gd name="connsiteY50" fmla="*/ 801016 h 1212718"/>
              <a:gd name="connsiteX51" fmla="*/ 413370 w 1212717"/>
              <a:gd name="connsiteY51" fmla="*/ 861963 h 1212718"/>
              <a:gd name="connsiteX52" fmla="*/ 414615 w 1212717"/>
              <a:gd name="connsiteY52" fmla="*/ 985100 h 1212718"/>
              <a:gd name="connsiteX53" fmla="*/ 423330 w 1212717"/>
              <a:gd name="connsiteY53" fmla="*/ 1026146 h 1212718"/>
              <a:gd name="connsiteX54" fmla="*/ 410879 w 1212717"/>
              <a:gd name="connsiteY54" fmla="*/ 1046047 h 1212718"/>
              <a:gd name="connsiteX55" fmla="*/ 407144 w 1212717"/>
              <a:gd name="connsiteY55" fmla="*/ 1046047 h 1212718"/>
              <a:gd name="connsiteX56" fmla="*/ 392203 w 1212717"/>
              <a:gd name="connsiteY56" fmla="*/ 1032365 h 1212718"/>
              <a:gd name="connsiteX57" fmla="*/ 383487 w 1212717"/>
              <a:gd name="connsiteY57" fmla="*/ 990076 h 1212718"/>
              <a:gd name="connsiteX58" fmla="*/ 382242 w 1212717"/>
              <a:gd name="connsiteY58" fmla="*/ 856988 h 1212718"/>
              <a:gd name="connsiteX59" fmla="*/ 390958 w 1212717"/>
              <a:gd name="connsiteY59" fmla="*/ 798528 h 1212718"/>
              <a:gd name="connsiteX60" fmla="*/ 362321 w 1212717"/>
              <a:gd name="connsiteY60" fmla="*/ 798528 h 1212718"/>
              <a:gd name="connsiteX61" fmla="*/ 219136 w 1212717"/>
              <a:gd name="connsiteY61" fmla="*/ 759970 h 1212718"/>
              <a:gd name="connsiteX62" fmla="*/ 181783 w 1212717"/>
              <a:gd name="connsiteY62" fmla="*/ 737581 h 1212718"/>
              <a:gd name="connsiteX63" fmla="*/ 175558 w 1212717"/>
              <a:gd name="connsiteY63" fmla="*/ 715193 h 1212718"/>
              <a:gd name="connsiteX64" fmla="*/ 197969 w 1212717"/>
              <a:gd name="connsiteY64" fmla="*/ 710218 h 1212718"/>
              <a:gd name="connsiteX65" fmla="*/ 235322 w 1212717"/>
              <a:gd name="connsiteY65" fmla="*/ 732606 h 1212718"/>
              <a:gd name="connsiteX66" fmla="*/ 362321 w 1212717"/>
              <a:gd name="connsiteY66" fmla="*/ 766189 h 1212718"/>
              <a:gd name="connsiteX67" fmla="*/ 557800 w 1212717"/>
              <a:gd name="connsiteY67" fmla="*/ 766189 h 1212718"/>
              <a:gd name="connsiteX68" fmla="*/ 620054 w 1212717"/>
              <a:gd name="connsiteY68" fmla="*/ 702755 h 1212718"/>
              <a:gd name="connsiteX69" fmla="*/ 620054 w 1212717"/>
              <a:gd name="connsiteY69" fmla="*/ 503744 h 1212718"/>
              <a:gd name="connsiteX70" fmla="*/ 590172 w 1212717"/>
              <a:gd name="connsiteY70" fmla="*/ 503744 h 1212718"/>
              <a:gd name="connsiteX71" fmla="*/ 575231 w 1212717"/>
              <a:gd name="connsiteY71" fmla="*/ 488819 h 1212718"/>
              <a:gd name="connsiteX72" fmla="*/ 590172 w 1212717"/>
              <a:gd name="connsiteY72" fmla="*/ 472649 h 1212718"/>
              <a:gd name="connsiteX73" fmla="*/ 633750 w 1212717"/>
              <a:gd name="connsiteY73" fmla="*/ 471405 h 1212718"/>
              <a:gd name="connsiteX74" fmla="*/ 636241 w 1212717"/>
              <a:gd name="connsiteY74" fmla="*/ 471405 h 1212718"/>
              <a:gd name="connsiteX75" fmla="*/ 638731 w 1212717"/>
              <a:gd name="connsiteY75" fmla="*/ 471405 h 1212718"/>
              <a:gd name="connsiteX76" fmla="*/ 694760 w 1212717"/>
              <a:gd name="connsiteY76" fmla="*/ 471405 h 1212718"/>
              <a:gd name="connsiteX77" fmla="*/ 725887 w 1212717"/>
              <a:gd name="connsiteY77" fmla="*/ 439066 h 1212718"/>
              <a:gd name="connsiteX78" fmla="*/ 704721 w 1212717"/>
              <a:gd name="connsiteY78" fmla="*/ 385582 h 1212718"/>
              <a:gd name="connsiteX79" fmla="*/ 696005 w 1212717"/>
              <a:gd name="connsiteY79" fmla="*/ 380607 h 1212718"/>
              <a:gd name="connsiteX80" fmla="*/ 617564 w 1212717"/>
              <a:gd name="connsiteY80" fmla="*/ 226374 h 1212718"/>
              <a:gd name="connsiteX81" fmla="*/ 617564 w 1212717"/>
              <a:gd name="connsiteY81" fmla="*/ 225130 h 1212718"/>
              <a:gd name="connsiteX82" fmla="*/ 617564 w 1212717"/>
              <a:gd name="connsiteY82" fmla="*/ 146770 h 1212718"/>
              <a:gd name="connsiteX83" fmla="*/ 601378 w 1212717"/>
              <a:gd name="connsiteY83" fmla="*/ 32339 h 1212718"/>
              <a:gd name="connsiteX84" fmla="*/ 606358 w 1212717"/>
              <a:gd name="connsiteY84" fmla="*/ 0 h 1212718"/>
              <a:gd name="connsiteX85" fmla="*/ 610094 w 1212717"/>
              <a:gd name="connsiteY85" fmla="*/ 0 h 1212718"/>
              <a:gd name="connsiteX86" fmla="*/ 613829 w 1212717"/>
              <a:gd name="connsiteY86" fmla="*/ 0 h 1212718"/>
              <a:gd name="connsiteX87" fmla="*/ 1212717 w 1212717"/>
              <a:gd name="connsiteY87" fmla="*/ 606981 h 1212718"/>
              <a:gd name="connsiteX88" fmla="*/ 606358 w 1212717"/>
              <a:gd name="connsiteY88" fmla="*/ 1212718 h 1212718"/>
              <a:gd name="connsiteX89" fmla="*/ 0 w 1212717"/>
              <a:gd name="connsiteY89" fmla="*/ 606981 h 1212718"/>
              <a:gd name="connsiteX90" fmla="*/ 606358 w 1212717"/>
              <a:gd name="connsiteY90" fmla="*/ 0 h 121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1212717" h="1212718">
                <a:moveTo>
                  <a:pt x="791063" y="485582"/>
                </a:moveTo>
                <a:cubicBezTo>
                  <a:pt x="795200" y="484955"/>
                  <a:pt x="799337" y="485896"/>
                  <a:pt x="802519" y="488407"/>
                </a:cubicBezTo>
                <a:cubicBezTo>
                  <a:pt x="850885" y="523563"/>
                  <a:pt x="877614" y="578807"/>
                  <a:pt x="877614" y="637818"/>
                </a:cubicBezTo>
                <a:cubicBezTo>
                  <a:pt x="877614" y="696829"/>
                  <a:pt x="850885" y="750818"/>
                  <a:pt x="802519" y="785974"/>
                </a:cubicBezTo>
                <a:cubicBezTo>
                  <a:pt x="799973" y="788485"/>
                  <a:pt x="796155" y="789740"/>
                  <a:pt x="793609" y="789740"/>
                </a:cubicBezTo>
                <a:cubicBezTo>
                  <a:pt x="788518" y="789740"/>
                  <a:pt x="783427" y="787229"/>
                  <a:pt x="779608" y="782207"/>
                </a:cubicBezTo>
                <a:cubicBezTo>
                  <a:pt x="774517" y="775929"/>
                  <a:pt x="775790" y="765885"/>
                  <a:pt x="783427" y="760863"/>
                </a:cubicBezTo>
                <a:cubicBezTo>
                  <a:pt x="822884" y="731985"/>
                  <a:pt x="845794" y="686785"/>
                  <a:pt x="845794" y="637818"/>
                </a:cubicBezTo>
                <a:cubicBezTo>
                  <a:pt x="845794" y="588852"/>
                  <a:pt x="822884" y="543652"/>
                  <a:pt x="783427" y="514774"/>
                </a:cubicBezTo>
                <a:cubicBezTo>
                  <a:pt x="775790" y="508496"/>
                  <a:pt x="774517" y="498452"/>
                  <a:pt x="779608" y="492174"/>
                </a:cubicBezTo>
                <a:cubicBezTo>
                  <a:pt x="782790" y="488408"/>
                  <a:pt x="786927" y="486210"/>
                  <a:pt x="791063" y="485582"/>
                </a:cubicBezTo>
                <a:close/>
                <a:moveTo>
                  <a:pt x="855906" y="386681"/>
                </a:moveTo>
                <a:cubicBezTo>
                  <a:pt x="859814" y="386062"/>
                  <a:pt x="864191" y="386991"/>
                  <a:pt x="867942" y="389469"/>
                </a:cubicBezTo>
                <a:cubicBezTo>
                  <a:pt x="946719" y="445226"/>
                  <a:pt x="992986" y="536914"/>
                  <a:pt x="992986" y="632320"/>
                </a:cubicBezTo>
                <a:cubicBezTo>
                  <a:pt x="992986" y="727725"/>
                  <a:pt x="946719" y="818174"/>
                  <a:pt x="867942" y="875170"/>
                </a:cubicBezTo>
                <a:cubicBezTo>
                  <a:pt x="865441" y="876409"/>
                  <a:pt x="861689" y="877648"/>
                  <a:pt x="857938" y="877648"/>
                </a:cubicBezTo>
                <a:cubicBezTo>
                  <a:pt x="854187" y="877648"/>
                  <a:pt x="849185" y="875170"/>
                  <a:pt x="846684" y="871453"/>
                </a:cubicBezTo>
                <a:cubicBezTo>
                  <a:pt x="840432" y="864019"/>
                  <a:pt x="842933" y="854106"/>
                  <a:pt x="849185" y="849150"/>
                </a:cubicBezTo>
                <a:cubicBezTo>
                  <a:pt x="919210" y="798350"/>
                  <a:pt x="960474" y="717813"/>
                  <a:pt x="960474" y="632320"/>
                </a:cubicBezTo>
                <a:cubicBezTo>
                  <a:pt x="960474" y="546826"/>
                  <a:pt x="919210" y="465050"/>
                  <a:pt x="849185" y="414250"/>
                </a:cubicBezTo>
                <a:cubicBezTo>
                  <a:pt x="842933" y="409294"/>
                  <a:pt x="840432" y="399381"/>
                  <a:pt x="846684" y="393186"/>
                </a:cubicBezTo>
                <a:cubicBezTo>
                  <a:pt x="848560" y="389469"/>
                  <a:pt x="851999" y="387301"/>
                  <a:pt x="855906" y="386681"/>
                </a:cubicBezTo>
                <a:close/>
                <a:moveTo>
                  <a:pt x="928111" y="287812"/>
                </a:moveTo>
                <a:cubicBezTo>
                  <a:pt x="931984" y="287190"/>
                  <a:pt x="936012" y="288122"/>
                  <a:pt x="939110" y="290607"/>
                </a:cubicBezTo>
                <a:cubicBezTo>
                  <a:pt x="1048166" y="370133"/>
                  <a:pt x="1113847" y="496878"/>
                  <a:pt x="1113847" y="632320"/>
                </a:cubicBezTo>
                <a:cubicBezTo>
                  <a:pt x="1113847" y="766520"/>
                  <a:pt x="1048166" y="894507"/>
                  <a:pt x="939110" y="974033"/>
                </a:cubicBezTo>
                <a:cubicBezTo>
                  <a:pt x="936631" y="975276"/>
                  <a:pt x="932914" y="976518"/>
                  <a:pt x="930435" y="976518"/>
                </a:cubicBezTo>
                <a:cubicBezTo>
                  <a:pt x="925478" y="976518"/>
                  <a:pt x="920521" y="974033"/>
                  <a:pt x="918042" y="969063"/>
                </a:cubicBezTo>
                <a:cubicBezTo>
                  <a:pt x="913085" y="962850"/>
                  <a:pt x="914325" y="952909"/>
                  <a:pt x="920521" y="947939"/>
                </a:cubicBezTo>
                <a:cubicBezTo>
                  <a:pt x="1022141" y="874626"/>
                  <a:pt x="1082865" y="756580"/>
                  <a:pt x="1082865" y="632320"/>
                </a:cubicBezTo>
                <a:cubicBezTo>
                  <a:pt x="1082865" y="506818"/>
                  <a:pt x="1022141" y="390015"/>
                  <a:pt x="920521" y="316702"/>
                </a:cubicBezTo>
                <a:cubicBezTo>
                  <a:pt x="914325" y="311731"/>
                  <a:pt x="911846" y="301791"/>
                  <a:pt x="918042" y="294335"/>
                </a:cubicBezTo>
                <a:cubicBezTo>
                  <a:pt x="920520" y="290608"/>
                  <a:pt x="924238" y="288433"/>
                  <a:pt x="928111" y="287812"/>
                </a:cubicBezTo>
                <a:close/>
                <a:moveTo>
                  <a:pt x="601378" y="32339"/>
                </a:moveTo>
                <a:cubicBezTo>
                  <a:pt x="286371" y="34827"/>
                  <a:pt x="31127" y="291052"/>
                  <a:pt x="31127" y="606981"/>
                </a:cubicBezTo>
                <a:cubicBezTo>
                  <a:pt x="31127" y="922910"/>
                  <a:pt x="288861" y="1181623"/>
                  <a:pt x="606358" y="1181623"/>
                </a:cubicBezTo>
                <a:cubicBezTo>
                  <a:pt x="923856" y="1181623"/>
                  <a:pt x="1181590" y="922910"/>
                  <a:pt x="1181590" y="606981"/>
                </a:cubicBezTo>
                <a:cubicBezTo>
                  <a:pt x="1181590" y="298515"/>
                  <a:pt x="937552" y="47265"/>
                  <a:pt x="633750" y="32339"/>
                </a:cubicBezTo>
                <a:cubicBezTo>
                  <a:pt x="643711" y="68410"/>
                  <a:pt x="649937" y="106968"/>
                  <a:pt x="649937" y="146770"/>
                </a:cubicBezTo>
                <a:lnTo>
                  <a:pt x="648691" y="225130"/>
                </a:lnTo>
                <a:lnTo>
                  <a:pt x="648691" y="226374"/>
                </a:lnTo>
                <a:cubicBezTo>
                  <a:pt x="647446" y="277370"/>
                  <a:pt x="672348" y="325879"/>
                  <a:pt x="714681" y="354487"/>
                </a:cubicBezTo>
                <a:lnTo>
                  <a:pt x="722152" y="359462"/>
                </a:lnTo>
                <a:cubicBezTo>
                  <a:pt x="752034" y="379363"/>
                  <a:pt x="765730" y="415434"/>
                  <a:pt x="755769" y="446529"/>
                </a:cubicBezTo>
                <a:cubicBezTo>
                  <a:pt x="748299" y="473893"/>
                  <a:pt x="728377" y="493794"/>
                  <a:pt x="702230" y="502501"/>
                </a:cubicBezTo>
                <a:cubicBezTo>
                  <a:pt x="700985" y="503744"/>
                  <a:pt x="699740" y="503744"/>
                  <a:pt x="698495" y="503744"/>
                </a:cubicBezTo>
                <a:lnTo>
                  <a:pt x="652427" y="503744"/>
                </a:lnTo>
                <a:lnTo>
                  <a:pt x="652427" y="702755"/>
                </a:lnTo>
                <a:cubicBezTo>
                  <a:pt x="652427" y="754995"/>
                  <a:pt x="608849" y="798528"/>
                  <a:pt x="557800" y="798528"/>
                </a:cubicBezTo>
                <a:lnTo>
                  <a:pt x="423330" y="798528"/>
                </a:lnTo>
                <a:cubicBezTo>
                  <a:pt x="423330" y="798528"/>
                  <a:pt x="423330" y="799772"/>
                  <a:pt x="423330" y="801016"/>
                </a:cubicBezTo>
                <a:lnTo>
                  <a:pt x="413370" y="861963"/>
                </a:lnTo>
                <a:cubicBezTo>
                  <a:pt x="407144" y="903009"/>
                  <a:pt x="407144" y="944054"/>
                  <a:pt x="414615" y="985100"/>
                </a:cubicBezTo>
                <a:lnTo>
                  <a:pt x="423330" y="1026146"/>
                </a:lnTo>
                <a:cubicBezTo>
                  <a:pt x="424575" y="1034853"/>
                  <a:pt x="419595" y="1043560"/>
                  <a:pt x="410879" y="1046047"/>
                </a:cubicBezTo>
                <a:cubicBezTo>
                  <a:pt x="409634" y="1046047"/>
                  <a:pt x="408389" y="1046047"/>
                  <a:pt x="407144" y="1046047"/>
                </a:cubicBezTo>
                <a:cubicBezTo>
                  <a:pt x="400919" y="1046047"/>
                  <a:pt x="393448" y="1039828"/>
                  <a:pt x="392203" y="1032365"/>
                </a:cubicBezTo>
                <a:lnTo>
                  <a:pt x="383487" y="990076"/>
                </a:lnTo>
                <a:cubicBezTo>
                  <a:pt x="376017" y="946542"/>
                  <a:pt x="374772" y="901765"/>
                  <a:pt x="382242" y="856988"/>
                </a:cubicBezTo>
                <a:lnTo>
                  <a:pt x="390958" y="798528"/>
                </a:lnTo>
                <a:lnTo>
                  <a:pt x="362321" y="798528"/>
                </a:lnTo>
                <a:cubicBezTo>
                  <a:pt x="312517" y="798528"/>
                  <a:pt x="262714" y="784846"/>
                  <a:pt x="219136" y="759970"/>
                </a:cubicBezTo>
                <a:lnTo>
                  <a:pt x="181783" y="737581"/>
                </a:lnTo>
                <a:cubicBezTo>
                  <a:pt x="174313" y="732606"/>
                  <a:pt x="171822" y="722656"/>
                  <a:pt x="175558" y="715193"/>
                </a:cubicBezTo>
                <a:cubicBezTo>
                  <a:pt x="180538" y="707730"/>
                  <a:pt x="190499" y="705242"/>
                  <a:pt x="197969" y="710218"/>
                </a:cubicBezTo>
                <a:lnTo>
                  <a:pt x="235322" y="732606"/>
                </a:lnTo>
                <a:cubicBezTo>
                  <a:pt x="273920" y="754995"/>
                  <a:pt x="318743" y="766189"/>
                  <a:pt x="362321" y="766189"/>
                </a:cubicBezTo>
                <a:lnTo>
                  <a:pt x="557800" y="766189"/>
                </a:lnTo>
                <a:cubicBezTo>
                  <a:pt x="592663" y="766189"/>
                  <a:pt x="620054" y="738825"/>
                  <a:pt x="620054" y="702755"/>
                </a:cubicBezTo>
                <a:lnTo>
                  <a:pt x="620054" y="503744"/>
                </a:lnTo>
                <a:lnTo>
                  <a:pt x="590172" y="503744"/>
                </a:lnTo>
                <a:cubicBezTo>
                  <a:pt x="581457" y="503744"/>
                  <a:pt x="575231" y="497525"/>
                  <a:pt x="575231" y="488819"/>
                </a:cubicBezTo>
                <a:cubicBezTo>
                  <a:pt x="575231" y="480112"/>
                  <a:pt x="581457" y="472649"/>
                  <a:pt x="590172" y="472649"/>
                </a:cubicBezTo>
                <a:lnTo>
                  <a:pt x="633750" y="471405"/>
                </a:lnTo>
                <a:cubicBezTo>
                  <a:pt x="633750" y="471405"/>
                  <a:pt x="634995" y="471405"/>
                  <a:pt x="636241" y="471405"/>
                </a:cubicBezTo>
                <a:cubicBezTo>
                  <a:pt x="637486" y="471405"/>
                  <a:pt x="638731" y="471405"/>
                  <a:pt x="638731" y="471405"/>
                </a:cubicBezTo>
                <a:lnTo>
                  <a:pt x="694760" y="471405"/>
                </a:lnTo>
                <a:cubicBezTo>
                  <a:pt x="710946" y="466430"/>
                  <a:pt x="720907" y="453992"/>
                  <a:pt x="725887" y="439066"/>
                </a:cubicBezTo>
                <a:cubicBezTo>
                  <a:pt x="730867" y="419165"/>
                  <a:pt x="722152" y="396776"/>
                  <a:pt x="704721" y="385582"/>
                </a:cubicBezTo>
                <a:lnTo>
                  <a:pt x="696005" y="380607"/>
                </a:lnTo>
                <a:cubicBezTo>
                  <a:pt x="646201" y="345780"/>
                  <a:pt x="615074" y="288565"/>
                  <a:pt x="617564" y="226374"/>
                </a:cubicBezTo>
                <a:lnTo>
                  <a:pt x="617564" y="225130"/>
                </a:lnTo>
                <a:lnTo>
                  <a:pt x="617564" y="146770"/>
                </a:lnTo>
                <a:cubicBezTo>
                  <a:pt x="617564" y="105724"/>
                  <a:pt x="612584" y="68410"/>
                  <a:pt x="601378" y="32339"/>
                </a:cubicBezTo>
                <a:close/>
                <a:moveTo>
                  <a:pt x="606358" y="0"/>
                </a:moveTo>
                <a:cubicBezTo>
                  <a:pt x="607604" y="0"/>
                  <a:pt x="608849" y="0"/>
                  <a:pt x="610094" y="0"/>
                </a:cubicBezTo>
                <a:cubicBezTo>
                  <a:pt x="611339" y="0"/>
                  <a:pt x="612584" y="0"/>
                  <a:pt x="613829" y="0"/>
                </a:cubicBezTo>
                <a:cubicBezTo>
                  <a:pt x="945023" y="3731"/>
                  <a:pt x="1212717" y="274883"/>
                  <a:pt x="1212717" y="606981"/>
                </a:cubicBezTo>
                <a:cubicBezTo>
                  <a:pt x="1212717" y="940323"/>
                  <a:pt x="941287" y="1212718"/>
                  <a:pt x="606358" y="1212718"/>
                </a:cubicBezTo>
                <a:cubicBezTo>
                  <a:pt x="271429" y="1212718"/>
                  <a:pt x="0" y="940323"/>
                  <a:pt x="0" y="606981"/>
                </a:cubicBezTo>
                <a:cubicBezTo>
                  <a:pt x="0" y="272395"/>
                  <a:pt x="271429" y="0"/>
                  <a:pt x="606358" y="0"/>
                </a:cubicBezTo>
                <a:close/>
              </a:path>
            </a:pathLst>
          </a:custGeom>
          <a:solidFill>
            <a:schemeClr val="bg1"/>
          </a:solidFill>
          <a:ln>
            <a:noFill/>
          </a:ln>
          <a:effectLst/>
        </p:spPr>
        <p:txBody>
          <a:bodyPr wrap="square" anchor="ctr">
            <a:noAutofit/>
          </a:bodyPr>
          <a:lstStyle/>
          <a:p>
            <a:endParaRPr lang="en-US" sz="1620" dirty="0">
              <a:latin typeface="Poppins" pitchFamily="2" charset="77"/>
            </a:endParaRPr>
          </a:p>
        </p:txBody>
      </p:sp>
      <p:sp>
        <p:nvSpPr>
          <p:cNvPr id="31" name="Freeform 30">
            <a:extLst>
              <a:ext uri="{FF2B5EF4-FFF2-40B4-BE49-F238E27FC236}">
                <a16:creationId xmlns:a16="http://schemas.microsoft.com/office/drawing/2014/main" id="{5699A2E0-EA46-F44C-9D62-BB65636F30AB}"/>
              </a:ext>
            </a:extLst>
          </p:cNvPr>
          <p:cNvSpPr>
            <a:spLocks noChangeArrowheads="1"/>
          </p:cNvSpPr>
          <p:nvPr/>
        </p:nvSpPr>
        <p:spPr bwMode="auto">
          <a:xfrm>
            <a:off x="6547565" y="2349752"/>
            <a:ext cx="548030" cy="547100"/>
          </a:xfrm>
          <a:custGeom>
            <a:avLst/>
            <a:gdLst>
              <a:gd name="connsiteX0" fmla="*/ 642920 w 1217529"/>
              <a:gd name="connsiteY0" fmla="*/ 646188 h 1215461"/>
              <a:gd name="connsiteX1" fmla="*/ 491105 w 1217529"/>
              <a:gd name="connsiteY1" fmla="*/ 798213 h 1215461"/>
              <a:gd name="connsiteX2" fmla="*/ 491105 w 1217529"/>
              <a:gd name="connsiteY2" fmla="*/ 977652 h 1215461"/>
              <a:gd name="connsiteX3" fmla="*/ 537147 w 1217529"/>
              <a:gd name="connsiteY3" fmla="*/ 1023758 h 1215461"/>
              <a:gd name="connsiteX4" fmla="*/ 1049832 w 1217529"/>
              <a:gd name="connsiteY4" fmla="*/ 1023758 h 1215461"/>
              <a:gd name="connsiteX5" fmla="*/ 1094630 w 1217529"/>
              <a:gd name="connsiteY5" fmla="*/ 977652 h 1215461"/>
              <a:gd name="connsiteX6" fmla="*/ 1094630 w 1217529"/>
              <a:gd name="connsiteY6" fmla="*/ 926562 h 1215461"/>
              <a:gd name="connsiteX7" fmla="*/ 1094630 w 1217529"/>
              <a:gd name="connsiteY7" fmla="*/ 920332 h 1215461"/>
              <a:gd name="connsiteX8" fmla="*/ 1094630 w 1217529"/>
              <a:gd name="connsiteY8" fmla="*/ 798213 h 1215461"/>
              <a:gd name="connsiteX9" fmla="*/ 944060 w 1217529"/>
              <a:gd name="connsiteY9" fmla="*/ 646188 h 1215461"/>
              <a:gd name="connsiteX10" fmla="*/ 228541 w 1217529"/>
              <a:gd name="connsiteY10" fmla="*/ 555222 h 1215461"/>
              <a:gd name="connsiteX11" fmla="*/ 127746 w 1217529"/>
              <a:gd name="connsiteY11" fmla="*/ 657403 h 1215461"/>
              <a:gd name="connsiteX12" fmla="*/ 127746 w 1217529"/>
              <a:gd name="connsiteY12" fmla="*/ 783260 h 1215461"/>
              <a:gd name="connsiteX13" fmla="*/ 155122 w 1217529"/>
              <a:gd name="connsiteY13" fmla="*/ 810674 h 1215461"/>
              <a:gd name="connsiteX14" fmla="*/ 458751 w 1217529"/>
              <a:gd name="connsiteY14" fmla="*/ 810674 h 1215461"/>
              <a:gd name="connsiteX15" fmla="*/ 458751 w 1217529"/>
              <a:gd name="connsiteY15" fmla="*/ 798213 h 1215461"/>
              <a:gd name="connsiteX16" fmla="*/ 540880 w 1217529"/>
              <a:gd name="connsiteY16" fmla="*/ 646188 h 1215461"/>
              <a:gd name="connsiteX17" fmla="*/ 440085 w 1217529"/>
              <a:gd name="connsiteY17" fmla="*/ 555222 h 1215461"/>
              <a:gd name="connsiteX18" fmla="*/ 330974 w 1217529"/>
              <a:gd name="connsiteY18" fmla="*/ 238133 h 1215461"/>
              <a:gd name="connsiteX19" fmla="*/ 219686 w 1217529"/>
              <a:gd name="connsiteY19" fmla="*/ 348184 h 1215461"/>
              <a:gd name="connsiteX20" fmla="*/ 330974 w 1217529"/>
              <a:gd name="connsiteY20" fmla="*/ 459472 h 1215461"/>
              <a:gd name="connsiteX21" fmla="*/ 441026 w 1217529"/>
              <a:gd name="connsiteY21" fmla="*/ 348184 h 1215461"/>
              <a:gd name="connsiteX22" fmla="*/ 330974 w 1217529"/>
              <a:gd name="connsiteY22" fmla="*/ 238133 h 1215461"/>
              <a:gd name="connsiteX23" fmla="*/ 138678 w 1217529"/>
              <a:gd name="connsiteY23" fmla="*/ 229978 h 1215461"/>
              <a:gd name="connsiteX24" fmla="*/ 150802 w 1217529"/>
              <a:gd name="connsiteY24" fmla="*/ 232932 h 1215461"/>
              <a:gd name="connsiteX25" fmla="*/ 153289 w 1217529"/>
              <a:gd name="connsiteY25" fmla="*/ 255319 h 1215461"/>
              <a:gd name="connsiteX26" fmla="*/ 104794 w 1217529"/>
              <a:gd name="connsiteY26" fmla="*/ 888366 h 1215461"/>
              <a:gd name="connsiteX27" fmla="*/ 450473 w 1217529"/>
              <a:gd name="connsiteY27" fmla="*/ 1161981 h 1215461"/>
              <a:gd name="connsiteX28" fmla="*/ 873246 w 1217529"/>
              <a:gd name="connsiteY28" fmla="*/ 1117208 h 1215461"/>
              <a:gd name="connsiteX29" fmla="*/ 860812 w 1217529"/>
              <a:gd name="connsiteY29" fmla="*/ 1097308 h 1215461"/>
              <a:gd name="connsiteX30" fmla="*/ 868273 w 1217529"/>
              <a:gd name="connsiteY30" fmla="*/ 1084871 h 1215461"/>
              <a:gd name="connsiteX31" fmla="*/ 946610 w 1217529"/>
              <a:gd name="connsiteY31" fmla="*/ 1086115 h 1215461"/>
              <a:gd name="connsiteX32" fmla="*/ 954071 w 1217529"/>
              <a:gd name="connsiteY32" fmla="*/ 1098552 h 1215461"/>
              <a:gd name="connsiteX33" fmla="*/ 913037 w 1217529"/>
              <a:gd name="connsiteY33" fmla="*/ 1166956 h 1215461"/>
              <a:gd name="connsiteX34" fmla="*/ 900602 w 1217529"/>
              <a:gd name="connsiteY34" fmla="*/ 1166956 h 1215461"/>
              <a:gd name="connsiteX35" fmla="*/ 888168 w 1217529"/>
              <a:gd name="connsiteY35" fmla="*/ 1145813 h 1215461"/>
              <a:gd name="connsiteX36" fmla="*/ 607148 w 1217529"/>
              <a:gd name="connsiteY36" fmla="*/ 1215461 h 1215461"/>
              <a:gd name="connsiteX37" fmla="*/ 440526 w 1217529"/>
              <a:gd name="connsiteY37" fmla="*/ 1191830 h 1215461"/>
              <a:gd name="connsiteX38" fmla="*/ 77438 w 1217529"/>
              <a:gd name="connsiteY38" fmla="*/ 904534 h 1215461"/>
              <a:gd name="connsiteX39" fmla="*/ 128420 w 1217529"/>
              <a:gd name="connsiteY39" fmla="*/ 235419 h 1215461"/>
              <a:gd name="connsiteX40" fmla="*/ 138678 w 1217529"/>
              <a:gd name="connsiteY40" fmla="*/ 229978 h 1215461"/>
              <a:gd name="connsiteX41" fmla="*/ 330974 w 1217529"/>
              <a:gd name="connsiteY41" fmla="*/ 205983 h 1215461"/>
              <a:gd name="connsiteX42" fmla="*/ 473175 w 1217529"/>
              <a:gd name="connsiteY42" fmla="*/ 348184 h 1215461"/>
              <a:gd name="connsiteX43" fmla="*/ 330974 w 1217529"/>
              <a:gd name="connsiteY43" fmla="*/ 490386 h 1215461"/>
              <a:gd name="connsiteX44" fmla="*/ 188773 w 1217529"/>
              <a:gd name="connsiteY44" fmla="*/ 348184 h 1215461"/>
              <a:gd name="connsiteX45" fmla="*/ 330974 w 1217529"/>
              <a:gd name="connsiteY45" fmla="*/ 205983 h 1215461"/>
              <a:gd name="connsiteX46" fmla="*/ 790261 w 1217529"/>
              <a:gd name="connsiteY46" fmla="*/ 194275 h 1215461"/>
              <a:gd name="connsiteX47" fmla="*/ 622345 w 1217529"/>
              <a:gd name="connsiteY47" fmla="*/ 359170 h 1215461"/>
              <a:gd name="connsiteX48" fmla="*/ 790261 w 1217529"/>
              <a:gd name="connsiteY48" fmla="*/ 525305 h 1215461"/>
              <a:gd name="connsiteX49" fmla="*/ 956924 w 1217529"/>
              <a:gd name="connsiteY49" fmla="*/ 359170 h 1215461"/>
              <a:gd name="connsiteX50" fmla="*/ 790261 w 1217529"/>
              <a:gd name="connsiteY50" fmla="*/ 194275 h 1215461"/>
              <a:gd name="connsiteX51" fmla="*/ 790261 w 1217529"/>
              <a:gd name="connsiteY51" fmla="*/ 162040 h 1215461"/>
              <a:gd name="connsiteX52" fmla="*/ 989505 w 1217529"/>
              <a:gd name="connsiteY52" fmla="*/ 359170 h 1215461"/>
              <a:gd name="connsiteX53" fmla="*/ 790261 w 1217529"/>
              <a:gd name="connsiteY53" fmla="*/ 556300 h 1215461"/>
              <a:gd name="connsiteX54" fmla="*/ 589764 w 1217529"/>
              <a:gd name="connsiteY54" fmla="*/ 359170 h 1215461"/>
              <a:gd name="connsiteX55" fmla="*/ 790261 w 1217529"/>
              <a:gd name="connsiteY55" fmla="*/ 162040 h 1215461"/>
              <a:gd name="connsiteX56" fmla="*/ 561413 w 1217529"/>
              <a:gd name="connsiteY56" fmla="*/ 2106 h 1215461"/>
              <a:gd name="connsiteX57" fmla="*/ 789757 w 1217529"/>
              <a:gd name="connsiteY57" fmla="*/ 26873 h 1215461"/>
              <a:gd name="connsiteX58" fmla="*/ 1146894 w 1217529"/>
              <a:gd name="connsiteY58" fmla="*/ 323447 h 1215461"/>
              <a:gd name="connsiteX59" fmla="*/ 1126984 w 1217529"/>
              <a:gd name="connsiteY59" fmla="*/ 926562 h 1215461"/>
              <a:gd name="connsiteX60" fmla="*/ 1126984 w 1217529"/>
              <a:gd name="connsiteY60" fmla="*/ 977652 h 1215461"/>
              <a:gd name="connsiteX61" fmla="*/ 1049832 w 1217529"/>
              <a:gd name="connsiteY61" fmla="*/ 1056157 h 1215461"/>
              <a:gd name="connsiteX62" fmla="*/ 537147 w 1217529"/>
              <a:gd name="connsiteY62" fmla="*/ 1056157 h 1215461"/>
              <a:gd name="connsiteX63" fmla="*/ 458751 w 1217529"/>
              <a:gd name="connsiteY63" fmla="*/ 977652 h 1215461"/>
              <a:gd name="connsiteX64" fmla="*/ 458751 w 1217529"/>
              <a:gd name="connsiteY64" fmla="*/ 841827 h 1215461"/>
              <a:gd name="connsiteX65" fmla="*/ 155122 w 1217529"/>
              <a:gd name="connsiteY65" fmla="*/ 841827 h 1215461"/>
              <a:gd name="connsiteX66" fmla="*/ 95392 w 1217529"/>
              <a:gd name="connsiteY66" fmla="*/ 783260 h 1215461"/>
              <a:gd name="connsiteX67" fmla="*/ 95392 w 1217529"/>
              <a:gd name="connsiteY67" fmla="*/ 657403 h 1215461"/>
              <a:gd name="connsiteX68" fmla="*/ 228541 w 1217529"/>
              <a:gd name="connsiteY68" fmla="*/ 524070 h 1215461"/>
              <a:gd name="connsiteX69" fmla="*/ 440085 w 1217529"/>
              <a:gd name="connsiteY69" fmla="*/ 524070 h 1215461"/>
              <a:gd name="connsiteX70" fmla="*/ 569501 w 1217529"/>
              <a:gd name="connsiteY70" fmla="*/ 629989 h 1215461"/>
              <a:gd name="connsiteX71" fmla="*/ 642920 w 1217529"/>
              <a:gd name="connsiteY71" fmla="*/ 613789 h 1215461"/>
              <a:gd name="connsiteX72" fmla="*/ 944060 w 1217529"/>
              <a:gd name="connsiteY72" fmla="*/ 613789 h 1215461"/>
              <a:gd name="connsiteX73" fmla="*/ 1126984 w 1217529"/>
              <a:gd name="connsiteY73" fmla="*/ 798213 h 1215461"/>
              <a:gd name="connsiteX74" fmla="*/ 1126984 w 1217529"/>
              <a:gd name="connsiteY74" fmla="*/ 861765 h 1215461"/>
              <a:gd name="connsiteX75" fmla="*/ 1118273 w 1217529"/>
              <a:gd name="connsiteY75" fmla="*/ 338400 h 1215461"/>
              <a:gd name="connsiteX76" fmla="*/ 779801 w 1217529"/>
              <a:gd name="connsiteY76" fmla="*/ 56779 h 1215461"/>
              <a:gd name="connsiteX77" fmla="*/ 356712 w 1217529"/>
              <a:gd name="connsiteY77" fmla="*/ 91670 h 1215461"/>
              <a:gd name="connsiteX78" fmla="*/ 366667 w 1217529"/>
              <a:gd name="connsiteY78" fmla="*/ 112854 h 1215461"/>
              <a:gd name="connsiteX79" fmla="*/ 360445 w 1217529"/>
              <a:gd name="connsiteY79" fmla="*/ 124069 h 1215461"/>
              <a:gd name="connsiteX80" fmla="*/ 280805 w 1217529"/>
              <a:gd name="connsiteY80" fmla="*/ 121577 h 1215461"/>
              <a:gd name="connsiteX81" fmla="*/ 273338 w 1217529"/>
              <a:gd name="connsiteY81" fmla="*/ 110362 h 1215461"/>
              <a:gd name="connsiteX82" fmla="*/ 316892 w 1217529"/>
              <a:gd name="connsiteY82" fmla="*/ 41826 h 1215461"/>
              <a:gd name="connsiteX83" fmla="*/ 329336 w 1217529"/>
              <a:gd name="connsiteY83" fmla="*/ 43072 h 1215461"/>
              <a:gd name="connsiteX84" fmla="*/ 340535 w 1217529"/>
              <a:gd name="connsiteY84" fmla="*/ 64256 h 1215461"/>
              <a:gd name="connsiteX85" fmla="*/ 561413 w 1217529"/>
              <a:gd name="connsiteY85" fmla="*/ 2106 h 1215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1217529" h="1215461">
                <a:moveTo>
                  <a:pt x="642920" y="646188"/>
                </a:moveTo>
                <a:cubicBezTo>
                  <a:pt x="558302" y="646188"/>
                  <a:pt x="491105" y="713478"/>
                  <a:pt x="491105" y="798213"/>
                </a:cubicBezTo>
                <a:lnTo>
                  <a:pt x="491105" y="977652"/>
                </a:lnTo>
                <a:cubicBezTo>
                  <a:pt x="491105" y="1002575"/>
                  <a:pt x="511015" y="1023758"/>
                  <a:pt x="537147" y="1023758"/>
                </a:cubicBezTo>
                <a:lnTo>
                  <a:pt x="1049832" y="1023758"/>
                </a:lnTo>
                <a:cubicBezTo>
                  <a:pt x="1074720" y="1023758"/>
                  <a:pt x="1094630" y="1002575"/>
                  <a:pt x="1094630" y="977652"/>
                </a:cubicBezTo>
                <a:lnTo>
                  <a:pt x="1094630" y="926562"/>
                </a:lnTo>
                <a:cubicBezTo>
                  <a:pt x="1094630" y="924070"/>
                  <a:pt x="1094630" y="921578"/>
                  <a:pt x="1094630" y="920332"/>
                </a:cubicBezTo>
                <a:lnTo>
                  <a:pt x="1094630" y="798213"/>
                </a:lnTo>
                <a:cubicBezTo>
                  <a:pt x="1094630" y="713478"/>
                  <a:pt x="1027433" y="646188"/>
                  <a:pt x="944060" y="646188"/>
                </a:cubicBezTo>
                <a:close/>
                <a:moveTo>
                  <a:pt x="228541" y="555222"/>
                </a:moveTo>
                <a:cubicBezTo>
                  <a:pt x="171299" y="555222"/>
                  <a:pt x="127746" y="601328"/>
                  <a:pt x="127746" y="657403"/>
                </a:cubicBezTo>
                <a:lnTo>
                  <a:pt x="127746" y="783260"/>
                </a:lnTo>
                <a:cubicBezTo>
                  <a:pt x="127746" y="798213"/>
                  <a:pt x="138945" y="810674"/>
                  <a:pt x="155122" y="810674"/>
                </a:cubicBezTo>
                <a:lnTo>
                  <a:pt x="458751" y="810674"/>
                </a:lnTo>
                <a:lnTo>
                  <a:pt x="458751" y="798213"/>
                </a:lnTo>
                <a:cubicBezTo>
                  <a:pt x="458751" y="734662"/>
                  <a:pt x="491105" y="678587"/>
                  <a:pt x="540880" y="646188"/>
                </a:cubicBezTo>
                <a:cubicBezTo>
                  <a:pt x="534658" y="595098"/>
                  <a:pt x="491105" y="555222"/>
                  <a:pt x="440085" y="555222"/>
                </a:cubicBezTo>
                <a:close/>
                <a:moveTo>
                  <a:pt x="330974" y="238133"/>
                </a:moveTo>
                <a:cubicBezTo>
                  <a:pt x="269148" y="238133"/>
                  <a:pt x="219686" y="286358"/>
                  <a:pt x="219686" y="348184"/>
                </a:cubicBezTo>
                <a:cubicBezTo>
                  <a:pt x="219686" y="410011"/>
                  <a:pt x="269148" y="459472"/>
                  <a:pt x="330974" y="459472"/>
                </a:cubicBezTo>
                <a:cubicBezTo>
                  <a:pt x="391564" y="459472"/>
                  <a:pt x="441026" y="410011"/>
                  <a:pt x="441026" y="348184"/>
                </a:cubicBezTo>
                <a:cubicBezTo>
                  <a:pt x="441026" y="286358"/>
                  <a:pt x="391564" y="238133"/>
                  <a:pt x="330974" y="238133"/>
                </a:cubicBezTo>
                <a:close/>
                <a:moveTo>
                  <a:pt x="138678" y="229978"/>
                </a:moveTo>
                <a:cubicBezTo>
                  <a:pt x="142719" y="229512"/>
                  <a:pt x="147072" y="230445"/>
                  <a:pt x="150802" y="232932"/>
                </a:cubicBezTo>
                <a:cubicBezTo>
                  <a:pt x="158262" y="239151"/>
                  <a:pt x="158262" y="249100"/>
                  <a:pt x="153289" y="255319"/>
                </a:cubicBezTo>
                <a:cubicBezTo>
                  <a:pt x="10292" y="438144"/>
                  <a:pt x="-8360" y="686885"/>
                  <a:pt x="104794" y="888366"/>
                </a:cubicBezTo>
                <a:cubicBezTo>
                  <a:pt x="179401" y="1021442"/>
                  <a:pt x="302503" y="1119695"/>
                  <a:pt x="450473" y="1161981"/>
                </a:cubicBezTo>
                <a:cubicBezTo>
                  <a:pt x="592227" y="1201780"/>
                  <a:pt x="741441" y="1185612"/>
                  <a:pt x="873246" y="1117208"/>
                </a:cubicBezTo>
                <a:lnTo>
                  <a:pt x="860812" y="1097308"/>
                </a:lnTo>
                <a:cubicBezTo>
                  <a:pt x="858325" y="1092334"/>
                  <a:pt x="862055" y="1084871"/>
                  <a:pt x="868273" y="1084871"/>
                </a:cubicBezTo>
                <a:lnTo>
                  <a:pt x="946610" y="1086115"/>
                </a:lnTo>
                <a:cubicBezTo>
                  <a:pt x="952827" y="1086115"/>
                  <a:pt x="956558" y="1092334"/>
                  <a:pt x="954071" y="1098552"/>
                </a:cubicBezTo>
                <a:lnTo>
                  <a:pt x="913037" y="1166956"/>
                </a:lnTo>
                <a:cubicBezTo>
                  <a:pt x="909306" y="1171931"/>
                  <a:pt x="901846" y="1170687"/>
                  <a:pt x="900602" y="1166956"/>
                </a:cubicBezTo>
                <a:lnTo>
                  <a:pt x="888168" y="1145813"/>
                </a:lnTo>
                <a:cubicBezTo>
                  <a:pt x="799883" y="1191830"/>
                  <a:pt x="704137" y="1215461"/>
                  <a:pt x="607148" y="1215461"/>
                </a:cubicBezTo>
                <a:cubicBezTo>
                  <a:pt x="551193" y="1215461"/>
                  <a:pt x="496481" y="1206755"/>
                  <a:pt x="440526" y="1191830"/>
                </a:cubicBezTo>
                <a:cubicBezTo>
                  <a:pt x="285094" y="1148300"/>
                  <a:pt x="155776" y="1045073"/>
                  <a:pt x="77438" y="904534"/>
                </a:cubicBezTo>
                <a:cubicBezTo>
                  <a:pt x="-41933" y="690616"/>
                  <a:pt x="-22038" y="428194"/>
                  <a:pt x="128420" y="235419"/>
                </a:cubicBezTo>
                <a:cubicBezTo>
                  <a:pt x="130907" y="232310"/>
                  <a:pt x="134637" y="230445"/>
                  <a:pt x="138678" y="229978"/>
                </a:cubicBezTo>
                <a:close/>
                <a:moveTo>
                  <a:pt x="330974" y="205983"/>
                </a:moveTo>
                <a:cubicBezTo>
                  <a:pt x="408876" y="205983"/>
                  <a:pt x="473175" y="270283"/>
                  <a:pt x="473175" y="348184"/>
                </a:cubicBezTo>
                <a:cubicBezTo>
                  <a:pt x="473175" y="426086"/>
                  <a:pt x="408876" y="490386"/>
                  <a:pt x="330974" y="490386"/>
                </a:cubicBezTo>
                <a:cubicBezTo>
                  <a:pt x="251836" y="490386"/>
                  <a:pt x="188773" y="426086"/>
                  <a:pt x="188773" y="348184"/>
                </a:cubicBezTo>
                <a:cubicBezTo>
                  <a:pt x="188773" y="270283"/>
                  <a:pt x="251836" y="205983"/>
                  <a:pt x="330974" y="205983"/>
                </a:cubicBezTo>
                <a:close/>
                <a:moveTo>
                  <a:pt x="790261" y="194275"/>
                </a:moveTo>
                <a:cubicBezTo>
                  <a:pt x="697531" y="194275"/>
                  <a:pt x="622345" y="268664"/>
                  <a:pt x="622345" y="359170"/>
                </a:cubicBezTo>
                <a:cubicBezTo>
                  <a:pt x="622345" y="450916"/>
                  <a:pt x="697531" y="525305"/>
                  <a:pt x="790261" y="525305"/>
                </a:cubicBezTo>
                <a:cubicBezTo>
                  <a:pt x="881738" y="525305"/>
                  <a:pt x="956924" y="450916"/>
                  <a:pt x="956924" y="359170"/>
                </a:cubicBezTo>
                <a:cubicBezTo>
                  <a:pt x="956924" y="268664"/>
                  <a:pt x="881738" y="194275"/>
                  <a:pt x="790261" y="194275"/>
                </a:cubicBezTo>
                <a:close/>
                <a:moveTo>
                  <a:pt x="790261" y="162040"/>
                </a:moveTo>
                <a:cubicBezTo>
                  <a:pt x="899281" y="162040"/>
                  <a:pt x="989505" y="251307"/>
                  <a:pt x="989505" y="359170"/>
                </a:cubicBezTo>
                <a:cubicBezTo>
                  <a:pt x="989505" y="468274"/>
                  <a:pt x="899281" y="556300"/>
                  <a:pt x="790261" y="556300"/>
                </a:cubicBezTo>
                <a:cubicBezTo>
                  <a:pt x="679988" y="556300"/>
                  <a:pt x="589764" y="468274"/>
                  <a:pt x="589764" y="359170"/>
                </a:cubicBezTo>
                <a:cubicBezTo>
                  <a:pt x="589764" y="251307"/>
                  <a:pt x="679988" y="162040"/>
                  <a:pt x="790261" y="162040"/>
                </a:cubicBezTo>
                <a:close/>
                <a:moveTo>
                  <a:pt x="561413" y="2106"/>
                </a:moveTo>
                <a:cubicBezTo>
                  <a:pt x="637320" y="-4280"/>
                  <a:pt x="714472" y="3820"/>
                  <a:pt x="789757" y="26873"/>
                </a:cubicBezTo>
                <a:cubicBezTo>
                  <a:pt x="944060" y="74225"/>
                  <a:pt x="1070987" y="180144"/>
                  <a:pt x="1146894" y="323447"/>
                </a:cubicBezTo>
                <a:cubicBezTo>
                  <a:pt x="1247689" y="514101"/>
                  <a:pt x="1240222" y="743384"/>
                  <a:pt x="1126984" y="926562"/>
                </a:cubicBezTo>
                <a:lnTo>
                  <a:pt x="1126984" y="977652"/>
                </a:lnTo>
                <a:cubicBezTo>
                  <a:pt x="1126984" y="1020020"/>
                  <a:pt x="1092141" y="1056157"/>
                  <a:pt x="1049832" y="1056157"/>
                </a:cubicBezTo>
                <a:lnTo>
                  <a:pt x="537147" y="1056157"/>
                </a:lnTo>
                <a:cubicBezTo>
                  <a:pt x="493594" y="1056157"/>
                  <a:pt x="458751" y="1020020"/>
                  <a:pt x="458751" y="977652"/>
                </a:cubicBezTo>
                <a:lnTo>
                  <a:pt x="458751" y="841827"/>
                </a:lnTo>
                <a:lnTo>
                  <a:pt x="155122" y="841827"/>
                </a:lnTo>
                <a:cubicBezTo>
                  <a:pt x="121524" y="841827"/>
                  <a:pt x="95392" y="815659"/>
                  <a:pt x="95392" y="783260"/>
                </a:cubicBezTo>
                <a:lnTo>
                  <a:pt x="95392" y="657403"/>
                </a:lnTo>
                <a:cubicBezTo>
                  <a:pt x="95392" y="583883"/>
                  <a:pt x="155122" y="524070"/>
                  <a:pt x="228541" y="524070"/>
                </a:cubicBezTo>
                <a:lnTo>
                  <a:pt x="440085" y="524070"/>
                </a:lnTo>
                <a:cubicBezTo>
                  <a:pt x="503549" y="524070"/>
                  <a:pt x="557057" y="568929"/>
                  <a:pt x="569501" y="629989"/>
                </a:cubicBezTo>
                <a:cubicBezTo>
                  <a:pt x="591900" y="620020"/>
                  <a:pt x="616788" y="613789"/>
                  <a:pt x="642920" y="613789"/>
                </a:cubicBezTo>
                <a:lnTo>
                  <a:pt x="944060" y="613789"/>
                </a:lnTo>
                <a:cubicBezTo>
                  <a:pt x="1044855" y="613789"/>
                  <a:pt x="1126984" y="697278"/>
                  <a:pt x="1126984" y="798213"/>
                </a:cubicBezTo>
                <a:lnTo>
                  <a:pt x="1126984" y="861765"/>
                </a:lnTo>
                <a:cubicBezTo>
                  <a:pt x="1206624" y="697278"/>
                  <a:pt x="1205380" y="501640"/>
                  <a:pt x="1118273" y="338400"/>
                </a:cubicBezTo>
                <a:cubicBezTo>
                  <a:pt x="1047343" y="202574"/>
                  <a:pt x="926638" y="102885"/>
                  <a:pt x="779801" y="56779"/>
                </a:cubicBezTo>
                <a:cubicBezTo>
                  <a:pt x="637942" y="13166"/>
                  <a:pt x="488616" y="26873"/>
                  <a:pt x="356712" y="91670"/>
                </a:cubicBezTo>
                <a:lnTo>
                  <a:pt x="366667" y="112854"/>
                </a:lnTo>
                <a:cubicBezTo>
                  <a:pt x="370400" y="117838"/>
                  <a:pt x="365423" y="124069"/>
                  <a:pt x="360445" y="124069"/>
                </a:cubicBezTo>
                <a:lnTo>
                  <a:pt x="280805" y="121577"/>
                </a:lnTo>
                <a:cubicBezTo>
                  <a:pt x="274583" y="121577"/>
                  <a:pt x="270850" y="114100"/>
                  <a:pt x="273338" y="110362"/>
                </a:cubicBezTo>
                <a:lnTo>
                  <a:pt x="316892" y="41826"/>
                </a:lnTo>
                <a:cubicBezTo>
                  <a:pt x="319381" y="38088"/>
                  <a:pt x="326847" y="38088"/>
                  <a:pt x="329336" y="43072"/>
                </a:cubicBezTo>
                <a:lnTo>
                  <a:pt x="340535" y="64256"/>
                </a:lnTo>
                <a:cubicBezTo>
                  <a:pt x="410843" y="29365"/>
                  <a:pt x="485505" y="8493"/>
                  <a:pt x="561413" y="2106"/>
                </a:cubicBezTo>
                <a:close/>
              </a:path>
            </a:pathLst>
          </a:custGeom>
          <a:solidFill>
            <a:schemeClr val="bg1"/>
          </a:solidFill>
          <a:ln>
            <a:noFill/>
          </a:ln>
          <a:effectLst/>
        </p:spPr>
        <p:txBody>
          <a:bodyPr wrap="square" anchor="ctr">
            <a:noAutofit/>
          </a:bodyPr>
          <a:lstStyle/>
          <a:p>
            <a:endParaRPr lang="en-US" sz="1620" dirty="0">
              <a:latin typeface="Poppins" pitchFamily="2" charset="77"/>
            </a:endParaRPr>
          </a:p>
        </p:txBody>
      </p:sp>
      <p:sp>
        <p:nvSpPr>
          <p:cNvPr id="4" name="TextBox 3">
            <a:extLst>
              <a:ext uri="{FF2B5EF4-FFF2-40B4-BE49-F238E27FC236}">
                <a16:creationId xmlns:a16="http://schemas.microsoft.com/office/drawing/2014/main" id="{759D749E-DD09-CA45-8418-0C3EBBE940BC}"/>
              </a:ext>
            </a:extLst>
          </p:cNvPr>
          <p:cNvSpPr txBox="1"/>
          <p:nvPr/>
        </p:nvSpPr>
        <p:spPr>
          <a:xfrm>
            <a:off x="1294150" y="629589"/>
            <a:ext cx="9603701" cy="604909"/>
          </a:xfrm>
          <a:prstGeom prst="rect">
            <a:avLst/>
          </a:prstGeom>
          <a:noFill/>
        </p:spPr>
        <p:txBody>
          <a:bodyPr wrap="square" rtlCol="0" anchor="b">
            <a:spAutoFit/>
          </a:bodyPr>
          <a:lstStyle/>
          <a:p>
            <a:pPr algn="ctr"/>
            <a:r>
              <a:rPr lang="en-US" sz="3331" b="1" spc="-131" dirty="0">
                <a:solidFill>
                  <a:schemeClr val="tx2"/>
                </a:solidFill>
                <a:latin typeface="Poppins" pitchFamily="2" charset="77"/>
                <a:cs typeface="Poppins" pitchFamily="2" charset="77"/>
              </a:rPr>
              <a:t>TK, EARLY, AND EXPANDED LEARNING</a:t>
            </a:r>
          </a:p>
        </p:txBody>
      </p:sp>
      <p:sp>
        <p:nvSpPr>
          <p:cNvPr id="5" name="TextBox 4">
            <a:extLst>
              <a:ext uri="{FF2B5EF4-FFF2-40B4-BE49-F238E27FC236}">
                <a16:creationId xmlns:a16="http://schemas.microsoft.com/office/drawing/2014/main" id="{9730812F-4E6A-4B48-BBA3-ADA540DAEF29}"/>
              </a:ext>
            </a:extLst>
          </p:cNvPr>
          <p:cNvSpPr txBox="1"/>
          <p:nvPr/>
        </p:nvSpPr>
        <p:spPr>
          <a:xfrm>
            <a:off x="1294151" y="1195288"/>
            <a:ext cx="9603700" cy="461665"/>
          </a:xfrm>
          <a:prstGeom prst="rect">
            <a:avLst/>
          </a:prstGeom>
          <a:noFill/>
        </p:spPr>
        <p:txBody>
          <a:bodyPr wrap="square" rtlCol="0">
            <a:spAutoFit/>
          </a:bodyPr>
          <a:lstStyle/>
          <a:p>
            <a:pPr algn="ctr"/>
            <a:r>
              <a:rPr lang="en-US" sz="2400" spc="-54" dirty="0">
                <a:latin typeface="Poppins" pitchFamily="2" charset="77"/>
                <a:cs typeface="Poppins" pitchFamily="2" charset="77"/>
              </a:rPr>
              <a:t>Breakout Session Goals</a:t>
            </a:r>
          </a:p>
        </p:txBody>
      </p:sp>
      <p:sp>
        <p:nvSpPr>
          <p:cNvPr id="6" name="TextBox 5">
            <a:extLst>
              <a:ext uri="{FF2B5EF4-FFF2-40B4-BE49-F238E27FC236}">
                <a16:creationId xmlns:a16="http://schemas.microsoft.com/office/drawing/2014/main" id="{39973ABF-CCAB-364A-A034-822059C220FE}"/>
              </a:ext>
            </a:extLst>
          </p:cNvPr>
          <p:cNvSpPr txBox="1"/>
          <p:nvPr/>
        </p:nvSpPr>
        <p:spPr>
          <a:xfrm>
            <a:off x="7561130" y="2165449"/>
            <a:ext cx="2597292" cy="327782"/>
          </a:xfrm>
          <a:prstGeom prst="rect">
            <a:avLst/>
          </a:prstGeom>
          <a:noFill/>
        </p:spPr>
        <p:txBody>
          <a:bodyPr wrap="square" rtlCol="0" anchor="b">
            <a:spAutoFit/>
          </a:bodyPr>
          <a:lstStyle/>
          <a:p>
            <a:r>
              <a:rPr lang="en-US" sz="1530" b="1" spc="-13" dirty="0">
                <a:solidFill>
                  <a:schemeClr val="tx2"/>
                </a:solidFill>
                <a:latin typeface="Poppins" pitchFamily="2" charset="77"/>
                <a:cs typeface="Poppins" pitchFamily="2" charset="77"/>
              </a:rPr>
              <a:t>REVIEW</a:t>
            </a:r>
          </a:p>
        </p:txBody>
      </p:sp>
      <p:sp>
        <p:nvSpPr>
          <p:cNvPr id="7" name="TextBox 6">
            <a:extLst>
              <a:ext uri="{FF2B5EF4-FFF2-40B4-BE49-F238E27FC236}">
                <a16:creationId xmlns:a16="http://schemas.microsoft.com/office/drawing/2014/main" id="{42355143-7794-4348-9249-4DEF8F2F36AE}"/>
              </a:ext>
            </a:extLst>
          </p:cNvPr>
          <p:cNvSpPr txBox="1"/>
          <p:nvPr/>
        </p:nvSpPr>
        <p:spPr>
          <a:xfrm>
            <a:off x="7568923" y="2383832"/>
            <a:ext cx="3328928" cy="699679"/>
          </a:xfrm>
          <a:prstGeom prst="rect">
            <a:avLst/>
          </a:prstGeom>
          <a:noFill/>
        </p:spPr>
        <p:txBody>
          <a:bodyPr wrap="square" rtlCol="0">
            <a:spAutoFit/>
          </a:bodyPr>
          <a:lstStyle/>
          <a:p>
            <a:pPr>
              <a:lnSpc>
                <a:spcPts val="1620"/>
              </a:lnSpc>
            </a:pPr>
            <a:r>
              <a:rPr lang="en-US" sz="1200" spc="-10" dirty="0">
                <a:latin typeface="Poppins" pitchFamily="2" charset="77"/>
                <a:cs typeface="Poppins" pitchFamily="2" charset="77"/>
              </a:rPr>
              <a:t>Review recommendations created by the CCSESA TK/ELC/Expanded Learning workgroup.</a:t>
            </a:r>
          </a:p>
        </p:txBody>
      </p:sp>
      <p:sp>
        <p:nvSpPr>
          <p:cNvPr id="8" name="TextBox 7">
            <a:extLst>
              <a:ext uri="{FF2B5EF4-FFF2-40B4-BE49-F238E27FC236}">
                <a16:creationId xmlns:a16="http://schemas.microsoft.com/office/drawing/2014/main" id="{39C3645D-D08D-A64E-A778-B76B911FA21F}"/>
              </a:ext>
            </a:extLst>
          </p:cNvPr>
          <p:cNvSpPr txBox="1"/>
          <p:nvPr/>
        </p:nvSpPr>
        <p:spPr>
          <a:xfrm>
            <a:off x="7561130" y="3548926"/>
            <a:ext cx="2597292" cy="327782"/>
          </a:xfrm>
          <a:prstGeom prst="rect">
            <a:avLst/>
          </a:prstGeom>
          <a:noFill/>
        </p:spPr>
        <p:txBody>
          <a:bodyPr wrap="square" rtlCol="0" anchor="b">
            <a:spAutoFit/>
          </a:bodyPr>
          <a:lstStyle/>
          <a:p>
            <a:r>
              <a:rPr lang="en-US" sz="1530" b="1" spc="-13" dirty="0">
                <a:solidFill>
                  <a:schemeClr val="tx2"/>
                </a:solidFill>
                <a:latin typeface="Poppins" pitchFamily="2" charset="77"/>
                <a:cs typeface="Poppins" pitchFamily="2" charset="77"/>
              </a:rPr>
              <a:t>DISCUSS</a:t>
            </a:r>
          </a:p>
        </p:txBody>
      </p:sp>
      <p:sp>
        <p:nvSpPr>
          <p:cNvPr id="9" name="TextBox 8">
            <a:extLst>
              <a:ext uri="{FF2B5EF4-FFF2-40B4-BE49-F238E27FC236}">
                <a16:creationId xmlns:a16="http://schemas.microsoft.com/office/drawing/2014/main" id="{CA032538-F6F7-1941-94F2-B5C4C62AAC1E}"/>
              </a:ext>
            </a:extLst>
          </p:cNvPr>
          <p:cNvSpPr txBox="1"/>
          <p:nvPr/>
        </p:nvSpPr>
        <p:spPr>
          <a:xfrm>
            <a:off x="7548600" y="3812032"/>
            <a:ext cx="3624922" cy="699679"/>
          </a:xfrm>
          <a:prstGeom prst="rect">
            <a:avLst/>
          </a:prstGeom>
          <a:noFill/>
        </p:spPr>
        <p:txBody>
          <a:bodyPr wrap="square" rtlCol="0">
            <a:spAutoFit/>
          </a:bodyPr>
          <a:lstStyle/>
          <a:p>
            <a:pPr>
              <a:lnSpc>
                <a:spcPts val="1620"/>
              </a:lnSpc>
            </a:pPr>
            <a:r>
              <a:rPr lang="en-US" sz="1200" spc="-10" dirty="0">
                <a:latin typeface="Poppins" pitchFamily="2" charset="77"/>
                <a:cs typeface="Poppins" pitchFamily="2" charset="77"/>
              </a:rPr>
              <a:t>Discuss the merit of the recommendations and whether amendment or clarification is needed.</a:t>
            </a:r>
          </a:p>
        </p:txBody>
      </p:sp>
      <p:sp>
        <p:nvSpPr>
          <p:cNvPr id="10" name="TextBox 9">
            <a:extLst>
              <a:ext uri="{FF2B5EF4-FFF2-40B4-BE49-F238E27FC236}">
                <a16:creationId xmlns:a16="http://schemas.microsoft.com/office/drawing/2014/main" id="{0D6A37BD-2E61-A342-98A3-B93BC363A0D3}"/>
              </a:ext>
            </a:extLst>
          </p:cNvPr>
          <p:cNvSpPr txBox="1"/>
          <p:nvPr/>
        </p:nvSpPr>
        <p:spPr>
          <a:xfrm>
            <a:off x="7561130" y="4933073"/>
            <a:ext cx="2597292" cy="327782"/>
          </a:xfrm>
          <a:prstGeom prst="rect">
            <a:avLst/>
          </a:prstGeom>
          <a:noFill/>
        </p:spPr>
        <p:txBody>
          <a:bodyPr wrap="square" rtlCol="0" anchor="b">
            <a:spAutoFit/>
          </a:bodyPr>
          <a:lstStyle/>
          <a:p>
            <a:r>
              <a:rPr lang="en-US" sz="1530" b="1" spc="-13" dirty="0">
                <a:solidFill>
                  <a:schemeClr val="tx2"/>
                </a:solidFill>
                <a:latin typeface="Poppins" pitchFamily="2" charset="77"/>
                <a:cs typeface="Poppins" pitchFamily="2" charset="77"/>
              </a:rPr>
              <a:t>DECIDE</a:t>
            </a:r>
          </a:p>
        </p:txBody>
      </p:sp>
      <p:sp>
        <p:nvSpPr>
          <p:cNvPr id="11" name="TextBox 10">
            <a:extLst>
              <a:ext uri="{FF2B5EF4-FFF2-40B4-BE49-F238E27FC236}">
                <a16:creationId xmlns:a16="http://schemas.microsoft.com/office/drawing/2014/main" id="{46C14FA9-EC3C-8F43-AF72-F88EC1F21D47}"/>
              </a:ext>
            </a:extLst>
          </p:cNvPr>
          <p:cNvSpPr txBox="1"/>
          <p:nvPr/>
        </p:nvSpPr>
        <p:spPr>
          <a:xfrm>
            <a:off x="7548599" y="5155584"/>
            <a:ext cx="3468806" cy="699679"/>
          </a:xfrm>
          <a:prstGeom prst="rect">
            <a:avLst/>
          </a:prstGeom>
          <a:noFill/>
        </p:spPr>
        <p:txBody>
          <a:bodyPr wrap="square" rtlCol="0">
            <a:spAutoFit/>
          </a:bodyPr>
          <a:lstStyle/>
          <a:p>
            <a:pPr>
              <a:lnSpc>
                <a:spcPts val="1620"/>
              </a:lnSpc>
            </a:pPr>
            <a:r>
              <a:rPr lang="en-US" sz="1200" spc="-10" dirty="0">
                <a:latin typeface="Poppins" pitchFamily="2" charset="77"/>
                <a:cs typeface="Poppins" pitchFamily="2" charset="77"/>
              </a:rPr>
              <a:t>Decide which, if any, of the recommendations to </a:t>
            </a:r>
            <a:r>
              <a:rPr lang="en-US" sz="1200" spc="-10">
                <a:latin typeface="Poppins" pitchFamily="2" charset="77"/>
                <a:cs typeface="Poppins" pitchFamily="2" charset="77"/>
              </a:rPr>
              <a:t>bring forward to </a:t>
            </a:r>
            <a:r>
              <a:rPr lang="en-US" sz="1200" spc="-10" dirty="0">
                <a:latin typeface="Poppins" pitchFamily="2" charset="77"/>
                <a:cs typeface="Poppins" pitchFamily="2" charset="77"/>
              </a:rPr>
              <a:t>state policy makers</a:t>
            </a:r>
          </a:p>
        </p:txBody>
      </p:sp>
    </p:spTree>
    <p:extLst>
      <p:ext uri="{BB962C8B-B14F-4D97-AF65-F5344CB8AC3E}">
        <p14:creationId xmlns:p14="http://schemas.microsoft.com/office/powerpoint/2010/main" val="2280588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8B19BE6-399E-7343-AD38-D202B6228AD7}"/>
              </a:ext>
            </a:extLst>
          </p:cNvPr>
          <p:cNvSpPr/>
          <p:nvPr/>
        </p:nvSpPr>
        <p:spPr>
          <a:xfrm>
            <a:off x="1588" y="1"/>
            <a:ext cx="12188825" cy="31933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accent6">
                  <a:lumMod val="20000"/>
                  <a:lumOff val="80000"/>
                </a:schemeClr>
              </a:solidFill>
              <a:latin typeface="Poppins" pitchFamily="2" charset="77"/>
            </a:endParaRPr>
          </a:p>
        </p:txBody>
      </p:sp>
      <p:sp>
        <p:nvSpPr>
          <p:cNvPr id="7" name="TextBox 6">
            <a:extLst>
              <a:ext uri="{FF2B5EF4-FFF2-40B4-BE49-F238E27FC236}">
                <a16:creationId xmlns:a16="http://schemas.microsoft.com/office/drawing/2014/main" id="{63F78910-A591-0246-AE5C-586A5A167134}"/>
              </a:ext>
            </a:extLst>
          </p:cNvPr>
          <p:cNvSpPr txBox="1"/>
          <p:nvPr/>
        </p:nvSpPr>
        <p:spPr>
          <a:xfrm>
            <a:off x="760641" y="3347306"/>
            <a:ext cx="2368897" cy="353943"/>
          </a:xfrm>
          <a:prstGeom prst="rect">
            <a:avLst/>
          </a:prstGeom>
          <a:noFill/>
        </p:spPr>
        <p:txBody>
          <a:bodyPr wrap="square" rtlCol="0" anchor="b">
            <a:spAutoFit/>
          </a:bodyPr>
          <a:lstStyle/>
          <a:p>
            <a:pPr algn="ctr"/>
            <a:r>
              <a:rPr lang="en-US" sz="1700" b="1" spc="-15" dirty="0">
                <a:solidFill>
                  <a:schemeClr val="tx2"/>
                </a:solidFill>
                <a:latin typeface="Poppins" pitchFamily="2" charset="77"/>
                <a:cs typeface="Poppins" pitchFamily="2" charset="77"/>
              </a:rPr>
              <a:t>PERMIT + BA</a:t>
            </a:r>
          </a:p>
        </p:txBody>
      </p:sp>
      <p:sp>
        <p:nvSpPr>
          <p:cNvPr id="8" name="TextBox 7">
            <a:extLst>
              <a:ext uri="{FF2B5EF4-FFF2-40B4-BE49-F238E27FC236}">
                <a16:creationId xmlns:a16="http://schemas.microsoft.com/office/drawing/2014/main" id="{1E1B3B37-2144-2540-A8E9-79BE2C7F28BE}"/>
              </a:ext>
            </a:extLst>
          </p:cNvPr>
          <p:cNvSpPr txBox="1"/>
          <p:nvPr/>
        </p:nvSpPr>
        <p:spPr>
          <a:xfrm>
            <a:off x="527823" y="3718595"/>
            <a:ext cx="3408557" cy="2386038"/>
          </a:xfrm>
          <a:prstGeom prst="rect">
            <a:avLst/>
          </a:prstGeom>
          <a:noFill/>
        </p:spPr>
        <p:txBody>
          <a:bodyPr wrap="square" rtlCol="0">
            <a:spAutoFit/>
          </a:bodyPr>
          <a:lstStyle/>
          <a:p>
            <a:pPr algn="just">
              <a:lnSpc>
                <a:spcPts val="1800"/>
              </a:lnSpc>
            </a:pPr>
            <a:r>
              <a:rPr lang="en-US" sz="1200" spc="-10" dirty="0">
                <a:latin typeface="Poppins" pitchFamily="2" charset="77"/>
                <a:cs typeface="Poppins" pitchFamily="2" charset="77"/>
              </a:rPr>
              <a:t>An accelerated access point for those with an early childhood teaching permit (preschool and Head Start teachers) and a BA that would allow them to teach TK and K with the following contingencies: 1) must complete an induction-type course on teaching expectations and course standards before starting; and 2) must complete their preliminary credential within x years (or by 2025/26).</a:t>
            </a:r>
          </a:p>
        </p:txBody>
      </p:sp>
      <p:sp>
        <p:nvSpPr>
          <p:cNvPr id="12" name="TextBox 11">
            <a:extLst>
              <a:ext uri="{FF2B5EF4-FFF2-40B4-BE49-F238E27FC236}">
                <a16:creationId xmlns:a16="http://schemas.microsoft.com/office/drawing/2014/main" id="{D689D197-6890-1F42-BD69-37FD54DAF8CE}"/>
              </a:ext>
            </a:extLst>
          </p:cNvPr>
          <p:cNvSpPr txBox="1"/>
          <p:nvPr/>
        </p:nvSpPr>
        <p:spPr>
          <a:xfrm>
            <a:off x="4943117" y="3347305"/>
            <a:ext cx="2368897" cy="353943"/>
          </a:xfrm>
          <a:prstGeom prst="rect">
            <a:avLst/>
          </a:prstGeom>
          <a:noFill/>
        </p:spPr>
        <p:txBody>
          <a:bodyPr wrap="square" rtlCol="0" anchor="b">
            <a:spAutoFit/>
          </a:bodyPr>
          <a:lstStyle/>
          <a:p>
            <a:pPr algn="ctr"/>
            <a:r>
              <a:rPr lang="en-US" sz="1700" b="1" spc="-15" dirty="0">
                <a:solidFill>
                  <a:schemeClr val="tx2"/>
                </a:solidFill>
                <a:latin typeface="Poppins" pitchFamily="2" charset="77"/>
                <a:cs typeface="Poppins" pitchFamily="2" charset="77"/>
              </a:rPr>
              <a:t>PERMIT + X UNITS</a:t>
            </a:r>
          </a:p>
        </p:txBody>
      </p:sp>
      <p:sp>
        <p:nvSpPr>
          <p:cNvPr id="13" name="TextBox 12">
            <a:extLst>
              <a:ext uri="{FF2B5EF4-FFF2-40B4-BE49-F238E27FC236}">
                <a16:creationId xmlns:a16="http://schemas.microsoft.com/office/drawing/2014/main" id="{AF799D42-038B-D24C-AD06-2501C42BD916}"/>
              </a:ext>
            </a:extLst>
          </p:cNvPr>
          <p:cNvSpPr txBox="1"/>
          <p:nvPr/>
        </p:nvSpPr>
        <p:spPr>
          <a:xfrm>
            <a:off x="4543326" y="3707417"/>
            <a:ext cx="3627217" cy="1462708"/>
          </a:xfrm>
          <a:prstGeom prst="rect">
            <a:avLst/>
          </a:prstGeom>
          <a:noFill/>
        </p:spPr>
        <p:txBody>
          <a:bodyPr wrap="square" rtlCol="0">
            <a:spAutoFit/>
          </a:bodyPr>
          <a:lstStyle/>
          <a:p>
            <a:pPr algn="just">
              <a:lnSpc>
                <a:spcPts val="1800"/>
              </a:lnSpc>
            </a:pPr>
            <a:r>
              <a:rPr lang="en-US" sz="1200" spc="-10" dirty="0">
                <a:latin typeface="Poppins" pitchFamily="2" charset="77"/>
                <a:cs typeface="Poppins" pitchFamily="2" charset="77"/>
              </a:rPr>
              <a:t>An accelerated access point for preschool teachers that have a certain number of undergraduate units (</a:t>
            </a:r>
            <a:r>
              <a:rPr lang="en-US" sz="1200" spc="-10" dirty="0" err="1">
                <a:latin typeface="Poppins" pitchFamily="2" charset="77"/>
                <a:cs typeface="Poppins" pitchFamily="2" charset="77"/>
              </a:rPr>
              <a:t>eg</a:t>
            </a:r>
            <a:r>
              <a:rPr lang="en-US" sz="1200" spc="-10" dirty="0">
                <a:latin typeface="Poppins" pitchFamily="2" charset="77"/>
                <a:cs typeface="Poppins" pitchFamily="2" charset="77"/>
              </a:rPr>
              <a:t> 90). This pathway should include a paid internship while candidates complete the coursework needed to obtain a BA. </a:t>
            </a:r>
          </a:p>
        </p:txBody>
      </p:sp>
      <p:sp>
        <p:nvSpPr>
          <p:cNvPr id="14" name="TextBox 13">
            <a:extLst>
              <a:ext uri="{FF2B5EF4-FFF2-40B4-BE49-F238E27FC236}">
                <a16:creationId xmlns:a16="http://schemas.microsoft.com/office/drawing/2014/main" id="{1B2DCA47-2456-6540-8982-2DEBC6839514}"/>
              </a:ext>
            </a:extLst>
          </p:cNvPr>
          <p:cNvSpPr txBox="1"/>
          <p:nvPr/>
        </p:nvSpPr>
        <p:spPr>
          <a:xfrm>
            <a:off x="9125593" y="3364652"/>
            <a:ext cx="2368897" cy="353943"/>
          </a:xfrm>
          <a:prstGeom prst="rect">
            <a:avLst/>
          </a:prstGeom>
          <a:noFill/>
        </p:spPr>
        <p:txBody>
          <a:bodyPr wrap="square" rtlCol="0" anchor="b">
            <a:spAutoFit/>
          </a:bodyPr>
          <a:lstStyle/>
          <a:p>
            <a:pPr algn="ctr"/>
            <a:r>
              <a:rPr lang="en-US" sz="1700" b="1" spc="-15" dirty="0">
                <a:solidFill>
                  <a:schemeClr val="tx2"/>
                </a:solidFill>
                <a:latin typeface="Poppins" pitchFamily="2" charset="77"/>
                <a:cs typeface="Poppins" pitchFamily="2" charset="77"/>
              </a:rPr>
              <a:t>WORK-BASED</a:t>
            </a:r>
          </a:p>
        </p:txBody>
      </p:sp>
      <p:sp>
        <p:nvSpPr>
          <p:cNvPr id="15" name="TextBox 14">
            <a:extLst>
              <a:ext uri="{FF2B5EF4-FFF2-40B4-BE49-F238E27FC236}">
                <a16:creationId xmlns:a16="http://schemas.microsoft.com/office/drawing/2014/main" id="{1B812A8F-E8AA-3249-B47C-5AB54883600F}"/>
              </a:ext>
            </a:extLst>
          </p:cNvPr>
          <p:cNvSpPr txBox="1"/>
          <p:nvPr/>
        </p:nvSpPr>
        <p:spPr>
          <a:xfrm>
            <a:off x="8777489" y="3722497"/>
            <a:ext cx="3065106" cy="1001043"/>
          </a:xfrm>
          <a:prstGeom prst="rect">
            <a:avLst/>
          </a:prstGeom>
          <a:noFill/>
        </p:spPr>
        <p:txBody>
          <a:bodyPr wrap="square" rtlCol="0">
            <a:spAutoFit/>
          </a:bodyPr>
          <a:lstStyle/>
          <a:p>
            <a:pPr algn="just">
              <a:lnSpc>
                <a:spcPts val="1800"/>
              </a:lnSpc>
            </a:pPr>
            <a:r>
              <a:rPr lang="en-US" sz="1200" spc="-10" dirty="0">
                <a:latin typeface="Poppins" pitchFamily="2" charset="77"/>
                <a:cs typeface="Poppins" pitchFamily="2" charset="77"/>
              </a:rPr>
              <a:t>Additional programs/pathways that utilize teacher residencies, internships and apprenticeships for candidates seeking the child development permit.</a:t>
            </a:r>
          </a:p>
        </p:txBody>
      </p:sp>
      <p:sp>
        <p:nvSpPr>
          <p:cNvPr id="16" name="TextBox 15">
            <a:extLst>
              <a:ext uri="{FF2B5EF4-FFF2-40B4-BE49-F238E27FC236}">
                <a16:creationId xmlns:a16="http://schemas.microsoft.com/office/drawing/2014/main" id="{990EA38A-C260-D64F-9692-366DAA74ED57}"/>
              </a:ext>
            </a:extLst>
          </p:cNvPr>
          <p:cNvSpPr txBox="1"/>
          <p:nvPr/>
        </p:nvSpPr>
        <p:spPr>
          <a:xfrm>
            <a:off x="2241341" y="1899382"/>
            <a:ext cx="7709316" cy="798937"/>
          </a:xfrm>
          <a:prstGeom prst="rect">
            <a:avLst/>
          </a:prstGeom>
          <a:noFill/>
        </p:spPr>
        <p:txBody>
          <a:bodyPr wrap="square" rtlCol="0" anchor="ctr">
            <a:spAutoFit/>
          </a:bodyPr>
          <a:lstStyle/>
          <a:p>
            <a:pPr algn="ctr">
              <a:lnSpc>
                <a:spcPts val="1800"/>
              </a:lnSpc>
            </a:pPr>
            <a:r>
              <a:rPr lang="en-US" sz="2000" spc="-10" dirty="0">
                <a:solidFill>
                  <a:schemeClr val="bg1"/>
                </a:solidFill>
                <a:latin typeface="Poppins" pitchFamily="2" charset="77"/>
                <a:cs typeface="Poppins" pitchFamily="2" charset="77"/>
              </a:rPr>
              <a:t>State policy makers should define alternative and accelerated pathways to obtain the qualifications to teach preschool, Head Start, and TK. This could include:</a:t>
            </a:r>
          </a:p>
        </p:txBody>
      </p:sp>
      <p:sp>
        <p:nvSpPr>
          <p:cNvPr id="18" name="TextBox 17">
            <a:extLst>
              <a:ext uri="{FF2B5EF4-FFF2-40B4-BE49-F238E27FC236}">
                <a16:creationId xmlns:a16="http://schemas.microsoft.com/office/drawing/2014/main" id="{4B0F8815-DF98-4C1C-B465-A3AC761FC46B}"/>
              </a:ext>
            </a:extLst>
          </p:cNvPr>
          <p:cNvSpPr txBox="1"/>
          <p:nvPr/>
        </p:nvSpPr>
        <p:spPr>
          <a:xfrm>
            <a:off x="678410" y="1187696"/>
            <a:ext cx="10668000" cy="394852"/>
          </a:xfrm>
          <a:prstGeom prst="rect">
            <a:avLst/>
          </a:prstGeom>
          <a:noFill/>
        </p:spPr>
        <p:txBody>
          <a:bodyPr wrap="square" rtlCol="0">
            <a:spAutoFit/>
          </a:bodyPr>
          <a:lstStyle/>
          <a:p>
            <a:pPr algn="ctr">
              <a:lnSpc>
                <a:spcPts val="2100"/>
              </a:lnSpc>
            </a:pPr>
            <a:r>
              <a:rPr lang="en-US" sz="2800" spc="-60" dirty="0">
                <a:latin typeface="Poppins" panose="00000500000000000000" pitchFamily="2" charset="0"/>
                <a:cs typeface="Poppins" panose="00000500000000000000" pitchFamily="2" charset="0"/>
              </a:rPr>
              <a:t>WORKFORCE</a:t>
            </a:r>
          </a:p>
        </p:txBody>
      </p:sp>
      <p:sp>
        <p:nvSpPr>
          <p:cNvPr id="19" name="TextBox 18">
            <a:extLst>
              <a:ext uri="{FF2B5EF4-FFF2-40B4-BE49-F238E27FC236}">
                <a16:creationId xmlns:a16="http://schemas.microsoft.com/office/drawing/2014/main" id="{65428AFE-A229-496B-9F89-D87171A89A6E}"/>
              </a:ext>
            </a:extLst>
          </p:cNvPr>
          <p:cNvSpPr txBox="1"/>
          <p:nvPr/>
        </p:nvSpPr>
        <p:spPr>
          <a:xfrm>
            <a:off x="761999" y="81641"/>
            <a:ext cx="10668000" cy="1129284"/>
          </a:xfrm>
          <a:prstGeom prst="rect">
            <a:avLst/>
          </a:prstGeom>
          <a:noFill/>
        </p:spPr>
        <p:txBody>
          <a:bodyPr wrap="square" rtlCol="0" anchor="b">
            <a:spAutoFit/>
          </a:bodyPr>
          <a:lstStyle>
            <a:defPPr>
              <a:defRPr lang="en-US"/>
            </a:defPPr>
            <a:lvl1pPr algn="ctr">
              <a:lnSpc>
                <a:spcPts val="9400"/>
              </a:lnSpc>
              <a:defRPr sz="8000" b="1" spc="-290">
                <a:solidFill>
                  <a:schemeClr val="tx2"/>
                </a:solidFill>
                <a:latin typeface="Raleway" panose="020B0503030101060003" pitchFamily="34" charset="77"/>
              </a:defRPr>
            </a:lvl1pPr>
          </a:lstStyle>
          <a:p>
            <a:r>
              <a:rPr lang="en-US" sz="3200" dirty="0">
                <a:solidFill>
                  <a:schemeClr val="accent6">
                    <a:lumMod val="50000"/>
                  </a:schemeClr>
                </a:solidFill>
                <a:latin typeface="Poppins" panose="00000500000000000000" pitchFamily="2" charset="0"/>
                <a:cs typeface="Poppins" panose="00000500000000000000" pitchFamily="2" charset="0"/>
              </a:rPr>
              <a:t>RECOMMENDATION # 2B</a:t>
            </a:r>
          </a:p>
        </p:txBody>
      </p:sp>
    </p:spTree>
    <p:extLst>
      <p:ext uri="{BB962C8B-B14F-4D97-AF65-F5344CB8AC3E}">
        <p14:creationId xmlns:p14="http://schemas.microsoft.com/office/powerpoint/2010/main" val="3907125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Freeform: Shape 300">
            <a:extLst>
              <a:ext uri="{FF2B5EF4-FFF2-40B4-BE49-F238E27FC236}">
                <a16:creationId xmlns:a16="http://schemas.microsoft.com/office/drawing/2014/main" id="{3CC1DD6A-3E9D-4DFA-96C7-C4CE0B3EB570}"/>
              </a:ext>
            </a:extLst>
          </p:cNvPr>
          <p:cNvSpPr/>
          <p:nvPr/>
        </p:nvSpPr>
        <p:spPr>
          <a:xfrm>
            <a:off x="836269" y="1205"/>
            <a:ext cx="3225355" cy="6855591"/>
          </a:xfrm>
          <a:custGeom>
            <a:avLst/>
            <a:gdLst/>
            <a:ahLst/>
            <a:cxnLst>
              <a:cxn ang="3cd4">
                <a:pos x="hc" y="t"/>
              </a:cxn>
              <a:cxn ang="cd2">
                <a:pos x="l" y="vc"/>
              </a:cxn>
              <a:cxn ang="cd4">
                <a:pos x="hc" y="b"/>
              </a:cxn>
              <a:cxn ang="0">
                <a:pos x="r" y="vc"/>
              </a:cxn>
            </a:cxnLst>
            <a:rect l="l" t="t" r="r" b="b"/>
            <a:pathLst>
              <a:path w="5179" h="11007">
                <a:moveTo>
                  <a:pt x="0" y="11007"/>
                </a:moveTo>
                <a:lnTo>
                  <a:pt x="5179" y="11007"/>
                </a:lnTo>
                <a:lnTo>
                  <a:pt x="5179" y="0"/>
                </a:lnTo>
                <a:lnTo>
                  <a:pt x="0" y="0"/>
                </a:lnTo>
                <a:close/>
              </a:path>
            </a:pathLst>
          </a:custGeom>
          <a:solidFill>
            <a:schemeClr val="bg2">
              <a:lumMod val="95000"/>
            </a:schemeClr>
          </a:solidFill>
          <a:ln cap="flat">
            <a:noFill/>
            <a:prstDash val="solid"/>
          </a:ln>
        </p:spPr>
        <p:txBody>
          <a:bodyPr vert="horz" wrap="none" lIns="45000" tIns="22500" rIns="45000" bIns="22500" anchor="ctr" anchorCtr="1" compatLnSpc="0"/>
          <a:lstStyle/>
          <a:p>
            <a:pPr hangingPunct="0"/>
            <a:endParaRPr lang="en-US" sz="900" dirty="0">
              <a:latin typeface="Poppins" panose="00000500000000000000" pitchFamily="2" charset="0"/>
              <a:ea typeface="Microsoft YaHei" pitchFamily="2"/>
              <a:cs typeface="Lucida Sans" pitchFamily="2"/>
            </a:endParaRPr>
          </a:p>
        </p:txBody>
      </p:sp>
      <p:sp>
        <p:nvSpPr>
          <p:cNvPr id="302" name="Freeform: Shape 301">
            <a:extLst>
              <a:ext uri="{FF2B5EF4-FFF2-40B4-BE49-F238E27FC236}">
                <a16:creationId xmlns:a16="http://schemas.microsoft.com/office/drawing/2014/main" id="{4BA76CF9-D540-41C0-B62C-0836047AFA22}"/>
              </a:ext>
            </a:extLst>
          </p:cNvPr>
          <p:cNvSpPr/>
          <p:nvPr/>
        </p:nvSpPr>
        <p:spPr>
          <a:xfrm>
            <a:off x="3785682" y="4139724"/>
            <a:ext cx="552509" cy="2427425"/>
          </a:xfrm>
          <a:custGeom>
            <a:avLst/>
            <a:gdLst/>
            <a:ahLst/>
            <a:cxnLst>
              <a:cxn ang="3cd4">
                <a:pos x="hc" y="t"/>
              </a:cxn>
              <a:cxn ang="cd2">
                <a:pos x="l" y="vc"/>
              </a:cxn>
              <a:cxn ang="cd4">
                <a:pos x="hc" y="b"/>
              </a:cxn>
              <a:cxn ang="0">
                <a:pos x="r" y="vc"/>
              </a:cxn>
            </a:cxnLst>
            <a:rect l="l" t="t" r="r" b="b"/>
            <a:pathLst>
              <a:path w="888" h="3898">
                <a:moveTo>
                  <a:pt x="0" y="3898"/>
                </a:moveTo>
                <a:lnTo>
                  <a:pt x="888" y="3898"/>
                </a:lnTo>
                <a:lnTo>
                  <a:pt x="888" y="0"/>
                </a:lnTo>
                <a:lnTo>
                  <a:pt x="0" y="0"/>
                </a:ln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US" sz="900" dirty="0">
              <a:latin typeface="Poppins" panose="00000500000000000000" pitchFamily="2" charset="0"/>
              <a:ea typeface="Microsoft YaHei" pitchFamily="2"/>
              <a:cs typeface="Lucida Sans" pitchFamily="2"/>
            </a:endParaRPr>
          </a:p>
        </p:txBody>
      </p:sp>
      <p:sp>
        <p:nvSpPr>
          <p:cNvPr id="303" name="Freeform: Shape 302">
            <a:extLst>
              <a:ext uri="{FF2B5EF4-FFF2-40B4-BE49-F238E27FC236}">
                <a16:creationId xmlns:a16="http://schemas.microsoft.com/office/drawing/2014/main" id="{83C50C90-14C9-4888-AE1E-1F430A697BDF}"/>
              </a:ext>
            </a:extLst>
          </p:cNvPr>
          <p:cNvSpPr/>
          <p:nvPr/>
        </p:nvSpPr>
        <p:spPr>
          <a:xfrm>
            <a:off x="753425" y="326356"/>
            <a:ext cx="164445" cy="1076987"/>
          </a:xfrm>
          <a:custGeom>
            <a:avLst/>
            <a:gdLst/>
            <a:ahLst/>
            <a:cxnLst>
              <a:cxn ang="3cd4">
                <a:pos x="hc" y="t"/>
              </a:cxn>
              <a:cxn ang="cd2">
                <a:pos x="l" y="vc"/>
              </a:cxn>
              <a:cxn ang="cd4">
                <a:pos x="hc" y="b"/>
              </a:cxn>
              <a:cxn ang="0">
                <a:pos x="r" y="vc"/>
              </a:cxn>
            </a:cxnLst>
            <a:rect l="l" t="t" r="r" b="b"/>
            <a:pathLst>
              <a:path w="265" h="1730">
                <a:moveTo>
                  <a:pt x="0" y="1730"/>
                </a:moveTo>
                <a:lnTo>
                  <a:pt x="265" y="1730"/>
                </a:lnTo>
                <a:lnTo>
                  <a:pt x="265" y="0"/>
                </a:lnTo>
                <a:lnTo>
                  <a:pt x="0" y="0"/>
                </a:ln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US" sz="900" dirty="0">
              <a:latin typeface="Poppins" panose="00000500000000000000" pitchFamily="2" charset="0"/>
              <a:ea typeface="Microsoft YaHei" pitchFamily="2"/>
              <a:cs typeface="Lucida Sans" pitchFamily="2"/>
            </a:endParaRPr>
          </a:p>
        </p:txBody>
      </p:sp>
      <p:sp>
        <p:nvSpPr>
          <p:cNvPr id="325" name="TextBox 324">
            <a:extLst>
              <a:ext uri="{FF2B5EF4-FFF2-40B4-BE49-F238E27FC236}">
                <a16:creationId xmlns:a16="http://schemas.microsoft.com/office/drawing/2014/main" id="{B9EA20ED-BA82-4C3C-83E0-2E7BAA70A06D}"/>
              </a:ext>
            </a:extLst>
          </p:cNvPr>
          <p:cNvSpPr txBox="1"/>
          <p:nvPr/>
        </p:nvSpPr>
        <p:spPr>
          <a:xfrm>
            <a:off x="5096423" y="3392805"/>
            <a:ext cx="2905328" cy="1001043"/>
          </a:xfrm>
          <a:prstGeom prst="rect">
            <a:avLst/>
          </a:prstGeom>
          <a:noFill/>
        </p:spPr>
        <p:txBody>
          <a:bodyPr wrap="square" rtlCol="0">
            <a:spAutoFit/>
          </a:bodyPr>
          <a:lstStyle/>
          <a:p>
            <a:pPr marL="171450" indent="-171450">
              <a:lnSpc>
                <a:spcPts val="1800"/>
              </a:lnSpc>
              <a:buFont typeface="Arial" panose="020B0604020202020204" pitchFamily="34" charset="0"/>
              <a:buChar char="•"/>
            </a:pPr>
            <a:r>
              <a:rPr lang="en-US" sz="1200" spc="-10" dirty="0">
                <a:latin typeface="Poppins" panose="00000500000000000000" pitchFamily="2" charset="0"/>
                <a:cs typeface="Poppins" panose="00000500000000000000" pitchFamily="2" charset="0"/>
              </a:rPr>
              <a:t>Regulations that don’t allow for accommodation of physical disabilities (</a:t>
            </a:r>
            <a:r>
              <a:rPr lang="en-US" sz="1200" spc="-10" dirty="0" err="1">
                <a:latin typeface="Poppins" panose="00000500000000000000" pitchFamily="2" charset="0"/>
                <a:cs typeface="Poppins" panose="00000500000000000000" pitchFamily="2" charset="0"/>
              </a:rPr>
              <a:t>eg</a:t>
            </a:r>
            <a:r>
              <a:rPr lang="en-US" sz="1200" spc="-10" dirty="0">
                <a:latin typeface="Poppins" panose="00000500000000000000" pitchFamily="2" charset="0"/>
                <a:cs typeface="Poppins" panose="00000500000000000000" pitchFamily="2" charset="0"/>
              </a:rPr>
              <a:t> toilet and sink height)</a:t>
            </a:r>
          </a:p>
        </p:txBody>
      </p:sp>
      <p:sp>
        <p:nvSpPr>
          <p:cNvPr id="327" name="TextBox 326">
            <a:extLst>
              <a:ext uri="{FF2B5EF4-FFF2-40B4-BE49-F238E27FC236}">
                <a16:creationId xmlns:a16="http://schemas.microsoft.com/office/drawing/2014/main" id="{7936FCEF-E623-4BA7-A5F0-05D89D486098}"/>
              </a:ext>
            </a:extLst>
          </p:cNvPr>
          <p:cNvSpPr txBox="1"/>
          <p:nvPr/>
        </p:nvSpPr>
        <p:spPr>
          <a:xfrm>
            <a:off x="8602460" y="3344599"/>
            <a:ext cx="2905328" cy="1231876"/>
          </a:xfrm>
          <a:prstGeom prst="rect">
            <a:avLst/>
          </a:prstGeom>
          <a:noFill/>
        </p:spPr>
        <p:txBody>
          <a:bodyPr wrap="square" rtlCol="0">
            <a:spAutoFit/>
          </a:bodyPr>
          <a:lstStyle/>
          <a:p>
            <a:pPr marL="171450" indent="-171450">
              <a:lnSpc>
                <a:spcPts val="1800"/>
              </a:lnSpc>
              <a:buFont typeface="Arial" panose="020B0604020202020204" pitchFamily="34" charset="0"/>
              <a:buChar char="•"/>
            </a:pPr>
            <a:r>
              <a:rPr lang="en-US" sz="1200" spc="-10" dirty="0">
                <a:latin typeface="Poppins" panose="00000500000000000000" pitchFamily="2" charset="0"/>
                <a:cs typeface="Poppins" panose="00000500000000000000" pitchFamily="2" charset="0"/>
              </a:rPr>
              <a:t>Requirement that a provider  obtain an approved Incidental Medical Procedure Request before admitting a child with disabilities</a:t>
            </a:r>
          </a:p>
        </p:txBody>
      </p:sp>
      <p:sp>
        <p:nvSpPr>
          <p:cNvPr id="331" name="TextBox 330">
            <a:extLst>
              <a:ext uri="{FF2B5EF4-FFF2-40B4-BE49-F238E27FC236}">
                <a16:creationId xmlns:a16="http://schemas.microsoft.com/office/drawing/2014/main" id="{E388F4FB-8132-4437-88C2-A4BE39720648}"/>
              </a:ext>
            </a:extLst>
          </p:cNvPr>
          <p:cNvSpPr txBox="1"/>
          <p:nvPr/>
        </p:nvSpPr>
        <p:spPr>
          <a:xfrm>
            <a:off x="5096423" y="4728065"/>
            <a:ext cx="2905328" cy="770211"/>
          </a:xfrm>
          <a:prstGeom prst="rect">
            <a:avLst/>
          </a:prstGeom>
          <a:noFill/>
        </p:spPr>
        <p:txBody>
          <a:bodyPr wrap="square" rtlCol="0">
            <a:spAutoFit/>
          </a:bodyPr>
          <a:lstStyle/>
          <a:p>
            <a:pPr marL="171450" indent="-171450">
              <a:lnSpc>
                <a:spcPts val="1800"/>
              </a:lnSpc>
              <a:buFont typeface="Arial" panose="020B0604020202020204" pitchFamily="34" charset="0"/>
              <a:buChar char="•"/>
            </a:pPr>
            <a:r>
              <a:rPr lang="en-US" sz="1200" spc="-10" dirty="0">
                <a:latin typeface="Poppins" panose="00000500000000000000" pitchFamily="2" charset="0"/>
                <a:cs typeface="Poppins" panose="00000500000000000000" pitchFamily="2" charset="0"/>
              </a:rPr>
              <a:t>Fines and violations for behaviors known to be associated with delayed development</a:t>
            </a:r>
          </a:p>
        </p:txBody>
      </p:sp>
      <p:sp>
        <p:nvSpPr>
          <p:cNvPr id="14" name="TextBox 13">
            <a:extLst>
              <a:ext uri="{FF2B5EF4-FFF2-40B4-BE49-F238E27FC236}">
                <a16:creationId xmlns:a16="http://schemas.microsoft.com/office/drawing/2014/main" id="{72EE721E-F297-4782-AFA4-6B33A774188B}"/>
              </a:ext>
            </a:extLst>
          </p:cNvPr>
          <p:cNvSpPr txBox="1"/>
          <p:nvPr/>
        </p:nvSpPr>
        <p:spPr>
          <a:xfrm>
            <a:off x="2667750" y="-59063"/>
            <a:ext cx="10668000" cy="1129284"/>
          </a:xfrm>
          <a:prstGeom prst="rect">
            <a:avLst/>
          </a:prstGeom>
          <a:noFill/>
        </p:spPr>
        <p:txBody>
          <a:bodyPr wrap="square" rtlCol="0" anchor="b">
            <a:spAutoFit/>
          </a:bodyPr>
          <a:lstStyle>
            <a:defPPr>
              <a:defRPr lang="en-US"/>
            </a:defPPr>
            <a:lvl1pPr algn="ctr">
              <a:lnSpc>
                <a:spcPts val="9400"/>
              </a:lnSpc>
              <a:defRPr sz="8000" b="1" spc="-290">
                <a:solidFill>
                  <a:schemeClr val="tx2"/>
                </a:solidFill>
                <a:latin typeface="Raleway" panose="020B0503030101060003" pitchFamily="34" charset="77"/>
              </a:defRPr>
            </a:lvl1pPr>
          </a:lstStyle>
          <a:p>
            <a:r>
              <a:rPr lang="en-US" sz="3200" dirty="0">
                <a:solidFill>
                  <a:schemeClr val="accent6">
                    <a:lumMod val="50000"/>
                  </a:schemeClr>
                </a:solidFill>
                <a:latin typeface="Poppins" panose="00000500000000000000" pitchFamily="2" charset="0"/>
                <a:cs typeface="Poppins" panose="00000500000000000000" pitchFamily="2" charset="0"/>
              </a:rPr>
              <a:t>RECOMMENDATION #3</a:t>
            </a:r>
          </a:p>
        </p:txBody>
      </p:sp>
      <p:sp>
        <p:nvSpPr>
          <p:cNvPr id="16" name="TextBox 15">
            <a:extLst>
              <a:ext uri="{FF2B5EF4-FFF2-40B4-BE49-F238E27FC236}">
                <a16:creationId xmlns:a16="http://schemas.microsoft.com/office/drawing/2014/main" id="{6255C566-4A55-4B1D-A528-5E9B4787797B}"/>
              </a:ext>
            </a:extLst>
          </p:cNvPr>
          <p:cNvSpPr txBox="1"/>
          <p:nvPr/>
        </p:nvSpPr>
        <p:spPr>
          <a:xfrm>
            <a:off x="5757822" y="1163151"/>
            <a:ext cx="4487855" cy="394852"/>
          </a:xfrm>
          <a:prstGeom prst="rect">
            <a:avLst/>
          </a:prstGeom>
          <a:noFill/>
        </p:spPr>
        <p:txBody>
          <a:bodyPr wrap="square" rtlCol="0">
            <a:spAutoFit/>
          </a:bodyPr>
          <a:lstStyle/>
          <a:p>
            <a:pPr algn="ctr">
              <a:lnSpc>
                <a:spcPts val="2100"/>
              </a:lnSpc>
            </a:pPr>
            <a:r>
              <a:rPr lang="en-US" sz="2800" spc="-60" dirty="0">
                <a:solidFill>
                  <a:schemeClr val="accent6">
                    <a:lumMod val="50000"/>
                  </a:schemeClr>
                </a:solidFill>
                <a:latin typeface="Poppins" panose="00000500000000000000" pitchFamily="2" charset="0"/>
                <a:cs typeface="Poppins" panose="00000500000000000000" pitchFamily="2" charset="0"/>
              </a:rPr>
              <a:t>INCLUSION</a:t>
            </a:r>
          </a:p>
        </p:txBody>
      </p:sp>
      <p:sp>
        <p:nvSpPr>
          <p:cNvPr id="18" name="TextBox 17">
            <a:extLst>
              <a:ext uri="{FF2B5EF4-FFF2-40B4-BE49-F238E27FC236}">
                <a16:creationId xmlns:a16="http://schemas.microsoft.com/office/drawing/2014/main" id="{32444A0D-E64F-4BEF-887C-70DFB6A5ACF9}"/>
              </a:ext>
            </a:extLst>
          </p:cNvPr>
          <p:cNvSpPr txBox="1"/>
          <p:nvPr/>
        </p:nvSpPr>
        <p:spPr>
          <a:xfrm>
            <a:off x="4744706" y="1976642"/>
            <a:ext cx="7073913" cy="923330"/>
          </a:xfrm>
          <a:prstGeom prst="rect">
            <a:avLst/>
          </a:prstGeom>
          <a:noFill/>
        </p:spPr>
        <p:txBody>
          <a:bodyPr wrap="square">
            <a:spAutoFit/>
          </a:bodyPr>
          <a:lstStyle/>
          <a:p>
            <a:pPr marL="0" indent="0">
              <a:buNone/>
            </a:pPr>
            <a:r>
              <a:rPr lang="en-US" sz="1800" b="1" dirty="0">
                <a:latin typeface="Poppins" panose="00000500000000000000" pitchFamily="2" charset="0"/>
                <a:cs typeface="Poppins" panose="00000500000000000000" pitchFamily="2" charset="0"/>
              </a:rPr>
              <a:t>State policy makers should make whole-scale revisions to Title 22 to remove discriminatory policies and regulations that create barriers to inclusion in ELC programs.</a:t>
            </a:r>
          </a:p>
        </p:txBody>
      </p:sp>
    </p:spTree>
    <p:extLst>
      <p:ext uri="{BB962C8B-B14F-4D97-AF65-F5344CB8AC3E}">
        <p14:creationId xmlns:p14="http://schemas.microsoft.com/office/powerpoint/2010/main" val="2423516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
            <a:extLst>
              <a:ext uri="{FF2B5EF4-FFF2-40B4-BE49-F238E27FC236}">
                <a16:creationId xmlns:a16="http://schemas.microsoft.com/office/drawing/2014/main" id="{AA1341C0-BF4C-1144-B39E-D83F9C217BFF}"/>
              </a:ext>
            </a:extLst>
          </p:cNvPr>
          <p:cNvSpPr txBox="1">
            <a:spLocks/>
          </p:cNvSpPr>
          <p:nvPr/>
        </p:nvSpPr>
        <p:spPr>
          <a:xfrm>
            <a:off x="1588" y="0"/>
            <a:ext cx="5107596" cy="6858000"/>
          </a:xfrm>
          <a:custGeom>
            <a:avLst/>
            <a:gdLst>
              <a:gd name="connsiteX0" fmla="*/ 0 w 10215191"/>
              <a:gd name="connsiteY0" fmla="*/ 0 h 13716000"/>
              <a:gd name="connsiteX1" fmla="*/ 3287179 w 10215191"/>
              <a:gd name="connsiteY1" fmla="*/ 0 h 13716000"/>
              <a:gd name="connsiteX2" fmla="*/ 3291721 w 10215191"/>
              <a:gd name="connsiteY2" fmla="*/ 0 h 13716000"/>
              <a:gd name="connsiteX3" fmla="*/ 3357150 w 10215191"/>
              <a:gd name="connsiteY3" fmla="*/ 0 h 13716000"/>
              <a:gd name="connsiteX4" fmla="*/ 3357150 w 10215191"/>
              <a:gd name="connsiteY4" fmla="*/ 616 h 13716000"/>
              <a:gd name="connsiteX5" fmla="*/ 3551651 w 10215191"/>
              <a:gd name="connsiteY5" fmla="*/ 2445 h 13716000"/>
              <a:gd name="connsiteX6" fmla="*/ 8630593 w 10215191"/>
              <a:gd name="connsiteY6" fmla="*/ 2473603 h 13716000"/>
              <a:gd name="connsiteX7" fmla="*/ 9220109 w 10215191"/>
              <a:gd name="connsiteY7" fmla="*/ 10415788 h 13716000"/>
              <a:gd name="connsiteX8" fmla="*/ 3510257 w 10215191"/>
              <a:gd name="connsiteY8" fmla="*/ 13714729 h 13716000"/>
              <a:gd name="connsiteX9" fmla="*/ 3357150 w 10215191"/>
              <a:gd name="connsiteY9" fmla="*/ 13715148 h 13716000"/>
              <a:gd name="connsiteX10" fmla="*/ 3357150 w 10215191"/>
              <a:gd name="connsiteY10" fmla="*/ 13716000 h 13716000"/>
              <a:gd name="connsiteX11" fmla="*/ 0 w 10215191"/>
              <a:gd name="connsiteY11" fmla="*/ 13716000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215191" h="13716000">
                <a:moveTo>
                  <a:pt x="0" y="0"/>
                </a:moveTo>
                <a:lnTo>
                  <a:pt x="3287179" y="0"/>
                </a:lnTo>
                <a:lnTo>
                  <a:pt x="3291721" y="0"/>
                </a:lnTo>
                <a:lnTo>
                  <a:pt x="3357150" y="0"/>
                </a:lnTo>
                <a:lnTo>
                  <a:pt x="3357150" y="616"/>
                </a:lnTo>
                <a:lnTo>
                  <a:pt x="3551651" y="2445"/>
                </a:lnTo>
                <a:cubicBezTo>
                  <a:pt x="5480388" y="57684"/>
                  <a:pt x="7344267" y="926442"/>
                  <a:pt x="8630593" y="2473603"/>
                </a:cubicBezTo>
                <a:cubicBezTo>
                  <a:pt x="10501613" y="4724020"/>
                  <a:pt x="10738377" y="7913799"/>
                  <a:pt x="9220109" y="10415788"/>
                </a:cubicBezTo>
                <a:cubicBezTo>
                  <a:pt x="7986516" y="12448653"/>
                  <a:pt x="5815207" y="13663476"/>
                  <a:pt x="3510257" y="13714729"/>
                </a:cubicBezTo>
                <a:lnTo>
                  <a:pt x="3357150" y="13715148"/>
                </a:lnTo>
                <a:lnTo>
                  <a:pt x="3357150" y="13716000"/>
                </a:lnTo>
                <a:lnTo>
                  <a:pt x="0" y="13716000"/>
                </a:lnTo>
                <a:close/>
              </a:path>
            </a:pathLst>
          </a:custGeom>
          <a:solidFill>
            <a:schemeClr val="accent2">
              <a:lumMod val="40000"/>
              <a:lumOff val="60000"/>
            </a:schemeClr>
          </a:solidFill>
        </p:spPr>
      </p:sp>
      <p:sp>
        <p:nvSpPr>
          <p:cNvPr id="8" name="Picture Placeholder 1">
            <a:extLst>
              <a:ext uri="{FF2B5EF4-FFF2-40B4-BE49-F238E27FC236}">
                <a16:creationId xmlns:a16="http://schemas.microsoft.com/office/drawing/2014/main" id="{180BCEDA-FD1C-0840-92CC-7B58E9F3FADF}"/>
              </a:ext>
            </a:extLst>
          </p:cNvPr>
          <p:cNvSpPr txBox="1">
            <a:spLocks/>
          </p:cNvSpPr>
          <p:nvPr/>
        </p:nvSpPr>
        <p:spPr>
          <a:xfrm>
            <a:off x="6096000" y="2352703"/>
            <a:ext cx="729657" cy="979715"/>
          </a:xfrm>
          <a:custGeom>
            <a:avLst/>
            <a:gdLst>
              <a:gd name="connsiteX0" fmla="*/ 0 w 10215191"/>
              <a:gd name="connsiteY0" fmla="*/ 0 h 13716000"/>
              <a:gd name="connsiteX1" fmla="*/ 3287179 w 10215191"/>
              <a:gd name="connsiteY1" fmla="*/ 0 h 13716000"/>
              <a:gd name="connsiteX2" fmla="*/ 3291721 w 10215191"/>
              <a:gd name="connsiteY2" fmla="*/ 0 h 13716000"/>
              <a:gd name="connsiteX3" fmla="*/ 3357150 w 10215191"/>
              <a:gd name="connsiteY3" fmla="*/ 0 h 13716000"/>
              <a:gd name="connsiteX4" fmla="*/ 3357150 w 10215191"/>
              <a:gd name="connsiteY4" fmla="*/ 616 h 13716000"/>
              <a:gd name="connsiteX5" fmla="*/ 3551651 w 10215191"/>
              <a:gd name="connsiteY5" fmla="*/ 2445 h 13716000"/>
              <a:gd name="connsiteX6" fmla="*/ 8630593 w 10215191"/>
              <a:gd name="connsiteY6" fmla="*/ 2473603 h 13716000"/>
              <a:gd name="connsiteX7" fmla="*/ 9220109 w 10215191"/>
              <a:gd name="connsiteY7" fmla="*/ 10415788 h 13716000"/>
              <a:gd name="connsiteX8" fmla="*/ 3510257 w 10215191"/>
              <a:gd name="connsiteY8" fmla="*/ 13714729 h 13716000"/>
              <a:gd name="connsiteX9" fmla="*/ 3357150 w 10215191"/>
              <a:gd name="connsiteY9" fmla="*/ 13715148 h 13716000"/>
              <a:gd name="connsiteX10" fmla="*/ 3357150 w 10215191"/>
              <a:gd name="connsiteY10" fmla="*/ 13716000 h 13716000"/>
              <a:gd name="connsiteX11" fmla="*/ 0 w 10215191"/>
              <a:gd name="connsiteY11" fmla="*/ 13716000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215191" h="13716000">
                <a:moveTo>
                  <a:pt x="0" y="0"/>
                </a:moveTo>
                <a:lnTo>
                  <a:pt x="3287179" y="0"/>
                </a:lnTo>
                <a:lnTo>
                  <a:pt x="3291721" y="0"/>
                </a:lnTo>
                <a:lnTo>
                  <a:pt x="3357150" y="0"/>
                </a:lnTo>
                <a:lnTo>
                  <a:pt x="3357150" y="616"/>
                </a:lnTo>
                <a:lnTo>
                  <a:pt x="3551651" y="2445"/>
                </a:lnTo>
                <a:cubicBezTo>
                  <a:pt x="5480388" y="57684"/>
                  <a:pt x="7344267" y="926442"/>
                  <a:pt x="8630593" y="2473603"/>
                </a:cubicBezTo>
                <a:cubicBezTo>
                  <a:pt x="10501613" y="4724020"/>
                  <a:pt x="10738377" y="7913799"/>
                  <a:pt x="9220109" y="10415788"/>
                </a:cubicBezTo>
                <a:cubicBezTo>
                  <a:pt x="7986516" y="12448653"/>
                  <a:pt x="5815207" y="13663476"/>
                  <a:pt x="3510257" y="13714729"/>
                </a:cubicBezTo>
                <a:lnTo>
                  <a:pt x="3357150" y="13715148"/>
                </a:lnTo>
                <a:lnTo>
                  <a:pt x="3357150" y="13716000"/>
                </a:lnTo>
                <a:lnTo>
                  <a:pt x="0" y="13716000"/>
                </a:lnTo>
                <a:close/>
              </a:path>
            </a:pathLst>
          </a:custGeom>
          <a:solidFill>
            <a:schemeClr val="accent1"/>
          </a:solidFill>
        </p:spPr>
      </p:sp>
      <p:sp>
        <p:nvSpPr>
          <p:cNvPr id="11" name="TextBox 10">
            <a:extLst>
              <a:ext uri="{FF2B5EF4-FFF2-40B4-BE49-F238E27FC236}">
                <a16:creationId xmlns:a16="http://schemas.microsoft.com/office/drawing/2014/main" id="{87088A9B-2225-E344-8A10-3978665B17F9}"/>
              </a:ext>
            </a:extLst>
          </p:cNvPr>
          <p:cNvSpPr txBox="1"/>
          <p:nvPr/>
        </p:nvSpPr>
        <p:spPr>
          <a:xfrm>
            <a:off x="7082818" y="2352703"/>
            <a:ext cx="3889982" cy="3093154"/>
          </a:xfrm>
          <a:prstGeom prst="rect">
            <a:avLst/>
          </a:prstGeom>
          <a:noFill/>
        </p:spPr>
        <p:txBody>
          <a:bodyPr wrap="square" rtlCol="0">
            <a:spAutoFit/>
          </a:bodyPr>
          <a:lstStyle/>
          <a:p>
            <a:pPr>
              <a:lnSpc>
                <a:spcPts val="1800"/>
              </a:lnSpc>
            </a:pPr>
            <a:r>
              <a:rPr lang="en-US" sz="1600" spc="-10" dirty="0">
                <a:latin typeface="Poppins" pitchFamily="2" charset="77"/>
                <a:cs typeface="Poppins" pitchFamily="2" charset="77"/>
              </a:rPr>
              <a:t>State policy makers should adopt a modified ASES/ELOP + health and safety standard for TK-age children. This modified standard should not mirror Title 22 or Title 5, but should be limited to a handful of key additional safe guards that are important to protecting the physical safety of younger children (</a:t>
            </a:r>
            <a:r>
              <a:rPr lang="en-US" sz="1600" spc="-10" dirty="0" err="1">
                <a:latin typeface="Poppins" pitchFamily="2" charset="77"/>
                <a:cs typeface="Poppins" pitchFamily="2" charset="77"/>
              </a:rPr>
              <a:t>eg</a:t>
            </a:r>
            <a:r>
              <a:rPr lang="en-US" sz="1600" spc="-10" dirty="0">
                <a:latin typeface="Poppins" pitchFamily="2" charset="77"/>
                <a:cs typeface="Poppins" pitchFamily="2" charset="77"/>
              </a:rPr>
              <a:t> chemicals in locked cabinets, physical supervision of children while using the bathroom, narrow age bands)</a:t>
            </a:r>
          </a:p>
        </p:txBody>
      </p:sp>
      <p:sp>
        <p:nvSpPr>
          <p:cNvPr id="13" name="TextBox 12">
            <a:extLst>
              <a:ext uri="{FF2B5EF4-FFF2-40B4-BE49-F238E27FC236}">
                <a16:creationId xmlns:a16="http://schemas.microsoft.com/office/drawing/2014/main" id="{FBEFA75B-9AD2-4ADE-9425-00A9C51ED716}"/>
              </a:ext>
            </a:extLst>
          </p:cNvPr>
          <p:cNvSpPr txBox="1"/>
          <p:nvPr/>
        </p:nvSpPr>
        <p:spPr>
          <a:xfrm>
            <a:off x="3649290" y="-188724"/>
            <a:ext cx="10668000" cy="1129284"/>
          </a:xfrm>
          <a:prstGeom prst="rect">
            <a:avLst/>
          </a:prstGeom>
          <a:noFill/>
        </p:spPr>
        <p:txBody>
          <a:bodyPr wrap="square" rtlCol="0" anchor="b">
            <a:spAutoFit/>
          </a:bodyPr>
          <a:lstStyle>
            <a:defPPr>
              <a:defRPr lang="en-US"/>
            </a:defPPr>
            <a:lvl1pPr algn="ctr">
              <a:lnSpc>
                <a:spcPts val="9400"/>
              </a:lnSpc>
              <a:defRPr sz="8000" b="1" spc="-290">
                <a:solidFill>
                  <a:schemeClr val="tx2"/>
                </a:solidFill>
                <a:latin typeface="Raleway" panose="020B0503030101060003" pitchFamily="34" charset="77"/>
              </a:defRPr>
            </a:lvl1pPr>
          </a:lstStyle>
          <a:p>
            <a:r>
              <a:rPr lang="en-US" sz="3200" dirty="0">
                <a:solidFill>
                  <a:schemeClr val="accent6">
                    <a:lumMod val="50000"/>
                  </a:schemeClr>
                </a:solidFill>
                <a:latin typeface="Poppins" panose="00000500000000000000" pitchFamily="2" charset="0"/>
                <a:cs typeface="Poppins" panose="00000500000000000000" pitchFamily="2" charset="0"/>
              </a:rPr>
              <a:t>RECOMMENDATION #4</a:t>
            </a:r>
          </a:p>
        </p:txBody>
      </p:sp>
      <p:sp>
        <p:nvSpPr>
          <p:cNvPr id="16" name="TextBox 15">
            <a:extLst>
              <a:ext uri="{FF2B5EF4-FFF2-40B4-BE49-F238E27FC236}">
                <a16:creationId xmlns:a16="http://schemas.microsoft.com/office/drawing/2014/main" id="{33A81640-2DD1-4FF0-A718-181AD8FDB379}"/>
              </a:ext>
            </a:extLst>
          </p:cNvPr>
          <p:cNvSpPr txBox="1"/>
          <p:nvPr/>
        </p:nvSpPr>
        <p:spPr>
          <a:xfrm>
            <a:off x="6928700" y="1074548"/>
            <a:ext cx="4487855" cy="664156"/>
          </a:xfrm>
          <a:prstGeom prst="rect">
            <a:avLst/>
          </a:prstGeom>
          <a:noFill/>
        </p:spPr>
        <p:txBody>
          <a:bodyPr wrap="square" rtlCol="0">
            <a:spAutoFit/>
          </a:bodyPr>
          <a:lstStyle/>
          <a:p>
            <a:pPr algn="ctr">
              <a:lnSpc>
                <a:spcPts val="2100"/>
              </a:lnSpc>
            </a:pPr>
            <a:r>
              <a:rPr lang="en-US" sz="2800" spc="-60" dirty="0">
                <a:solidFill>
                  <a:schemeClr val="accent6">
                    <a:lumMod val="50000"/>
                  </a:schemeClr>
                </a:solidFill>
                <a:latin typeface="Poppins" panose="00000500000000000000" pitchFamily="2" charset="0"/>
                <a:cs typeface="Poppins" panose="00000500000000000000" pitchFamily="2" charset="0"/>
              </a:rPr>
              <a:t>EXPANDED LEARNING OPPORTUNITIES PROGRAM</a:t>
            </a:r>
          </a:p>
        </p:txBody>
      </p:sp>
    </p:spTree>
    <p:extLst>
      <p:ext uri="{BB962C8B-B14F-4D97-AF65-F5344CB8AC3E}">
        <p14:creationId xmlns:p14="http://schemas.microsoft.com/office/powerpoint/2010/main" val="2487361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69">
            <a:extLst>
              <a:ext uri="{FF2B5EF4-FFF2-40B4-BE49-F238E27FC236}">
                <a16:creationId xmlns:a16="http://schemas.microsoft.com/office/drawing/2014/main" id="{81635EE0-7B7D-4B4A-9614-D4791168FA2D}"/>
              </a:ext>
            </a:extLst>
          </p:cNvPr>
          <p:cNvSpPr>
            <a:spLocks noChangeArrowheads="1"/>
          </p:cNvSpPr>
          <p:nvPr/>
        </p:nvSpPr>
        <p:spPr bwMode="auto">
          <a:xfrm>
            <a:off x="3289695" y="1898516"/>
            <a:ext cx="6562054" cy="1278289"/>
          </a:xfrm>
          <a:prstGeom prst="roundRect">
            <a:avLst>
              <a:gd name="adj" fmla="val 18967"/>
            </a:avLst>
          </a:prstGeom>
          <a:solidFill>
            <a:schemeClr val="accent6">
              <a:alpha val="20000"/>
            </a:schemeClr>
          </a:solidFill>
          <a:ln>
            <a:noFill/>
          </a:ln>
          <a:effectLst/>
        </p:spPr>
        <p:txBody>
          <a:bodyPr wrap="none" anchor="ctr"/>
          <a:lstStyle/>
          <a:p>
            <a:endParaRPr lang="en-US" sz="1620" dirty="0">
              <a:latin typeface="Poppins" pitchFamily="2" charset="77"/>
            </a:endParaRPr>
          </a:p>
        </p:txBody>
      </p:sp>
      <p:sp>
        <p:nvSpPr>
          <p:cNvPr id="16" name="Freeform 70">
            <a:extLst>
              <a:ext uri="{FF2B5EF4-FFF2-40B4-BE49-F238E27FC236}">
                <a16:creationId xmlns:a16="http://schemas.microsoft.com/office/drawing/2014/main" id="{797426E0-D5C2-8C4C-9DDA-5C9BF6391AF8}"/>
              </a:ext>
            </a:extLst>
          </p:cNvPr>
          <p:cNvSpPr>
            <a:spLocks noChangeArrowheads="1"/>
          </p:cNvSpPr>
          <p:nvPr/>
        </p:nvSpPr>
        <p:spPr bwMode="auto">
          <a:xfrm>
            <a:off x="8850380" y="1898516"/>
            <a:ext cx="996425" cy="1278289"/>
          </a:xfrm>
          <a:custGeom>
            <a:avLst/>
            <a:gdLst>
              <a:gd name="T0" fmla="*/ 1775 w 1776"/>
              <a:gd name="T1" fmla="*/ 1849 h 2280"/>
              <a:gd name="T2" fmla="*/ 1775 w 1776"/>
              <a:gd name="T3" fmla="*/ 430 h 2280"/>
              <a:gd name="T4" fmla="*/ 1775 w 1776"/>
              <a:gd name="T5" fmla="*/ 430 h 2280"/>
              <a:gd name="T6" fmla="*/ 1345 w 1776"/>
              <a:gd name="T7" fmla="*/ 0 h 2280"/>
              <a:gd name="T8" fmla="*/ 0 w 1776"/>
              <a:gd name="T9" fmla="*/ 0 h 2280"/>
              <a:gd name="T10" fmla="*/ 0 w 1776"/>
              <a:gd name="T11" fmla="*/ 2279 h 2280"/>
              <a:gd name="T12" fmla="*/ 1345 w 1776"/>
              <a:gd name="T13" fmla="*/ 2279 h 2280"/>
              <a:gd name="T14" fmla="*/ 1345 w 1776"/>
              <a:gd name="T15" fmla="*/ 2279 h 2280"/>
              <a:gd name="T16" fmla="*/ 1775 w 1776"/>
              <a:gd name="T17" fmla="*/ 1849 h 2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6" h="2280">
                <a:moveTo>
                  <a:pt x="1775" y="1849"/>
                </a:moveTo>
                <a:lnTo>
                  <a:pt x="1775" y="430"/>
                </a:lnTo>
                <a:lnTo>
                  <a:pt x="1775" y="430"/>
                </a:lnTo>
                <a:cubicBezTo>
                  <a:pt x="1775" y="194"/>
                  <a:pt x="1582" y="0"/>
                  <a:pt x="1345" y="0"/>
                </a:cubicBezTo>
                <a:lnTo>
                  <a:pt x="0" y="0"/>
                </a:lnTo>
                <a:lnTo>
                  <a:pt x="0" y="2279"/>
                </a:lnTo>
                <a:lnTo>
                  <a:pt x="1345" y="2279"/>
                </a:lnTo>
                <a:lnTo>
                  <a:pt x="1345" y="2279"/>
                </a:lnTo>
                <a:cubicBezTo>
                  <a:pt x="1582" y="2279"/>
                  <a:pt x="1775" y="2085"/>
                  <a:pt x="1775" y="1849"/>
                </a:cubicBezTo>
              </a:path>
            </a:pathLst>
          </a:custGeom>
          <a:solidFill>
            <a:schemeClr val="accent1"/>
          </a:solidFill>
          <a:ln>
            <a:noFill/>
          </a:ln>
          <a:effectLst/>
        </p:spPr>
        <p:txBody>
          <a:bodyPr wrap="none" anchor="ctr"/>
          <a:lstStyle/>
          <a:p>
            <a:endParaRPr lang="en-US" sz="1620" dirty="0">
              <a:latin typeface="Poppins" pitchFamily="2" charset="77"/>
            </a:endParaRPr>
          </a:p>
        </p:txBody>
      </p:sp>
      <p:sp>
        <p:nvSpPr>
          <p:cNvPr id="17" name="Freeform 71">
            <a:extLst>
              <a:ext uri="{FF2B5EF4-FFF2-40B4-BE49-F238E27FC236}">
                <a16:creationId xmlns:a16="http://schemas.microsoft.com/office/drawing/2014/main" id="{0B338109-343F-D943-A43E-7448C4EFB798}"/>
              </a:ext>
            </a:extLst>
          </p:cNvPr>
          <p:cNvSpPr>
            <a:spLocks noChangeArrowheads="1"/>
          </p:cNvSpPr>
          <p:nvPr/>
        </p:nvSpPr>
        <p:spPr bwMode="auto">
          <a:xfrm>
            <a:off x="2345195" y="1913351"/>
            <a:ext cx="1246147" cy="1246147"/>
          </a:xfrm>
          <a:custGeom>
            <a:avLst/>
            <a:gdLst>
              <a:gd name="T0" fmla="*/ 1111 w 2224"/>
              <a:gd name="T1" fmla="*/ 2223 h 2224"/>
              <a:gd name="T2" fmla="*/ 0 w 2224"/>
              <a:gd name="T3" fmla="*/ 1112 h 2224"/>
              <a:gd name="T4" fmla="*/ 1111 w 2224"/>
              <a:gd name="T5" fmla="*/ 0 h 2224"/>
              <a:gd name="T6" fmla="*/ 2223 w 2224"/>
              <a:gd name="T7" fmla="*/ 1112 h 2224"/>
              <a:gd name="T8" fmla="*/ 1111 w 2224"/>
              <a:gd name="T9" fmla="*/ 2223 h 2224"/>
            </a:gdLst>
            <a:ahLst/>
            <a:cxnLst>
              <a:cxn ang="0">
                <a:pos x="T0" y="T1"/>
              </a:cxn>
              <a:cxn ang="0">
                <a:pos x="T2" y="T3"/>
              </a:cxn>
              <a:cxn ang="0">
                <a:pos x="T4" y="T5"/>
              </a:cxn>
              <a:cxn ang="0">
                <a:pos x="T6" y="T7"/>
              </a:cxn>
              <a:cxn ang="0">
                <a:pos x="T8" y="T9"/>
              </a:cxn>
            </a:cxnLst>
            <a:rect l="0" t="0" r="r" b="b"/>
            <a:pathLst>
              <a:path w="2224" h="2224">
                <a:moveTo>
                  <a:pt x="1111" y="2223"/>
                </a:moveTo>
                <a:lnTo>
                  <a:pt x="0" y="1112"/>
                </a:lnTo>
                <a:lnTo>
                  <a:pt x="1111" y="0"/>
                </a:lnTo>
                <a:lnTo>
                  <a:pt x="2223" y="1112"/>
                </a:lnTo>
                <a:lnTo>
                  <a:pt x="1111" y="2223"/>
                </a:lnTo>
              </a:path>
            </a:pathLst>
          </a:custGeom>
          <a:solidFill>
            <a:schemeClr val="bg2"/>
          </a:solidFill>
          <a:ln>
            <a:noFill/>
          </a:ln>
          <a:effectLst/>
        </p:spPr>
        <p:txBody>
          <a:bodyPr wrap="none" anchor="ctr"/>
          <a:lstStyle/>
          <a:p>
            <a:endParaRPr lang="en-US" sz="1620" dirty="0">
              <a:latin typeface="Poppins" pitchFamily="2" charset="77"/>
            </a:endParaRPr>
          </a:p>
        </p:txBody>
      </p:sp>
      <p:sp>
        <p:nvSpPr>
          <p:cNvPr id="18" name="Freeform 72">
            <a:extLst>
              <a:ext uri="{FF2B5EF4-FFF2-40B4-BE49-F238E27FC236}">
                <a16:creationId xmlns:a16="http://schemas.microsoft.com/office/drawing/2014/main" id="{33F7451B-4B27-4040-9BA4-FA24C0A6266D}"/>
              </a:ext>
            </a:extLst>
          </p:cNvPr>
          <p:cNvSpPr>
            <a:spLocks noChangeArrowheads="1"/>
          </p:cNvSpPr>
          <p:nvPr/>
        </p:nvSpPr>
        <p:spPr bwMode="auto">
          <a:xfrm>
            <a:off x="2426787" y="1994943"/>
            <a:ext cx="1085435" cy="1085435"/>
          </a:xfrm>
          <a:custGeom>
            <a:avLst/>
            <a:gdLst>
              <a:gd name="T0" fmla="*/ 966 w 1935"/>
              <a:gd name="T1" fmla="*/ 1935 h 1936"/>
              <a:gd name="T2" fmla="*/ 0 w 1935"/>
              <a:gd name="T3" fmla="*/ 968 h 1936"/>
              <a:gd name="T4" fmla="*/ 966 w 1935"/>
              <a:gd name="T5" fmla="*/ 0 h 1936"/>
              <a:gd name="T6" fmla="*/ 1934 w 1935"/>
              <a:gd name="T7" fmla="*/ 968 h 1936"/>
              <a:gd name="T8" fmla="*/ 966 w 1935"/>
              <a:gd name="T9" fmla="*/ 1935 h 1936"/>
            </a:gdLst>
            <a:ahLst/>
            <a:cxnLst>
              <a:cxn ang="0">
                <a:pos x="T0" y="T1"/>
              </a:cxn>
              <a:cxn ang="0">
                <a:pos x="T2" y="T3"/>
              </a:cxn>
              <a:cxn ang="0">
                <a:pos x="T4" y="T5"/>
              </a:cxn>
              <a:cxn ang="0">
                <a:pos x="T6" y="T7"/>
              </a:cxn>
              <a:cxn ang="0">
                <a:pos x="T8" y="T9"/>
              </a:cxn>
            </a:cxnLst>
            <a:rect l="0" t="0" r="r" b="b"/>
            <a:pathLst>
              <a:path w="1935" h="1936">
                <a:moveTo>
                  <a:pt x="966" y="1935"/>
                </a:moveTo>
                <a:lnTo>
                  <a:pt x="0" y="968"/>
                </a:lnTo>
                <a:lnTo>
                  <a:pt x="966" y="0"/>
                </a:lnTo>
                <a:lnTo>
                  <a:pt x="1934" y="968"/>
                </a:lnTo>
                <a:lnTo>
                  <a:pt x="966" y="1935"/>
                </a:lnTo>
              </a:path>
            </a:pathLst>
          </a:custGeom>
          <a:solidFill>
            <a:schemeClr val="accent1"/>
          </a:solidFill>
          <a:ln>
            <a:noFill/>
          </a:ln>
          <a:effectLst/>
        </p:spPr>
        <p:txBody>
          <a:bodyPr wrap="none" anchor="ctr"/>
          <a:lstStyle/>
          <a:p>
            <a:endParaRPr lang="en-US" sz="1620" dirty="0">
              <a:latin typeface="Poppins" pitchFamily="2" charset="77"/>
            </a:endParaRPr>
          </a:p>
        </p:txBody>
      </p:sp>
      <p:sp>
        <p:nvSpPr>
          <p:cNvPr id="20" name="Freeform 155">
            <a:extLst>
              <a:ext uri="{FF2B5EF4-FFF2-40B4-BE49-F238E27FC236}">
                <a16:creationId xmlns:a16="http://schemas.microsoft.com/office/drawing/2014/main" id="{0FE7C353-C914-1345-B30F-9D40D73B8BC6}"/>
              </a:ext>
            </a:extLst>
          </p:cNvPr>
          <p:cNvSpPr>
            <a:spLocks noChangeArrowheads="1"/>
          </p:cNvSpPr>
          <p:nvPr/>
        </p:nvSpPr>
        <p:spPr bwMode="auto">
          <a:xfrm>
            <a:off x="3292167" y="3359771"/>
            <a:ext cx="6562054" cy="1278290"/>
          </a:xfrm>
          <a:prstGeom prst="roundRect">
            <a:avLst>
              <a:gd name="adj" fmla="val 18967"/>
            </a:avLst>
          </a:prstGeom>
          <a:solidFill>
            <a:schemeClr val="accent6">
              <a:alpha val="20000"/>
            </a:schemeClr>
          </a:solidFill>
          <a:ln>
            <a:noFill/>
          </a:ln>
          <a:effectLst/>
        </p:spPr>
        <p:txBody>
          <a:bodyPr wrap="none" anchor="ctr"/>
          <a:lstStyle/>
          <a:p>
            <a:endParaRPr lang="en-US" sz="1620" dirty="0">
              <a:latin typeface="Poppins" pitchFamily="2" charset="77"/>
            </a:endParaRPr>
          </a:p>
        </p:txBody>
      </p:sp>
      <p:sp>
        <p:nvSpPr>
          <p:cNvPr id="21" name="Freeform 156">
            <a:extLst>
              <a:ext uri="{FF2B5EF4-FFF2-40B4-BE49-F238E27FC236}">
                <a16:creationId xmlns:a16="http://schemas.microsoft.com/office/drawing/2014/main" id="{4CA5660E-2B07-3E48-92E4-B9A9D0E82804}"/>
              </a:ext>
            </a:extLst>
          </p:cNvPr>
          <p:cNvSpPr>
            <a:spLocks noChangeArrowheads="1"/>
          </p:cNvSpPr>
          <p:nvPr/>
        </p:nvSpPr>
        <p:spPr bwMode="auto">
          <a:xfrm>
            <a:off x="8852854" y="3359771"/>
            <a:ext cx="996422" cy="1278290"/>
          </a:xfrm>
          <a:custGeom>
            <a:avLst/>
            <a:gdLst>
              <a:gd name="T0" fmla="*/ 1775 w 1776"/>
              <a:gd name="T1" fmla="*/ 1847 h 2278"/>
              <a:gd name="T2" fmla="*/ 1775 w 1776"/>
              <a:gd name="T3" fmla="*/ 429 h 2278"/>
              <a:gd name="T4" fmla="*/ 1775 w 1776"/>
              <a:gd name="T5" fmla="*/ 429 h 2278"/>
              <a:gd name="T6" fmla="*/ 1345 w 1776"/>
              <a:gd name="T7" fmla="*/ 0 h 2278"/>
              <a:gd name="T8" fmla="*/ 0 w 1776"/>
              <a:gd name="T9" fmla="*/ 0 h 2278"/>
              <a:gd name="T10" fmla="*/ 0 w 1776"/>
              <a:gd name="T11" fmla="*/ 2277 h 2278"/>
              <a:gd name="T12" fmla="*/ 1345 w 1776"/>
              <a:gd name="T13" fmla="*/ 2277 h 2278"/>
              <a:gd name="T14" fmla="*/ 1345 w 1776"/>
              <a:gd name="T15" fmla="*/ 2277 h 2278"/>
              <a:gd name="T16" fmla="*/ 1775 w 1776"/>
              <a:gd name="T17" fmla="*/ 1847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6" h="2278">
                <a:moveTo>
                  <a:pt x="1775" y="1847"/>
                </a:moveTo>
                <a:lnTo>
                  <a:pt x="1775" y="429"/>
                </a:lnTo>
                <a:lnTo>
                  <a:pt x="1775" y="429"/>
                </a:lnTo>
                <a:cubicBezTo>
                  <a:pt x="1775" y="192"/>
                  <a:pt x="1582" y="0"/>
                  <a:pt x="1345" y="0"/>
                </a:cubicBezTo>
                <a:lnTo>
                  <a:pt x="0" y="0"/>
                </a:lnTo>
                <a:lnTo>
                  <a:pt x="0" y="2277"/>
                </a:lnTo>
                <a:lnTo>
                  <a:pt x="1345" y="2277"/>
                </a:lnTo>
                <a:lnTo>
                  <a:pt x="1345" y="2277"/>
                </a:lnTo>
                <a:cubicBezTo>
                  <a:pt x="1582" y="2277"/>
                  <a:pt x="1775" y="2084"/>
                  <a:pt x="1775" y="1847"/>
                </a:cubicBezTo>
              </a:path>
            </a:pathLst>
          </a:custGeom>
          <a:solidFill>
            <a:schemeClr val="accent2"/>
          </a:solidFill>
          <a:ln>
            <a:noFill/>
          </a:ln>
          <a:effectLst/>
        </p:spPr>
        <p:txBody>
          <a:bodyPr wrap="none" anchor="ctr"/>
          <a:lstStyle/>
          <a:p>
            <a:endParaRPr lang="en-US" sz="1620" dirty="0">
              <a:latin typeface="Poppins" pitchFamily="2" charset="77"/>
            </a:endParaRPr>
          </a:p>
        </p:txBody>
      </p:sp>
      <p:sp>
        <p:nvSpPr>
          <p:cNvPr id="22" name="Freeform 157">
            <a:extLst>
              <a:ext uri="{FF2B5EF4-FFF2-40B4-BE49-F238E27FC236}">
                <a16:creationId xmlns:a16="http://schemas.microsoft.com/office/drawing/2014/main" id="{823970EF-A581-7A43-A2A7-C66C03FEC577}"/>
              </a:ext>
            </a:extLst>
          </p:cNvPr>
          <p:cNvSpPr>
            <a:spLocks noChangeArrowheads="1"/>
          </p:cNvSpPr>
          <p:nvPr/>
        </p:nvSpPr>
        <p:spPr bwMode="auto">
          <a:xfrm>
            <a:off x="2347667" y="3377079"/>
            <a:ext cx="1246147" cy="1246147"/>
          </a:xfrm>
          <a:custGeom>
            <a:avLst/>
            <a:gdLst>
              <a:gd name="T0" fmla="*/ 1112 w 2224"/>
              <a:gd name="T1" fmla="*/ 2222 h 2223"/>
              <a:gd name="T2" fmla="*/ 0 w 2224"/>
              <a:gd name="T3" fmla="*/ 1110 h 2223"/>
              <a:gd name="T4" fmla="*/ 1112 w 2224"/>
              <a:gd name="T5" fmla="*/ 0 h 2223"/>
              <a:gd name="T6" fmla="*/ 2223 w 2224"/>
              <a:gd name="T7" fmla="*/ 1110 h 2223"/>
              <a:gd name="T8" fmla="*/ 1112 w 2224"/>
              <a:gd name="T9" fmla="*/ 2222 h 2223"/>
            </a:gdLst>
            <a:ahLst/>
            <a:cxnLst>
              <a:cxn ang="0">
                <a:pos x="T0" y="T1"/>
              </a:cxn>
              <a:cxn ang="0">
                <a:pos x="T2" y="T3"/>
              </a:cxn>
              <a:cxn ang="0">
                <a:pos x="T4" y="T5"/>
              </a:cxn>
              <a:cxn ang="0">
                <a:pos x="T6" y="T7"/>
              </a:cxn>
              <a:cxn ang="0">
                <a:pos x="T8" y="T9"/>
              </a:cxn>
            </a:cxnLst>
            <a:rect l="0" t="0" r="r" b="b"/>
            <a:pathLst>
              <a:path w="2224" h="2223">
                <a:moveTo>
                  <a:pt x="1112" y="2222"/>
                </a:moveTo>
                <a:lnTo>
                  <a:pt x="0" y="1110"/>
                </a:lnTo>
                <a:lnTo>
                  <a:pt x="1112" y="0"/>
                </a:lnTo>
                <a:lnTo>
                  <a:pt x="2223" y="1110"/>
                </a:lnTo>
                <a:lnTo>
                  <a:pt x="1112" y="2222"/>
                </a:lnTo>
              </a:path>
            </a:pathLst>
          </a:custGeom>
          <a:solidFill>
            <a:schemeClr val="bg2"/>
          </a:solidFill>
          <a:ln>
            <a:noFill/>
          </a:ln>
          <a:effectLst/>
        </p:spPr>
        <p:txBody>
          <a:bodyPr wrap="none" anchor="ctr"/>
          <a:lstStyle/>
          <a:p>
            <a:endParaRPr lang="en-US" sz="1620" dirty="0">
              <a:latin typeface="Poppins" pitchFamily="2" charset="77"/>
            </a:endParaRPr>
          </a:p>
        </p:txBody>
      </p:sp>
      <p:sp>
        <p:nvSpPr>
          <p:cNvPr id="23" name="Freeform 158">
            <a:extLst>
              <a:ext uri="{FF2B5EF4-FFF2-40B4-BE49-F238E27FC236}">
                <a16:creationId xmlns:a16="http://schemas.microsoft.com/office/drawing/2014/main" id="{6F989B77-8E4A-0748-9AA7-EF195EA12755}"/>
              </a:ext>
            </a:extLst>
          </p:cNvPr>
          <p:cNvSpPr>
            <a:spLocks noChangeArrowheads="1"/>
          </p:cNvSpPr>
          <p:nvPr/>
        </p:nvSpPr>
        <p:spPr bwMode="auto">
          <a:xfrm>
            <a:off x="2429259" y="3456199"/>
            <a:ext cx="1085434" cy="1085434"/>
          </a:xfrm>
          <a:custGeom>
            <a:avLst/>
            <a:gdLst>
              <a:gd name="T0" fmla="*/ 968 w 1936"/>
              <a:gd name="T1" fmla="*/ 1934 h 1935"/>
              <a:gd name="T2" fmla="*/ 0 w 1936"/>
              <a:gd name="T3" fmla="*/ 967 h 1935"/>
              <a:gd name="T4" fmla="*/ 968 w 1936"/>
              <a:gd name="T5" fmla="*/ 0 h 1935"/>
              <a:gd name="T6" fmla="*/ 1935 w 1936"/>
              <a:gd name="T7" fmla="*/ 967 h 1935"/>
              <a:gd name="T8" fmla="*/ 968 w 1936"/>
              <a:gd name="T9" fmla="*/ 1934 h 1935"/>
            </a:gdLst>
            <a:ahLst/>
            <a:cxnLst>
              <a:cxn ang="0">
                <a:pos x="T0" y="T1"/>
              </a:cxn>
              <a:cxn ang="0">
                <a:pos x="T2" y="T3"/>
              </a:cxn>
              <a:cxn ang="0">
                <a:pos x="T4" y="T5"/>
              </a:cxn>
              <a:cxn ang="0">
                <a:pos x="T6" y="T7"/>
              </a:cxn>
              <a:cxn ang="0">
                <a:pos x="T8" y="T9"/>
              </a:cxn>
            </a:cxnLst>
            <a:rect l="0" t="0" r="r" b="b"/>
            <a:pathLst>
              <a:path w="1936" h="1935">
                <a:moveTo>
                  <a:pt x="968" y="1934"/>
                </a:moveTo>
                <a:lnTo>
                  <a:pt x="0" y="967"/>
                </a:lnTo>
                <a:lnTo>
                  <a:pt x="968" y="0"/>
                </a:lnTo>
                <a:lnTo>
                  <a:pt x="1935" y="967"/>
                </a:lnTo>
                <a:lnTo>
                  <a:pt x="968" y="1934"/>
                </a:lnTo>
              </a:path>
            </a:pathLst>
          </a:custGeom>
          <a:solidFill>
            <a:schemeClr val="accent2"/>
          </a:solidFill>
          <a:ln>
            <a:noFill/>
          </a:ln>
          <a:effectLst/>
        </p:spPr>
        <p:txBody>
          <a:bodyPr wrap="none" anchor="ctr"/>
          <a:lstStyle/>
          <a:p>
            <a:endParaRPr lang="en-US" sz="1620" dirty="0">
              <a:latin typeface="Poppins" pitchFamily="2" charset="77"/>
            </a:endParaRPr>
          </a:p>
        </p:txBody>
      </p:sp>
      <p:sp>
        <p:nvSpPr>
          <p:cNvPr id="25" name="Freeform 248">
            <a:extLst>
              <a:ext uri="{FF2B5EF4-FFF2-40B4-BE49-F238E27FC236}">
                <a16:creationId xmlns:a16="http://schemas.microsoft.com/office/drawing/2014/main" id="{7DEDD3F5-DCC6-A946-8306-6725738453AA}"/>
              </a:ext>
            </a:extLst>
          </p:cNvPr>
          <p:cNvSpPr>
            <a:spLocks noChangeArrowheads="1"/>
          </p:cNvSpPr>
          <p:nvPr/>
        </p:nvSpPr>
        <p:spPr bwMode="auto">
          <a:xfrm>
            <a:off x="3294641" y="4823500"/>
            <a:ext cx="6562054" cy="1278290"/>
          </a:xfrm>
          <a:prstGeom prst="roundRect">
            <a:avLst>
              <a:gd name="adj" fmla="val 19254"/>
            </a:avLst>
          </a:prstGeom>
          <a:solidFill>
            <a:schemeClr val="accent6">
              <a:alpha val="20000"/>
            </a:schemeClr>
          </a:solidFill>
          <a:ln>
            <a:noFill/>
          </a:ln>
          <a:effectLst/>
        </p:spPr>
        <p:txBody>
          <a:bodyPr wrap="none" anchor="ctr"/>
          <a:lstStyle/>
          <a:p>
            <a:endParaRPr lang="en-US" sz="1620" dirty="0">
              <a:latin typeface="Poppins" pitchFamily="2" charset="77"/>
            </a:endParaRPr>
          </a:p>
        </p:txBody>
      </p:sp>
      <p:sp>
        <p:nvSpPr>
          <p:cNvPr id="26" name="Freeform 249">
            <a:extLst>
              <a:ext uri="{FF2B5EF4-FFF2-40B4-BE49-F238E27FC236}">
                <a16:creationId xmlns:a16="http://schemas.microsoft.com/office/drawing/2014/main" id="{3F45C0A5-13DE-734E-8BD4-1EE1D283414B}"/>
              </a:ext>
            </a:extLst>
          </p:cNvPr>
          <p:cNvSpPr>
            <a:spLocks noChangeArrowheads="1"/>
          </p:cNvSpPr>
          <p:nvPr/>
        </p:nvSpPr>
        <p:spPr bwMode="auto">
          <a:xfrm>
            <a:off x="8857799" y="4823500"/>
            <a:ext cx="996422" cy="1278290"/>
          </a:xfrm>
          <a:custGeom>
            <a:avLst/>
            <a:gdLst>
              <a:gd name="T0" fmla="*/ 1775 w 1776"/>
              <a:gd name="T1" fmla="*/ 1848 h 2279"/>
              <a:gd name="T2" fmla="*/ 1775 w 1776"/>
              <a:gd name="T3" fmla="*/ 430 h 2279"/>
              <a:gd name="T4" fmla="*/ 1775 w 1776"/>
              <a:gd name="T5" fmla="*/ 430 h 2279"/>
              <a:gd name="T6" fmla="*/ 1345 w 1776"/>
              <a:gd name="T7" fmla="*/ 0 h 2279"/>
              <a:gd name="T8" fmla="*/ 0 w 1776"/>
              <a:gd name="T9" fmla="*/ 0 h 2279"/>
              <a:gd name="T10" fmla="*/ 0 w 1776"/>
              <a:gd name="T11" fmla="*/ 2278 h 2279"/>
              <a:gd name="T12" fmla="*/ 1345 w 1776"/>
              <a:gd name="T13" fmla="*/ 2278 h 2279"/>
              <a:gd name="T14" fmla="*/ 1345 w 1776"/>
              <a:gd name="T15" fmla="*/ 2278 h 2279"/>
              <a:gd name="T16" fmla="*/ 1775 w 1776"/>
              <a:gd name="T17" fmla="*/ 1848 h 2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6" h="2279">
                <a:moveTo>
                  <a:pt x="1775" y="1848"/>
                </a:moveTo>
                <a:lnTo>
                  <a:pt x="1775" y="430"/>
                </a:lnTo>
                <a:lnTo>
                  <a:pt x="1775" y="430"/>
                </a:lnTo>
                <a:cubicBezTo>
                  <a:pt x="1775" y="193"/>
                  <a:pt x="1581" y="0"/>
                  <a:pt x="1345" y="0"/>
                </a:cubicBezTo>
                <a:lnTo>
                  <a:pt x="0" y="0"/>
                </a:lnTo>
                <a:lnTo>
                  <a:pt x="0" y="2278"/>
                </a:lnTo>
                <a:lnTo>
                  <a:pt x="1345" y="2278"/>
                </a:lnTo>
                <a:lnTo>
                  <a:pt x="1345" y="2278"/>
                </a:lnTo>
                <a:cubicBezTo>
                  <a:pt x="1581" y="2278"/>
                  <a:pt x="1775" y="2085"/>
                  <a:pt x="1775" y="1848"/>
                </a:cubicBezTo>
              </a:path>
            </a:pathLst>
          </a:custGeom>
          <a:solidFill>
            <a:schemeClr val="accent3"/>
          </a:solidFill>
          <a:ln>
            <a:noFill/>
          </a:ln>
          <a:effectLst/>
        </p:spPr>
        <p:txBody>
          <a:bodyPr wrap="none" anchor="ctr"/>
          <a:lstStyle/>
          <a:p>
            <a:endParaRPr lang="en-US" sz="1620" dirty="0">
              <a:latin typeface="Poppins" pitchFamily="2" charset="77"/>
            </a:endParaRPr>
          </a:p>
        </p:txBody>
      </p:sp>
      <p:sp>
        <p:nvSpPr>
          <p:cNvPr id="27" name="Freeform 250">
            <a:extLst>
              <a:ext uri="{FF2B5EF4-FFF2-40B4-BE49-F238E27FC236}">
                <a16:creationId xmlns:a16="http://schemas.microsoft.com/office/drawing/2014/main" id="{C68059BA-3EB0-094F-8E4C-50A898B6E534}"/>
              </a:ext>
            </a:extLst>
          </p:cNvPr>
          <p:cNvSpPr>
            <a:spLocks noChangeArrowheads="1"/>
          </p:cNvSpPr>
          <p:nvPr/>
        </p:nvSpPr>
        <p:spPr bwMode="auto">
          <a:xfrm>
            <a:off x="2350139" y="4838334"/>
            <a:ext cx="1246147" cy="1246147"/>
          </a:xfrm>
          <a:custGeom>
            <a:avLst/>
            <a:gdLst>
              <a:gd name="T0" fmla="*/ 1111 w 2223"/>
              <a:gd name="T1" fmla="*/ 2223 h 2224"/>
              <a:gd name="T2" fmla="*/ 0 w 2223"/>
              <a:gd name="T3" fmla="*/ 1111 h 2224"/>
              <a:gd name="T4" fmla="*/ 1111 w 2223"/>
              <a:gd name="T5" fmla="*/ 0 h 2224"/>
              <a:gd name="T6" fmla="*/ 2222 w 2223"/>
              <a:gd name="T7" fmla="*/ 1111 h 2224"/>
              <a:gd name="T8" fmla="*/ 1111 w 2223"/>
              <a:gd name="T9" fmla="*/ 2223 h 2224"/>
            </a:gdLst>
            <a:ahLst/>
            <a:cxnLst>
              <a:cxn ang="0">
                <a:pos x="T0" y="T1"/>
              </a:cxn>
              <a:cxn ang="0">
                <a:pos x="T2" y="T3"/>
              </a:cxn>
              <a:cxn ang="0">
                <a:pos x="T4" y="T5"/>
              </a:cxn>
              <a:cxn ang="0">
                <a:pos x="T6" y="T7"/>
              </a:cxn>
              <a:cxn ang="0">
                <a:pos x="T8" y="T9"/>
              </a:cxn>
            </a:cxnLst>
            <a:rect l="0" t="0" r="r" b="b"/>
            <a:pathLst>
              <a:path w="2223" h="2224">
                <a:moveTo>
                  <a:pt x="1111" y="2223"/>
                </a:moveTo>
                <a:lnTo>
                  <a:pt x="0" y="1111"/>
                </a:lnTo>
                <a:lnTo>
                  <a:pt x="1111" y="0"/>
                </a:lnTo>
                <a:lnTo>
                  <a:pt x="2222" y="1111"/>
                </a:lnTo>
                <a:lnTo>
                  <a:pt x="1111" y="2223"/>
                </a:lnTo>
              </a:path>
            </a:pathLst>
          </a:custGeom>
          <a:solidFill>
            <a:schemeClr val="bg2"/>
          </a:solidFill>
          <a:ln>
            <a:noFill/>
          </a:ln>
          <a:effectLst/>
        </p:spPr>
        <p:txBody>
          <a:bodyPr wrap="none" anchor="ctr"/>
          <a:lstStyle/>
          <a:p>
            <a:endParaRPr lang="en-US" sz="1620" dirty="0">
              <a:latin typeface="Poppins" pitchFamily="2" charset="77"/>
            </a:endParaRPr>
          </a:p>
        </p:txBody>
      </p:sp>
      <p:sp>
        <p:nvSpPr>
          <p:cNvPr id="28" name="Freeform 251">
            <a:extLst>
              <a:ext uri="{FF2B5EF4-FFF2-40B4-BE49-F238E27FC236}">
                <a16:creationId xmlns:a16="http://schemas.microsoft.com/office/drawing/2014/main" id="{1F247AE2-2594-C341-8FAD-7D5FA0A355AB}"/>
              </a:ext>
            </a:extLst>
          </p:cNvPr>
          <p:cNvSpPr>
            <a:spLocks noChangeArrowheads="1"/>
          </p:cNvSpPr>
          <p:nvPr/>
        </p:nvSpPr>
        <p:spPr bwMode="auto">
          <a:xfrm>
            <a:off x="2431733" y="4919927"/>
            <a:ext cx="1085435" cy="1085434"/>
          </a:xfrm>
          <a:custGeom>
            <a:avLst/>
            <a:gdLst>
              <a:gd name="T0" fmla="*/ 967 w 1935"/>
              <a:gd name="T1" fmla="*/ 1934 h 1935"/>
              <a:gd name="T2" fmla="*/ 0 w 1935"/>
              <a:gd name="T3" fmla="*/ 966 h 1935"/>
              <a:gd name="T4" fmla="*/ 967 w 1935"/>
              <a:gd name="T5" fmla="*/ 0 h 1935"/>
              <a:gd name="T6" fmla="*/ 1934 w 1935"/>
              <a:gd name="T7" fmla="*/ 966 h 1935"/>
              <a:gd name="T8" fmla="*/ 967 w 1935"/>
              <a:gd name="T9" fmla="*/ 1934 h 1935"/>
            </a:gdLst>
            <a:ahLst/>
            <a:cxnLst>
              <a:cxn ang="0">
                <a:pos x="T0" y="T1"/>
              </a:cxn>
              <a:cxn ang="0">
                <a:pos x="T2" y="T3"/>
              </a:cxn>
              <a:cxn ang="0">
                <a:pos x="T4" y="T5"/>
              </a:cxn>
              <a:cxn ang="0">
                <a:pos x="T6" y="T7"/>
              </a:cxn>
              <a:cxn ang="0">
                <a:pos x="T8" y="T9"/>
              </a:cxn>
            </a:cxnLst>
            <a:rect l="0" t="0" r="r" b="b"/>
            <a:pathLst>
              <a:path w="1935" h="1935">
                <a:moveTo>
                  <a:pt x="967" y="1934"/>
                </a:moveTo>
                <a:lnTo>
                  <a:pt x="0" y="966"/>
                </a:lnTo>
                <a:lnTo>
                  <a:pt x="967" y="0"/>
                </a:lnTo>
                <a:lnTo>
                  <a:pt x="1934" y="966"/>
                </a:lnTo>
                <a:lnTo>
                  <a:pt x="967" y="1934"/>
                </a:lnTo>
              </a:path>
            </a:pathLst>
          </a:custGeom>
          <a:solidFill>
            <a:schemeClr val="accent3"/>
          </a:solidFill>
          <a:ln>
            <a:noFill/>
          </a:ln>
          <a:effectLst/>
        </p:spPr>
        <p:txBody>
          <a:bodyPr wrap="none" anchor="ctr"/>
          <a:lstStyle/>
          <a:p>
            <a:endParaRPr lang="en-US" sz="1620" dirty="0">
              <a:latin typeface="Poppins" pitchFamily="2" charset="77"/>
            </a:endParaRPr>
          </a:p>
        </p:txBody>
      </p:sp>
      <p:sp>
        <p:nvSpPr>
          <p:cNvPr id="5" name="TextBox 4">
            <a:extLst>
              <a:ext uri="{FF2B5EF4-FFF2-40B4-BE49-F238E27FC236}">
                <a16:creationId xmlns:a16="http://schemas.microsoft.com/office/drawing/2014/main" id="{BEBE2C2E-B7DF-614C-9028-C56B87B9530D}"/>
              </a:ext>
            </a:extLst>
          </p:cNvPr>
          <p:cNvSpPr txBox="1"/>
          <p:nvPr/>
        </p:nvSpPr>
        <p:spPr>
          <a:xfrm>
            <a:off x="1294149" y="473931"/>
            <a:ext cx="9603701" cy="1092222"/>
          </a:xfrm>
          <a:prstGeom prst="rect">
            <a:avLst/>
          </a:prstGeom>
          <a:noFill/>
        </p:spPr>
        <p:txBody>
          <a:bodyPr wrap="square" rtlCol="0">
            <a:spAutoFit/>
          </a:bodyPr>
          <a:lstStyle/>
          <a:p>
            <a:pPr algn="ctr">
              <a:lnSpc>
                <a:spcPts val="1890"/>
              </a:lnSpc>
            </a:pPr>
            <a:r>
              <a:rPr lang="en-US" sz="2400" b="1" spc="-54" dirty="0">
                <a:solidFill>
                  <a:schemeClr val="accent6">
                    <a:lumMod val="50000"/>
                  </a:schemeClr>
                </a:solidFill>
                <a:latin typeface="Poppins" panose="00000500000000000000" pitchFamily="2" charset="0"/>
                <a:cs typeface="Poppins" panose="00000500000000000000" pitchFamily="2" charset="0"/>
              </a:rPr>
              <a:t>TODAY’S GOAL:</a:t>
            </a:r>
          </a:p>
          <a:p>
            <a:pPr algn="ctr">
              <a:lnSpc>
                <a:spcPts val="1890"/>
              </a:lnSpc>
            </a:pPr>
            <a:endParaRPr lang="en-US" sz="2400" b="1" spc="-54" dirty="0">
              <a:solidFill>
                <a:schemeClr val="accent6">
                  <a:lumMod val="50000"/>
                </a:schemeClr>
              </a:solidFill>
              <a:latin typeface="Poppins" panose="00000500000000000000" pitchFamily="2" charset="0"/>
              <a:cs typeface="Poppins" panose="00000500000000000000" pitchFamily="2" charset="0"/>
            </a:endParaRPr>
          </a:p>
          <a:p>
            <a:pPr algn="ctr">
              <a:lnSpc>
                <a:spcPts val="1890"/>
              </a:lnSpc>
            </a:pPr>
            <a:r>
              <a:rPr lang="en-US" sz="2400" spc="-54" dirty="0">
                <a:solidFill>
                  <a:schemeClr val="accent6">
                    <a:lumMod val="50000"/>
                  </a:schemeClr>
                </a:solidFill>
                <a:latin typeface="Poppins" panose="00000500000000000000" pitchFamily="2" charset="0"/>
                <a:cs typeface="Poppins" panose="00000500000000000000" pitchFamily="2" charset="0"/>
              </a:rPr>
              <a:t>REVIEW THE WORKGROUP RECOMMENDATIONS &amp; DECIDE WHICH, IF ANY, TO BRING FORWARD TO STATE POLICY MAKERS</a:t>
            </a:r>
          </a:p>
        </p:txBody>
      </p:sp>
      <p:sp>
        <p:nvSpPr>
          <p:cNvPr id="6" name="TextBox 5">
            <a:extLst>
              <a:ext uri="{FF2B5EF4-FFF2-40B4-BE49-F238E27FC236}">
                <a16:creationId xmlns:a16="http://schemas.microsoft.com/office/drawing/2014/main" id="{88C99AF3-C435-804B-A35C-9449527791BC}"/>
              </a:ext>
            </a:extLst>
          </p:cNvPr>
          <p:cNvSpPr txBox="1"/>
          <p:nvPr/>
        </p:nvSpPr>
        <p:spPr>
          <a:xfrm>
            <a:off x="4000250" y="2179763"/>
            <a:ext cx="4857545" cy="707886"/>
          </a:xfrm>
          <a:prstGeom prst="rect">
            <a:avLst/>
          </a:prstGeom>
          <a:noFill/>
        </p:spPr>
        <p:txBody>
          <a:bodyPr wrap="square" rtlCol="0" anchor="b">
            <a:spAutoFit/>
          </a:bodyPr>
          <a:lstStyle/>
          <a:p>
            <a:r>
              <a:rPr lang="en-US" sz="2000" b="1" spc="-13" dirty="0">
                <a:solidFill>
                  <a:schemeClr val="tx2"/>
                </a:solidFill>
                <a:latin typeface="Poppins" panose="00000500000000000000" pitchFamily="2" charset="0"/>
                <a:cs typeface="Poppins" panose="00000500000000000000" pitchFamily="2" charset="0"/>
              </a:rPr>
              <a:t>What are your initial reactions to the recommendation?</a:t>
            </a:r>
          </a:p>
        </p:txBody>
      </p:sp>
      <p:sp>
        <p:nvSpPr>
          <p:cNvPr id="8" name="TextBox 7">
            <a:extLst>
              <a:ext uri="{FF2B5EF4-FFF2-40B4-BE49-F238E27FC236}">
                <a16:creationId xmlns:a16="http://schemas.microsoft.com/office/drawing/2014/main" id="{8223C790-3FD7-DF4E-87D3-2BB275F98806}"/>
              </a:ext>
            </a:extLst>
          </p:cNvPr>
          <p:cNvSpPr txBox="1"/>
          <p:nvPr/>
        </p:nvSpPr>
        <p:spPr>
          <a:xfrm>
            <a:off x="1841527" y="1880062"/>
            <a:ext cx="671267" cy="1116075"/>
          </a:xfrm>
          <a:prstGeom prst="rect">
            <a:avLst/>
          </a:prstGeom>
          <a:noFill/>
        </p:spPr>
        <p:txBody>
          <a:bodyPr wrap="square" rtlCol="0" anchor="ctr">
            <a:spAutoFit/>
          </a:bodyPr>
          <a:lstStyle>
            <a:defPPr>
              <a:defRPr lang="en-US"/>
            </a:defPPr>
            <a:lvl1pPr algn="ctr">
              <a:lnSpc>
                <a:spcPts val="9400"/>
              </a:lnSpc>
              <a:defRPr sz="8000" b="1" spc="-290">
                <a:solidFill>
                  <a:schemeClr val="tx2"/>
                </a:solidFill>
                <a:latin typeface="Raleway" panose="020B0503030101060003" pitchFamily="34" charset="77"/>
              </a:defRPr>
            </a:lvl1pPr>
          </a:lstStyle>
          <a:p>
            <a:r>
              <a:rPr lang="en-US" sz="3331" dirty="0">
                <a:solidFill>
                  <a:schemeClr val="bg1"/>
                </a:solidFill>
                <a:latin typeface="Poppins" panose="00000500000000000000" pitchFamily="2" charset="0"/>
                <a:cs typeface="Poppins" panose="00000500000000000000" pitchFamily="2" charset="0"/>
              </a:rPr>
              <a:t>01</a:t>
            </a:r>
          </a:p>
        </p:txBody>
      </p:sp>
      <p:sp>
        <p:nvSpPr>
          <p:cNvPr id="9" name="TextBox 8">
            <a:extLst>
              <a:ext uri="{FF2B5EF4-FFF2-40B4-BE49-F238E27FC236}">
                <a16:creationId xmlns:a16="http://schemas.microsoft.com/office/drawing/2014/main" id="{646C2DCC-789C-8149-8A7F-CC63A590B2E3}"/>
              </a:ext>
            </a:extLst>
          </p:cNvPr>
          <p:cNvSpPr txBox="1"/>
          <p:nvPr/>
        </p:nvSpPr>
        <p:spPr>
          <a:xfrm>
            <a:off x="4000250" y="3492321"/>
            <a:ext cx="4684474" cy="1015663"/>
          </a:xfrm>
          <a:prstGeom prst="rect">
            <a:avLst/>
          </a:prstGeom>
          <a:noFill/>
        </p:spPr>
        <p:txBody>
          <a:bodyPr wrap="square" rtlCol="0" anchor="b">
            <a:spAutoFit/>
          </a:bodyPr>
          <a:lstStyle/>
          <a:p>
            <a:r>
              <a:rPr lang="en-US" sz="2000" b="1" spc="-13" dirty="0">
                <a:solidFill>
                  <a:schemeClr val="tx2"/>
                </a:solidFill>
                <a:latin typeface="Poppins" panose="00000500000000000000" pitchFamily="2" charset="0"/>
                <a:cs typeface="Poppins" panose="00000500000000000000" pitchFamily="2" charset="0"/>
              </a:rPr>
              <a:t>Are there concerns with the recommendation? Are edits or clarification needed?</a:t>
            </a:r>
          </a:p>
        </p:txBody>
      </p:sp>
      <p:sp>
        <p:nvSpPr>
          <p:cNvPr id="12" name="TextBox 11">
            <a:extLst>
              <a:ext uri="{FF2B5EF4-FFF2-40B4-BE49-F238E27FC236}">
                <a16:creationId xmlns:a16="http://schemas.microsoft.com/office/drawing/2014/main" id="{1C45DC39-87F3-4044-A85B-8BB58264BB91}"/>
              </a:ext>
            </a:extLst>
          </p:cNvPr>
          <p:cNvSpPr txBox="1"/>
          <p:nvPr/>
        </p:nvSpPr>
        <p:spPr>
          <a:xfrm>
            <a:off x="3913715" y="4919927"/>
            <a:ext cx="4708438" cy="1015663"/>
          </a:xfrm>
          <a:prstGeom prst="rect">
            <a:avLst/>
          </a:prstGeom>
          <a:noFill/>
        </p:spPr>
        <p:txBody>
          <a:bodyPr wrap="square" rtlCol="0" anchor="b">
            <a:spAutoFit/>
          </a:bodyPr>
          <a:lstStyle/>
          <a:p>
            <a:r>
              <a:rPr lang="en-US" sz="2000" b="1" spc="-13" dirty="0">
                <a:solidFill>
                  <a:schemeClr val="tx2"/>
                </a:solidFill>
                <a:latin typeface="Poppins" panose="00000500000000000000" pitchFamily="2" charset="0"/>
                <a:cs typeface="Poppins" panose="00000500000000000000" pitchFamily="2" charset="0"/>
              </a:rPr>
              <a:t>Are there relevant resources or best practices we should know about?</a:t>
            </a:r>
          </a:p>
        </p:txBody>
      </p:sp>
    </p:spTree>
    <p:extLst>
      <p:ext uri="{BB962C8B-B14F-4D97-AF65-F5344CB8AC3E}">
        <p14:creationId xmlns:p14="http://schemas.microsoft.com/office/powerpoint/2010/main" val="2435572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48AEDF71-75EB-4295-87B7-FEA8C5B49177}"/>
              </a:ext>
            </a:extLst>
          </p:cNvPr>
          <p:cNvSpPr>
            <a:spLocks noGrp="1"/>
          </p:cNvSpPr>
          <p:nvPr>
            <p:ph type="ftr" sz="quarter" idx="11"/>
          </p:nvPr>
        </p:nvSpPr>
        <p:spPr/>
        <p:txBody>
          <a:bodyPr/>
          <a:lstStyle/>
          <a:p>
            <a:r>
              <a:rPr lang="en-US" altLang="en-US"/>
              <a:t>SCCOE: Equity | Diversity | Inclusion | Partnership </a:t>
            </a:r>
          </a:p>
        </p:txBody>
      </p:sp>
      <p:sp>
        <p:nvSpPr>
          <p:cNvPr id="5" name="Slide Number Placeholder 4">
            <a:extLst>
              <a:ext uri="{FF2B5EF4-FFF2-40B4-BE49-F238E27FC236}">
                <a16:creationId xmlns:a16="http://schemas.microsoft.com/office/drawing/2014/main" id="{EFA4B901-BA92-4958-9482-47093BE27FB7}"/>
              </a:ext>
            </a:extLst>
          </p:cNvPr>
          <p:cNvSpPr>
            <a:spLocks noGrp="1"/>
          </p:cNvSpPr>
          <p:nvPr>
            <p:ph type="sldNum" sz="quarter" idx="12"/>
          </p:nvPr>
        </p:nvSpPr>
        <p:spPr/>
        <p:txBody>
          <a:bodyPr/>
          <a:lstStyle/>
          <a:p>
            <a:fld id="{090B5002-71AA-4AD7-82F1-3A2AEAC6BA1E}" type="slidenum">
              <a:rPr lang="en-US" altLang="en-US" smtClean="0"/>
              <a:pPr/>
              <a:t>2</a:t>
            </a:fld>
            <a:endParaRPr lang="en-US" altLang="en-US"/>
          </a:p>
        </p:txBody>
      </p:sp>
      <p:sp>
        <p:nvSpPr>
          <p:cNvPr id="6" name="Freeform: Shape 5">
            <a:extLst>
              <a:ext uri="{FF2B5EF4-FFF2-40B4-BE49-F238E27FC236}">
                <a16:creationId xmlns:a16="http://schemas.microsoft.com/office/drawing/2014/main" id="{6EB7B6FC-56D4-4963-B9E9-D1F45C577499}"/>
              </a:ext>
            </a:extLst>
          </p:cNvPr>
          <p:cNvSpPr/>
          <p:nvPr/>
        </p:nvSpPr>
        <p:spPr>
          <a:xfrm>
            <a:off x="859614" y="1"/>
            <a:ext cx="5028230" cy="6858000"/>
          </a:xfrm>
          <a:custGeom>
            <a:avLst/>
            <a:gdLst/>
            <a:ahLst/>
            <a:cxnLst>
              <a:cxn ang="3cd4">
                <a:pos x="hc" y="t"/>
              </a:cxn>
              <a:cxn ang="cd2">
                <a:pos x="l" y="vc"/>
              </a:cxn>
              <a:cxn ang="cd4">
                <a:pos x="hc" y="b"/>
              </a:cxn>
              <a:cxn ang="0">
                <a:pos x="r" y="vc"/>
              </a:cxn>
            </a:cxnLst>
            <a:rect l="l" t="t" r="r" b="b"/>
            <a:pathLst>
              <a:path w="5179" h="11007">
                <a:moveTo>
                  <a:pt x="0" y="11007"/>
                </a:moveTo>
                <a:lnTo>
                  <a:pt x="5179" y="11007"/>
                </a:lnTo>
                <a:lnTo>
                  <a:pt x="5179" y="0"/>
                </a:lnTo>
                <a:lnTo>
                  <a:pt x="0" y="0"/>
                </a:lnTo>
                <a:close/>
              </a:path>
            </a:pathLst>
          </a:custGeom>
          <a:solidFill>
            <a:schemeClr val="accent6">
              <a:lumMod val="50000"/>
            </a:schemeClr>
          </a:solidFill>
          <a:ln cap="flat">
            <a:noFill/>
            <a:prstDash val="solid"/>
          </a:ln>
        </p:spPr>
        <p:txBody>
          <a:bodyPr vert="horz" wrap="none" lIns="33759" tIns="16879" rIns="33759" bIns="16879" anchor="ctr" anchorCtr="1" compatLnSpc="0"/>
          <a:lstStyle/>
          <a:p>
            <a:pPr hangingPunct="0">
              <a:spcBef>
                <a:spcPts val="0"/>
              </a:spcBef>
              <a:spcAft>
                <a:spcPts val="0"/>
              </a:spcAft>
            </a:pPr>
            <a:endParaRPr lang="en-US" sz="675" dirty="0">
              <a:latin typeface="Poppins" panose="00000500000000000000" pitchFamily="2" charset="0"/>
              <a:ea typeface="Microsoft YaHei" pitchFamily="2"/>
              <a:cs typeface="Lucida Sans" pitchFamily="2"/>
            </a:endParaRPr>
          </a:p>
        </p:txBody>
      </p:sp>
      <p:sp>
        <p:nvSpPr>
          <p:cNvPr id="7" name="Title 1">
            <a:extLst>
              <a:ext uri="{FF2B5EF4-FFF2-40B4-BE49-F238E27FC236}">
                <a16:creationId xmlns:a16="http://schemas.microsoft.com/office/drawing/2014/main" id="{1472BFC7-4032-42DA-A0EC-617571E5F867}"/>
              </a:ext>
            </a:extLst>
          </p:cNvPr>
          <p:cNvSpPr txBox="1">
            <a:spLocks/>
          </p:cNvSpPr>
          <p:nvPr/>
        </p:nvSpPr>
        <p:spPr bwMode="auto">
          <a:xfrm>
            <a:off x="1439497" y="294887"/>
            <a:ext cx="9809219" cy="1181430"/>
          </a:xfrm>
          <a:prstGeom prst="rect">
            <a:avLst/>
          </a:prstGeom>
          <a:solidFill>
            <a:srgbClr val="E0EDF6"/>
          </a:solidFill>
          <a:ln>
            <a:noFill/>
          </a:ln>
        </p:spPr>
        <p:txBody>
          <a:bodyPr vert="horz" wrap="square" lIns="0" tIns="0" rIns="0" bIns="0" numCol="1" anchor="ctr" anchorCtr="0" compatLnSpc="1">
            <a:prstTxWarp prst="textNoShape">
              <a:avLst/>
            </a:prstTxWarp>
            <a:noAutofit/>
          </a:bodyPr>
          <a:lstStyle>
            <a:lvl1pPr algn="ctr" defTabSz="548640" rtl="0" eaLnBrk="0" fontAlgn="base" hangingPunct="0">
              <a:spcBef>
                <a:spcPct val="0"/>
              </a:spcBef>
              <a:spcAft>
                <a:spcPct val="0"/>
              </a:spcAft>
              <a:defRPr sz="5280" kern="1200">
                <a:solidFill>
                  <a:schemeClr val="tx1"/>
                </a:solidFill>
                <a:latin typeface="+mj-lt"/>
                <a:ea typeface="ヒラギノ角ゴ Pro W3" charset="0"/>
                <a:cs typeface="ヒラギノ角ゴ Pro W3" charset="0"/>
              </a:defRPr>
            </a:lvl1pPr>
            <a:lvl2pPr algn="ctr" defTabSz="548640" rtl="0" eaLnBrk="0" fontAlgn="base" hangingPunct="0">
              <a:spcBef>
                <a:spcPct val="0"/>
              </a:spcBef>
              <a:spcAft>
                <a:spcPct val="0"/>
              </a:spcAft>
              <a:defRPr sz="5280">
                <a:solidFill>
                  <a:schemeClr val="tx1"/>
                </a:solidFill>
                <a:latin typeface="Calibri" charset="0"/>
                <a:ea typeface="ヒラギノ角ゴ Pro W3" charset="0"/>
                <a:cs typeface="ヒラギノ角ゴ Pro W3" charset="0"/>
              </a:defRPr>
            </a:lvl2pPr>
            <a:lvl3pPr algn="ctr" defTabSz="548640" rtl="0" eaLnBrk="0" fontAlgn="base" hangingPunct="0">
              <a:spcBef>
                <a:spcPct val="0"/>
              </a:spcBef>
              <a:spcAft>
                <a:spcPct val="0"/>
              </a:spcAft>
              <a:defRPr sz="5280">
                <a:solidFill>
                  <a:schemeClr val="tx1"/>
                </a:solidFill>
                <a:latin typeface="Calibri" charset="0"/>
                <a:ea typeface="ヒラギノ角ゴ Pro W3" charset="0"/>
                <a:cs typeface="ヒラギノ角ゴ Pro W3" charset="0"/>
              </a:defRPr>
            </a:lvl3pPr>
            <a:lvl4pPr algn="ctr" defTabSz="548640" rtl="0" eaLnBrk="0" fontAlgn="base" hangingPunct="0">
              <a:spcBef>
                <a:spcPct val="0"/>
              </a:spcBef>
              <a:spcAft>
                <a:spcPct val="0"/>
              </a:spcAft>
              <a:defRPr sz="5280">
                <a:solidFill>
                  <a:schemeClr val="tx1"/>
                </a:solidFill>
                <a:latin typeface="Calibri" charset="0"/>
                <a:ea typeface="ヒラギノ角ゴ Pro W3" charset="0"/>
                <a:cs typeface="ヒラギノ角ゴ Pro W3" charset="0"/>
              </a:defRPr>
            </a:lvl4pPr>
            <a:lvl5pPr algn="ctr" defTabSz="548640" rtl="0" eaLnBrk="0" fontAlgn="base" hangingPunct="0">
              <a:spcBef>
                <a:spcPct val="0"/>
              </a:spcBef>
              <a:spcAft>
                <a:spcPct val="0"/>
              </a:spcAft>
              <a:defRPr sz="5280">
                <a:solidFill>
                  <a:schemeClr val="tx1"/>
                </a:solidFill>
                <a:latin typeface="Calibri" charset="0"/>
                <a:ea typeface="ヒラギノ角ゴ Pro W3" charset="0"/>
                <a:cs typeface="ヒラギノ角ゴ Pro W3" charset="0"/>
              </a:defRPr>
            </a:lvl5pPr>
            <a:lvl6pPr marL="548640" algn="ctr" defTabSz="548640" rtl="0" fontAlgn="base">
              <a:spcBef>
                <a:spcPct val="0"/>
              </a:spcBef>
              <a:spcAft>
                <a:spcPct val="0"/>
              </a:spcAft>
              <a:defRPr sz="5280">
                <a:solidFill>
                  <a:schemeClr val="tx1"/>
                </a:solidFill>
                <a:latin typeface="Calibri" charset="0"/>
                <a:ea typeface="ヒラギノ角ゴ Pro W3" charset="0"/>
                <a:cs typeface="ヒラギノ角ゴ Pro W3" charset="0"/>
              </a:defRPr>
            </a:lvl6pPr>
            <a:lvl7pPr marL="1097280" algn="ctr" defTabSz="548640" rtl="0" fontAlgn="base">
              <a:spcBef>
                <a:spcPct val="0"/>
              </a:spcBef>
              <a:spcAft>
                <a:spcPct val="0"/>
              </a:spcAft>
              <a:defRPr sz="5280">
                <a:solidFill>
                  <a:schemeClr val="tx1"/>
                </a:solidFill>
                <a:latin typeface="Calibri" charset="0"/>
                <a:ea typeface="ヒラギノ角ゴ Pro W3" charset="0"/>
                <a:cs typeface="ヒラギノ角ゴ Pro W3" charset="0"/>
              </a:defRPr>
            </a:lvl7pPr>
            <a:lvl8pPr marL="1645920" algn="ctr" defTabSz="548640" rtl="0" fontAlgn="base">
              <a:spcBef>
                <a:spcPct val="0"/>
              </a:spcBef>
              <a:spcAft>
                <a:spcPct val="0"/>
              </a:spcAft>
              <a:defRPr sz="5280">
                <a:solidFill>
                  <a:schemeClr val="tx1"/>
                </a:solidFill>
                <a:latin typeface="Calibri" charset="0"/>
                <a:ea typeface="ヒラギノ角ゴ Pro W3" charset="0"/>
                <a:cs typeface="ヒラギノ角ゴ Pro W3" charset="0"/>
              </a:defRPr>
            </a:lvl8pPr>
            <a:lvl9pPr marL="2194560" algn="ctr" defTabSz="548640" rtl="0" fontAlgn="base">
              <a:spcBef>
                <a:spcPct val="0"/>
              </a:spcBef>
              <a:spcAft>
                <a:spcPct val="0"/>
              </a:spcAft>
              <a:defRPr sz="5280">
                <a:solidFill>
                  <a:schemeClr val="tx1"/>
                </a:solidFill>
                <a:latin typeface="Calibri" charset="0"/>
                <a:ea typeface="ヒラギノ角ゴ Pro W3" charset="0"/>
                <a:cs typeface="ヒラギノ角ゴ Pro W3" charset="0"/>
              </a:defRPr>
            </a:lvl9pPr>
          </a:lstStyle>
          <a:p>
            <a:r>
              <a:rPr lang="en-US" sz="2800" b="1" dirty="0">
                <a:solidFill>
                  <a:schemeClr val="accent6">
                    <a:lumMod val="50000"/>
                  </a:schemeClr>
                </a:solidFill>
                <a:latin typeface="Poppins" panose="00000500000000000000" pitchFamily="2" charset="0"/>
                <a:ea typeface="Calibri" panose="020F0502020204030204" pitchFamily="34" charset="0"/>
                <a:cs typeface="Poppins" panose="00000500000000000000" pitchFamily="2" charset="0"/>
              </a:rPr>
              <a:t>PREPARING FOR IMPLEMENTATION OF UNIVERSAL PREK</a:t>
            </a:r>
            <a:endParaRPr lang="en-US" sz="2800" b="1" dirty="0">
              <a:solidFill>
                <a:schemeClr val="accent6">
                  <a:lumMod val="50000"/>
                </a:schemeClr>
              </a:solidFill>
              <a:latin typeface="Poppins" panose="00000500000000000000" pitchFamily="2" charset="0"/>
              <a:cs typeface="Poppins" panose="00000500000000000000" pitchFamily="2" charset="0"/>
            </a:endParaRPr>
          </a:p>
        </p:txBody>
      </p:sp>
      <p:sp>
        <p:nvSpPr>
          <p:cNvPr id="2" name="TextBox 1">
            <a:extLst>
              <a:ext uri="{FF2B5EF4-FFF2-40B4-BE49-F238E27FC236}">
                <a16:creationId xmlns:a16="http://schemas.microsoft.com/office/drawing/2014/main" id="{51AAC282-29A5-489F-8FE4-E89B4949E6B6}"/>
              </a:ext>
            </a:extLst>
          </p:cNvPr>
          <p:cNvSpPr txBox="1"/>
          <p:nvPr/>
        </p:nvSpPr>
        <p:spPr>
          <a:xfrm>
            <a:off x="1084049" y="2643206"/>
            <a:ext cx="4425566" cy="2862322"/>
          </a:xfrm>
          <a:prstGeom prst="rect">
            <a:avLst/>
          </a:prstGeom>
          <a:noFill/>
        </p:spPr>
        <p:txBody>
          <a:bodyPr wrap="square" rtlCol="0">
            <a:spAutoFit/>
          </a:bodyPr>
          <a:lstStyle/>
          <a:p>
            <a:pPr algn="r"/>
            <a:r>
              <a:rPr lang="en-US" sz="2000" dirty="0">
                <a:solidFill>
                  <a:schemeClr val="bg1"/>
                </a:solidFill>
                <a:latin typeface="Poppins" panose="00000500000000000000" pitchFamily="2" charset="0"/>
                <a:cs typeface="Poppins" panose="00000500000000000000" pitchFamily="2" charset="0"/>
              </a:rPr>
              <a:t>County superintendents requested that CCSESA convene a small workgroup of COE staff experts to identify implementation barriers and ways to mitigate unintended consequences of TK expansion. Superintendents defined the following topics: </a:t>
            </a:r>
          </a:p>
        </p:txBody>
      </p:sp>
      <p:sp>
        <p:nvSpPr>
          <p:cNvPr id="3" name="TextBox 2">
            <a:extLst>
              <a:ext uri="{FF2B5EF4-FFF2-40B4-BE49-F238E27FC236}">
                <a16:creationId xmlns:a16="http://schemas.microsoft.com/office/drawing/2014/main" id="{3846CBDD-5B6D-4512-B8EE-BD1EED590AD3}"/>
              </a:ext>
            </a:extLst>
          </p:cNvPr>
          <p:cNvSpPr txBox="1"/>
          <p:nvPr/>
        </p:nvSpPr>
        <p:spPr>
          <a:xfrm>
            <a:off x="1305663" y="1926559"/>
            <a:ext cx="4334960" cy="461665"/>
          </a:xfrm>
          <a:prstGeom prst="rect">
            <a:avLst/>
          </a:prstGeom>
          <a:noFill/>
        </p:spPr>
        <p:txBody>
          <a:bodyPr wrap="square" rtlCol="0">
            <a:spAutoFit/>
          </a:bodyPr>
          <a:lstStyle/>
          <a:p>
            <a:r>
              <a:rPr lang="en-US" sz="2400" b="1" dirty="0">
                <a:solidFill>
                  <a:schemeClr val="bg1"/>
                </a:solidFill>
                <a:latin typeface="Calibri" panose="020F0502020204030204" pitchFamily="34" charset="0"/>
              </a:rPr>
              <a:t>JUNE GM BREAK OUT SESSION</a:t>
            </a:r>
            <a:endParaRPr lang="en-US" sz="2400" b="1" dirty="0">
              <a:solidFill>
                <a:schemeClr val="bg1"/>
              </a:solidFill>
            </a:endParaRPr>
          </a:p>
        </p:txBody>
      </p:sp>
      <p:sp>
        <p:nvSpPr>
          <p:cNvPr id="9" name="Rectangle 8">
            <a:extLst>
              <a:ext uri="{FF2B5EF4-FFF2-40B4-BE49-F238E27FC236}">
                <a16:creationId xmlns:a16="http://schemas.microsoft.com/office/drawing/2014/main" id="{BE0949E0-9C2E-4E96-B314-BFBFB06CB04F}"/>
              </a:ext>
            </a:extLst>
          </p:cNvPr>
          <p:cNvSpPr/>
          <p:nvPr/>
        </p:nvSpPr>
        <p:spPr>
          <a:xfrm>
            <a:off x="479502" y="3679902"/>
            <a:ext cx="604547" cy="2263006"/>
          </a:xfrm>
          <a:prstGeom prst="rect">
            <a:avLst/>
          </a:prstGeom>
          <a:solidFill>
            <a:srgbClr val="E0EDF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14F3D6CF-A85A-4A4B-A557-CF341453F2E7}"/>
              </a:ext>
            </a:extLst>
          </p:cNvPr>
          <p:cNvSpPr txBox="1"/>
          <p:nvPr/>
        </p:nvSpPr>
        <p:spPr>
          <a:xfrm>
            <a:off x="6344106" y="2552023"/>
            <a:ext cx="2905328" cy="461665"/>
          </a:xfrm>
          <a:prstGeom prst="rect">
            <a:avLst/>
          </a:prstGeom>
          <a:noFill/>
        </p:spPr>
        <p:txBody>
          <a:bodyPr wrap="square" rtlCol="0" anchor="b">
            <a:spAutoFit/>
          </a:bodyPr>
          <a:lstStyle>
            <a:defPPr>
              <a:defRPr lang="en-US"/>
            </a:defPPr>
            <a:lvl1pPr algn="ctr">
              <a:lnSpc>
                <a:spcPts val="9400"/>
              </a:lnSpc>
              <a:defRPr sz="7400" b="1" spc="-290">
                <a:solidFill>
                  <a:srgbClr val="111340"/>
                </a:solidFill>
                <a:latin typeface="Poppins" panose="00000500000000000000" pitchFamily="2" charset="0"/>
                <a:cs typeface="Poppins" panose="00000500000000000000" pitchFamily="2" charset="0"/>
              </a:defRPr>
            </a:lvl1pPr>
          </a:lstStyle>
          <a:p>
            <a:pPr algn="l">
              <a:lnSpc>
                <a:spcPct val="100000"/>
              </a:lnSpc>
            </a:pPr>
            <a:r>
              <a:rPr lang="en-US" sz="2400" dirty="0">
                <a:solidFill>
                  <a:schemeClr val="accent1">
                    <a:lumMod val="75000"/>
                  </a:schemeClr>
                </a:solidFill>
              </a:rPr>
              <a:t>01.  FACILITIES</a:t>
            </a:r>
          </a:p>
        </p:txBody>
      </p:sp>
      <p:sp>
        <p:nvSpPr>
          <p:cNvPr id="12" name="TextBox 11">
            <a:extLst>
              <a:ext uri="{FF2B5EF4-FFF2-40B4-BE49-F238E27FC236}">
                <a16:creationId xmlns:a16="http://schemas.microsoft.com/office/drawing/2014/main" id="{B0065B9F-9A7B-410D-AA18-7F095D597E83}"/>
              </a:ext>
            </a:extLst>
          </p:cNvPr>
          <p:cNvSpPr txBox="1"/>
          <p:nvPr/>
        </p:nvSpPr>
        <p:spPr>
          <a:xfrm>
            <a:off x="6344106" y="3783563"/>
            <a:ext cx="2990852" cy="461665"/>
          </a:xfrm>
          <a:prstGeom prst="rect">
            <a:avLst/>
          </a:prstGeom>
          <a:noFill/>
        </p:spPr>
        <p:txBody>
          <a:bodyPr wrap="square" rtlCol="0" anchor="b">
            <a:spAutoFit/>
          </a:bodyPr>
          <a:lstStyle>
            <a:defPPr>
              <a:defRPr lang="en-US"/>
            </a:defPPr>
            <a:lvl1pPr algn="ctr">
              <a:lnSpc>
                <a:spcPts val="9400"/>
              </a:lnSpc>
              <a:defRPr sz="7400" b="1" spc="-290">
                <a:solidFill>
                  <a:srgbClr val="111340"/>
                </a:solidFill>
                <a:latin typeface="Poppins" panose="00000500000000000000" pitchFamily="2" charset="0"/>
                <a:cs typeface="Poppins" panose="00000500000000000000" pitchFamily="2" charset="0"/>
              </a:defRPr>
            </a:lvl1pPr>
          </a:lstStyle>
          <a:p>
            <a:pPr algn="l">
              <a:lnSpc>
                <a:spcPct val="100000"/>
              </a:lnSpc>
            </a:pPr>
            <a:r>
              <a:rPr lang="en-US" sz="2400" dirty="0">
                <a:solidFill>
                  <a:schemeClr val="accent3">
                    <a:lumMod val="75000"/>
                  </a:schemeClr>
                </a:solidFill>
              </a:rPr>
              <a:t>03.  INCLUSION</a:t>
            </a:r>
          </a:p>
        </p:txBody>
      </p:sp>
      <p:sp>
        <p:nvSpPr>
          <p:cNvPr id="13" name="TextBox 12">
            <a:extLst>
              <a:ext uri="{FF2B5EF4-FFF2-40B4-BE49-F238E27FC236}">
                <a16:creationId xmlns:a16="http://schemas.microsoft.com/office/drawing/2014/main" id="{BD6F171D-AFF1-4DEB-89D2-4149E18CB247}"/>
              </a:ext>
            </a:extLst>
          </p:cNvPr>
          <p:cNvSpPr txBox="1"/>
          <p:nvPr/>
        </p:nvSpPr>
        <p:spPr>
          <a:xfrm>
            <a:off x="9174490" y="2545785"/>
            <a:ext cx="2905328" cy="461665"/>
          </a:xfrm>
          <a:prstGeom prst="rect">
            <a:avLst/>
          </a:prstGeom>
          <a:noFill/>
        </p:spPr>
        <p:txBody>
          <a:bodyPr wrap="square" rtlCol="0" anchor="b">
            <a:spAutoFit/>
          </a:bodyPr>
          <a:lstStyle>
            <a:defPPr>
              <a:defRPr lang="en-US"/>
            </a:defPPr>
            <a:lvl1pPr algn="ctr">
              <a:lnSpc>
                <a:spcPts val="9400"/>
              </a:lnSpc>
              <a:defRPr sz="7400" b="1" spc="-290">
                <a:solidFill>
                  <a:srgbClr val="111340"/>
                </a:solidFill>
                <a:latin typeface="Poppins" panose="00000500000000000000" pitchFamily="2" charset="0"/>
                <a:cs typeface="Poppins" panose="00000500000000000000" pitchFamily="2" charset="0"/>
              </a:defRPr>
            </a:lvl1pPr>
          </a:lstStyle>
          <a:p>
            <a:pPr algn="l">
              <a:lnSpc>
                <a:spcPct val="100000"/>
              </a:lnSpc>
            </a:pPr>
            <a:r>
              <a:rPr lang="en-US" sz="2400" dirty="0">
                <a:solidFill>
                  <a:schemeClr val="accent2"/>
                </a:solidFill>
              </a:rPr>
              <a:t>02.  WORKFORCE</a:t>
            </a:r>
          </a:p>
        </p:txBody>
      </p:sp>
      <p:sp>
        <p:nvSpPr>
          <p:cNvPr id="14" name="TextBox 13">
            <a:extLst>
              <a:ext uri="{FF2B5EF4-FFF2-40B4-BE49-F238E27FC236}">
                <a16:creationId xmlns:a16="http://schemas.microsoft.com/office/drawing/2014/main" id="{8111616C-8DAD-47A1-A748-1111DE0121F8}"/>
              </a:ext>
            </a:extLst>
          </p:cNvPr>
          <p:cNvSpPr txBox="1"/>
          <p:nvPr/>
        </p:nvSpPr>
        <p:spPr>
          <a:xfrm>
            <a:off x="9286672" y="3815020"/>
            <a:ext cx="2905328" cy="830997"/>
          </a:xfrm>
          <a:prstGeom prst="rect">
            <a:avLst/>
          </a:prstGeom>
          <a:noFill/>
        </p:spPr>
        <p:txBody>
          <a:bodyPr wrap="square" rtlCol="0" anchor="b">
            <a:spAutoFit/>
          </a:bodyPr>
          <a:lstStyle>
            <a:defPPr>
              <a:defRPr lang="en-US"/>
            </a:defPPr>
            <a:lvl1pPr algn="ctr">
              <a:lnSpc>
                <a:spcPts val="9400"/>
              </a:lnSpc>
              <a:defRPr sz="7400" b="1" spc="-290">
                <a:solidFill>
                  <a:srgbClr val="111340"/>
                </a:solidFill>
                <a:latin typeface="Poppins" panose="00000500000000000000" pitchFamily="2" charset="0"/>
                <a:cs typeface="Poppins" panose="00000500000000000000" pitchFamily="2" charset="0"/>
              </a:defRPr>
            </a:lvl1pPr>
          </a:lstStyle>
          <a:p>
            <a:pPr algn="l">
              <a:lnSpc>
                <a:spcPct val="100000"/>
              </a:lnSpc>
            </a:pPr>
            <a:r>
              <a:rPr lang="en-US" sz="2400" dirty="0">
                <a:solidFill>
                  <a:schemeClr val="accent4"/>
                </a:solidFill>
              </a:rPr>
              <a:t>04.  EXPANDED LEARNING</a:t>
            </a:r>
          </a:p>
        </p:txBody>
      </p:sp>
      <p:sp>
        <p:nvSpPr>
          <p:cNvPr id="15" name="TextBox 14">
            <a:extLst>
              <a:ext uri="{FF2B5EF4-FFF2-40B4-BE49-F238E27FC236}">
                <a16:creationId xmlns:a16="http://schemas.microsoft.com/office/drawing/2014/main" id="{E2E057EB-A444-4E77-8E1A-89698BECC9C3}"/>
              </a:ext>
            </a:extLst>
          </p:cNvPr>
          <p:cNvSpPr txBox="1"/>
          <p:nvPr/>
        </p:nvSpPr>
        <p:spPr>
          <a:xfrm>
            <a:off x="9285862" y="4623796"/>
            <a:ext cx="2214223" cy="308546"/>
          </a:xfrm>
          <a:prstGeom prst="rect">
            <a:avLst/>
          </a:prstGeom>
          <a:noFill/>
        </p:spPr>
        <p:txBody>
          <a:bodyPr wrap="square" rtlCol="0">
            <a:spAutoFit/>
          </a:bodyPr>
          <a:lstStyle/>
          <a:p>
            <a:pPr>
              <a:lnSpc>
                <a:spcPts val="1800"/>
              </a:lnSpc>
            </a:pPr>
            <a:r>
              <a:rPr lang="en-US" sz="1200" spc="-10" dirty="0">
                <a:latin typeface="Poppins" panose="00000500000000000000" pitchFamily="2" charset="0"/>
                <a:cs typeface="Poppins" panose="00000500000000000000" pitchFamily="2" charset="0"/>
              </a:rPr>
              <a:t>Added after AB 130 passed</a:t>
            </a:r>
          </a:p>
        </p:txBody>
      </p:sp>
    </p:spTree>
    <p:extLst>
      <p:ext uri="{BB962C8B-B14F-4D97-AF65-F5344CB8AC3E}">
        <p14:creationId xmlns:p14="http://schemas.microsoft.com/office/powerpoint/2010/main" val="67948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AB1AE0D1-B01A-274B-ACA1-2C5B8690B435}"/>
              </a:ext>
            </a:extLst>
          </p:cNvPr>
          <p:cNvSpPr txBox="1"/>
          <p:nvPr/>
        </p:nvSpPr>
        <p:spPr>
          <a:xfrm>
            <a:off x="3994302" y="520967"/>
            <a:ext cx="4203395" cy="553998"/>
          </a:xfrm>
          <a:prstGeom prst="rect">
            <a:avLst/>
          </a:prstGeom>
          <a:noFill/>
        </p:spPr>
        <p:txBody>
          <a:bodyPr wrap="none" rtlCol="0">
            <a:spAutoFit/>
          </a:bodyPr>
          <a:lstStyle/>
          <a:p>
            <a:pPr algn="ctr"/>
            <a:r>
              <a:rPr lang="en-US" sz="3000" b="1" dirty="0">
                <a:solidFill>
                  <a:schemeClr val="tx2"/>
                </a:solidFill>
                <a:latin typeface="Poppins" pitchFamily="2" charset="77"/>
                <a:cs typeface="Poppins" pitchFamily="2" charset="77"/>
              </a:rPr>
              <a:t>TK/ELC WORKGROUP</a:t>
            </a:r>
          </a:p>
        </p:txBody>
      </p:sp>
      <p:sp>
        <p:nvSpPr>
          <p:cNvPr id="16" name="Rectangle 15">
            <a:extLst>
              <a:ext uri="{FF2B5EF4-FFF2-40B4-BE49-F238E27FC236}">
                <a16:creationId xmlns:a16="http://schemas.microsoft.com/office/drawing/2014/main" id="{1E48DE03-E6FB-E349-87C9-F98424C31899}"/>
              </a:ext>
            </a:extLst>
          </p:cNvPr>
          <p:cNvSpPr/>
          <p:nvPr/>
        </p:nvSpPr>
        <p:spPr>
          <a:xfrm>
            <a:off x="2386362" y="5552148"/>
            <a:ext cx="8340018" cy="887841"/>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Lato Light" panose="020F0502020204030203" pitchFamily="34" charset="0"/>
            </a:endParaRPr>
          </a:p>
        </p:txBody>
      </p:sp>
      <p:sp>
        <p:nvSpPr>
          <p:cNvPr id="15" name="Rectangle 14">
            <a:extLst>
              <a:ext uri="{FF2B5EF4-FFF2-40B4-BE49-F238E27FC236}">
                <a16:creationId xmlns:a16="http://schemas.microsoft.com/office/drawing/2014/main" id="{5C9B9503-0C18-8D49-9921-48E382883E4D}"/>
              </a:ext>
            </a:extLst>
          </p:cNvPr>
          <p:cNvSpPr/>
          <p:nvPr/>
        </p:nvSpPr>
        <p:spPr>
          <a:xfrm>
            <a:off x="2386362" y="4510668"/>
            <a:ext cx="8340017" cy="88784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Lato Light" panose="020F0502020204030203" pitchFamily="34" charset="0"/>
            </a:endParaRPr>
          </a:p>
        </p:txBody>
      </p:sp>
      <p:sp>
        <p:nvSpPr>
          <p:cNvPr id="14" name="Rectangle 13">
            <a:extLst>
              <a:ext uri="{FF2B5EF4-FFF2-40B4-BE49-F238E27FC236}">
                <a16:creationId xmlns:a16="http://schemas.microsoft.com/office/drawing/2014/main" id="{D9D11766-0DDD-DE4A-9361-F45D286A2AE0}"/>
              </a:ext>
            </a:extLst>
          </p:cNvPr>
          <p:cNvSpPr/>
          <p:nvPr/>
        </p:nvSpPr>
        <p:spPr>
          <a:xfrm>
            <a:off x="2386362" y="3469189"/>
            <a:ext cx="8340017" cy="887841"/>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Lato Light" panose="020F0502020204030203" pitchFamily="34" charset="0"/>
            </a:endParaRPr>
          </a:p>
        </p:txBody>
      </p:sp>
      <p:sp>
        <p:nvSpPr>
          <p:cNvPr id="13" name="Rectangle 12">
            <a:extLst>
              <a:ext uri="{FF2B5EF4-FFF2-40B4-BE49-F238E27FC236}">
                <a16:creationId xmlns:a16="http://schemas.microsoft.com/office/drawing/2014/main" id="{C1870A9B-7A06-084A-B20C-A93F31BD8387}"/>
              </a:ext>
            </a:extLst>
          </p:cNvPr>
          <p:cNvSpPr/>
          <p:nvPr/>
        </p:nvSpPr>
        <p:spPr>
          <a:xfrm>
            <a:off x="2386362" y="2427708"/>
            <a:ext cx="8340017" cy="887841"/>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Lato Light" panose="020F0502020204030203" pitchFamily="34" charset="0"/>
            </a:endParaRPr>
          </a:p>
        </p:txBody>
      </p:sp>
      <p:sp>
        <p:nvSpPr>
          <p:cNvPr id="12" name="Rectangle 11">
            <a:extLst>
              <a:ext uri="{FF2B5EF4-FFF2-40B4-BE49-F238E27FC236}">
                <a16:creationId xmlns:a16="http://schemas.microsoft.com/office/drawing/2014/main" id="{303DC687-5B8E-0747-A831-F00FBB24696B}"/>
              </a:ext>
            </a:extLst>
          </p:cNvPr>
          <p:cNvSpPr/>
          <p:nvPr/>
        </p:nvSpPr>
        <p:spPr>
          <a:xfrm>
            <a:off x="2386362" y="1386228"/>
            <a:ext cx="8340017" cy="88784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Lato Light" panose="020F0502020204030203" pitchFamily="34" charset="0"/>
            </a:endParaRPr>
          </a:p>
        </p:txBody>
      </p:sp>
      <p:sp>
        <p:nvSpPr>
          <p:cNvPr id="2" name="Pentagon 1">
            <a:extLst>
              <a:ext uri="{FF2B5EF4-FFF2-40B4-BE49-F238E27FC236}">
                <a16:creationId xmlns:a16="http://schemas.microsoft.com/office/drawing/2014/main" id="{5A572409-A3D8-7F45-85FB-E507CC2B9B30}"/>
              </a:ext>
            </a:extLst>
          </p:cNvPr>
          <p:cNvSpPr/>
          <p:nvPr/>
        </p:nvSpPr>
        <p:spPr>
          <a:xfrm>
            <a:off x="1092820" y="1386229"/>
            <a:ext cx="1795347" cy="887841"/>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Lato Light" panose="020F0502020204030203" pitchFamily="34" charset="0"/>
            </a:endParaRPr>
          </a:p>
        </p:txBody>
      </p:sp>
      <p:sp>
        <p:nvSpPr>
          <p:cNvPr id="3" name="Pentagon 2">
            <a:extLst>
              <a:ext uri="{FF2B5EF4-FFF2-40B4-BE49-F238E27FC236}">
                <a16:creationId xmlns:a16="http://schemas.microsoft.com/office/drawing/2014/main" id="{5E22502E-B57D-FA4C-9183-28F8CAAC3A7D}"/>
              </a:ext>
            </a:extLst>
          </p:cNvPr>
          <p:cNvSpPr/>
          <p:nvPr/>
        </p:nvSpPr>
        <p:spPr>
          <a:xfrm>
            <a:off x="1092821" y="2427709"/>
            <a:ext cx="1795346" cy="887841"/>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Lato Light" panose="020F0502020204030203" pitchFamily="34" charset="0"/>
            </a:endParaRPr>
          </a:p>
        </p:txBody>
      </p:sp>
      <p:sp>
        <p:nvSpPr>
          <p:cNvPr id="4" name="Pentagon 3">
            <a:extLst>
              <a:ext uri="{FF2B5EF4-FFF2-40B4-BE49-F238E27FC236}">
                <a16:creationId xmlns:a16="http://schemas.microsoft.com/office/drawing/2014/main" id="{9F48857C-4DFD-F748-9D00-4D6AA4063BDC}"/>
              </a:ext>
            </a:extLst>
          </p:cNvPr>
          <p:cNvSpPr/>
          <p:nvPr/>
        </p:nvSpPr>
        <p:spPr>
          <a:xfrm>
            <a:off x="1092820" y="3469189"/>
            <a:ext cx="1795347" cy="887841"/>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Lato Light" panose="020F0502020204030203" pitchFamily="34" charset="0"/>
            </a:endParaRPr>
          </a:p>
        </p:txBody>
      </p:sp>
      <p:sp>
        <p:nvSpPr>
          <p:cNvPr id="5" name="Pentagon 4">
            <a:extLst>
              <a:ext uri="{FF2B5EF4-FFF2-40B4-BE49-F238E27FC236}">
                <a16:creationId xmlns:a16="http://schemas.microsoft.com/office/drawing/2014/main" id="{83AA1E46-15AE-AC41-8FA0-C4DADE7E51C6}"/>
              </a:ext>
            </a:extLst>
          </p:cNvPr>
          <p:cNvSpPr/>
          <p:nvPr/>
        </p:nvSpPr>
        <p:spPr>
          <a:xfrm>
            <a:off x="1092820" y="4510668"/>
            <a:ext cx="1795347" cy="887841"/>
          </a:xfrm>
          <a:prstGeom prst="homePlat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Lato Light" panose="020F0502020204030203" pitchFamily="34" charset="0"/>
            </a:endParaRPr>
          </a:p>
        </p:txBody>
      </p:sp>
      <p:sp>
        <p:nvSpPr>
          <p:cNvPr id="6" name="Pentagon 5">
            <a:extLst>
              <a:ext uri="{FF2B5EF4-FFF2-40B4-BE49-F238E27FC236}">
                <a16:creationId xmlns:a16="http://schemas.microsoft.com/office/drawing/2014/main" id="{8F3CECC2-1BC6-0643-A6C0-E581DA3AB9F1}"/>
              </a:ext>
            </a:extLst>
          </p:cNvPr>
          <p:cNvSpPr/>
          <p:nvPr/>
        </p:nvSpPr>
        <p:spPr>
          <a:xfrm>
            <a:off x="1092820" y="5552148"/>
            <a:ext cx="1795347" cy="887841"/>
          </a:xfrm>
          <a:prstGeom prst="homePlat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Lato Light" panose="020F0502020204030203" pitchFamily="34" charset="0"/>
            </a:endParaRPr>
          </a:p>
        </p:txBody>
      </p:sp>
      <p:sp>
        <p:nvSpPr>
          <p:cNvPr id="25" name="Subtitle 2">
            <a:extLst>
              <a:ext uri="{FF2B5EF4-FFF2-40B4-BE49-F238E27FC236}">
                <a16:creationId xmlns:a16="http://schemas.microsoft.com/office/drawing/2014/main" id="{73B157FB-3577-DD4C-83E2-7376978A77B5}"/>
              </a:ext>
            </a:extLst>
          </p:cNvPr>
          <p:cNvSpPr txBox="1">
            <a:spLocks/>
          </p:cNvSpPr>
          <p:nvPr/>
        </p:nvSpPr>
        <p:spPr>
          <a:xfrm>
            <a:off x="3044283" y="1483899"/>
            <a:ext cx="7530921" cy="692497"/>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800">
                <a:solidFill>
                  <a:srgbClr val="000000"/>
                </a:solidFill>
                <a:latin typeface="Poppins" panose="00000500000000000000" pitchFamily="2" charset="0"/>
                <a:cs typeface="Poppins" panose="00000500000000000000" pitchFamily="2" charset="0"/>
              </a:rPr>
              <a:t>8 COE staff from geographically diverse COEs: north, south, central, valley, bay area, small, and large counties. </a:t>
            </a:r>
            <a:endParaRPr lang="en-US" sz="1800" dirty="0">
              <a:solidFill>
                <a:srgbClr val="000000"/>
              </a:solidFill>
              <a:latin typeface="Poppins" panose="00000500000000000000" pitchFamily="2" charset="0"/>
              <a:cs typeface="Poppins" panose="00000500000000000000" pitchFamily="2" charset="0"/>
            </a:endParaRPr>
          </a:p>
        </p:txBody>
      </p:sp>
      <p:sp>
        <p:nvSpPr>
          <p:cNvPr id="26" name="Subtitle 2">
            <a:extLst>
              <a:ext uri="{FF2B5EF4-FFF2-40B4-BE49-F238E27FC236}">
                <a16:creationId xmlns:a16="http://schemas.microsoft.com/office/drawing/2014/main" id="{903CB2EF-4A34-0B4B-A55E-7F24BC886151}"/>
              </a:ext>
            </a:extLst>
          </p:cNvPr>
          <p:cNvSpPr txBox="1">
            <a:spLocks/>
          </p:cNvSpPr>
          <p:nvPr/>
        </p:nvSpPr>
        <p:spPr>
          <a:xfrm>
            <a:off x="3044283" y="2691578"/>
            <a:ext cx="7530921" cy="360099"/>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800" dirty="0">
                <a:solidFill>
                  <a:srgbClr val="000000"/>
                </a:solidFill>
                <a:latin typeface="Poppins" panose="00000500000000000000" pitchFamily="2" charset="0"/>
                <a:cs typeface="Poppins" panose="00000500000000000000" pitchFamily="2" charset="0"/>
              </a:rPr>
              <a:t>Representation from COEPACD and CISC Early Learning</a:t>
            </a:r>
          </a:p>
        </p:txBody>
      </p:sp>
      <p:sp>
        <p:nvSpPr>
          <p:cNvPr id="27" name="Subtitle 2">
            <a:extLst>
              <a:ext uri="{FF2B5EF4-FFF2-40B4-BE49-F238E27FC236}">
                <a16:creationId xmlns:a16="http://schemas.microsoft.com/office/drawing/2014/main" id="{F37FEC2E-E10D-CE4D-89D7-4DFC8953570B}"/>
              </a:ext>
            </a:extLst>
          </p:cNvPr>
          <p:cNvSpPr txBox="1">
            <a:spLocks/>
          </p:cNvSpPr>
          <p:nvPr/>
        </p:nvSpPr>
        <p:spPr>
          <a:xfrm>
            <a:off x="3044283" y="3566859"/>
            <a:ext cx="7530921" cy="692497"/>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800" dirty="0">
                <a:solidFill>
                  <a:srgbClr val="000000"/>
                </a:solidFill>
                <a:latin typeface="Poppins" panose="00000500000000000000" pitchFamily="2" charset="0"/>
                <a:cs typeface="Poppins" panose="00000500000000000000" pitchFamily="2" charset="0"/>
              </a:rPr>
              <a:t>Diversity of programs operated by COEs; expertise in range of ELC areas (e.g. TK, Head Start, funding, special ed)</a:t>
            </a:r>
          </a:p>
        </p:txBody>
      </p:sp>
      <p:sp>
        <p:nvSpPr>
          <p:cNvPr id="28" name="Subtitle 2">
            <a:extLst>
              <a:ext uri="{FF2B5EF4-FFF2-40B4-BE49-F238E27FC236}">
                <a16:creationId xmlns:a16="http://schemas.microsoft.com/office/drawing/2014/main" id="{842A5619-AF5C-304C-8DAA-64D307B1301D}"/>
              </a:ext>
            </a:extLst>
          </p:cNvPr>
          <p:cNvSpPr txBox="1">
            <a:spLocks/>
          </p:cNvSpPr>
          <p:nvPr/>
        </p:nvSpPr>
        <p:spPr>
          <a:xfrm>
            <a:off x="3044283" y="4774538"/>
            <a:ext cx="7530921" cy="360099"/>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800" dirty="0">
                <a:solidFill>
                  <a:srgbClr val="000000"/>
                </a:solidFill>
                <a:latin typeface="Poppins" panose="00000500000000000000" pitchFamily="2" charset="0"/>
                <a:cs typeface="Poppins" panose="00000500000000000000" pitchFamily="2" charset="0"/>
              </a:rPr>
              <a:t>Met 4 times for 2 hours. Total of 8 hours. </a:t>
            </a:r>
          </a:p>
        </p:txBody>
      </p:sp>
      <p:sp>
        <p:nvSpPr>
          <p:cNvPr id="29" name="Subtitle 2">
            <a:extLst>
              <a:ext uri="{FF2B5EF4-FFF2-40B4-BE49-F238E27FC236}">
                <a16:creationId xmlns:a16="http://schemas.microsoft.com/office/drawing/2014/main" id="{A288ADD0-BD8F-4E40-8857-609EEEAF40AA}"/>
              </a:ext>
            </a:extLst>
          </p:cNvPr>
          <p:cNvSpPr txBox="1">
            <a:spLocks/>
          </p:cNvSpPr>
          <p:nvPr/>
        </p:nvSpPr>
        <p:spPr>
          <a:xfrm>
            <a:off x="3044283" y="5738689"/>
            <a:ext cx="7530921" cy="514756"/>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750"/>
              </a:lnSpc>
            </a:pPr>
            <a:r>
              <a:rPr lang="en-US" sz="1800">
                <a:solidFill>
                  <a:srgbClr val="000000"/>
                </a:solidFill>
                <a:latin typeface="Poppins" panose="00000500000000000000" pitchFamily="2" charset="0"/>
                <a:cs typeface="Poppins" panose="00000500000000000000" pitchFamily="2" charset="0"/>
              </a:rPr>
              <a:t>Reviewed and unanimously agreed on the final draft of recommendations</a:t>
            </a:r>
            <a:endParaRPr lang="en-US" sz="1800" dirty="0">
              <a:solidFill>
                <a:schemeClr val="bg1"/>
              </a:solidFill>
              <a:latin typeface="Poppins" panose="00000500000000000000" pitchFamily="2" charset="0"/>
              <a:ea typeface="Lato" panose="020F0502020204030203" pitchFamily="34" charset="0"/>
              <a:cs typeface="Poppins" panose="00000500000000000000" pitchFamily="2" charset="0"/>
            </a:endParaRPr>
          </a:p>
        </p:txBody>
      </p:sp>
    </p:spTree>
    <p:extLst>
      <p:ext uri="{BB962C8B-B14F-4D97-AF65-F5344CB8AC3E}">
        <p14:creationId xmlns:p14="http://schemas.microsoft.com/office/powerpoint/2010/main" val="1512316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DAD5F34D-ED57-2E4F-A448-99C23FBBB2EC}"/>
              </a:ext>
            </a:extLst>
          </p:cNvPr>
          <p:cNvGrpSpPr/>
          <p:nvPr/>
        </p:nvGrpSpPr>
        <p:grpSpPr>
          <a:xfrm>
            <a:off x="823960" y="2216411"/>
            <a:ext cx="3590792" cy="3092585"/>
            <a:chOff x="1510340" y="3402262"/>
            <a:chExt cx="10607075" cy="9564006"/>
          </a:xfrm>
        </p:grpSpPr>
        <p:grpSp>
          <p:nvGrpSpPr>
            <p:cNvPr id="15" name="Group 14">
              <a:extLst>
                <a:ext uri="{FF2B5EF4-FFF2-40B4-BE49-F238E27FC236}">
                  <a16:creationId xmlns:a16="http://schemas.microsoft.com/office/drawing/2014/main" id="{BC75F6E8-8BF3-514E-ADFC-4FCBA24FF400}"/>
                </a:ext>
              </a:extLst>
            </p:cNvPr>
            <p:cNvGrpSpPr/>
            <p:nvPr/>
          </p:nvGrpSpPr>
          <p:grpSpPr>
            <a:xfrm>
              <a:off x="5899680" y="3402262"/>
              <a:ext cx="4878860" cy="6501997"/>
              <a:chOff x="5899680" y="3402262"/>
              <a:chExt cx="4878860" cy="6501997"/>
            </a:xfrm>
          </p:grpSpPr>
          <p:sp>
            <p:nvSpPr>
              <p:cNvPr id="29" name="Freeform 28">
                <a:extLst>
                  <a:ext uri="{FF2B5EF4-FFF2-40B4-BE49-F238E27FC236}">
                    <a16:creationId xmlns:a16="http://schemas.microsoft.com/office/drawing/2014/main" id="{3D9953B1-1E62-2E4D-ABC5-131DF4F546A1}"/>
                  </a:ext>
                </a:extLst>
              </p:cNvPr>
              <p:cNvSpPr>
                <a:spLocks noChangeArrowheads="1"/>
              </p:cNvSpPr>
              <p:nvPr/>
            </p:nvSpPr>
            <p:spPr bwMode="auto">
              <a:xfrm>
                <a:off x="5899680" y="3402262"/>
                <a:ext cx="4878858" cy="6500149"/>
              </a:xfrm>
              <a:custGeom>
                <a:avLst/>
                <a:gdLst>
                  <a:gd name="connsiteX0" fmla="*/ 3089718 w 4878858"/>
                  <a:gd name="connsiteY0" fmla="*/ 1505711 h 6500149"/>
                  <a:gd name="connsiteX1" fmla="*/ 3218012 w 4878858"/>
                  <a:gd name="connsiteY1" fmla="*/ 1671392 h 6500149"/>
                  <a:gd name="connsiteX2" fmla="*/ 4312878 w 4878858"/>
                  <a:gd name="connsiteY2" fmla="*/ 5937975 h 6500149"/>
                  <a:gd name="connsiteX3" fmla="*/ 24343 w 4878858"/>
                  <a:gd name="connsiteY3" fmla="*/ 5230407 h 6500149"/>
                  <a:gd name="connsiteX4" fmla="*/ 1304800 w 4878858"/>
                  <a:gd name="connsiteY4" fmla="*/ 1957907 h 6500149"/>
                  <a:gd name="connsiteX5" fmla="*/ 1456761 w 4878858"/>
                  <a:gd name="connsiteY5" fmla="*/ 1753609 h 6500149"/>
                  <a:gd name="connsiteX6" fmla="*/ 1674738 w 4878858"/>
                  <a:gd name="connsiteY6" fmla="*/ 1549311 h 6500149"/>
                  <a:gd name="connsiteX7" fmla="*/ 1719579 w 4878858"/>
                  <a:gd name="connsiteY7" fmla="*/ 1555540 h 6500149"/>
                  <a:gd name="connsiteX8" fmla="*/ 2973879 w 4878858"/>
                  <a:gd name="connsiteY8" fmla="*/ 1555540 h 6500149"/>
                  <a:gd name="connsiteX9" fmla="*/ 3089718 w 4878858"/>
                  <a:gd name="connsiteY9" fmla="*/ 1505711 h 6500149"/>
                  <a:gd name="connsiteX10" fmla="*/ 2154396 w 4878858"/>
                  <a:gd name="connsiteY10" fmla="*/ 339 h 6500149"/>
                  <a:gd name="connsiteX11" fmla="*/ 3356140 w 4878858"/>
                  <a:gd name="connsiteY11" fmla="*/ 351852 h 6500149"/>
                  <a:gd name="connsiteX12" fmla="*/ 2972578 w 4878858"/>
                  <a:gd name="connsiteY12" fmla="*/ 1187005 h 6500149"/>
                  <a:gd name="connsiteX13" fmla="*/ 1718530 w 4878858"/>
                  <a:gd name="connsiteY13" fmla="*/ 1187005 h 6500149"/>
                  <a:gd name="connsiteX14" fmla="*/ 1576562 w 4878858"/>
                  <a:gd name="connsiteY14" fmla="*/ 1279246 h 6500149"/>
                  <a:gd name="connsiteX15" fmla="*/ 1169339 w 4878858"/>
                  <a:gd name="connsiteY15" fmla="*/ 593673 h 6500149"/>
                  <a:gd name="connsiteX16" fmla="*/ 2154396 w 4878858"/>
                  <a:gd name="connsiteY16" fmla="*/ 339 h 6500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78858" h="6500149">
                    <a:moveTo>
                      <a:pt x="3089718" y="1505711"/>
                    </a:moveTo>
                    <a:cubicBezTo>
                      <a:pt x="3122103" y="1550557"/>
                      <a:pt x="3165698" y="1605369"/>
                      <a:pt x="3218012" y="1671392"/>
                    </a:cubicBezTo>
                    <a:cubicBezTo>
                      <a:pt x="3870697" y="2502285"/>
                      <a:pt x="5837470" y="4940155"/>
                      <a:pt x="4312878" y="5937975"/>
                    </a:cubicBezTo>
                    <a:cubicBezTo>
                      <a:pt x="2640063" y="7030470"/>
                      <a:pt x="-297017" y="6387679"/>
                      <a:pt x="24343" y="5230407"/>
                    </a:cubicBezTo>
                    <a:cubicBezTo>
                      <a:pt x="280933" y="4304839"/>
                      <a:pt x="784147" y="2791292"/>
                      <a:pt x="1304800" y="1957907"/>
                    </a:cubicBezTo>
                    <a:cubicBezTo>
                      <a:pt x="1349641" y="1885655"/>
                      <a:pt x="1400710" y="1817141"/>
                      <a:pt x="1456761" y="1753609"/>
                    </a:cubicBezTo>
                    <a:cubicBezTo>
                      <a:pt x="1522777" y="1677620"/>
                      <a:pt x="1596266" y="1609106"/>
                      <a:pt x="1674738" y="1549311"/>
                    </a:cubicBezTo>
                    <a:cubicBezTo>
                      <a:pt x="1689685" y="1553049"/>
                      <a:pt x="1704632" y="1555540"/>
                      <a:pt x="1719579" y="1555540"/>
                    </a:cubicBezTo>
                    <a:lnTo>
                      <a:pt x="2973879" y="1555540"/>
                    </a:lnTo>
                    <a:cubicBezTo>
                      <a:pt x="3018720" y="1555540"/>
                      <a:pt x="3059824" y="1536854"/>
                      <a:pt x="3089718" y="1505711"/>
                    </a:cubicBezTo>
                    <a:close/>
                    <a:moveTo>
                      <a:pt x="2154396" y="339"/>
                    </a:moveTo>
                    <a:cubicBezTo>
                      <a:pt x="2570336" y="17790"/>
                      <a:pt x="2537957" y="401712"/>
                      <a:pt x="3356140" y="351852"/>
                    </a:cubicBezTo>
                    <a:cubicBezTo>
                      <a:pt x="4173077" y="301992"/>
                      <a:pt x="2972578" y="1187005"/>
                      <a:pt x="2972578" y="1187005"/>
                    </a:cubicBezTo>
                    <a:lnTo>
                      <a:pt x="1718530" y="1187005"/>
                    </a:lnTo>
                    <a:cubicBezTo>
                      <a:pt x="1655018" y="1187005"/>
                      <a:pt x="1601469" y="1225647"/>
                      <a:pt x="1576562" y="1279246"/>
                    </a:cubicBezTo>
                    <a:cubicBezTo>
                      <a:pt x="1310061" y="1079807"/>
                      <a:pt x="752153" y="627328"/>
                      <a:pt x="1169339" y="593673"/>
                    </a:cubicBezTo>
                    <a:cubicBezTo>
                      <a:pt x="1703586" y="552538"/>
                      <a:pt x="1737210" y="-15865"/>
                      <a:pt x="2154396" y="339"/>
                    </a:cubicBezTo>
                    <a:close/>
                  </a:path>
                </a:pathLst>
              </a:custGeom>
              <a:solidFill>
                <a:schemeClr val="accent5"/>
              </a:solidFill>
              <a:ln>
                <a:noFill/>
              </a:ln>
              <a:effectLst/>
            </p:spPr>
            <p:txBody>
              <a:bodyPr wrap="square" anchor="ctr">
                <a:noAutofit/>
              </a:bodyPr>
              <a:lstStyle/>
              <a:p>
                <a:endParaRPr lang="en-US" dirty="0">
                  <a:latin typeface="Poppins" pitchFamily="2" charset="77"/>
                </a:endParaRPr>
              </a:p>
            </p:txBody>
          </p:sp>
          <p:sp>
            <p:nvSpPr>
              <p:cNvPr id="30" name="Freeform 4">
                <a:extLst>
                  <a:ext uri="{FF2B5EF4-FFF2-40B4-BE49-F238E27FC236}">
                    <a16:creationId xmlns:a16="http://schemas.microsoft.com/office/drawing/2014/main" id="{B790E1E7-059F-8C43-9236-77F226C969D7}"/>
                  </a:ext>
                </a:extLst>
              </p:cNvPr>
              <p:cNvSpPr>
                <a:spLocks noChangeArrowheads="1"/>
              </p:cNvSpPr>
              <p:nvPr/>
            </p:nvSpPr>
            <p:spPr bwMode="auto">
              <a:xfrm>
                <a:off x="7464804" y="4589375"/>
                <a:ext cx="1571010" cy="368032"/>
              </a:xfrm>
              <a:custGeom>
                <a:avLst/>
                <a:gdLst>
                  <a:gd name="T0" fmla="*/ 1133 w 1261"/>
                  <a:gd name="T1" fmla="*/ 0 h 296"/>
                  <a:gd name="T2" fmla="*/ 126 w 1261"/>
                  <a:gd name="T3" fmla="*/ 0 h 296"/>
                  <a:gd name="T4" fmla="*/ 126 w 1261"/>
                  <a:gd name="T5" fmla="*/ 0 h 296"/>
                  <a:gd name="T6" fmla="*/ 12 w 1261"/>
                  <a:gd name="T7" fmla="*/ 74 h 296"/>
                  <a:gd name="T8" fmla="*/ 12 w 1261"/>
                  <a:gd name="T9" fmla="*/ 74 h 296"/>
                  <a:gd name="T10" fmla="*/ 0 w 1261"/>
                  <a:gd name="T11" fmla="*/ 126 h 296"/>
                  <a:gd name="T12" fmla="*/ 0 w 1261"/>
                  <a:gd name="T13" fmla="*/ 169 h 296"/>
                  <a:gd name="T14" fmla="*/ 0 w 1261"/>
                  <a:gd name="T15" fmla="*/ 169 h 296"/>
                  <a:gd name="T16" fmla="*/ 90 w 1261"/>
                  <a:gd name="T17" fmla="*/ 290 h 296"/>
                  <a:gd name="T18" fmla="*/ 90 w 1261"/>
                  <a:gd name="T19" fmla="*/ 290 h 296"/>
                  <a:gd name="T20" fmla="*/ 126 w 1261"/>
                  <a:gd name="T21" fmla="*/ 295 h 296"/>
                  <a:gd name="T22" fmla="*/ 1133 w 1261"/>
                  <a:gd name="T23" fmla="*/ 295 h 296"/>
                  <a:gd name="T24" fmla="*/ 1133 w 1261"/>
                  <a:gd name="T25" fmla="*/ 295 h 296"/>
                  <a:gd name="T26" fmla="*/ 1226 w 1261"/>
                  <a:gd name="T27" fmla="*/ 255 h 296"/>
                  <a:gd name="T28" fmla="*/ 1226 w 1261"/>
                  <a:gd name="T29" fmla="*/ 255 h 296"/>
                  <a:gd name="T30" fmla="*/ 1260 w 1261"/>
                  <a:gd name="T31" fmla="*/ 169 h 296"/>
                  <a:gd name="T32" fmla="*/ 1260 w 1261"/>
                  <a:gd name="T33" fmla="*/ 126 h 296"/>
                  <a:gd name="T34" fmla="*/ 1260 w 1261"/>
                  <a:gd name="T35" fmla="*/ 126 h 296"/>
                  <a:gd name="T36" fmla="*/ 1133 w 1261"/>
                  <a:gd name="T37" fmla="*/ 0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61" h="296">
                    <a:moveTo>
                      <a:pt x="1133" y="0"/>
                    </a:moveTo>
                    <a:lnTo>
                      <a:pt x="126" y="0"/>
                    </a:lnTo>
                    <a:lnTo>
                      <a:pt x="126" y="0"/>
                    </a:lnTo>
                    <a:cubicBezTo>
                      <a:pt x="75" y="0"/>
                      <a:pt x="32" y="31"/>
                      <a:pt x="12" y="74"/>
                    </a:cubicBezTo>
                    <a:lnTo>
                      <a:pt x="12" y="74"/>
                    </a:lnTo>
                    <a:cubicBezTo>
                      <a:pt x="4" y="90"/>
                      <a:pt x="0" y="108"/>
                      <a:pt x="0" y="126"/>
                    </a:cubicBezTo>
                    <a:lnTo>
                      <a:pt x="0" y="169"/>
                    </a:lnTo>
                    <a:lnTo>
                      <a:pt x="0" y="169"/>
                    </a:lnTo>
                    <a:cubicBezTo>
                      <a:pt x="0" y="226"/>
                      <a:pt x="38" y="274"/>
                      <a:pt x="90" y="290"/>
                    </a:cubicBezTo>
                    <a:lnTo>
                      <a:pt x="90" y="290"/>
                    </a:lnTo>
                    <a:cubicBezTo>
                      <a:pt x="102" y="293"/>
                      <a:pt x="114" y="295"/>
                      <a:pt x="126" y="295"/>
                    </a:cubicBezTo>
                    <a:lnTo>
                      <a:pt x="1133" y="295"/>
                    </a:lnTo>
                    <a:lnTo>
                      <a:pt x="1133" y="295"/>
                    </a:lnTo>
                    <a:cubicBezTo>
                      <a:pt x="1169" y="295"/>
                      <a:pt x="1202" y="280"/>
                      <a:pt x="1226" y="255"/>
                    </a:cubicBezTo>
                    <a:lnTo>
                      <a:pt x="1226" y="255"/>
                    </a:lnTo>
                    <a:cubicBezTo>
                      <a:pt x="1246" y="232"/>
                      <a:pt x="1260" y="202"/>
                      <a:pt x="1260" y="169"/>
                    </a:cubicBezTo>
                    <a:lnTo>
                      <a:pt x="1260" y="126"/>
                    </a:lnTo>
                    <a:lnTo>
                      <a:pt x="1260" y="126"/>
                    </a:lnTo>
                    <a:cubicBezTo>
                      <a:pt x="1260" y="57"/>
                      <a:pt x="1203" y="0"/>
                      <a:pt x="1133" y="0"/>
                    </a:cubicBezTo>
                  </a:path>
                </a:pathLst>
              </a:custGeom>
              <a:solidFill>
                <a:schemeClr val="tx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31" name="Freeform 30">
                <a:extLst>
                  <a:ext uri="{FF2B5EF4-FFF2-40B4-BE49-F238E27FC236}">
                    <a16:creationId xmlns:a16="http://schemas.microsoft.com/office/drawing/2014/main" id="{ADABD314-6E52-9946-8E1B-F88D0CE64254}"/>
                  </a:ext>
                </a:extLst>
              </p:cNvPr>
              <p:cNvSpPr>
                <a:spLocks noChangeArrowheads="1"/>
              </p:cNvSpPr>
              <p:nvPr/>
            </p:nvSpPr>
            <p:spPr bwMode="auto">
              <a:xfrm>
                <a:off x="7036345" y="4907971"/>
                <a:ext cx="3742195" cy="4996288"/>
              </a:xfrm>
              <a:custGeom>
                <a:avLst/>
                <a:gdLst>
                  <a:gd name="connsiteX0" fmla="*/ 1953063 w 3742195"/>
                  <a:gd name="connsiteY0" fmla="*/ 0 h 4996288"/>
                  <a:gd name="connsiteX1" fmla="*/ 2081357 w 3742195"/>
                  <a:gd name="connsiteY1" fmla="*/ 165733 h 4996288"/>
                  <a:gd name="connsiteX2" fmla="*/ 3176218 w 3742195"/>
                  <a:gd name="connsiteY2" fmla="*/ 4433651 h 4996288"/>
                  <a:gd name="connsiteX3" fmla="*/ 0 w 3742195"/>
                  <a:gd name="connsiteY3" fmla="*/ 4858573 h 4996288"/>
                  <a:gd name="connsiteX4" fmla="*/ 166907 w 3742195"/>
                  <a:gd name="connsiteY4" fmla="*/ 4808729 h 4996288"/>
                  <a:gd name="connsiteX5" fmla="*/ 2253246 w 3742195"/>
                  <a:gd name="connsiteY5" fmla="*/ 3304677 h 4996288"/>
                  <a:gd name="connsiteX6" fmla="*/ 1533304 w 3742195"/>
                  <a:gd name="connsiteY6" fmla="*/ 49845 h 4996288"/>
                  <a:gd name="connsiteX7" fmla="*/ 1837224 w 3742195"/>
                  <a:gd name="connsiteY7" fmla="*/ 49845 h 4996288"/>
                  <a:gd name="connsiteX8" fmla="*/ 1953063 w 3742195"/>
                  <a:gd name="connsiteY8" fmla="*/ 0 h 4996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2195" h="4996288">
                    <a:moveTo>
                      <a:pt x="1953063" y="0"/>
                    </a:moveTo>
                    <a:cubicBezTo>
                      <a:pt x="1985448" y="44860"/>
                      <a:pt x="2029043" y="99689"/>
                      <a:pt x="2081357" y="165733"/>
                    </a:cubicBezTo>
                    <a:cubicBezTo>
                      <a:pt x="2734038" y="996886"/>
                      <a:pt x="4700802" y="3435518"/>
                      <a:pt x="3176218" y="4433651"/>
                    </a:cubicBezTo>
                    <a:cubicBezTo>
                      <a:pt x="2248264" y="5039259"/>
                      <a:pt x="934182" y="5112779"/>
                      <a:pt x="0" y="4858573"/>
                    </a:cubicBezTo>
                    <a:cubicBezTo>
                      <a:pt x="17438" y="4829913"/>
                      <a:pt x="69752" y="4812467"/>
                      <a:pt x="166907" y="4808729"/>
                    </a:cubicBezTo>
                    <a:cubicBezTo>
                      <a:pt x="1018881" y="4775084"/>
                      <a:pt x="1452341" y="4190659"/>
                      <a:pt x="2253246" y="3304677"/>
                    </a:cubicBezTo>
                    <a:cubicBezTo>
                      <a:pt x="2986890" y="2495953"/>
                      <a:pt x="1750034" y="401247"/>
                      <a:pt x="1533304" y="49845"/>
                    </a:cubicBezTo>
                    <a:lnTo>
                      <a:pt x="1837224" y="49845"/>
                    </a:lnTo>
                    <a:cubicBezTo>
                      <a:pt x="1882065" y="49845"/>
                      <a:pt x="1923169" y="31153"/>
                      <a:pt x="1953063" y="0"/>
                    </a:cubicBezTo>
                    <a:close/>
                  </a:path>
                </a:pathLst>
              </a:custGeom>
              <a:solidFill>
                <a:srgbClr val="111340">
                  <a:alpha val="15000"/>
                </a:srgbClr>
              </a:solidFill>
              <a:ln>
                <a:noFill/>
              </a:ln>
              <a:effectLst/>
            </p:spPr>
            <p:txBody>
              <a:bodyPr wrap="square" anchor="ctr">
                <a:noAutofit/>
              </a:bodyPr>
              <a:lstStyle/>
              <a:p>
                <a:endParaRPr lang="en-US" dirty="0">
                  <a:latin typeface="Poppins" pitchFamily="2" charset="77"/>
                </a:endParaRPr>
              </a:p>
            </p:txBody>
          </p:sp>
          <p:sp>
            <p:nvSpPr>
              <p:cNvPr id="32" name="Freeform 6">
                <a:extLst>
                  <a:ext uri="{FF2B5EF4-FFF2-40B4-BE49-F238E27FC236}">
                    <a16:creationId xmlns:a16="http://schemas.microsoft.com/office/drawing/2014/main" id="{C7BD22A3-2B05-464E-AE28-0F180080C3C3}"/>
                  </a:ext>
                </a:extLst>
              </p:cNvPr>
              <p:cNvSpPr>
                <a:spLocks noChangeArrowheads="1"/>
              </p:cNvSpPr>
              <p:nvPr/>
            </p:nvSpPr>
            <p:spPr bwMode="auto">
              <a:xfrm>
                <a:off x="7783400" y="6781099"/>
                <a:ext cx="1087623" cy="1741298"/>
              </a:xfrm>
              <a:custGeom>
                <a:avLst/>
                <a:gdLst>
                  <a:gd name="T0" fmla="*/ 485 w 875"/>
                  <a:gd name="T1" fmla="*/ 833 h 1400"/>
                  <a:gd name="T2" fmla="*/ 485 w 875"/>
                  <a:gd name="T3" fmla="*/ 1059 h 1400"/>
                  <a:gd name="T4" fmla="*/ 485 w 875"/>
                  <a:gd name="T5" fmla="*/ 1059 h 1400"/>
                  <a:gd name="T6" fmla="*/ 589 w 875"/>
                  <a:gd name="T7" fmla="*/ 946 h 1400"/>
                  <a:gd name="T8" fmla="*/ 589 w 875"/>
                  <a:gd name="T9" fmla="*/ 946 h 1400"/>
                  <a:gd name="T10" fmla="*/ 485 w 875"/>
                  <a:gd name="T11" fmla="*/ 833 h 1400"/>
                  <a:gd name="T12" fmla="*/ 384 w 875"/>
                  <a:gd name="T13" fmla="*/ 562 h 1400"/>
                  <a:gd name="T14" fmla="*/ 384 w 875"/>
                  <a:gd name="T15" fmla="*/ 340 h 1400"/>
                  <a:gd name="T16" fmla="*/ 384 w 875"/>
                  <a:gd name="T17" fmla="*/ 340 h 1400"/>
                  <a:gd name="T18" fmla="*/ 288 w 875"/>
                  <a:gd name="T19" fmla="*/ 447 h 1400"/>
                  <a:gd name="T20" fmla="*/ 288 w 875"/>
                  <a:gd name="T21" fmla="*/ 447 h 1400"/>
                  <a:gd name="T22" fmla="*/ 384 w 875"/>
                  <a:gd name="T23" fmla="*/ 562 h 1400"/>
                  <a:gd name="T24" fmla="*/ 384 w 875"/>
                  <a:gd name="T25" fmla="*/ 1269 h 1400"/>
                  <a:gd name="T26" fmla="*/ 384 w 875"/>
                  <a:gd name="T27" fmla="*/ 1269 h 1400"/>
                  <a:gd name="T28" fmla="*/ 1 w 875"/>
                  <a:gd name="T29" fmla="*/ 931 h 1400"/>
                  <a:gd name="T30" fmla="*/ 291 w 875"/>
                  <a:gd name="T31" fmla="*/ 931 h 1400"/>
                  <a:gd name="T32" fmla="*/ 291 w 875"/>
                  <a:gd name="T33" fmla="*/ 931 h 1400"/>
                  <a:gd name="T34" fmla="*/ 384 w 875"/>
                  <a:gd name="T35" fmla="*/ 1054 h 1400"/>
                  <a:gd name="T36" fmla="*/ 384 w 875"/>
                  <a:gd name="T37" fmla="*/ 802 h 1400"/>
                  <a:gd name="T38" fmla="*/ 384 w 875"/>
                  <a:gd name="T39" fmla="*/ 802 h 1400"/>
                  <a:gd name="T40" fmla="*/ 0 w 875"/>
                  <a:gd name="T41" fmla="*/ 459 h 1400"/>
                  <a:gd name="T42" fmla="*/ 0 w 875"/>
                  <a:gd name="T43" fmla="*/ 459 h 1400"/>
                  <a:gd name="T44" fmla="*/ 384 w 875"/>
                  <a:gd name="T45" fmla="*/ 128 h 1400"/>
                  <a:gd name="T46" fmla="*/ 384 w 875"/>
                  <a:gd name="T47" fmla="*/ 0 h 1400"/>
                  <a:gd name="T48" fmla="*/ 485 w 875"/>
                  <a:gd name="T49" fmla="*/ 0 h 1400"/>
                  <a:gd name="T50" fmla="*/ 485 w 875"/>
                  <a:gd name="T51" fmla="*/ 128 h 1400"/>
                  <a:gd name="T52" fmla="*/ 485 w 875"/>
                  <a:gd name="T53" fmla="*/ 128 h 1400"/>
                  <a:gd name="T54" fmla="*/ 858 w 875"/>
                  <a:gd name="T55" fmla="*/ 459 h 1400"/>
                  <a:gd name="T56" fmla="*/ 566 w 875"/>
                  <a:gd name="T57" fmla="*/ 459 h 1400"/>
                  <a:gd name="T58" fmla="*/ 566 w 875"/>
                  <a:gd name="T59" fmla="*/ 459 h 1400"/>
                  <a:gd name="T60" fmla="*/ 485 w 875"/>
                  <a:gd name="T61" fmla="*/ 348 h 1400"/>
                  <a:gd name="T62" fmla="*/ 485 w 875"/>
                  <a:gd name="T63" fmla="*/ 595 h 1400"/>
                  <a:gd name="T64" fmla="*/ 485 w 875"/>
                  <a:gd name="T65" fmla="*/ 595 h 1400"/>
                  <a:gd name="T66" fmla="*/ 874 w 875"/>
                  <a:gd name="T67" fmla="*/ 936 h 1400"/>
                  <a:gd name="T68" fmla="*/ 874 w 875"/>
                  <a:gd name="T69" fmla="*/ 936 h 1400"/>
                  <a:gd name="T70" fmla="*/ 485 w 875"/>
                  <a:gd name="T71" fmla="*/ 1270 h 1400"/>
                  <a:gd name="T72" fmla="*/ 485 w 875"/>
                  <a:gd name="T73" fmla="*/ 1399 h 1400"/>
                  <a:gd name="T74" fmla="*/ 384 w 875"/>
                  <a:gd name="T75" fmla="*/ 1399 h 1400"/>
                  <a:gd name="T76" fmla="*/ 384 w 875"/>
                  <a:gd name="T77" fmla="*/ 1269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75" h="1400">
                    <a:moveTo>
                      <a:pt x="485" y="833"/>
                    </a:moveTo>
                    <a:lnTo>
                      <a:pt x="485" y="1059"/>
                    </a:lnTo>
                    <a:lnTo>
                      <a:pt x="485" y="1059"/>
                    </a:lnTo>
                    <a:cubicBezTo>
                      <a:pt x="549" y="1047"/>
                      <a:pt x="589" y="1004"/>
                      <a:pt x="589" y="946"/>
                    </a:cubicBezTo>
                    <a:lnTo>
                      <a:pt x="589" y="946"/>
                    </a:lnTo>
                    <a:cubicBezTo>
                      <a:pt x="589" y="888"/>
                      <a:pt x="548" y="856"/>
                      <a:pt x="485" y="833"/>
                    </a:cubicBezTo>
                    <a:close/>
                    <a:moveTo>
                      <a:pt x="384" y="562"/>
                    </a:moveTo>
                    <a:lnTo>
                      <a:pt x="384" y="340"/>
                    </a:lnTo>
                    <a:lnTo>
                      <a:pt x="384" y="340"/>
                    </a:lnTo>
                    <a:cubicBezTo>
                      <a:pt x="324" y="349"/>
                      <a:pt x="288" y="385"/>
                      <a:pt x="288" y="447"/>
                    </a:cubicBezTo>
                    <a:lnTo>
                      <a:pt x="288" y="447"/>
                    </a:lnTo>
                    <a:cubicBezTo>
                      <a:pt x="288" y="502"/>
                      <a:pt x="326" y="536"/>
                      <a:pt x="384" y="562"/>
                    </a:cubicBezTo>
                    <a:close/>
                    <a:moveTo>
                      <a:pt x="384" y="1269"/>
                    </a:moveTo>
                    <a:lnTo>
                      <a:pt x="384" y="1269"/>
                    </a:lnTo>
                    <a:cubicBezTo>
                      <a:pt x="167" y="1249"/>
                      <a:pt x="9" y="1137"/>
                      <a:pt x="1" y="931"/>
                    </a:cubicBezTo>
                    <a:lnTo>
                      <a:pt x="291" y="931"/>
                    </a:lnTo>
                    <a:lnTo>
                      <a:pt x="291" y="931"/>
                    </a:lnTo>
                    <a:cubicBezTo>
                      <a:pt x="297" y="996"/>
                      <a:pt x="329" y="1036"/>
                      <a:pt x="384" y="1054"/>
                    </a:cubicBezTo>
                    <a:lnTo>
                      <a:pt x="384" y="802"/>
                    </a:lnTo>
                    <a:lnTo>
                      <a:pt x="384" y="802"/>
                    </a:lnTo>
                    <a:cubicBezTo>
                      <a:pt x="213" y="757"/>
                      <a:pt x="0" y="710"/>
                      <a:pt x="0" y="459"/>
                    </a:cubicBezTo>
                    <a:lnTo>
                      <a:pt x="0" y="459"/>
                    </a:lnTo>
                    <a:cubicBezTo>
                      <a:pt x="0" y="260"/>
                      <a:pt x="167" y="143"/>
                      <a:pt x="384" y="128"/>
                    </a:cubicBezTo>
                    <a:lnTo>
                      <a:pt x="384" y="0"/>
                    </a:lnTo>
                    <a:lnTo>
                      <a:pt x="485" y="0"/>
                    </a:lnTo>
                    <a:lnTo>
                      <a:pt x="485" y="128"/>
                    </a:lnTo>
                    <a:lnTo>
                      <a:pt x="485" y="128"/>
                    </a:lnTo>
                    <a:cubicBezTo>
                      <a:pt x="703" y="146"/>
                      <a:pt x="844" y="257"/>
                      <a:pt x="858" y="459"/>
                    </a:cubicBezTo>
                    <a:lnTo>
                      <a:pt x="566" y="459"/>
                    </a:lnTo>
                    <a:lnTo>
                      <a:pt x="566" y="459"/>
                    </a:lnTo>
                    <a:cubicBezTo>
                      <a:pt x="560" y="401"/>
                      <a:pt x="530" y="364"/>
                      <a:pt x="485" y="348"/>
                    </a:cubicBezTo>
                    <a:lnTo>
                      <a:pt x="485" y="595"/>
                    </a:lnTo>
                    <a:lnTo>
                      <a:pt x="485" y="595"/>
                    </a:lnTo>
                    <a:cubicBezTo>
                      <a:pt x="656" y="643"/>
                      <a:pt x="874" y="689"/>
                      <a:pt x="874" y="936"/>
                    </a:cubicBezTo>
                    <a:lnTo>
                      <a:pt x="874" y="936"/>
                    </a:lnTo>
                    <a:cubicBezTo>
                      <a:pt x="874" y="1108"/>
                      <a:pt x="737" y="1259"/>
                      <a:pt x="485" y="1270"/>
                    </a:cubicBezTo>
                    <a:lnTo>
                      <a:pt x="485" y="1399"/>
                    </a:lnTo>
                    <a:lnTo>
                      <a:pt x="384" y="1399"/>
                    </a:lnTo>
                    <a:lnTo>
                      <a:pt x="384" y="1269"/>
                    </a:lnTo>
                    <a:close/>
                  </a:path>
                </a:pathLst>
              </a:custGeom>
              <a:solidFill>
                <a:schemeClr val="tx2">
                  <a:alpha val="70000"/>
                </a:schemeClr>
              </a:solidFill>
              <a:ln>
                <a:noFill/>
              </a:ln>
              <a:effectLst/>
            </p:spPr>
            <p:txBody>
              <a:bodyPr wrap="none" anchor="ctr"/>
              <a:lstStyle/>
              <a:p>
                <a:endParaRPr lang="en-US" dirty="0">
                  <a:latin typeface="Poppins" pitchFamily="2" charset="77"/>
                </a:endParaRPr>
              </a:p>
            </p:txBody>
          </p:sp>
          <p:sp>
            <p:nvSpPr>
              <p:cNvPr id="33" name="Freeform 7">
                <a:extLst>
                  <a:ext uri="{FF2B5EF4-FFF2-40B4-BE49-F238E27FC236}">
                    <a16:creationId xmlns:a16="http://schemas.microsoft.com/office/drawing/2014/main" id="{9037A913-EDF1-D442-A8CC-0C87767D7651}"/>
                  </a:ext>
                </a:extLst>
              </p:cNvPr>
              <p:cNvSpPr>
                <a:spLocks noChangeArrowheads="1"/>
              </p:cNvSpPr>
              <p:nvPr/>
            </p:nvSpPr>
            <p:spPr bwMode="auto">
              <a:xfrm>
                <a:off x="7338462" y="6671240"/>
                <a:ext cx="1972003" cy="1972004"/>
              </a:xfrm>
              <a:custGeom>
                <a:avLst/>
                <a:gdLst>
                  <a:gd name="T0" fmla="*/ 1582 w 1583"/>
                  <a:gd name="T1" fmla="*/ 789 h 1581"/>
                  <a:gd name="T2" fmla="*/ 1582 w 1583"/>
                  <a:gd name="T3" fmla="*/ 789 h 1581"/>
                  <a:gd name="T4" fmla="*/ 791 w 1583"/>
                  <a:gd name="T5" fmla="*/ 1580 h 1581"/>
                  <a:gd name="T6" fmla="*/ 791 w 1583"/>
                  <a:gd name="T7" fmla="*/ 1580 h 1581"/>
                  <a:gd name="T8" fmla="*/ 0 w 1583"/>
                  <a:gd name="T9" fmla="*/ 789 h 1581"/>
                  <a:gd name="T10" fmla="*/ 0 w 1583"/>
                  <a:gd name="T11" fmla="*/ 789 h 1581"/>
                  <a:gd name="T12" fmla="*/ 791 w 1583"/>
                  <a:gd name="T13" fmla="*/ 0 h 1581"/>
                  <a:gd name="T14" fmla="*/ 791 w 1583"/>
                  <a:gd name="T15" fmla="*/ 0 h 1581"/>
                  <a:gd name="T16" fmla="*/ 1582 w 1583"/>
                  <a:gd name="T17" fmla="*/ 789 h 1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83" h="1581">
                    <a:moveTo>
                      <a:pt x="1582" y="789"/>
                    </a:moveTo>
                    <a:lnTo>
                      <a:pt x="1582" y="789"/>
                    </a:lnTo>
                    <a:cubicBezTo>
                      <a:pt x="1582" y="1226"/>
                      <a:pt x="1228" y="1580"/>
                      <a:pt x="791" y="1580"/>
                    </a:cubicBezTo>
                    <a:lnTo>
                      <a:pt x="791" y="1580"/>
                    </a:lnTo>
                    <a:cubicBezTo>
                      <a:pt x="354" y="1580"/>
                      <a:pt x="0" y="1226"/>
                      <a:pt x="0" y="789"/>
                    </a:cubicBezTo>
                    <a:lnTo>
                      <a:pt x="0" y="789"/>
                    </a:lnTo>
                    <a:cubicBezTo>
                      <a:pt x="0" y="353"/>
                      <a:pt x="354" y="0"/>
                      <a:pt x="791" y="0"/>
                    </a:cubicBezTo>
                    <a:lnTo>
                      <a:pt x="791" y="0"/>
                    </a:lnTo>
                    <a:cubicBezTo>
                      <a:pt x="1228" y="0"/>
                      <a:pt x="1582" y="353"/>
                      <a:pt x="1582" y="789"/>
                    </a:cubicBezTo>
                  </a:path>
                </a:pathLst>
              </a:custGeom>
              <a:noFill/>
              <a:ln w="12700" cap="flat">
                <a:solidFill>
                  <a:schemeClr val="tx2">
                    <a:alpha val="70000"/>
                  </a:scheme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34" name="Freeform 8">
                <a:extLst>
                  <a:ext uri="{FF2B5EF4-FFF2-40B4-BE49-F238E27FC236}">
                    <a16:creationId xmlns:a16="http://schemas.microsoft.com/office/drawing/2014/main" id="{2FAA96EE-960C-8749-8BC3-9F8C975350BE}"/>
                  </a:ext>
                </a:extLst>
              </p:cNvPr>
              <p:cNvSpPr>
                <a:spLocks noChangeArrowheads="1"/>
              </p:cNvSpPr>
              <p:nvPr/>
            </p:nvSpPr>
            <p:spPr bwMode="auto">
              <a:xfrm>
                <a:off x="6920993" y="4957407"/>
                <a:ext cx="1219456" cy="2070880"/>
              </a:xfrm>
              <a:custGeom>
                <a:avLst/>
                <a:gdLst>
                  <a:gd name="T0" fmla="*/ 692 w 981"/>
                  <a:gd name="T1" fmla="*/ 0 h 1662"/>
                  <a:gd name="T2" fmla="*/ 692 w 981"/>
                  <a:gd name="T3" fmla="*/ 0 h 1662"/>
                  <a:gd name="T4" fmla="*/ 0 w 981"/>
                  <a:gd name="T5" fmla="*/ 1661 h 1662"/>
                  <a:gd name="T6" fmla="*/ 0 w 981"/>
                  <a:gd name="T7" fmla="*/ 1661 h 1662"/>
                  <a:gd name="T8" fmla="*/ 603 w 981"/>
                  <a:gd name="T9" fmla="*/ 577 h 1662"/>
                  <a:gd name="T10" fmla="*/ 590 w 981"/>
                  <a:gd name="T11" fmla="*/ 939 h 1662"/>
                  <a:gd name="T12" fmla="*/ 590 w 981"/>
                  <a:gd name="T13" fmla="*/ 939 h 1662"/>
                  <a:gd name="T14" fmla="*/ 980 w 981"/>
                  <a:gd name="T15" fmla="*/ 0 h 1662"/>
                  <a:gd name="T16" fmla="*/ 692 w 981"/>
                  <a:gd name="T17" fmla="*/ 0 h 1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1" h="1662">
                    <a:moveTo>
                      <a:pt x="692" y="0"/>
                    </a:moveTo>
                    <a:lnTo>
                      <a:pt x="692" y="0"/>
                    </a:lnTo>
                    <a:cubicBezTo>
                      <a:pt x="692" y="0"/>
                      <a:pt x="1" y="898"/>
                      <a:pt x="0" y="1661"/>
                    </a:cubicBezTo>
                    <a:lnTo>
                      <a:pt x="0" y="1661"/>
                    </a:lnTo>
                    <a:cubicBezTo>
                      <a:pt x="0" y="1661"/>
                      <a:pt x="308" y="871"/>
                      <a:pt x="603" y="577"/>
                    </a:cubicBezTo>
                    <a:lnTo>
                      <a:pt x="590" y="939"/>
                    </a:lnTo>
                    <a:lnTo>
                      <a:pt x="590" y="939"/>
                    </a:lnTo>
                    <a:cubicBezTo>
                      <a:pt x="590" y="939"/>
                      <a:pt x="794" y="134"/>
                      <a:pt x="980" y="0"/>
                    </a:cubicBezTo>
                    <a:lnTo>
                      <a:pt x="692" y="0"/>
                    </a:lnTo>
                  </a:path>
                </a:pathLst>
              </a:custGeom>
              <a:solidFill>
                <a:srgbClr val="FFFFFF">
                  <a:alpha val="40000"/>
                </a:srgbClr>
              </a:solidFill>
              <a:ln>
                <a:noFill/>
              </a:ln>
              <a:effectLst/>
            </p:spPr>
            <p:txBody>
              <a:bodyPr wrap="none" anchor="ctr"/>
              <a:lstStyle/>
              <a:p>
                <a:endParaRPr lang="en-US" dirty="0">
                  <a:latin typeface="Poppins" pitchFamily="2" charset="77"/>
                </a:endParaRPr>
              </a:p>
            </p:txBody>
          </p:sp>
        </p:grpSp>
        <p:sp>
          <p:nvSpPr>
            <p:cNvPr id="16" name="Freeform 78">
              <a:extLst>
                <a:ext uri="{FF2B5EF4-FFF2-40B4-BE49-F238E27FC236}">
                  <a16:creationId xmlns:a16="http://schemas.microsoft.com/office/drawing/2014/main" id="{BB1574D5-5C66-0647-A602-8ED09E4F558B}"/>
                </a:ext>
              </a:extLst>
            </p:cNvPr>
            <p:cNvSpPr>
              <a:spLocks noChangeArrowheads="1"/>
            </p:cNvSpPr>
            <p:nvPr/>
          </p:nvSpPr>
          <p:spPr bwMode="auto">
            <a:xfrm>
              <a:off x="5240121" y="3512741"/>
              <a:ext cx="780013" cy="1131567"/>
            </a:xfrm>
            <a:custGeom>
              <a:avLst/>
              <a:gdLst>
                <a:gd name="T0" fmla="*/ 298 w 625"/>
                <a:gd name="T1" fmla="*/ 13 h 907"/>
                <a:gd name="T2" fmla="*/ 298 w 625"/>
                <a:gd name="T3" fmla="*/ 13 h 907"/>
                <a:gd name="T4" fmla="*/ 11 w 625"/>
                <a:gd name="T5" fmla="*/ 440 h 907"/>
                <a:gd name="T6" fmla="*/ 11 w 625"/>
                <a:gd name="T7" fmla="*/ 440 h 907"/>
                <a:gd name="T8" fmla="*/ 11 w 625"/>
                <a:gd name="T9" fmla="*/ 467 h 907"/>
                <a:gd name="T10" fmla="*/ 11 w 625"/>
                <a:gd name="T11" fmla="*/ 467 h 907"/>
                <a:gd name="T12" fmla="*/ 298 w 625"/>
                <a:gd name="T13" fmla="*/ 893 h 907"/>
                <a:gd name="T14" fmla="*/ 298 w 625"/>
                <a:gd name="T15" fmla="*/ 893 h 907"/>
                <a:gd name="T16" fmla="*/ 326 w 625"/>
                <a:gd name="T17" fmla="*/ 893 h 907"/>
                <a:gd name="T18" fmla="*/ 326 w 625"/>
                <a:gd name="T19" fmla="*/ 893 h 907"/>
                <a:gd name="T20" fmla="*/ 612 w 625"/>
                <a:gd name="T21" fmla="*/ 467 h 907"/>
                <a:gd name="T22" fmla="*/ 612 w 625"/>
                <a:gd name="T23" fmla="*/ 467 h 907"/>
                <a:gd name="T24" fmla="*/ 612 w 625"/>
                <a:gd name="T25" fmla="*/ 440 h 907"/>
                <a:gd name="T26" fmla="*/ 612 w 625"/>
                <a:gd name="T27" fmla="*/ 440 h 907"/>
                <a:gd name="T28" fmla="*/ 326 w 625"/>
                <a:gd name="T29" fmla="*/ 13 h 907"/>
                <a:gd name="T30" fmla="*/ 326 w 625"/>
                <a:gd name="T31" fmla="*/ 13 h 907"/>
                <a:gd name="T32" fmla="*/ 298 w 625"/>
                <a:gd name="T33" fmla="*/ 13 h 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5" h="907">
                  <a:moveTo>
                    <a:pt x="298" y="13"/>
                  </a:moveTo>
                  <a:lnTo>
                    <a:pt x="298" y="13"/>
                  </a:lnTo>
                  <a:cubicBezTo>
                    <a:pt x="261" y="112"/>
                    <a:pt x="152" y="371"/>
                    <a:pt x="11" y="440"/>
                  </a:cubicBezTo>
                  <a:lnTo>
                    <a:pt x="11" y="440"/>
                  </a:lnTo>
                  <a:cubicBezTo>
                    <a:pt x="0" y="445"/>
                    <a:pt x="0" y="461"/>
                    <a:pt x="11" y="467"/>
                  </a:cubicBezTo>
                  <a:lnTo>
                    <a:pt x="11" y="467"/>
                  </a:lnTo>
                  <a:cubicBezTo>
                    <a:pt x="152" y="535"/>
                    <a:pt x="261" y="794"/>
                    <a:pt x="298" y="893"/>
                  </a:cubicBezTo>
                  <a:lnTo>
                    <a:pt x="298" y="893"/>
                  </a:lnTo>
                  <a:cubicBezTo>
                    <a:pt x="303" y="906"/>
                    <a:pt x="321" y="906"/>
                    <a:pt x="326" y="893"/>
                  </a:cubicBezTo>
                  <a:lnTo>
                    <a:pt x="326" y="893"/>
                  </a:lnTo>
                  <a:cubicBezTo>
                    <a:pt x="363" y="794"/>
                    <a:pt x="472" y="535"/>
                    <a:pt x="612" y="467"/>
                  </a:cubicBezTo>
                  <a:lnTo>
                    <a:pt x="612" y="467"/>
                  </a:lnTo>
                  <a:cubicBezTo>
                    <a:pt x="624" y="461"/>
                    <a:pt x="624" y="445"/>
                    <a:pt x="612" y="440"/>
                  </a:cubicBezTo>
                  <a:lnTo>
                    <a:pt x="612" y="440"/>
                  </a:lnTo>
                  <a:cubicBezTo>
                    <a:pt x="472" y="371"/>
                    <a:pt x="363" y="112"/>
                    <a:pt x="326" y="13"/>
                  </a:cubicBezTo>
                  <a:lnTo>
                    <a:pt x="326" y="13"/>
                  </a:lnTo>
                  <a:cubicBezTo>
                    <a:pt x="321" y="0"/>
                    <a:pt x="303" y="0"/>
                    <a:pt x="298" y="13"/>
                  </a:cubicBezTo>
                </a:path>
              </a:pathLst>
            </a:custGeom>
            <a:solidFill>
              <a:srgbClr val="F7B23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17" name="Freeform 79">
              <a:extLst>
                <a:ext uri="{FF2B5EF4-FFF2-40B4-BE49-F238E27FC236}">
                  <a16:creationId xmlns:a16="http://schemas.microsoft.com/office/drawing/2014/main" id="{3C210D71-54B6-414F-BC1C-E34150F1EFFA}"/>
                </a:ext>
              </a:extLst>
            </p:cNvPr>
            <p:cNvSpPr>
              <a:spLocks noChangeArrowheads="1"/>
            </p:cNvSpPr>
            <p:nvPr/>
          </p:nvSpPr>
          <p:spPr bwMode="auto">
            <a:xfrm>
              <a:off x="5970694" y="4243311"/>
              <a:ext cx="411981" cy="598744"/>
            </a:xfrm>
            <a:custGeom>
              <a:avLst/>
              <a:gdLst>
                <a:gd name="T0" fmla="*/ 157 w 331"/>
                <a:gd name="T1" fmla="*/ 7 h 481"/>
                <a:gd name="T2" fmla="*/ 157 w 331"/>
                <a:gd name="T3" fmla="*/ 7 h 481"/>
                <a:gd name="T4" fmla="*/ 6 w 331"/>
                <a:gd name="T5" fmla="*/ 233 h 481"/>
                <a:gd name="T6" fmla="*/ 6 w 331"/>
                <a:gd name="T7" fmla="*/ 233 h 481"/>
                <a:gd name="T8" fmla="*/ 6 w 331"/>
                <a:gd name="T9" fmla="*/ 247 h 481"/>
                <a:gd name="T10" fmla="*/ 6 w 331"/>
                <a:gd name="T11" fmla="*/ 247 h 481"/>
                <a:gd name="T12" fmla="*/ 157 w 331"/>
                <a:gd name="T13" fmla="*/ 472 h 481"/>
                <a:gd name="T14" fmla="*/ 157 w 331"/>
                <a:gd name="T15" fmla="*/ 472 h 481"/>
                <a:gd name="T16" fmla="*/ 172 w 331"/>
                <a:gd name="T17" fmla="*/ 472 h 481"/>
                <a:gd name="T18" fmla="*/ 172 w 331"/>
                <a:gd name="T19" fmla="*/ 472 h 481"/>
                <a:gd name="T20" fmla="*/ 324 w 331"/>
                <a:gd name="T21" fmla="*/ 247 h 481"/>
                <a:gd name="T22" fmla="*/ 324 w 331"/>
                <a:gd name="T23" fmla="*/ 247 h 481"/>
                <a:gd name="T24" fmla="*/ 324 w 331"/>
                <a:gd name="T25" fmla="*/ 233 h 481"/>
                <a:gd name="T26" fmla="*/ 324 w 331"/>
                <a:gd name="T27" fmla="*/ 233 h 481"/>
                <a:gd name="T28" fmla="*/ 172 w 331"/>
                <a:gd name="T29" fmla="*/ 7 h 481"/>
                <a:gd name="T30" fmla="*/ 172 w 331"/>
                <a:gd name="T31" fmla="*/ 7 h 481"/>
                <a:gd name="T32" fmla="*/ 157 w 331"/>
                <a:gd name="T33" fmla="*/ 7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31" h="481">
                  <a:moveTo>
                    <a:pt x="157" y="7"/>
                  </a:moveTo>
                  <a:lnTo>
                    <a:pt x="157" y="7"/>
                  </a:lnTo>
                  <a:cubicBezTo>
                    <a:pt x="137" y="60"/>
                    <a:pt x="80" y="197"/>
                    <a:pt x="6" y="233"/>
                  </a:cubicBezTo>
                  <a:lnTo>
                    <a:pt x="6" y="233"/>
                  </a:lnTo>
                  <a:cubicBezTo>
                    <a:pt x="0" y="236"/>
                    <a:pt x="0" y="244"/>
                    <a:pt x="6" y="247"/>
                  </a:cubicBezTo>
                  <a:lnTo>
                    <a:pt x="6" y="247"/>
                  </a:lnTo>
                  <a:cubicBezTo>
                    <a:pt x="80" y="283"/>
                    <a:pt x="137" y="421"/>
                    <a:pt x="157" y="472"/>
                  </a:cubicBezTo>
                  <a:lnTo>
                    <a:pt x="157" y="472"/>
                  </a:lnTo>
                  <a:cubicBezTo>
                    <a:pt x="160" y="480"/>
                    <a:pt x="170" y="480"/>
                    <a:pt x="172" y="472"/>
                  </a:cubicBezTo>
                  <a:lnTo>
                    <a:pt x="172" y="472"/>
                  </a:lnTo>
                  <a:cubicBezTo>
                    <a:pt x="192" y="421"/>
                    <a:pt x="249" y="283"/>
                    <a:pt x="324" y="247"/>
                  </a:cubicBezTo>
                  <a:lnTo>
                    <a:pt x="324" y="247"/>
                  </a:lnTo>
                  <a:cubicBezTo>
                    <a:pt x="330" y="244"/>
                    <a:pt x="330" y="236"/>
                    <a:pt x="324" y="233"/>
                  </a:cubicBezTo>
                  <a:lnTo>
                    <a:pt x="324" y="233"/>
                  </a:lnTo>
                  <a:cubicBezTo>
                    <a:pt x="249" y="197"/>
                    <a:pt x="192" y="60"/>
                    <a:pt x="172" y="7"/>
                  </a:cubicBezTo>
                  <a:lnTo>
                    <a:pt x="172" y="7"/>
                  </a:lnTo>
                  <a:cubicBezTo>
                    <a:pt x="170" y="0"/>
                    <a:pt x="160" y="0"/>
                    <a:pt x="157" y="7"/>
                  </a:cubicBezTo>
                </a:path>
              </a:pathLst>
            </a:custGeom>
            <a:solidFill>
              <a:srgbClr val="F7B23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18" name="Freeform 80">
              <a:extLst>
                <a:ext uri="{FF2B5EF4-FFF2-40B4-BE49-F238E27FC236}">
                  <a16:creationId xmlns:a16="http://schemas.microsoft.com/office/drawing/2014/main" id="{BC3D4689-FC8F-224A-8798-F0A8DF4E21FE}"/>
                </a:ext>
              </a:extLst>
            </p:cNvPr>
            <p:cNvSpPr>
              <a:spLocks noChangeArrowheads="1"/>
            </p:cNvSpPr>
            <p:nvPr/>
          </p:nvSpPr>
          <p:spPr bwMode="auto">
            <a:xfrm>
              <a:off x="6146472" y="3435837"/>
              <a:ext cx="411981" cy="598740"/>
            </a:xfrm>
            <a:custGeom>
              <a:avLst/>
              <a:gdLst>
                <a:gd name="T0" fmla="*/ 158 w 331"/>
                <a:gd name="T1" fmla="*/ 7 h 480"/>
                <a:gd name="T2" fmla="*/ 158 w 331"/>
                <a:gd name="T3" fmla="*/ 7 h 480"/>
                <a:gd name="T4" fmla="*/ 6 w 331"/>
                <a:gd name="T5" fmla="*/ 232 h 480"/>
                <a:gd name="T6" fmla="*/ 6 w 331"/>
                <a:gd name="T7" fmla="*/ 232 h 480"/>
                <a:gd name="T8" fmla="*/ 6 w 331"/>
                <a:gd name="T9" fmla="*/ 247 h 480"/>
                <a:gd name="T10" fmla="*/ 6 w 331"/>
                <a:gd name="T11" fmla="*/ 247 h 480"/>
                <a:gd name="T12" fmla="*/ 158 w 331"/>
                <a:gd name="T13" fmla="*/ 473 h 480"/>
                <a:gd name="T14" fmla="*/ 158 w 331"/>
                <a:gd name="T15" fmla="*/ 473 h 480"/>
                <a:gd name="T16" fmla="*/ 172 w 331"/>
                <a:gd name="T17" fmla="*/ 473 h 480"/>
                <a:gd name="T18" fmla="*/ 172 w 331"/>
                <a:gd name="T19" fmla="*/ 473 h 480"/>
                <a:gd name="T20" fmla="*/ 324 w 331"/>
                <a:gd name="T21" fmla="*/ 247 h 480"/>
                <a:gd name="T22" fmla="*/ 324 w 331"/>
                <a:gd name="T23" fmla="*/ 247 h 480"/>
                <a:gd name="T24" fmla="*/ 324 w 331"/>
                <a:gd name="T25" fmla="*/ 232 h 480"/>
                <a:gd name="T26" fmla="*/ 324 w 331"/>
                <a:gd name="T27" fmla="*/ 232 h 480"/>
                <a:gd name="T28" fmla="*/ 172 w 331"/>
                <a:gd name="T29" fmla="*/ 7 h 480"/>
                <a:gd name="T30" fmla="*/ 172 w 331"/>
                <a:gd name="T31" fmla="*/ 7 h 480"/>
                <a:gd name="T32" fmla="*/ 158 w 331"/>
                <a:gd name="T33" fmla="*/ 7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31" h="480">
                  <a:moveTo>
                    <a:pt x="158" y="7"/>
                  </a:moveTo>
                  <a:lnTo>
                    <a:pt x="158" y="7"/>
                  </a:lnTo>
                  <a:cubicBezTo>
                    <a:pt x="138" y="59"/>
                    <a:pt x="81" y="196"/>
                    <a:pt x="6" y="232"/>
                  </a:cubicBezTo>
                  <a:lnTo>
                    <a:pt x="6" y="232"/>
                  </a:lnTo>
                  <a:cubicBezTo>
                    <a:pt x="0" y="235"/>
                    <a:pt x="0" y="244"/>
                    <a:pt x="6" y="247"/>
                  </a:cubicBezTo>
                  <a:lnTo>
                    <a:pt x="6" y="247"/>
                  </a:lnTo>
                  <a:cubicBezTo>
                    <a:pt x="81" y="283"/>
                    <a:pt x="138" y="420"/>
                    <a:pt x="158" y="473"/>
                  </a:cubicBezTo>
                  <a:lnTo>
                    <a:pt x="158" y="473"/>
                  </a:lnTo>
                  <a:cubicBezTo>
                    <a:pt x="160" y="479"/>
                    <a:pt x="170" y="479"/>
                    <a:pt x="172" y="473"/>
                  </a:cubicBezTo>
                  <a:lnTo>
                    <a:pt x="172" y="473"/>
                  </a:lnTo>
                  <a:cubicBezTo>
                    <a:pt x="193" y="420"/>
                    <a:pt x="250" y="283"/>
                    <a:pt x="324" y="247"/>
                  </a:cubicBezTo>
                  <a:lnTo>
                    <a:pt x="324" y="247"/>
                  </a:lnTo>
                  <a:cubicBezTo>
                    <a:pt x="330" y="244"/>
                    <a:pt x="330" y="235"/>
                    <a:pt x="324" y="232"/>
                  </a:cubicBezTo>
                  <a:lnTo>
                    <a:pt x="324" y="232"/>
                  </a:lnTo>
                  <a:cubicBezTo>
                    <a:pt x="250" y="196"/>
                    <a:pt x="193" y="59"/>
                    <a:pt x="172" y="7"/>
                  </a:cubicBezTo>
                  <a:lnTo>
                    <a:pt x="172" y="7"/>
                  </a:lnTo>
                  <a:cubicBezTo>
                    <a:pt x="170" y="0"/>
                    <a:pt x="160" y="0"/>
                    <a:pt x="158" y="7"/>
                  </a:cubicBezTo>
                </a:path>
              </a:pathLst>
            </a:custGeom>
            <a:solidFill>
              <a:srgbClr val="F7B23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19" name="Freeform 81">
              <a:extLst>
                <a:ext uri="{FF2B5EF4-FFF2-40B4-BE49-F238E27FC236}">
                  <a16:creationId xmlns:a16="http://schemas.microsoft.com/office/drawing/2014/main" id="{19A65784-63B9-CB43-B8DB-55F16AF7DF75}"/>
                </a:ext>
              </a:extLst>
            </p:cNvPr>
            <p:cNvSpPr>
              <a:spLocks noChangeArrowheads="1"/>
            </p:cNvSpPr>
            <p:nvPr/>
          </p:nvSpPr>
          <p:spPr bwMode="auto">
            <a:xfrm>
              <a:off x="11337402" y="6402083"/>
              <a:ext cx="780013" cy="1126073"/>
            </a:xfrm>
            <a:custGeom>
              <a:avLst/>
              <a:gdLst>
                <a:gd name="T0" fmla="*/ 325 w 624"/>
                <a:gd name="T1" fmla="*/ 13 h 906"/>
                <a:gd name="T2" fmla="*/ 325 w 624"/>
                <a:gd name="T3" fmla="*/ 13 h 906"/>
                <a:gd name="T4" fmla="*/ 612 w 624"/>
                <a:gd name="T5" fmla="*/ 439 h 906"/>
                <a:gd name="T6" fmla="*/ 612 w 624"/>
                <a:gd name="T7" fmla="*/ 439 h 906"/>
                <a:gd name="T8" fmla="*/ 612 w 624"/>
                <a:gd name="T9" fmla="*/ 466 h 906"/>
                <a:gd name="T10" fmla="*/ 612 w 624"/>
                <a:gd name="T11" fmla="*/ 466 h 906"/>
                <a:gd name="T12" fmla="*/ 325 w 624"/>
                <a:gd name="T13" fmla="*/ 892 h 906"/>
                <a:gd name="T14" fmla="*/ 325 w 624"/>
                <a:gd name="T15" fmla="*/ 892 h 906"/>
                <a:gd name="T16" fmla="*/ 297 w 624"/>
                <a:gd name="T17" fmla="*/ 892 h 906"/>
                <a:gd name="T18" fmla="*/ 297 w 624"/>
                <a:gd name="T19" fmla="*/ 892 h 906"/>
                <a:gd name="T20" fmla="*/ 11 w 624"/>
                <a:gd name="T21" fmla="*/ 466 h 906"/>
                <a:gd name="T22" fmla="*/ 11 w 624"/>
                <a:gd name="T23" fmla="*/ 466 h 906"/>
                <a:gd name="T24" fmla="*/ 11 w 624"/>
                <a:gd name="T25" fmla="*/ 439 h 906"/>
                <a:gd name="T26" fmla="*/ 11 w 624"/>
                <a:gd name="T27" fmla="*/ 439 h 906"/>
                <a:gd name="T28" fmla="*/ 297 w 624"/>
                <a:gd name="T29" fmla="*/ 13 h 906"/>
                <a:gd name="T30" fmla="*/ 297 w 624"/>
                <a:gd name="T31" fmla="*/ 13 h 906"/>
                <a:gd name="T32" fmla="*/ 325 w 624"/>
                <a:gd name="T33" fmla="*/ 13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4" h="906">
                  <a:moveTo>
                    <a:pt x="325" y="13"/>
                  </a:moveTo>
                  <a:lnTo>
                    <a:pt x="325" y="13"/>
                  </a:lnTo>
                  <a:cubicBezTo>
                    <a:pt x="363" y="112"/>
                    <a:pt x="472" y="370"/>
                    <a:pt x="612" y="439"/>
                  </a:cubicBezTo>
                  <a:lnTo>
                    <a:pt x="612" y="439"/>
                  </a:lnTo>
                  <a:cubicBezTo>
                    <a:pt x="623" y="444"/>
                    <a:pt x="623" y="460"/>
                    <a:pt x="612" y="466"/>
                  </a:cubicBezTo>
                  <a:lnTo>
                    <a:pt x="612" y="466"/>
                  </a:lnTo>
                  <a:cubicBezTo>
                    <a:pt x="472" y="535"/>
                    <a:pt x="363" y="793"/>
                    <a:pt x="325" y="892"/>
                  </a:cubicBezTo>
                  <a:lnTo>
                    <a:pt x="325" y="892"/>
                  </a:lnTo>
                  <a:cubicBezTo>
                    <a:pt x="321" y="905"/>
                    <a:pt x="302" y="905"/>
                    <a:pt x="297" y="892"/>
                  </a:cubicBezTo>
                  <a:lnTo>
                    <a:pt x="297" y="892"/>
                  </a:lnTo>
                  <a:cubicBezTo>
                    <a:pt x="260" y="793"/>
                    <a:pt x="151" y="535"/>
                    <a:pt x="11" y="466"/>
                  </a:cubicBezTo>
                  <a:lnTo>
                    <a:pt x="11" y="466"/>
                  </a:lnTo>
                  <a:cubicBezTo>
                    <a:pt x="0" y="460"/>
                    <a:pt x="0" y="444"/>
                    <a:pt x="11" y="439"/>
                  </a:cubicBezTo>
                  <a:lnTo>
                    <a:pt x="11" y="439"/>
                  </a:lnTo>
                  <a:cubicBezTo>
                    <a:pt x="151" y="370"/>
                    <a:pt x="260" y="112"/>
                    <a:pt x="297" y="13"/>
                  </a:cubicBezTo>
                  <a:lnTo>
                    <a:pt x="297" y="13"/>
                  </a:lnTo>
                  <a:cubicBezTo>
                    <a:pt x="302" y="0"/>
                    <a:pt x="321" y="0"/>
                    <a:pt x="325" y="13"/>
                  </a:cubicBezTo>
                </a:path>
              </a:pathLst>
            </a:custGeom>
            <a:solidFill>
              <a:srgbClr val="F7B23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20" name="Freeform 82">
              <a:extLst>
                <a:ext uri="{FF2B5EF4-FFF2-40B4-BE49-F238E27FC236}">
                  <a16:creationId xmlns:a16="http://schemas.microsoft.com/office/drawing/2014/main" id="{0FE971C3-1314-6847-B6EA-102FC16789DC}"/>
                </a:ext>
              </a:extLst>
            </p:cNvPr>
            <p:cNvSpPr>
              <a:spLocks noChangeArrowheads="1"/>
            </p:cNvSpPr>
            <p:nvPr/>
          </p:nvSpPr>
          <p:spPr bwMode="auto">
            <a:xfrm>
              <a:off x="10963874" y="7127165"/>
              <a:ext cx="411977" cy="598740"/>
            </a:xfrm>
            <a:custGeom>
              <a:avLst/>
              <a:gdLst>
                <a:gd name="T0" fmla="*/ 172 w 331"/>
                <a:gd name="T1" fmla="*/ 6 h 480"/>
                <a:gd name="T2" fmla="*/ 172 w 331"/>
                <a:gd name="T3" fmla="*/ 6 h 480"/>
                <a:gd name="T4" fmla="*/ 324 w 331"/>
                <a:gd name="T5" fmla="*/ 232 h 480"/>
                <a:gd name="T6" fmla="*/ 324 w 331"/>
                <a:gd name="T7" fmla="*/ 232 h 480"/>
                <a:gd name="T8" fmla="*/ 324 w 331"/>
                <a:gd name="T9" fmla="*/ 246 h 480"/>
                <a:gd name="T10" fmla="*/ 324 w 331"/>
                <a:gd name="T11" fmla="*/ 246 h 480"/>
                <a:gd name="T12" fmla="*/ 172 w 331"/>
                <a:gd name="T13" fmla="*/ 472 h 480"/>
                <a:gd name="T14" fmla="*/ 172 w 331"/>
                <a:gd name="T15" fmla="*/ 472 h 480"/>
                <a:gd name="T16" fmla="*/ 157 w 331"/>
                <a:gd name="T17" fmla="*/ 472 h 480"/>
                <a:gd name="T18" fmla="*/ 157 w 331"/>
                <a:gd name="T19" fmla="*/ 472 h 480"/>
                <a:gd name="T20" fmla="*/ 6 w 331"/>
                <a:gd name="T21" fmla="*/ 246 h 480"/>
                <a:gd name="T22" fmla="*/ 6 w 331"/>
                <a:gd name="T23" fmla="*/ 246 h 480"/>
                <a:gd name="T24" fmla="*/ 6 w 331"/>
                <a:gd name="T25" fmla="*/ 232 h 480"/>
                <a:gd name="T26" fmla="*/ 6 w 331"/>
                <a:gd name="T27" fmla="*/ 232 h 480"/>
                <a:gd name="T28" fmla="*/ 157 w 331"/>
                <a:gd name="T29" fmla="*/ 6 h 480"/>
                <a:gd name="T30" fmla="*/ 157 w 331"/>
                <a:gd name="T31" fmla="*/ 6 h 480"/>
                <a:gd name="T32" fmla="*/ 172 w 331"/>
                <a:gd name="T33" fmla="*/ 6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31" h="480">
                  <a:moveTo>
                    <a:pt x="172" y="6"/>
                  </a:moveTo>
                  <a:lnTo>
                    <a:pt x="172" y="6"/>
                  </a:lnTo>
                  <a:cubicBezTo>
                    <a:pt x="192" y="59"/>
                    <a:pt x="249" y="195"/>
                    <a:pt x="324" y="232"/>
                  </a:cubicBezTo>
                  <a:lnTo>
                    <a:pt x="324" y="232"/>
                  </a:lnTo>
                  <a:cubicBezTo>
                    <a:pt x="330" y="235"/>
                    <a:pt x="330" y="244"/>
                    <a:pt x="324" y="246"/>
                  </a:cubicBezTo>
                  <a:lnTo>
                    <a:pt x="324" y="246"/>
                  </a:lnTo>
                  <a:cubicBezTo>
                    <a:pt x="249" y="283"/>
                    <a:pt x="192" y="419"/>
                    <a:pt x="172" y="472"/>
                  </a:cubicBezTo>
                  <a:lnTo>
                    <a:pt x="172" y="472"/>
                  </a:lnTo>
                  <a:cubicBezTo>
                    <a:pt x="170" y="479"/>
                    <a:pt x="160" y="479"/>
                    <a:pt x="157" y="472"/>
                  </a:cubicBezTo>
                  <a:lnTo>
                    <a:pt x="157" y="472"/>
                  </a:lnTo>
                  <a:cubicBezTo>
                    <a:pt x="137" y="419"/>
                    <a:pt x="80" y="283"/>
                    <a:pt x="6" y="246"/>
                  </a:cubicBezTo>
                  <a:lnTo>
                    <a:pt x="6" y="246"/>
                  </a:lnTo>
                  <a:cubicBezTo>
                    <a:pt x="0" y="244"/>
                    <a:pt x="0" y="235"/>
                    <a:pt x="6" y="232"/>
                  </a:cubicBezTo>
                  <a:lnTo>
                    <a:pt x="6" y="232"/>
                  </a:lnTo>
                  <a:cubicBezTo>
                    <a:pt x="80" y="195"/>
                    <a:pt x="137" y="59"/>
                    <a:pt x="157" y="6"/>
                  </a:cubicBezTo>
                  <a:lnTo>
                    <a:pt x="157" y="6"/>
                  </a:lnTo>
                  <a:cubicBezTo>
                    <a:pt x="160" y="0"/>
                    <a:pt x="170" y="0"/>
                    <a:pt x="172" y="6"/>
                  </a:cubicBezTo>
                </a:path>
              </a:pathLst>
            </a:custGeom>
            <a:solidFill>
              <a:srgbClr val="F7B23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21" name="Freeform 83">
              <a:extLst>
                <a:ext uri="{FF2B5EF4-FFF2-40B4-BE49-F238E27FC236}">
                  <a16:creationId xmlns:a16="http://schemas.microsoft.com/office/drawing/2014/main" id="{72BB158C-FEDD-3348-81EA-93B22042D596}"/>
                </a:ext>
              </a:extLst>
            </p:cNvPr>
            <p:cNvSpPr>
              <a:spLocks noChangeArrowheads="1"/>
            </p:cNvSpPr>
            <p:nvPr/>
          </p:nvSpPr>
          <p:spPr bwMode="auto">
            <a:xfrm>
              <a:off x="10788096" y="6325179"/>
              <a:ext cx="411977" cy="598740"/>
            </a:xfrm>
            <a:custGeom>
              <a:avLst/>
              <a:gdLst>
                <a:gd name="T0" fmla="*/ 173 w 331"/>
                <a:gd name="T1" fmla="*/ 7 h 480"/>
                <a:gd name="T2" fmla="*/ 173 w 331"/>
                <a:gd name="T3" fmla="*/ 7 h 480"/>
                <a:gd name="T4" fmla="*/ 324 w 331"/>
                <a:gd name="T5" fmla="*/ 233 h 480"/>
                <a:gd name="T6" fmla="*/ 324 w 331"/>
                <a:gd name="T7" fmla="*/ 233 h 480"/>
                <a:gd name="T8" fmla="*/ 324 w 331"/>
                <a:gd name="T9" fmla="*/ 247 h 480"/>
                <a:gd name="T10" fmla="*/ 324 w 331"/>
                <a:gd name="T11" fmla="*/ 247 h 480"/>
                <a:gd name="T12" fmla="*/ 173 w 331"/>
                <a:gd name="T13" fmla="*/ 472 h 480"/>
                <a:gd name="T14" fmla="*/ 173 w 331"/>
                <a:gd name="T15" fmla="*/ 472 h 480"/>
                <a:gd name="T16" fmla="*/ 158 w 331"/>
                <a:gd name="T17" fmla="*/ 472 h 480"/>
                <a:gd name="T18" fmla="*/ 158 w 331"/>
                <a:gd name="T19" fmla="*/ 472 h 480"/>
                <a:gd name="T20" fmla="*/ 6 w 331"/>
                <a:gd name="T21" fmla="*/ 247 h 480"/>
                <a:gd name="T22" fmla="*/ 6 w 331"/>
                <a:gd name="T23" fmla="*/ 247 h 480"/>
                <a:gd name="T24" fmla="*/ 6 w 331"/>
                <a:gd name="T25" fmla="*/ 233 h 480"/>
                <a:gd name="T26" fmla="*/ 6 w 331"/>
                <a:gd name="T27" fmla="*/ 233 h 480"/>
                <a:gd name="T28" fmla="*/ 158 w 331"/>
                <a:gd name="T29" fmla="*/ 7 h 480"/>
                <a:gd name="T30" fmla="*/ 158 w 331"/>
                <a:gd name="T31" fmla="*/ 7 h 480"/>
                <a:gd name="T32" fmla="*/ 173 w 331"/>
                <a:gd name="T33" fmla="*/ 7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31" h="480">
                  <a:moveTo>
                    <a:pt x="173" y="7"/>
                  </a:moveTo>
                  <a:lnTo>
                    <a:pt x="173" y="7"/>
                  </a:lnTo>
                  <a:cubicBezTo>
                    <a:pt x="192" y="60"/>
                    <a:pt x="250" y="197"/>
                    <a:pt x="324" y="233"/>
                  </a:cubicBezTo>
                  <a:lnTo>
                    <a:pt x="324" y="233"/>
                  </a:lnTo>
                  <a:cubicBezTo>
                    <a:pt x="330" y="236"/>
                    <a:pt x="330" y="244"/>
                    <a:pt x="324" y="247"/>
                  </a:cubicBezTo>
                  <a:lnTo>
                    <a:pt x="324" y="247"/>
                  </a:lnTo>
                  <a:cubicBezTo>
                    <a:pt x="250" y="283"/>
                    <a:pt x="192" y="421"/>
                    <a:pt x="173" y="472"/>
                  </a:cubicBezTo>
                  <a:lnTo>
                    <a:pt x="173" y="472"/>
                  </a:lnTo>
                  <a:cubicBezTo>
                    <a:pt x="170" y="479"/>
                    <a:pt x="160" y="479"/>
                    <a:pt x="158" y="472"/>
                  </a:cubicBezTo>
                  <a:lnTo>
                    <a:pt x="158" y="472"/>
                  </a:lnTo>
                  <a:cubicBezTo>
                    <a:pt x="138" y="421"/>
                    <a:pt x="80" y="283"/>
                    <a:pt x="6" y="247"/>
                  </a:cubicBezTo>
                  <a:lnTo>
                    <a:pt x="6" y="247"/>
                  </a:lnTo>
                  <a:cubicBezTo>
                    <a:pt x="0" y="244"/>
                    <a:pt x="0" y="236"/>
                    <a:pt x="6" y="233"/>
                  </a:cubicBezTo>
                  <a:lnTo>
                    <a:pt x="6" y="233"/>
                  </a:lnTo>
                  <a:cubicBezTo>
                    <a:pt x="80" y="197"/>
                    <a:pt x="138" y="60"/>
                    <a:pt x="158" y="7"/>
                  </a:cubicBezTo>
                  <a:lnTo>
                    <a:pt x="158" y="7"/>
                  </a:lnTo>
                  <a:cubicBezTo>
                    <a:pt x="160" y="0"/>
                    <a:pt x="170" y="0"/>
                    <a:pt x="173" y="7"/>
                  </a:cubicBezTo>
                </a:path>
              </a:pathLst>
            </a:custGeom>
            <a:solidFill>
              <a:srgbClr val="F7B23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grpSp>
          <p:nvGrpSpPr>
            <p:cNvPr id="22" name="Group 21">
              <a:extLst>
                <a:ext uri="{FF2B5EF4-FFF2-40B4-BE49-F238E27FC236}">
                  <a16:creationId xmlns:a16="http://schemas.microsoft.com/office/drawing/2014/main" id="{71B86B0C-9CF3-C44E-8037-07B0081434DD}"/>
                </a:ext>
              </a:extLst>
            </p:cNvPr>
            <p:cNvGrpSpPr/>
            <p:nvPr/>
          </p:nvGrpSpPr>
          <p:grpSpPr>
            <a:xfrm>
              <a:off x="1510340" y="8357606"/>
              <a:ext cx="9673255" cy="4608662"/>
              <a:chOff x="1510340" y="8357606"/>
              <a:chExt cx="9673255" cy="4608662"/>
            </a:xfrm>
          </p:grpSpPr>
          <p:sp>
            <p:nvSpPr>
              <p:cNvPr id="23" name="Freeform 74">
                <a:extLst>
                  <a:ext uri="{FF2B5EF4-FFF2-40B4-BE49-F238E27FC236}">
                    <a16:creationId xmlns:a16="http://schemas.microsoft.com/office/drawing/2014/main" id="{9A95EA8A-2BAE-FB41-9BFE-1D40C88E6352}"/>
                  </a:ext>
                </a:extLst>
              </p:cNvPr>
              <p:cNvSpPr>
                <a:spLocks noChangeArrowheads="1"/>
              </p:cNvSpPr>
              <p:nvPr/>
            </p:nvSpPr>
            <p:spPr bwMode="auto">
              <a:xfrm>
                <a:off x="4020663" y="8357606"/>
                <a:ext cx="7162932" cy="3218925"/>
              </a:xfrm>
              <a:custGeom>
                <a:avLst/>
                <a:gdLst>
                  <a:gd name="T0" fmla="*/ 5353 w 5752"/>
                  <a:gd name="T1" fmla="*/ 368 h 2582"/>
                  <a:gd name="T2" fmla="*/ 5353 w 5752"/>
                  <a:gd name="T3" fmla="*/ 368 h 2582"/>
                  <a:gd name="T4" fmla="*/ 5219 w 5752"/>
                  <a:gd name="T5" fmla="*/ 401 h 2582"/>
                  <a:gd name="T6" fmla="*/ 3782 w 5752"/>
                  <a:gd name="T7" fmla="*/ 1150 h 2582"/>
                  <a:gd name="T8" fmla="*/ 3782 w 5752"/>
                  <a:gd name="T9" fmla="*/ 1150 h 2582"/>
                  <a:gd name="T10" fmla="*/ 3663 w 5752"/>
                  <a:gd name="T11" fmla="*/ 1180 h 2582"/>
                  <a:gd name="T12" fmla="*/ 2730 w 5752"/>
                  <a:gd name="T13" fmla="*/ 1180 h 2582"/>
                  <a:gd name="T14" fmla="*/ 1543 w 5752"/>
                  <a:gd name="T15" fmla="*/ 1180 h 2582"/>
                  <a:gd name="T16" fmla="*/ 1542 w 5752"/>
                  <a:gd name="T17" fmla="*/ 1180 h 2582"/>
                  <a:gd name="T18" fmla="*/ 1542 w 5752"/>
                  <a:gd name="T19" fmla="*/ 1180 h 2582"/>
                  <a:gd name="T20" fmla="*/ 1438 w 5752"/>
                  <a:gd name="T21" fmla="*/ 1096 h 2582"/>
                  <a:gd name="T22" fmla="*/ 1438 w 5752"/>
                  <a:gd name="T23" fmla="*/ 1096 h 2582"/>
                  <a:gd name="T24" fmla="*/ 1383 w 5752"/>
                  <a:gd name="T25" fmla="*/ 913 h 2582"/>
                  <a:gd name="T26" fmla="*/ 1383 w 5752"/>
                  <a:gd name="T27" fmla="*/ 913 h 2582"/>
                  <a:gd name="T28" fmla="*/ 1383 w 5752"/>
                  <a:gd name="T29" fmla="*/ 913 h 2582"/>
                  <a:gd name="T30" fmla="*/ 1568 w 5752"/>
                  <a:gd name="T31" fmla="*/ 616 h 2582"/>
                  <a:gd name="T32" fmla="*/ 1568 w 5752"/>
                  <a:gd name="T33" fmla="*/ 616 h 2582"/>
                  <a:gd name="T34" fmla="*/ 1661 w 5752"/>
                  <a:gd name="T35" fmla="*/ 594 h 2582"/>
                  <a:gd name="T36" fmla="*/ 1661 w 5752"/>
                  <a:gd name="T37" fmla="*/ 594 h 2582"/>
                  <a:gd name="T38" fmla="*/ 2013 w 5752"/>
                  <a:gd name="T39" fmla="*/ 582 h 2582"/>
                  <a:gd name="T40" fmla="*/ 2013 w 5752"/>
                  <a:gd name="T41" fmla="*/ 582 h 2582"/>
                  <a:gd name="T42" fmla="*/ 3341 w 5752"/>
                  <a:gd name="T43" fmla="*/ 511 h 2582"/>
                  <a:gd name="T44" fmla="*/ 3341 w 5752"/>
                  <a:gd name="T45" fmla="*/ 511 h 2582"/>
                  <a:gd name="T46" fmla="*/ 3715 w 5752"/>
                  <a:gd name="T47" fmla="*/ 19 h 2582"/>
                  <a:gd name="T48" fmla="*/ 3715 w 5752"/>
                  <a:gd name="T49" fmla="*/ 19 h 2582"/>
                  <a:gd name="T50" fmla="*/ 1393 w 5752"/>
                  <a:gd name="T51" fmla="*/ 19 h 2582"/>
                  <a:gd name="T52" fmla="*/ 1393 w 5752"/>
                  <a:gd name="T53" fmla="*/ 19 h 2582"/>
                  <a:gd name="T54" fmla="*/ 0 w 5752"/>
                  <a:gd name="T55" fmla="*/ 926 h 2582"/>
                  <a:gd name="T56" fmla="*/ 25 w 5752"/>
                  <a:gd name="T57" fmla="*/ 1029 h 2582"/>
                  <a:gd name="T58" fmla="*/ 374 w 5752"/>
                  <a:gd name="T59" fmla="*/ 2496 h 2582"/>
                  <a:gd name="T60" fmla="*/ 394 w 5752"/>
                  <a:gd name="T61" fmla="*/ 2581 h 2582"/>
                  <a:gd name="T62" fmla="*/ 3996 w 5752"/>
                  <a:gd name="T63" fmla="*/ 1948 h 2582"/>
                  <a:gd name="T64" fmla="*/ 5681 w 5752"/>
                  <a:gd name="T65" fmla="*/ 787 h 2582"/>
                  <a:gd name="T66" fmla="*/ 5681 w 5752"/>
                  <a:gd name="T67" fmla="*/ 787 h 2582"/>
                  <a:gd name="T68" fmla="*/ 5353 w 5752"/>
                  <a:gd name="T69" fmla="*/ 368 h 2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752" h="2582">
                    <a:moveTo>
                      <a:pt x="5353" y="368"/>
                    </a:moveTo>
                    <a:lnTo>
                      <a:pt x="5353" y="368"/>
                    </a:lnTo>
                    <a:cubicBezTo>
                      <a:pt x="5305" y="368"/>
                      <a:pt x="5260" y="380"/>
                      <a:pt x="5219" y="401"/>
                    </a:cubicBezTo>
                    <a:lnTo>
                      <a:pt x="3782" y="1150"/>
                    </a:lnTo>
                    <a:lnTo>
                      <a:pt x="3782" y="1150"/>
                    </a:lnTo>
                    <a:cubicBezTo>
                      <a:pt x="3746" y="1170"/>
                      <a:pt x="3705" y="1180"/>
                      <a:pt x="3663" y="1180"/>
                    </a:cubicBezTo>
                    <a:lnTo>
                      <a:pt x="2730" y="1180"/>
                    </a:lnTo>
                    <a:lnTo>
                      <a:pt x="1543" y="1180"/>
                    </a:lnTo>
                    <a:lnTo>
                      <a:pt x="1542" y="1180"/>
                    </a:lnTo>
                    <a:lnTo>
                      <a:pt x="1542" y="1180"/>
                    </a:lnTo>
                    <a:cubicBezTo>
                      <a:pt x="1500" y="1162"/>
                      <a:pt x="1463" y="1134"/>
                      <a:pt x="1438" y="1096"/>
                    </a:cubicBezTo>
                    <a:lnTo>
                      <a:pt x="1438" y="1096"/>
                    </a:lnTo>
                    <a:cubicBezTo>
                      <a:pt x="1404" y="1043"/>
                      <a:pt x="1383" y="981"/>
                      <a:pt x="1383" y="913"/>
                    </a:cubicBezTo>
                    <a:lnTo>
                      <a:pt x="1383" y="913"/>
                    </a:lnTo>
                    <a:lnTo>
                      <a:pt x="1383" y="913"/>
                    </a:lnTo>
                    <a:cubicBezTo>
                      <a:pt x="1383" y="783"/>
                      <a:pt x="1459" y="670"/>
                      <a:pt x="1568" y="616"/>
                    </a:cubicBezTo>
                    <a:lnTo>
                      <a:pt x="1568" y="616"/>
                    </a:lnTo>
                    <a:cubicBezTo>
                      <a:pt x="1597" y="602"/>
                      <a:pt x="1629" y="595"/>
                      <a:pt x="1661" y="594"/>
                    </a:cubicBezTo>
                    <a:lnTo>
                      <a:pt x="1661" y="594"/>
                    </a:lnTo>
                    <a:cubicBezTo>
                      <a:pt x="1753" y="591"/>
                      <a:pt x="1875" y="587"/>
                      <a:pt x="2013" y="582"/>
                    </a:cubicBezTo>
                    <a:lnTo>
                      <a:pt x="2013" y="582"/>
                    </a:lnTo>
                    <a:cubicBezTo>
                      <a:pt x="2452" y="567"/>
                      <a:pt x="3052" y="541"/>
                      <a:pt x="3341" y="511"/>
                    </a:cubicBezTo>
                    <a:lnTo>
                      <a:pt x="3341" y="511"/>
                    </a:lnTo>
                    <a:cubicBezTo>
                      <a:pt x="3828" y="460"/>
                      <a:pt x="3715" y="19"/>
                      <a:pt x="3715" y="19"/>
                    </a:cubicBezTo>
                    <a:lnTo>
                      <a:pt x="3715" y="19"/>
                    </a:lnTo>
                    <a:cubicBezTo>
                      <a:pt x="3715" y="19"/>
                      <a:pt x="2142" y="0"/>
                      <a:pt x="1393" y="19"/>
                    </a:cubicBezTo>
                    <a:lnTo>
                      <a:pt x="1393" y="19"/>
                    </a:lnTo>
                    <a:cubicBezTo>
                      <a:pt x="781" y="34"/>
                      <a:pt x="194" y="687"/>
                      <a:pt x="0" y="926"/>
                    </a:cubicBezTo>
                    <a:lnTo>
                      <a:pt x="25" y="1029"/>
                    </a:lnTo>
                    <a:lnTo>
                      <a:pt x="374" y="2496"/>
                    </a:lnTo>
                    <a:lnTo>
                      <a:pt x="394" y="2581"/>
                    </a:lnTo>
                    <a:lnTo>
                      <a:pt x="3996" y="1948"/>
                    </a:lnTo>
                    <a:lnTo>
                      <a:pt x="5681" y="787"/>
                    </a:lnTo>
                    <a:lnTo>
                      <a:pt x="5681" y="787"/>
                    </a:lnTo>
                    <a:cubicBezTo>
                      <a:pt x="5751" y="412"/>
                      <a:pt x="5491" y="366"/>
                      <a:pt x="5353" y="368"/>
                    </a:cubicBezTo>
                  </a:path>
                </a:pathLst>
              </a:custGeom>
              <a:solidFill>
                <a:srgbClr val="FFC79D"/>
              </a:solidFill>
              <a:ln>
                <a:noFill/>
              </a:ln>
              <a:effectLst/>
              <a:extLst>
                <a:ext uri="{91240B29-F687-4F45-9708-019B960494DF}">
                  <a14:hiddenLine xmlns:a14="http://schemas.microsoft.com/office/drawing/2010/main" w="9525" cap="flat">
                    <a:solidFill>
                      <a:srgbClr val="11134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24" name="Freeform 75">
                <a:extLst>
                  <a:ext uri="{FF2B5EF4-FFF2-40B4-BE49-F238E27FC236}">
                    <a16:creationId xmlns:a16="http://schemas.microsoft.com/office/drawing/2014/main" id="{C3560016-DCFF-8A42-8081-7FC9C9352170}"/>
                  </a:ext>
                </a:extLst>
              </p:cNvPr>
              <p:cNvSpPr>
                <a:spLocks noChangeArrowheads="1"/>
              </p:cNvSpPr>
              <p:nvPr/>
            </p:nvSpPr>
            <p:spPr bwMode="auto">
              <a:xfrm>
                <a:off x="1510340" y="9165081"/>
                <a:ext cx="3125545" cy="3801187"/>
              </a:xfrm>
              <a:custGeom>
                <a:avLst/>
                <a:gdLst>
                  <a:gd name="T0" fmla="*/ 2407 w 2510"/>
                  <a:gd name="T1" fmla="*/ 1930 h 3053"/>
                  <a:gd name="T2" fmla="*/ 2387 w 2510"/>
                  <a:gd name="T3" fmla="*/ 1845 h 3053"/>
                  <a:gd name="T4" fmla="*/ 2038 w 2510"/>
                  <a:gd name="T5" fmla="*/ 378 h 3053"/>
                  <a:gd name="T6" fmla="*/ 2013 w 2510"/>
                  <a:gd name="T7" fmla="*/ 275 h 3053"/>
                  <a:gd name="T8" fmla="*/ 1948 w 2510"/>
                  <a:gd name="T9" fmla="*/ 0 h 3053"/>
                  <a:gd name="T10" fmla="*/ 0 w 2510"/>
                  <a:gd name="T11" fmla="*/ 487 h 3053"/>
                  <a:gd name="T12" fmla="*/ 0 w 2510"/>
                  <a:gd name="T13" fmla="*/ 3052 h 3053"/>
                  <a:gd name="T14" fmla="*/ 2509 w 2510"/>
                  <a:gd name="T15" fmla="*/ 2359 h 3053"/>
                  <a:gd name="T16" fmla="*/ 2407 w 2510"/>
                  <a:gd name="T17" fmla="*/ 1930 h 3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10" h="3053">
                    <a:moveTo>
                      <a:pt x="2407" y="1930"/>
                    </a:moveTo>
                    <a:lnTo>
                      <a:pt x="2387" y="1845"/>
                    </a:lnTo>
                    <a:lnTo>
                      <a:pt x="2038" y="378"/>
                    </a:lnTo>
                    <a:lnTo>
                      <a:pt x="2013" y="275"/>
                    </a:lnTo>
                    <a:lnTo>
                      <a:pt x="1948" y="0"/>
                    </a:lnTo>
                    <a:lnTo>
                      <a:pt x="0" y="487"/>
                    </a:lnTo>
                    <a:lnTo>
                      <a:pt x="0" y="3052"/>
                    </a:lnTo>
                    <a:lnTo>
                      <a:pt x="2509" y="2359"/>
                    </a:lnTo>
                    <a:lnTo>
                      <a:pt x="2407" y="1930"/>
                    </a:lnTo>
                  </a:path>
                </a:pathLst>
              </a:custGeom>
              <a:solidFill>
                <a:schemeClr val="accent2"/>
              </a:solidFill>
              <a:ln>
                <a:noFill/>
              </a:ln>
              <a:effectLst/>
            </p:spPr>
            <p:txBody>
              <a:bodyPr wrap="none" anchor="ctr"/>
              <a:lstStyle/>
              <a:p>
                <a:endParaRPr lang="en-US" dirty="0">
                  <a:latin typeface="Poppins" pitchFamily="2" charset="77"/>
                </a:endParaRPr>
              </a:p>
            </p:txBody>
          </p:sp>
          <p:sp>
            <p:nvSpPr>
              <p:cNvPr id="25" name="Freeform 76">
                <a:extLst>
                  <a:ext uri="{FF2B5EF4-FFF2-40B4-BE49-F238E27FC236}">
                    <a16:creationId xmlns:a16="http://schemas.microsoft.com/office/drawing/2014/main" id="{56514A5A-F40F-3F4F-9BF7-0ABBF10E73FC}"/>
                  </a:ext>
                </a:extLst>
              </p:cNvPr>
              <p:cNvSpPr>
                <a:spLocks noChangeArrowheads="1"/>
              </p:cNvSpPr>
              <p:nvPr/>
            </p:nvSpPr>
            <p:spPr bwMode="auto">
              <a:xfrm>
                <a:off x="7854812" y="8374081"/>
                <a:ext cx="714095" cy="395500"/>
              </a:xfrm>
              <a:custGeom>
                <a:avLst/>
                <a:gdLst>
                  <a:gd name="T0" fmla="*/ 36 w 573"/>
                  <a:gd name="T1" fmla="*/ 0 h 317"/>
                  <a:gd name="T2" fmla="*/ 36 w 573"/>
                  <a:gd name="T3" fmla="*/ 0 h 317"/>
                  <a:gd name="T4" fmla="*/ 229 w 573"/>
                  <a:gd name="T5" fmla="*/ 309 h 317"/>
                  <a:gd name="T6" fmla="*/ 229 w 573"/>
                  <a:gd name="T7" fmla="*/ 309 h 317"/>
                  <a:gd name="T8" fmla="*/ 572 w 573"/>
                  <a:gd name="T9" fmla="*/ 5 h 317"/>
                  <a:gd name="T10" fmla="*/ 36 w 573"/>
                  <a:gd name="T11" fmla="*/ 0 h 317"/>
                </a:gdLst>
                <a:ahLst/>
                <a:cxnLst>
                  <a:cxn ang="0">
                    <a:pos x="T0" y="T1"/>
                  </a:cxn>
                  <a:cxn ang="0">
                    <a:pos x="T2" y="T3"/>
                  </a:cxn>
                  <a:cxn ang="0">
                    <a:pos x="T4" y="T5"/>
                  </a:cxn>
                  <a:cxn ang="0">
                    <a:pos x="T6" y="T7"/>
                  </a:cxn>
                  <a:cxn ang="0">
                    <a:pos x="T8" y="T9"/>
                  </a:cxn>
                  <a:cxn ang="0">
                    <a:pos x="T10" y="T11"/>
                  </a:cxn>
                </a:cxnLst>
                <a:rect l="0" t="0" r="r" b="b"/>
                <a:pathLst>
                  <a:path w="573" h="317">
                    <a:moveTo>
                      <a:pt x="36" y="0"/>
                    </a:moveTo>
                    <a:lnTo>
                      <a:pt x="36" y="0"/>
                    </a:lnTo>
                    <a:cubicBezTo>
                      <a:pt x="36" y="0"/>
                      <a:pt x="0" y="303"/>
                      <a:pt x="229" y="309"/>
                    </a:cubicBezTo>
                    <a:lnTo>
                      <a:pt x="229" y="309"/>
                    </a:lnTo>
                    <a:cubicBezTo>
                      <a:pt x="458" y="316"/>
                      <a:pt x="565" y="161"/>
                      <a:pt x="572" y="5"/>
                    </a:cubicBezTo>
                    <a:lnTo>
                      <a:pt x="36" y="0"/>
                    </a:lnTo>
                  </a:path>
                </a:pathLst>
              </a:custGeom>
              <a:solidFill>
                <a:srgbClr val="111340">
                  <a:alpha val="10000"/>
                </a:srgbClr>
              </a:solidFill>
              <a:ln>
                <a:noFill/>
              </a:ln>
              <a:effectLst/>
            </p:spPr>
            <p:txBody>
              <a:bodyPr wrap="none" anchor="ctr"/>
              <a:lstStyle/>
              <a:p>
                <a:endParaRPr lang="en-US" dirty="0">
                  <a:latin typeface="Poppins" pitchFamily="2" charset="77"/>
                </a:endParaRPr>
              </a:p>
            </p:txBody>
          </p:sp>
          <p:sp>
            <p:nvSpPr>
              <p:cNvPr id="26" name="Freeform 77">
                <a:extLst>
                  <a:ext uri="{FF2B5EF4-FFF2-40B4-BE49-F238E27FC236}">
                    <a16:creationId xmlns:a16="http://schemas.microsoft.com/office/drawing/2014/main" id="{56559729-601D-B64C-AF92-75254A0CC4C7}"/>
                  </a:ext>
                </a:extLst>
              </p:cNvPr>
              <p:cNvSpPr>
                <a:spLocks noChangeArrowheads="1"/>
              </p:cNvSpPr>
              <p:nvPr/>
            </p:nvSpPr>
            <p:spPr bwMode="auto">
              <a:xfrm>
                <a:off x="10409074" y="9115645"/>
                <a:ext cx="686633" cy="609727"/>
              </a:xfrm>
              <a:custGeom>
                <a:avLst/>
                <a:gdLst>
                  <a:gd name="T0" fmla="*/ 552 w 553"/>
                  <a:gd name="T1" fmla="*/ 177 h 488"/>
                  <a:gd name="T2" fmla="*/ 552 w 553"/>
                  <a:gd name="T3" fmla="*/ 177 h 488"/>
                  <a:gd name="T4" fmla="*/ 138 w 553"/>
                  <a:gd name="T5" fmla="*/ 235 h 488"/>
                  <a:gd name="T6" fmla="*/ 138 w 553"/>
                  <a:gd name="T7" fmla="*/ 235 h 488"/>
                  <a:gd name="T8" fmla="*/ 103 w 553"/>
                  <a:gd name="T9" fmla="*/ 487 h 488"/>
                  <a:gd name="T10" fmla="*/ 552 w 553"/>
                  <a:gd name="T11" fmla="*/ 177 h 488"/>
                </a:gdLst>
                <a:ahLst/>
                <a:cxnLst>
                  <a:cxn ang="0">
                    <a:pos x="T0" y="T1"/>
                  </a:cxn>
                  <a:cxn ang="0">
                    <a:pos x="T2" y="T3"/>
                  </a:cxn>
                  <a:cxn ang="0">
                    <a:pos x="T4" y="T5"/>
                  </a:cxn>
                  <a:cxn ang="0">
                    <a:pos x="T6" y="T7"/>
                  </a:cxn>
                  <a:cxn ang="0">
                    <a:pos x="T8" y="T9"/>
                  </a:cxn>
                  <a:cxn ang="0">
                    <a:pos x="T10" y="T11"/>
                  </a:cxn>
                </a:cxnLst>
                <a:rect l="0" t="0" r="r" b="b"/>
                <a:pathLst>
                  <a:path w="553" h="488">
                    <a:moveTo>
                      <a:pt x="552" y="177"/>
                    </a:moveTo>
                    <a:lnTo>
                      <a:pt x="552" y="177"/>
                    </a:lnTo>
                    <a:cubicBezTo>
                      <a:pt x="552" y="177"/>
                      <a:pt x="393" y="0"/>
                      <a:pt x="138" y="235"/>
                    </a:cubicBezTo>
                    <a:lnTo>
                      <a:pt x="138" y="235"/>
                    </a:lnTo>
                    <a:cubicBezTo>
                      <a:pt x="138" y="235"/>
                      <a:pt x="0" y="329"/>
                      <a:pt x="103" y="487"/>
                    </a:cubicBezTo>
                    <a:lnTo>
                      <a:pt x="552" y="177"/>
                    </a:lnTo>
                  </a:path>
                </a:pathLst>
              </a:custGeom>
              <a:solidFill>
                <a:srgbClr val="111340">
                  <a:alpha val="10000"/>
                </a:srgbClr>
              </a:solidFill>
              <a:ln>
                <a:noFill/>
              </a:ln>
              <a:effectLst/>
            </p:spPr>
            <p:txBody>
              <a:bodyPr wrap="none" anchor="ctr"/>
              <a:lstStyle/>
              <a:p>
                <a:endParaRPr lang="en-US" dirty="0">
                  <a:latin typeface="Poppins" pitchFamily="2" charset="77"/>
                </a:endParaRPr>
              </a:p>
            </p:txBody>
          </p:sp>
          <p:sp>
            <p:nvSpPr>
              <p:cNvPr id="27" name="Freeform 84">
                <a:extLst>
                  <a:ext uri="{FF2B5EF4-FFF2-40B4-BE49-F238E27FC236}">
                    <a16:creationId xmlns:a16="http://schemas.microsoft.com/office/drawing/2014/main" id="{F852D133-CB63-724B-8F52-AE6469772CA8}"/>
                  </a:ext>
                </a:extLst>
              </p:cNvPr>
              <p:cNvSpPr>
                <a:spLocks noChangeArrowheads="1"/>
              </p:cNvSpPr>
              <p:nvPr/>
            </p:nvSpPr>
            <p:spPr bwMode="auto">
              <a:xfrm>
                <a:off x="3224171" y="9588047"/>
                <a:ext cx="587757" cy="587753"/>
              </a:xfrm>
              <a:custGeom>
                <a:avLst/>
                <a:gdLst>
                  <a:gd name="T0" fmla="*/ 473 w 474"/>
                  <a:gd name="T1" fmla="*/ 236 h 473"/>
                  <a:gd name="T2" fmla="*/ 473 w 474"/>
                  <a:gd name="T3" fmla="*/ 236 h 473"/>
                  <a:gd name="T4" fmla="*/ 237 w 474"/>
                  <a:gd name="T5" fmla="*/ 472 h 473"/>
                  <a:gd name="T6" fmla="*/ 237 w 474"/>
                  <a:gd name="T7" fmla="*/ 472 h 473"/>
                  <a:gd name="T8" fmla="*/ 0 w 474"/>
                  <a:gd name="T9" fmla="*/ 236 h 473"/>
                  <a:gd name="T10" fmla="*/ 0 w 474"/>
                  <a:gd name="T11" fmla="*/ 236 h 473"/>
                  <a:gd name="T12" fmla="*/ 237 w 474"/>
                  <a:gd name="T13" fmla="*/ 0 h 473"/>
                  <a:gd name="T14" fmla="*/ 237 w 474"/>
                  <a:gd name="T15" fmla="*/ 0 h 473"/>
                  <a:gd name="T16" fmla="*/ 473 w 474"/>
                  <a:gd name="T17" fmla="*/ 236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4" h="473">
                    <a:moveTo>
                      <a:pt x="473" y="236"/>
                    </a:moveTo>
                    <a:lnTo>
                      <a:pt x="473" y="236"/>
                    </a:lnTo>
                    <a:cubicBezTo>
                      <a:pt x="473" y="366"/>
                      <a:pt x="367" y="472"/>
                      <a:pt x="237" y="472"/>
                    </a:cubicBezTo>
                    <a:lnTo>
                      <a:pt x="237" y="472"/>
                    </a:lnTo>
                    <a:cubicBezTo>
                      <a:pt x="106" y="472"/>
                      <a:pt x="0" y="366"/>
                      <a:pt x="0" y="236"/>
                    </a:cubicBezTo>
                    <a:lnTo>
                      <a:pt x="0" y="236"/>
                    </a:lnTo>
                    <a:cubicBezTo>
                      <a:pt x="0" y="106"/>
                      <a:pt x="106" y="0"/>
                      <a:pt x="237" y="0"/>
                    </a:cubicBezTo>
                    <a:lnTo>
                      <a:pt x="237" y="0"/>
                    </a:lnTo>
                    <a:cubicBezTo>
                      <a:pt x="367" y="0"/>
                      <a:pt x="473" y="106"/>
                      <a:pt x="473" y="236"/>
                    </a:cubicBezTo>
                  </a:path>
                </a:pathLst>
              </a:custGeom>
              <a:solidFill>
                <a:srgbClr val="111340">
                  <a:alpha val="40000"/>
                </a:srgbClr>
              </a:solidFill>
              <a:ln>
                <a:noFill/>
              </a:ln>
              <a:effectLst/>
            </p:spPr>
            <p:txBody>
              <a:bodyPr wrap="none" anchor="ctr"/>
              <a:lstStyle/>
              <a:p>
                <a:endParaRPr lang="en-US" dirty="0">
                  <a:latin typeface="Poppins" pitchFamily="2" charset="77"/>
                </a:endParaRPr>
              </a:p>
            </p:txBody>
          </p:sp>
          <p:sp>
            <p:nvSpPr>
              <p:cNvPr id="28" name="Freeform 85">
                <a:extLst>
                  <a:ext uri="{FF2B5EF4-FFF2-40B4-BE49-F238E27FC236}">
                    <a16:creationId xmlns:a16="http://schemas.microsoft.com/office/drawing/2014/main" id="{D56D52AA-3AB3-BB4F-A6A6-6F5017809161}"/>
                  </a:ext>
                </a:extLst>
              </p:cNvPr>
              <p:cNvSpPr>
                <a:spLocks noChangeArrowheads="1"/>
              </p:cNvSpPr>
              <p:nvPr/>
            </p:nvSpPr>
            <p:spPr bwMode="auto">
              <a:xfrm>
                <a:off x="3520795" y="10406510"/>
                <a:ext cx="587757" cy="587757"/>
              </a:xfrm>
              <a:custGeom>
                <a:avLst/>
                <a:gdLst>
                  <a:gd name="T0" fmla="*/ 471 w 472"/>
                  <a:gd name="T1" fmla="*/ 236 h 473"/>
                  <a:gd name="T2" fmla="*/ 471 w 472"/>
                  <a:gd name="T3" fmla="*/ 236 h 473"/>
                  <a:gd name="T4" fmla="*/ 236 w 472"/>
                  <a:gd name="T5" fmla="*/ 472 h 473"/>
                  <a:gd name="T6" fmla="*/ 236 w 472"/>
                  <a:gd name="T7" fmla="*/ 472 h 473"/>
                  <a:gd name="T8" fmla="*/ 0 w 472"/>
                  <a:gd name="T9" fmla="*/ 236 h 473"/>
                  <a:gd name="T10" fmla="*/ 0 w 472"/>
                  <a:gd name="T11" fmla="*/ 236 h 473"/>
                  <a:gd name="T12" fmla="*/ 236 w 472"/>
                  <a:gd name="T13" fmla="*/ 0 h 473"/>
                  <a:gd name="T14" fmla="*/ 236 w 472"/>
                  <a:gd name="T15" fmla="*/ 0 h 473"/>
                  <a:gd name="T16" fmla="*/ 471 w 472"/>
                  <a:gd name="T17" fmla="*/ 236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2" h="473">
                    <a:moveTo>
                      <a:pt x="471" y="236"/>
                    </a:moveTo>
                    <a:lnTo>
                      <a:pt x="471" y="236"/>
                    </a:lnTo>
                    <a:cubicBezTo>
                      <a:pt x="471" y="366"/>
                      <a:pt x="366" y="472"/>
                      <a:pt x="236" y="472"/>
                    </a:cubicBezTo>
                    <a:lnTo>
                      <a:pt x="236" y="472"/>
                    </a:lnTo>
                    <a:cubicBezTo>
                      <a:pt x="105" y="472"/>
                      <a:pt x="0" y="366"/>
                      <a:pt x="0" y="236"/>
                    </a:cubicBezTo>
                    <a:lnTo>
                      <a:pt x="0" y="236"/>
                    </a:lnTo>
                    <a:cubicBezTo>
                      <a:pt x="0" y="106"/>
                      <a:pt x="105" y="0"/>
                      <a:pt x="236" y="0"/>
                    </a:cubicBezTo>
                    <a:lnTo>
                      <a:pt x="236" y="0"/>
                    </a:lnTo>
                    <a:cubicBezTo>
                      <a:pt x="366" y="0"/>
                      <a:pt x="471" y="106"/>
                      <a:pt x="471" y="236"/>
                    </a:cubicBezTo>
                  </a:path>
                </a:pathLst>
              </a:custGeom>
              <a:solidFill>
                <a:srgbClr val="111340">
                  <a:alpha val="40000"/>
                </a:srgbClr>
              </a:solidFill>
              <a:ln>
                <a:noFill/>
              </a:ln>
              <a:effectLst/>
            </p:spPr>
            <p:txBody>
              <a:bodyPr wrap="none" anchor="ctr"/>
              <a:lstStyle/>
              <a:p>
                <a:endParaRPr lang="en-US" dirty="0">
                  <a:latin typeface="Poppins" pitchFamily="2" charset="77"/>
                </a:endParaRPr>
              </a:p>
            </p:txBody>
          </p:sp>
        </p:grpSp>
      </p:grpSp>
      <p:sp>
        <p:nvSpPr>
          <p:cNvPr id="35" name="Round Same Side Corner Rectangle 34">
            <a:extLst>
              <a:ext uri="{FF2B5EF4-FFF2-40B4-BE49-F238E27FC236}">
                <a16:creationId xmlns:a16="http://schemas.microsoft.com/office/drawing/2014/main" id="{ECFCD222-A90B-604D-AF81-6DC4B91810F2}"/>
              </a:ext>
            </a:extLst>
          </p:cNvPr>
          <p:cNvSpPr/>
          <p:nvPr/>
        </p:nvSpPr>
        <p:spPr>
          <a:xfrm rot="16200000">
            <a:off x="4868796" y="1618506"/>
            <a:ext cx="777265" cy="777267"/>
          </a:xfrm>
          <a:prstGeom prst="round2SameRect">
            <a:avLst>
              <a:gd name="adj1" fmla="val 5000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Poppins" pitchFamily="2" charset="77"/>
            </a:endParaRPr>
          </a:p>
        </p:txBody>
      </p:sp>
      <p:sp>
        <p:nvSpPr>
          <p:cNvPr id="36" name="Round Same Side Corner Rectangle 35">
            <a:extLst>
              <a:ext uri="{FF2B5EF4-FFF2-40B4-BE49-F238E27FC236}">
                <a16:creationId xmlns:a16="http://schemas.microsoft.com/office/drawing/2014/main" id="{2355431F-F8B6-EF45-A3A2-2D450688394B}"/>
              </a:ext>
            </a:extLst>
          </p:cNvPr>
          <p:cNvSpPr/>
          <p:nvPr/>
        </p:nvSpPr>
        <p:spPr>
          <a:xfrm rot="16200000">
            <a:off x="4883003" y="2616323"/>
            <a:ext cx="777265" cy="777267"/>
          </a:xfrm>
          <a:prstGeom prst="round2SameRect">
            <a:avLst>
              <a:gd name="adj1" fmla="val 50000"/>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Poppins" pitchFamily="2" charset="77"/>
            </a:endParaRPr>
          </a:p>
        </p:txBody>
      </p:sp>
      <p:sp>
        <p:nvSpPr>
          <p:cNvPr id="37" name="Round Same Side Corner Rectangle 36">
            <a:extLst>
              <a:ext uri="{FF2B5EF4-FFF2-40B4-BE49-F238E27FC236}">
                <a16:creationId xmlns:a16="http://schemas.microsoft.com/office/drawing/2014/main" id="{392DD378-3D4D-784A-96A6-D3E82A62133B}"/>
              </a:ext>
            </a:extLst>
          </p:cNvPr>
          <p:cNvSpPr/>
          <p:nvPr/>
        </p:nvSpPr>
        <p:spPr>
          <a:xfrm rot="16200000">
            <a:off x="4883003" y="3587618"/>
            <a:ext cx="777265" cy="777267"/>
          </a:xfrm>
          <a:prstGeom prst="round2SameRect">
            <a:avLst>
              <a:gd name="adj1" fmla="val 50000"/>
              <a:gd name="adj2"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Poppins" pitchFamily="2" charset="77"/>
            </a:endParaRPr>
          </a:p>
        </p:txBody>
      </p:sp>
      <p:sp>
        <p:nvSpPr>
          <p:cNvPr id="38" name="Round Same Side Corner Rectangle 37">
            <a:extLst>
              <a:ext uri="{FF2B5EF4-FFF2-40B4-BE49-F238E27FC236}">
                <a16:creationId xmlns:a16="http://schemas.microsoft.com/office/drawing/2014/main" id="{8F37D088-23CF-E54D-8E0A-AC403579775A}"/>
              </a:ext>
            </a:extLst>
          </p:cNvPr>
          <p:cNvSpPr/>
          <p:nvPr/>
        </p:nvSpPr>
        <p:spPr>
          <a:xfrm rot="16200000">
            <a:off x="4868797" y="4576307"/>
            <a:ext cx="777265" cy="777267"/>
          </a:xfrm>
          <a:prstGeom prst="round2SameRect">
            <a:avLst>
              <a:gd name="adj1" fmla="val 50000"/>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Poppins" pitchFamily="2" charset="77"/>
            </a:endParaRPr>
          </a:p>
        </p:txBody>
      </p:sp>
      <p:sp>
        <p:nvSpPr>
          <p:cNvPr id="4" name="TextBox 3">
            <a:extLst>
              <a:ext uri="{FF2B5EF4-FFF2-40B4-BE49-F238E27FC236}">
                <a16:creationId xmlns:a16="http://schemas.microsoft.com/office/drawing/2014/main" id="{91204051-E45E-874B-9D3F-DAEA1E070EEA}"/>
              </a:ext>
            </a:extLst>
          </p:cNvPr>
          <p:cNvSpPr txBox="1"/>
          <p:nvPr/>
        </p:nvSpPr>
        <p:spPr>
          <a:xfrm>
            <a:off x="762001" y="329579"/>
            <a:ext cx="10668000" cy="661720"/>
          </a:xfrm>
          <a:prstGeom prst="rect">
            <a:avLst/>
          </a:prstGeom>
          <a:noFill/>
        </p:spPr>
        <p:txBody>
          <a:bodyPr wrap="square" rtlCol="0" anchor="b">
            <a:spAutoFit/>
          </a:bodyPr>
          <a:lstStyle/>
          <a:p>
            <a:pPr algn="ctr"/>
            <a:r>
              <a:rPr lang="en-US" sz="3700" b="1" spc="-145" dirty="0">
                <a:solidFill>
                  <a:schemeClr val="tx2"/>
                </a:solidFill>
                <a:latin typeface="Poppins" pitchFamily="2" charset="77"/>
                <a:cs typeface="Poppins" pitchFamily="2" charset="77"/>
              </a:rPr>
              <a:t>MONEY INFOGRAPHICS</a:t>
            </a:r>
          </a:p>
        </p:txBody>
      </p:sp>
      <p:sp>
        <p:nvSpPr>
          <p:cNvPr id="5" name="TextBox 4">
            <a:extLst>
              <a:ext uri="{FF2B5EF4-FFF2-40B4-BE49-F238E27FC236}">
                <a16:creationId xmlns:a16="http://schemas.microsoft.com/office/drawing/2014/main" id="{2C1B006F-E6AD-FB42-9485-1DA12BD91B05}"/>
              </a:ext>
            </a:extLst>
          </p:cNvPr>
          <p:cNvSpPr txBox="1"/>
          <p:nvPr/>
        </p:nvSpPr>
        <p:spPr>
          <a:xfrm>
            <a:off x="762001" y="947744"/>
            <a:ext cx="10667999" cy="323165"/>
          </a:xfrm>
          <a:prstGeom prst="rect">
            <a:avLst/>
          </a:prstGeom>
          <a:noFill/>
        </p:spPr>
        <p:txBody>
          <a:bodyPr wrap="square" rtlCol="0">
            <a:spAutoFit/>
          </a:bodyPr>
          <a:lstStyle/>
          <a:p>
            <a:pPr algn="ctr"/>
            <a:r>
              <a:rPr lang="en-US" sz="1500" spc="-60" dirty="0">
                <a:latin typeface="Poppins" pitchFamily="2" charset="77"/>
                <a:cs typeface="Poppins" pitchFamily="2" charset="77"/>
              </a:rPr>
              <a:t>Make a big impact with our professional slides and charts</a:t>
            </a:r>
          </a:p>
        </p:txBody>
      </p:sp>
      <p:sp>
        <p:nvSpPr>
          <p:cNvPr id="6" name="TextBox 5">
            <a:extLst>
              <a:ext uri="{FF2B5EF4-FFF2-40B4-BE49-F238E27FC236}">
                <a16:creationId xmlns:a16="http://schemas.microsoft.com/office/drawing/2014/main" id="{34EF50FB-886A-7A46-9C7A-093EF57C0250}"/>
              </a:ext>
            </a:extLst>
          </p:cNvPr>
          <p:cNvSpPr txBox="1"/>
          <p:nvPr/>
        </p:nvSpPr>
        <p:spPr>
          <a:xfrm>
            <a:off x="5893233" y="1611321"/>
            <a:ext cx="3345631" cy="353943"/>
          </a:xfrm>
          <a:prstGeom prst="rect">
            <a:avLst/>
          </a:prstGeom>
          <a:noFill/>
        </p:spPr>
        <p:txBody>
          <a:bodyPr wrap="square" rtlCol="0" anchor="b">
            <a:spAutoFit/>
          </a:bodyPr>
          <a:lstStyle/>
          <a:p>
            <a:r>
              <a:rPr lang="en-US" sz="1700" b="1" spc="-15" dirty="0">
                <a:solidFill>
                  <a:schemeClr val="tx2"/>
                </a:solidFill>
                <a:latin typeface="Poppins" pitchFamily="2" charset="77"/>
                <a:cs typeface="Poppins" pitchFamily="2" charset="77"/>
              </a:rPr>
              <a:t>TK EXPANSION</a:t>
            </a:r>
          </a:p>
        </p:txBody>
      </p:sp>
      <p:sp>
        <p:nvSpPr>
          <p:cNvPr id="7" name="TextBox 6">
            <a:extLst>
              <a:ext uri="{FF2B5EF4-FFF2-40B4-BE49-F238E27FC236}">
                <a16:creationId xmlns:a16="http://schemas.microsoft.com/office/drawing/2014/main" id="{24456476-811E-8C49-8E06-107F455A8747}"/>
              </a:ext>
            </a:extLst>
          </p:cNvPr>
          <p:cNvSpPr txBox="1"/>
          <p:nvPr/>
        </p:nvSpPr>
        <p:spPr>
          <a:xfrm>
            <a:off x="5893233" y="1932739"/>
            <a:ext cx="5556725" cy="308546"/>
          </a:xfrm>
          <a:prstGeom prst="rect">
            <a:avLst/>
          </a:prstGeom>
          <a:noFill/>
        </p:spPr>
        <p:txBody>
          <a:bodyPr wrap="square" rtlCol="0">
            <a:spAutoFit/>
          </a:bodyPr>
          <a:lstStyle/>
          <a:p>
            <a:pPr>
              <a:lnSpc>
                <a:spcPts val="1800"/>
              </a:lnSpc>
            </a:pPr>
            <a:r>
              <a:rPr lang="en-US" sz="1200" spc="-10" dirty="0">
                <a:latin typeface="Poppins" pitchFamily="2" charset="77"/>
                <a:cs typeface="Poppins" pitchFamily="2" charset="77"/>
              </a:rPr>
              <a:t>Starts in 2022/23. All 4 year-olds eligible in 2025/26.</a:t>
            </a:r>
          </a:p>
        </p:txBody>
      </p:sp>
      <p:sp>
        <p:nvSpPr>
          <p:cNvPr id="8" name="TextBox 7">
            <a:extLst>
              <a:ext uri="{FF2B5EF4-FFF2-40B4-BE49-F238E27FC236}">
                <a16:creationId xmlns:a16="http://schemas.microsoft.com/office/drawing/2014/main" id="{EA42F5AF-5A81-F648-A060-13BF130C5CCB}"/>
              </a:ext>
            </a:extLst>
          </p:cNvPr>
          <p:cNvSpPr txBox="1"/>
          <p:nvPr/>
        </p:nvSpPr>
        <p:spPr>
          <a:xfrm>
            <a:off x="5893233" y="2600272"/>
            <a:ext cx="5508065" cy="353943"/>
          </a:xfrm>
          <a:prstGeom prst="rect">
            <a:avLst/>
          </a:prstGeom>
          <a:noFill/>
        </p:spPr>
        <p:txBody>
          <a:bodyPr wrap="square" rtlCol="0" anchor="b">
            <a:spAutoFit/>
          </a:bodyPr>
          <a:lstStyle/>
          <a:p>
            <a:r>
              <a:rPr lang="en-US" sz="1700" b="1" spc="-15" dirty="0">
                <a:solidFill>
                  <a:schemeClr val="tx2"/>
                </a:solidFill>
                <a:latin typeface="Poppins" pitchFamily="2" charset="77"/>
                <a:cs typeface="Poppins" pitchFamily="2" charset="77"/>
              </a:rPr>
              <a:t>EXPANED LEARNING OPPORTUNITIES PROGRAM</a:t>
            </a:r>
          </a:p>
        </p:txBody>
      </p:sp>
      <p:sp>
        <p:nvSpPr>
          <p:cNvPr id="9" name="TextBox 8">
            <a:extLst>
              <a:ext uri="{FF2B5EF4-FFF2-40B4-BE49-F238E27FC236}">
                <a16:creationId xmlns:a16="http://schemas.microsoft.com/office/drawing/2014/main" id="{821DC933-3A12-4E49-8B3A-F0D3A505EFA3}"/>
              </a:ext>
            </a:extLst>
          </p:cNvPr>
          <p:cNvSpPr txBox="1"/>
          <p:nvPr/>
        </p:nvSpPr>
        <p:spPr>
          <a:xfrm>
            <a:off x="5898622" y="2872598"/>
            <a:ext cx="5799005" cy="539378"/>
          </a:xfrm>
          <a:prstGeom prst="rect">
            <a:avLst/>
          </a:prstGeom>
          <a:noFill/>
        </p:spPr>
        <p:txBody>
          <a:bodyPr wrap="square" rtlCol="0">
            <a:spAutoFit/>
          </a:bodyPr>
          <a:lstStyle/>
          <a:p>
            <a:pPr>
              <a:lnSpc>
                <a:spcPts val="1800"/>
              </a:lnSpc>
            </a:pPr>
            <a:r>
              <a:rPr lang="en-US" sz="1200" spc="-10" dirty="0">
                <a:latin typeface="Poppins" pitchFamily="2" charset="77"/>
                <a:cs typeface="Poppins" pitchFamily="2" charset="77"/>
              </a:rPr>
              <a:t>Starting 2022/23, requires LEAs to offer 9+ hours of combined learning and care to 100% of unduplicated pupils in grades TK to 6</a:t>
            </a:r>
          </a:p>
        </p:txBody>
      </p:sp>
      <p:sp>
        <p:nvSpPr>
          <p:cNvPr id="10" name="TextBox 9">
            <a:extLst>
              <a:ext uri="{FF2B5EF4-FFF2-40B4-BE49-F238E27FC236}">
                <a16:creationId xmlns:a16="http://schemas.microsoft.com/office/drawing/2014/main" id="{9A05F320-CF44-3C48-89CA-12E19D1D0A91}"/>
              </a:ext>
            </a:extLst>
          </p:cNvPr>
          <p:cNvSpPr txBox="1"/>
          <p:nvPr/>
        </p:nvSpPr>
        <p:spPr>
          <a:xfrm>
            <a:off x="5893233" y="3577016"/>
            <a:ext cx="3345631" cy="353943"/>
          </a:xfrm>
          <a:prstGeom prst="rect">
            <a:avLst/>
          </a:prstGeom>
          <a:noFill/>
        </p:spPr>
        <p:txBody>
          <a:bodyPr wrap="square" rtlCol="0" anchor="b">
            <a:spAutoFit/>
          </a:bodyPr>
          <a:lstStyle/>
          <a:p>
            <a:r>
              <a:rPr lang="en-US" sz="1700" b="1" spc="-15" dirty="0">
                <a:solidFill>
                  <a:schemeClr val="tx2"/>
                </a:solidFill>
                <a:latin typeface="Poppins" pitchFamily="2" charset="77"/>
                <a:cs typeface="Poppins" pitchFamily="2" charset="77"/>
              </a:rPr>
              <a:t>NEW SLOTS</a:t>
            </a:r>
          </a:p>
        </p:txBody>
      </p:sp>
      <p:sp>
        <p:nvSpPr>
          <p:cNvPr id="11" name="TextBox 10">
            <a:extLst>
              <a:ext uri="{FF2B5EF4-FFF2-40B4-BE49-F238E27FC236}">
                <a16:creationId xmlns:a16="http://schemas.microsoft.com/office/drawing/2014/main" id="{32BF4694-ACBA-5145-B105-DAB792511781}"/>
              </a:ext>
            </a:extLst>
          </p:cNvPr>
          <p:cNvSpPr txBox="1"/>
          <p:nvPr/>
        </p:nvSpPr>
        <p:spPr>
          <a:xfrm>
            <a:off x="5893233" y="3858951"/>
            <a:ext cx="5804395" cy="539378"/>
          </a:xfrm>
          <a:prstGeom prst="rect">
            <a:avLst/>
          </a:prstGeom>
          <a:noFill/>
        </p:spPr>
        <p:txBody>
          <a:bodyPr wrap="square" rtlCol="0">
            <a:spAutoFit/>
          </a:bodyPr>
          <a:lstStyle/>
          <a:p>
            <a:pPr>
              <a:lnSpc>
                <a:spcPts val="1800"/>
              </a:lnSpc>
            </a:pPr>
            <a:r>
              <a:rPr lang="en-US" sz="1200" dirty="0">
                <a:solidFill>
                  <a:srgbClr val="000000"/>
                </a:solidFill>
                <a:latin typeface="Poppins" panose="00000500000000000000" pitchFamily="2" charset="0"/>
                <a:cs typeface="Poppins" panose="00000500000000000000" pitchFamily="2" charset="0"/>
              </a:rPr>
              <a:t>208,700 new state preschool and childcare slots rolled out in 2021, 2022, and 2023</a:t>
            </a:r>
            <a:endParaRPr lang="en-US" sz="1200" spc="-10" dirty="0">
              <a:latin typeface="Poppins" panose="00000500000000000000" pitchFamily="2" charset="0"/>
              <a:cs typeface="Poppins" panose="00000500000000000000" pitchFamily="2" charset="0"/>
            </a:endParaRPr>
          </a:p>
        </p:txBody>
      </p:sp>
      <p:sp>
        <p:nvSpPr>
          <p:cNvPr id="12" name="TextBox 11">
            <a:extLst>
              <a:ext uri="{FF2B5EF4-FFF2-40B4-BE49-F238E27FC236}">
                <a16:creationId xmlns:a16="http://schemas.microsoft.com/office/drawing/2014/main" id="{7DC5B9F0-A53D-6B40-9743-9D39ABA52664}"/>
              </a:ext>
            </a:extLst>
          </p:cNvPr>
          <p:cNvSpPr txBox="1"/>
          <p:nvPr/>
        </p:nvSpPr>
        <p:spPr>
          <a:xfrm>
            <a:off x="5893233" y="4576307"/>
            <a:ext cx="3345631" cy="353943"/>
          </a:xfrm>
          <a:prstGeom prst="rect">
            <a:avLst/>
          </a:prstGeom>
          <a:noFill/>
        </p:spPr>
        <p:txBody>
          <a:bodyPr wrap="square" rtlCol="0" anchor="b">
            <a:spAutoFit/>
          </a:bodyPr>
          <a:lstStyle/>
          <a:p>
            <a:r>
              <a:rPr lang="en-US" sz="1700" b="1" spc="-15" dirty="0">
                <a:solidFill>
                  <a:schemeClr val="tx2"/>
                </a:solidFill>
                <a:latin typeface="Poppins" pitchFamily="2" charset="77"/>
                <a:cs typeface="Poppins" pitchFamily="2" charset="77"/>
              </a:rPr>
              <a:t>PREK PLANS</a:t>
            </a:r>
          </a:p>
        </p:txBody>
      </p:sp>
      <p:sp>
        <p:nvSpPr>
          <p:cNvPr id="13" name="TextBox 12">
            <a:extLst>
              <a:ext uri="{FF2B5EF4-FFF2-40B4-BE49-F238E27FC236}">
                <a16:creationId xmlns:a16="http://schemas.microsoft.com/office/drawing/2014/main" id="{994243B1-5325-AC47-8955-158BDF78B805}"/>
              </a:ext>
            </a:extLst>
          </p:cNvPr>
          <p:cNvSpPr txBox="1"/>
          <p:nvPr/>
        </p:nvSpPr>
        <p:spPr>
          <a:xfrm>
            <a:off x="5893233" y="4814195"/>
            <a:ext cx="5804396" cy="1231876"/>
          </a:xfrm>
          <a:prstGeom prst="rect">
            <a:avLst/>
          </a:prstGeom>
          <a:noFill/>
        </p:spPr>
        <p:txBody>
          <a:bodyPr wrap="square" rtlCol="0">
            <a:spAutoFit/>
          </a:bodyPr>
          <a:lstStyle/>
          <a:p>
            <a:pPr>
              <a:lnSpc>
                <a:spcPts val="1800"/>
              </a:lnSpc>
            </a:pPr>
            <a:r>
              <a:rPr lang="en-US" sz="1200" spc="-10" dirty="0">
                <a:latin typeface="Poppins" pitchFamily="2" charset="77"/>
                <a:cs typeface="Poppins" pitchFamily="2" charset="77"/>
              </a:rPr>
              <a:t>All LEAs must create a PreK plan by 6/30/2022 articulating “how all children in the LEA’s attendance area will have access to full-day learning programs the year before kindergarten that meet the needs of parents, including through partnerships” with ELC and expanded learning programs.</a:t>
            </a:r>
          </a:p>
        </p:txBody>
      </p:sp>
      <p:sp>
        <p:nvSpPr>
          <p:cNvPr id="39" name="Title 1">
            <a:extLst>
              <a:ext uri="{FF2B5EF4-FFF2-40B4-BE49-F238E27FC236}">
                <a16:creationId xmlns:a16="http://schemas.microsoft.com/office/drawing/2014/main" id="{0B69CAA6-2B71-40A7-8148-9AA7C0DB518C}"/>
              </a:ext>
            </a:extLst>
          </p:cNvPr>
          <p:cNvSpPr txBox="1">
            <a:spLocks/>
          </p:cNvSpPr>
          <p:nvPr/>
        </p:nvSpPr>
        <p:spPr bwMode="auto">
          <a:xfrm>
            <a:off x="1191390" y="135637"/>
            <a:ext cx="9809219" cy="1181430"/>
          </a:xfrm>
          <a:prstGeom prst="rect">
            <a:avLst/>
          </a:prstGeom>
          <a:solidFill>
            <a:schemeClr val="bg1"/>
          </a:solidFill>
          <a:ln>
            <a:noFill/>
          </a:ln>
        </p:spPr>
        <p:txBody>
          <a:bodyPr vert="horz" wrap="square" lIns="0" tIns="0" rIns="0" bIns="0" numCol="1" anchor="ctr" anchorCtr="0" compatLnSpc="1">
            <a:prstTxWarp prst="textNoShape">
              <a:avLst/>
            </a:prstTxWarp>
            <a:noAutofit/>
          </a:bodyPr>
          <a:lstStyle>
            <a:lvl1pPr algn="ctr" defTabSz="548640" rtl="0" eaLnBrk="0" fontAlgn="base" hangingPunct="0">
              <a:spcBef>
                <a:spcPct val="0"/>
              </a:spcBef>
              <a:spcAft>
                <a:spcPct val="0"/>
              </a:spcAft>
              <a:defRPr sz="5280" kern="1200">
                <a:solidFill>
                  <a:schemeClr val="tx1"/>
                </a:solidFill>
                <a:latin typeface="+mj-lt"/>
                <a:ea typeface="ヒラギノ角ゴ Pro W3" charset="0"/>
                <a:cs typeface="ヒラギノ角ゴ Pro W3" charset="0"/>
              </a:defRPr>
            </a:lvl1pPr>
            <a:lvl2pPr algn="ctr" defTabSz="548640" rtl="0" eaLnBrk="0" fontAlgn="base" hangingPunct="0">
              <a:spcBef>
                <a:spcPct val="0"/>
              </a:spcBef>
              <a:spcAft>
                <a:spcPct val="0"/>
              </a:spcAft>
              <a:defRPr sz="5280">
                <a:solidFill>
                  <a:schemeClr val="tx1"/>
                </a:solidFill>
                <a:latin typeface="Calibri" charset="0"/>
                <a:ea typeface="ヒラギノ角ゴ Pro W3" charset="0"/>
                <a:cs typeface="ヒラギノ角ゴ Pro W3" charset="0"/>
              </a:defRPr>
            </a:lvl2pPr>
            <a:lvl3pPr algn="ctr" defTabSz="548640" rtl="0" eaLnBrk="0" fontAlgn="base" hangingPunct="0">
              <a:spcBef>
                <a:spcPct val="0"/>
              </a:spcBef>
              <a:spcAft>
                <a:spcPct val="0"/>
              </a:spcAft>
              <a:defRPr sz="5280">
                <a:solidFill>
                  <a:schemeClr val="tx1"/>
                </a:solidFill>
                <a:latin typeface="Calibri" charset="0"/>
                <a:ea typeface="ヒラギノ角ゴ Pro W3" charset="0"/>
                <a:cs typeface="ヒラギノ角ゴ Pro W3" charset="0"/>
              </a:defRPr>
            </a:lvl3pPr>
            <a:lvl4pPr algn="ctr" defTabSz="548640" rtl="0" eaLnBrk="0" fontAlgn="base" hangingPunct="0">
              <a:spcBef>
                <a:spcPct val="0"/>
              </a:spcBef>
              <a:spcAft>
                <a:spcPct val="0"/>
              </a:spcAft>
              <a:defRPr sz="5280">
                <a:solidFill>
                  <a:schemeClr val="tx1"/>
                </a:solidFill>
                <a:latin typeface="Calibri" charset="0"/>
                <a:ea typeface="ヒラギノ角ゴ Pro W3" charset="0"/>
                <a:cs typeface="ヒラギノ角ゴ Pro W3" charset="0"/>
              </a:defRPr>
            </a:lvl4pPr>
            <a:lvl5pPr algn="ctr" defTabSz="548640" rtl="0" eaLnBrk="0" fontAlgn="base" hangingPunct="0">
              <a:spcBef>
                <a:spcPct val="0"/>
              </a:spcBef>
              <a:spcAft>
                <a:spcPct val="0"/>
              </a:spcAft>
              <a:defRPr sz="5280">
                <a:solidFill>
                  <a:schemeClr val="tx1"/>
                </a:solidFill>
                <a:latin typeface="Calibri" charset="0"/>
                <a:ea typeface="ヒラギノ角ゴ Pro W3" charset="0"/>
                <a:cs typeface="ヒラギノ角ゴ Pro W3" charset="0"/>
              </a:defRPr>
            </a:lvl5pPr>
            <a:lvl6pPr marL="548640" algn="ctr" defTabSz="548640" rtl="0" fontAlgn="base">
              <a:spcBef>
                <a:spcPct val="0"/>
              </a:spcBef>
              <a:spcAft>
                <a:spcPct val="0"/>
              </a:spcAft>
              <a:defRPr sz="5280">
                <a:solidFill>
                  <a:schemeClr val="tx1"/>
                </a:solidFill>
                <a:latin typeface="Calibri" charset="0"/>
                <a:ea typeface="ヒラギノ角ゴ Pro W3" charset="0"/>
                <a:cs typeface="ヒラギノ角ゴ Pro W3" charset="0"/>
              </a:defRPr>
            </a:lvl6pPr>
            <a:lvl7pPr marL="1097280" algn="ctr" defTabSz="548640" rtl="0" fontAlgn="base">
              <a:spcBef>
                <a:spcPct val="0"/>
              </a:spcBef>
              <a:spcAft>
                <a:spcPct val="0"/>
              </a:spcAft>
              <a:defRPr sz="5280">
                <a:solidFill>
                  <a:schemeClr val="tx1"/>
                </a:solidFill>
                <a:latin typeface="Calibri" charset="0"/>
                <a:ea typeface="ヒラギノ角ゴ Pro W3" charset="0"/>
                <a:cs typeface="ヒラギノ角ゴ Pro W3" charset="0"/>
              </a:defRPr>
            </a:lvl7pPr>
            <a:lvl8pPr marL="1645920" algn="ctr" defTabSz="548640" rtl="0" fontAlgn="base">
              <a:spcBef>
                <a:spcPct val="0"/>
              </a:spcBef>
              <a:spcAft>
                <a:spcPct val="0"/>
              </a:spcAft>
              <a:defRPr sz="5280">
                <a:solidFill>
                  <a:schemeClr val="tx1"/>
                </a:solidFill>
                <a:latin typeface="Calibri" charset="0"/>
                <a:ea typeface="ヒラギノ角ゴ Pro W3" charset="0"/>
                <a:cs typeface="ヒラギノ角ゴ Pro W3" charset="0"/>
              </a:defRPr>
            </a:lvl8pPr>
            <a:lvl9pPr marL="2194560" algn="ctr" defTabSz="548640" rtl="0" fontAlgn="base">
              <a:spcBef>
                <a:spcPct val="0"/>
              </a:spcBef>
              <a:spcAft>
                <a:spcPct val="0"/>
              </a:spcAft>
              <a:defRPr sz="5280">
                <a:solidFill>
                  <a:schemeClr val="tx1"/>
                </a:solidFill>
                <a:latin typeface="Calibri" charset="0"/>
                <a:ea typeface="ヒラギノ角ゴ Pro W3" charset="0"/>
                <a:cs typeface="ヒラギノ角ゴ Pro W3" charset="0"/>
              </a:defRPr>
            </a:lvl9pPr>
          </a:lstStyle>
          <a:p>
            <a:r>
              <a:rPr lang="en-US" sz="2800" b="1" dirty="0">
                <a:solidFill>
                  <a:schemeClr val="accent6">
                    <a:lumMod val="50000"/>
                  </a:schemeClr>
                </a:solidFill>
                <a:latin typeface="Poppins" panose="00000500000000000000" pitchFamily="2" charset="0"/>
                <a:ea typeface="Calibri" panose="020F0502020204030204" pitchFamily="34" charset="0"/>
                <a:cs typeface="Poppins" panose="00000500000000000000" pitchFamily="2" charset="0"/>
              </a:rPr>
              <a:t>2021 BUDGET INVESTMENTS</a:t>
            </a:r>
            <a:endParaRPr lang="en-US" sz="2800" b="1" dirty="0">
              <a:solidFill>
                <a:schemeClr val="accent6">
                  <a:lumMod val="50000"/>
                </a:schemeClr>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1540340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DCC8086B-8A91-4C6F-B024-00BB2DF0CEB5}"/>
              </a:ext>
            </a:extLst>
          </p:cNvPr>
          <p:cNvSpPr/>
          <p:nvPr/>
        </p:nvSpPr>
        <p:spPr>
          <a:xfrm>
            <a:off x="924770" y="456432"/>
            <a:ext cx="10342459" cy="5945136"/>
          </a:xfrm>
          <a:custGeom>
            <a:avLst/>
            <a:gdLst/>
            <a:ahLst/>
            <a:cxnLst>
              <a:cxn ang="3cd4">
                <a:pos x="hc" y="t"/>
              </a:cxn>
              <a:cxn ang="cd2">
                <a:pos x="l" y="vc"/>
              </a:cxn>
              <a:cxn ang="cd4">
                <a:pos x="hc" y="b"/>
              </a:cxn>
              <a:cxn ang="0">
                <a:pos x="r" y="vc"/>
              </a:cxn>
            </a:cxnLst>
            <a:rect l="l" t="t" r="r" b="b"/>
            <a:pathLst>
              <a:path w="16599" h="9542">
                <a:moveTo>
                  <a:pt x="14264" y="3593"/>
                </a:moveTo>
                <a:cubicBezTo>
                  <a:pt x="13412" y="3490"/>
                  <a:pt x="13174" y="2726"/>
                  <a:pt x="13114" y="2439"/>
                </a:cubicBezTo>
                <a:cubicBezTo>
                  <a:pt x="13174" y="2153"/>
                  <a:pt x="13412" y="1389"/>
                  <a:pt x="14264" y="1285"/>
                </a:cubicBezTo>
                <a:cubicBezTo>
                  <a:pt x="15116" y="1389"/>
                  <a:pt x="15354" y="2153"/>
                  <a:pt x="15413" y="2439"/>
                </a:cubicBezTo>
                <a:cubicBezTo>
                  <a:pt x="15354" y="2726"/>
                  <a:pt x="15116" y="3490"/>
                  <a:pt x="14264" y="3593"/>
                </a:cubicBezTo>
                <a:close/>
                <a:moveTo>
                  <a:pt x="14264" y="5924"/>
                </a:moveTo>
                <a:cubicBezTo>
                  <a:pt x="13412" y="5821"/>
                  <a:pt x="13174" y="5058"/>
                  <a:pt x="13114" y="4771"/>
                </a:cubicBezTo>
                <a:cubicBezTo>
                  <a:pt x="13174" y="4485"/>
                  <a:pt x="13412" y="3720"/>
                  <a:pt x="14264" y="3617"/>
                </a:cubicBezTo>
                <a:cubicBezTo>
                  <a:pt x="15116" y="3720"/>
                  <a:pt x="15354" y="4485"/>
                  <a:pt x="15413" y="4771"/>
                </a:cubicBezTo>
                <a:cubicBezTo>
                  <a:pt x="15354" y="5058"/>
                  <a:pt x="15116" y="5821"/>
                  <a:pt x="14264" y="5924"/>
                </a:cubicBezTo>
                <a:close/>
                <a:moveTo>
                  <a:pt x="14264" y="8256"/>
                </a:moveTo>
                <a:cubicBezTo>
                  <a:pt x="13412" y="8153"/>
                  <a:pt x="13174" y="7388"/>
                  <a:pt x="13114" y="7102"/>
                </a:cubicBezTo>
                <a:cubicBezTo>
                  <a:pt x="13174" y="6815"/>
                  <a:pt x="13412" y="6051"/>
                  <a:pt x="14264" y="5948"/>
                </a:cubicBezTo>
                <a:cubicBezTo>
                  <a:pt x="15116" y="6051"/>
                  <a:pt x="15354" y="6815"/>
                  <a:pt x="15413" y="7102"/>
                </a:cubicBezTo>
                <a:cubicBezTo>
                  <a:pt x="15354" y="7388"/>
                  <a:pt x="15116" y="8153"/>
                  <a:pt x="14264" y="8256"/>
                </a:cubicBezTo>
                <a:close/>
                <a:moveTo>
                  <a:pt x="11928" y="3593"/>
                </a:moveTo>
                <a:cubicBezTo>
                  <a:pt x="11076" y="3490"/>
                  <a:pt x="10838" y="2726"/>
                  <a:pt x="10779" y="2439"/>
                </a:cubicBezTo>
                <a:cubicBezTo>
                  <a:pt x="10838" y="2153"/>
                  <a:pt x="11076" y="1389"/>
                  <a:pt x="11928" y="1285"/>
                </a:cubicBezTo>
                <a:cubicBezTo>
                  <a:pt x="12780" y="1389"/>
                  <a:pt x="13018" y="2153"/>
                  <a:pt x="13078" y="2439"/>
                </a:cubicBezTo>
                <a:cubicBezTo>
                  <a:pt x="13018" y="2726"/>
                  <a:pt x="12780" y="3490"/>
                  <a:pt x="11928" y="3593"/>
                </a:cubicBezTo>
                <a:close/>
                <a:moveTo>
                  <a:pt x="11928" y="5924"/>
                </a:moveTo>
                <a:cubicBezTo>
                  <a:pt x="11076" y="5821"/>
                  <a:pt x="10838" y="5058"/>
                  <a:pt x="10779" y="4771"/>
                </a:cubicBezTo>
                <a:cubicBezTo>
                  <a:pt x="10838" y="4485"/>
                  <a:pt x="11076" y="3720"/>
                  <a:pt x="11928" y="3617"/>
                </a:cubicBezTo>
                <a:cubicBezTo>
                  <a:pt x="12780" y="3720"/>
                  <a:pt x="13018" y="4485"/>
                  <a:pt x="13078" y="4771"/>
                </a:cubicBezTo>
                <a:cubicBezTo>
                  <a:pt x="13018" y="5058"/>
                  <a:pt x="12780" y="5821"/>
                  <a:pt x="11928" y="5924"/>
                </a:cubicBezTo>
                <a:close/>
                <a:moveTo>
                  <a:pt x="11928" y="8256"/>
                </a:moveTo>
                <a:cubicBezTo>
                  <a:pt x="11076" y="8153"/>
                  <a:pt x="10838" y="7388"/>
                  <a:pt x="10779" y="7102"/>
                </a:cubicBezTo>
                <a:cubicBezTo>
                  <a:pt x="10838" y="6815"/>
                  <a:pt x="11076" y="6051"/>
                  <a:pt x="11928" y="5948"/>
                </a:cubicBezTo>
                <a:cubicBezTo>
                  <a:pt x="12780" y="6051"/>
                  <a:pt x="13018" y="6815"/>
                  <a:pt x="13078" y="7102"/>
                </a:cubicBezTo>
                <a:cubicBezTo>
                  <a:pt x="13018" y="7388"/>
                  <a:pt x="12780" y="8153"/>
                  <a:pt x="11928" y="8256"/>
                </a:cubicBezTo>
                <a:close/>
                <a:moveTo>
                  <a:pt x="9567" y="3596"/>
                </a:moveTo>
                <a:cubicBezTo>
                  <a:pt x="8693" y="3506"/>
                  <a:pt x="8451" y="2729"/>
                  <a:pt x="8391" y="2439"/>
                </a:cubicBezTo>
                <a:cubicBezTo>
                  <a:pt x="8451" y="2150"/>
                  <a:pt x="8693" y="1373"/>
                  <a:pt x="9567" y="1282"/>
                </a:cubicBezTo>
                <a:cubicBezTo>
                  <a:pt x="10440" y="1373"/>
                  <a:pt x="10682" y="2150"/>
                  <a:pt x="10742" y="2439"/>
                </a:cubicBezTo>
                <a:cubicBezTo>
                  <a:pt x="10682" y="2729"/>
                  <a:pt x="10440" y="3506"/>
                  <a:pt x="9567" y="3596"/>
                </a:cubicBezTo>
                <a:close/>
                <a:moveTo>
                  <a:pt x="9567" y="5927"/>
                </a:moveTo>
                <a:cubicBezTo>
                  <a:pt x="8693" y="5837"/>
                  <a:pt x="8451" y="5060"/>
                  <a:pt x="8391" y="4771"/>
                </a:cubicBezTo>
                <a:cubicBezTo>
                  <a:pt x="8451" y="4482"/>
                  <a:pt x="8693" y="3705"/>
                  <a:pt x="9567" y="3614"/>
                </a:cubicBezTo>
                <a:cubicBezTo>
                  <a:pt x="10440" y="3705"/>
                  <a:pt x="10682" y="4482"/>
                  <a:pt x="10742" y="4771"/>
                </a:cubicBezTo>
                <a:cubicBezTo>
                  <a:pt x="10682" y="5060"/>
                  <a:pt x="10440" y="5837"/>
                  <a:pt x="9567" y="5927"/>
                </a:cubicBezTo>
                <a:close/>
                <a:moveTo>
                  <a:pt x="9567" y="8259"/>
                </a:moveTo>
                <a:cubicBezTo>
                  <a:pt x="8693" y="8169"/>
                  <a:pt x="8451" y="7391"/>
                  <a:pt x="8391" y="7102"/>
                </a:cubicBezTo>
                <a:cubicBezTo>
                  <a:pt x="8451" y="6812"/>
                  <a:pt x="8693" y="6035"/>
                  <a:pt x="9567" y="5945"/>
                </a:cubicBezTo>
                <a:cubicBezTo>
                  <a:pt x="10440" y="6035"/>
                  <a:pt x="10682" y="6812"/>
                  <a:pt x="10742" y="7102"/>
                </a:cubicBezTo>
                <a:cubicBezTo>
                  <a:pt x="10682" y="7391"/>
                  <a:pt x="10440" y="8169"/>
                  <a:pt x="9567" y="8259"/>
                </a:cubicBezTo>
                <a:close/>
                <a:moveTo>
                  <a:pt x="7205" y="3593"/>
                </a:moveTo>
                <a:cubicBezTo>
                  <a:pt x="6353" y="3490"/>
                  <a:pt x="6115" y="2726"/>
                  <a:pt x="6056" y="2439"/>
                </a:cubicBezTo>
                <a:cubicBezTo>
                  <a:pt x="6115" y="2153"/>
                  <a:pt x="6353" y="1389"/>
                  <a:pt x="7205" y="1285"/>
                </a:cubicBezTo>
                <a:cubicBezTo>
                  <a:pt x="8057" y="1389"/>
                  <a:pt x="8295" y="2153"/>
                  <a:pt x="8354" y="2439"/>
                </a:cubicBezTo>
                <a:cubicBezTo>
                  <a:pt x="8295" y="2726"/>
                  <a:pt x="8057" y="3490"/>
                  <a:pt x="7205" y="3593"/>
                </a:cubicBezTo>
                <a:close/>
                <a:moveTo>
                  <a:pt x="7205" y="5924"/>
                </a:moveTo>
                <a:cubicBezTo>
                  <a:pt x="6353" y="5821"/>
                  <a:pt x="6115" y="5058"/>
                  <a:pt x="6056" y="4771"/>
                </a:cubicBezTo>
                <a:cubicBezTo>
                  <a:pt x="6115" y="4485"/>
                  <a:pt x="6353" y="3720"/>
                  <a:pt x="7205" y="3617"/>
                </a:cubicBezTo>
                <a:cubicBezTo>
                  <a:pt x="8057" y="3720"/>
                  <a:pt x="8295" y="4485"/>
                  <a:pt x="8354" y="4771"/>
                </a:cubicBezTo>
                <a:cubicBezTo>
                  <a:pt x="8295" y="5058"/>
                  <a:pt x="8057" y="5821"/>
                  <a:pt x="7205" y="5924"/>
                </a:cubicBezTo>
                <a:close/>
                <a:moveTo>
                  <a:pt x="7205" y="8256"/>
                </a:moveTo>
                <a:cubicBezTo>
                  <a:pt x="6353" y="8153"/>
                  <a:pt x="6115" y="7388"/>
                  <a:pt x="6056" y="7102"/>
                </a:cubicBezTo>
                <a:cubicBezTo>
                  <a:pt x="6115" y="6815"/>
                  <a:pt x="6353" y="6051"/>
                  <a:pt x="7205" y="5948"/>
                </a:cubicBezTo>
                <a:cubicBezTo>
                  <a:pt x="8057" y="6051"/>
                  <a:pt x="8295" y="6815"/>
                  <a:pt x="8354" y="7102"/>
                </a:cubicBezTo>
                <a:cubicBezTo>
                  <a:pt x="8295" y="7388"/>
                  <a:pt x="8057" y="8153"/>
                  <a:pt x="7205" y="8256"/>
                </a:cubicBezTo>
                <a:close/>
                <a:moveTo>
                  <a:pt x="4870" y="3593"/>
                </a:moveTo>
                <a:cubicBezTo>
                  <a:pt x="4017" y="3490"/>
                  <a:pt x="3780" y="2726"/>
                  <a:pt x="3720" y="2439"/>
                </a:cubicBezTo>
                <a:cubicBezTo>
                  <a:pt x="3780" y="2153"/>
                  <a:pt x="4017" y="1389"/>
                  <a:pt x="4870" y="1285"/>
                </a:cubicBezTo>
                <a:cubicBezTo>
                  <a:pt x="5722" y="1389"/>
                  <a:pt x="5959" y="2153"/>
                  <a:pt x="6019" y="2439"/>
                </a:cubicBezTo>
                <a:cubicBezTo>
                  <a:pt x="5959" y="2726"/>
                  <a:pt x="5722" y="3490"/>
                  <a:pt x="4870" y="3593"/>
                </a:cubicBezTo>
                <a:close/>
                <a:moveTo>
                  <a:pt x="4870" y="5924"/>
                </a:moveTo>
                <a:cubicBezTo>
                  <a:pt x="4017" y="5821"/>
                  <a:pt x="3780" y="5058"/>
                  <a:pt x="3720" y="4771"/>
                </a:cubicBezTo>
                <a:cubicBezTo>
                  <a:pt x="3780" y="4485"/>
                  <a:pt x="4017" y="3720"/>
                  <a:pt x="4870" y="3617"/>
                </a:cubicBezTo>
                <a:cubicBezTo>
                  <a:pt x="5722" y="3720"/>
                  <a:pt x="5959" y="4485"/>
                  <a:pt x="6019" y="4771"/>
                </a:cubicBezTo>
                <a:cubicBezTo>
                  <a:pt x="5959" y="5058"/>
                  <a:pt x="5722" y="5821"/>
                  <a:pt x="4870" y="5924"/>
                </a:cubicBezTo>
                <a:close/>
                <a:moveTo>
                  <a:pt x="4870" y="8256"/>
                </a:moveTo>
                <a:cubicBezTo>
                  <a:pt x="4017" y="8153"/>
                  <a:pt x="3780" y="7388"/>
                  <a:pt x="3720" y="7102"/>
                </a:cubicBezTo>
                <a:cubicBezTo>
                  <a:pt x="3780" y="6815"/>
                  <a:pt x="4017" y="6051"/>
                  <a:pt x="4870" y="5948"/>
                </a:cubicBezTo>
                <a:cubicBezTo>
                  <a:pt x="5722" y="6051"/>
                  <a:pt x="5959" y="6815"/>
                  <a:pt x="6019" y="7102"/>
                </a:cubicBezTo>
                <a:cubicBezTo>
                  <a:pt x="5959" y="7388"/>
                  <a:pt x="5722" y="8153"/>
                  <a:pt x="4870" y="8256"/>
                </a:cubicBezTo>
                <a:close/>
                <a:moveTo>
                  <a:pt x="2534" y="3593"/>
                </a:moveTo>
                <a:cubicBezTo>
                  <a:pt x="1682" y="3490"/>
                  <a:pt x="1445" y="2726"/>
                  <a:pt x="1385" y="2439"/>
                </a:cubicBezTo>
                <a:cubicBezTo>
                  <a:pt x="1445" y="2153"/>
                  <a:pt x="1682" y="1389"/>
                  <a:pt x="2534" y="1285"/>
                </a:cubicBezTo>
                <a:cubicBezTo>
                  <a:pt x="3386" y="1389"/>
                  <a:pt x="3624" y="2153"/>
                  <a:pt x="3684" y="2439"/>
                </a:cubicBezTo>
                <a:cubicBezTo>
                  <a:pt x="3624" y="2726"/>
                  <a:pt x="3386" y="3490"/>
                  <a:pt x="2534" y="3593"/>
                </a:cubicBezTo>
                <a:close/>
                <a:moveTo>
                  <a:pt x="2534" y="5924"/>
                </a:moveTo>
                <a:cubicBezTo>
                  <a:pt x="1682" y="5821"/>
                  <a:pt x="1445" y="5058"/>
                  <a:pt x="1385" y="4771"/>
                </a:cubicBezTo>
                <a:cubicBezTo>
                  <a:pt x="1445" y="4485"/>
                  <a:pt x="1682" y="3720"/>
                  <a:pt x="2534" y="3617"/>
                </a:cubicBezTo>
                <a:cubicBezTo>
                  <a:pt x="3386" y="3720"/>
                  <a:pt x="3624" y="4485"/>
                  <a:pt x="3684" y="4771"/>
                </a:cubicBezTo>
                <a:cubicBezTo>
                  <a:pt x="3624" y="5058"/>
                  <a:pt x="3386" y="5821"/>
                  <a:pt x="2534" y="5924"/>
                </a:cubicBezTo>
                <a:close/>
                <a:moveTo>
                  <a:pt x="2534" y="8256"/>
                </a:moveTo>
                <a:cubicBezTo>
                  <a:pt x="1682" y="8153"/>
                  <a:pt x="1445" y="7388"/>
                  <a:pt x="1385" y="7102"/>
                </a:cubicBezTo>
                <a:cubicBezTo>
                  <a:pt x="1445" y="6815"/>
                  <a:pt x="1682" y="6051"/>
                  <a:pt x="2534" y="5948"/>
                </a:cubicBezTo>
                <a:cubicBezTo>
                  <a:pt x="3386" y="6051"/>
                  <a:pt x="3624" y="6815"/>
                  <a:pt x="3684" y="7102"/>
                </a:cubicBezTo>
                <a:cubicBezTo>
                  <a:pt x="3624" y="7388"/>
                  <a:pt x="3386" y="8153"/>
                  <a:pt x="2534" y="8256"/>
                </a:cubicBezTo>
                <a:close/>
                <a:moveTo>
                  <a:pt x="15450" y="7102"/>
                </a:moveTo>
                <a:cubicBezTo>
                  <a:pt x="15509" y="6815"/>
                  <a:pt x="15747" y="6051"/>
                  <a:pt x="16599" y="5948"/>
                </a:cubicBezTo>
                <a:lnTo>
                  <a:pt x="16599" y="5924"/>
                </a:lnTo>
                <a:cubicBezTo>
                  <a:pt x="15747" y="5821"/>
                  <a:pt x="15509" y="5058"/>
                  <a:pt x="15450" y="4771"/>
                </a:cubicBezTo>
                <a:cubicBezTo>
                  <a:pt x="15509" y="4485"/>
                  <a:pt x="15747" y="3720"/>
                  <a:pt x="16599" y="3617"/>
                </a:cubicBezTo>
                <a:lnTo>
                  <a:pt x="16599" y="3593"/>
                </a:lnTo>
                <a:cubicBezTo>
                  <a:pt x="15747" y="3490"/>
                  <a:pt x="15509" y="2726"/>
                  <a:pt x="15450" y="2439"/>
                </a:cubicBezTo>
                <a:cubicBezTo>
                  <a:pt x="15509" y="2153"/>
                  <a:pt x="15747" y="1389"/>
                  <a:pt x="16599" y="1285"/>
                </a:cubicBezTo>
                <a:lnTo>
                  <a:pt x="16599" y="1262"/>
                </a:lnTo>
                <a:cubicBezTo>
                  <a:pt x="15547" y="1134"/>
                  <a:pt x="15431" y="0"/>
                  <a:pt x="15431" y="0"/>
                </a:cubicBezTo>
                <a:cubicBezTo>
                  <a:pt x="15431" y="0"/>
                  <a:pt x="15316" y="1134"/>
                  <a:pt x="14264" y="1262"/>
                </a:cubicBezTo>
                <a:cubicBezTo>
                  <a:pt x="13212" y="1134"/>
                  <a:pt x="13096" y="0"/>
                  <a:pt x="13096" y="0"/>
                </a:cubicBezTo>
                <a:cubicBezTo>
                  <a:pt x="13096" y="0"/>
                  <a:pt x="12980" y="1134"/>
                  <a:pt x="11928" y="1262"/>
                </a:cubicBezTo>
                <a:cubicBezTo>
                  <a:pt x="10876" y="1134"/>
                  <a:pt x="10761" y="0"/>
                  <a:pt x="10761" y="0"/>
                </a:cubicBezTo>
                <a:cubicBezTo>
                  <a:pt x="10761" y="0"/>
                  <a:pt x="10643" y="1153"/>
                  <a:pt x="9567" y="1265"/>
                </a:cubicBezTo>
                <a:cubicBezTo>
                  <a:pt x="8490" y="1153"/>
                  <a:pt x="8372" y="0"/>
                  <a:pt x="8372" y="0"/>
                </a:cubicBezTo>
                <a:cubicBezTo>
                  <a:pt x="8372" y="0"/>
                  <a:pt x="8257" y="1134"/>
                  <a:pt x="7205" y="1262"/>
                </a:cubicBezTo>
                <a:cubicBezTo>
                  <a:pt x="6153" y="1134"/>
                  <a:pt x="6037" y="0"/>
                  <a:pt x="6037" y="0"/>
                </a:cubicBezTo>
                <a:cubicBezTo>
                  <a:pt x="6037" y="0"/>
                  <a:pt x="5922" y="1134"/>
                  <a:pt x="4870" y="1262"/>
                </a:cubicBezTo>
                <a:cubicBezTo>
                  <a:pt x="3818" y="1134"/>
                  <a:pt x="3702" y="0"/>
                  <a:pt x="3702" y="0"/>
                </a:cubicBezTo>
                <a:cubicBezTo>
                  <a:pt x="3702" y="0"/>
                  <a:pt x="3586" y="1134"/>
                  <a:pt x="2534" y="1262"/>
                </a:cubicBezTo>
                <a:cubicBezTo>
                  <a:pt x="1482" y="1134"/>
                  <a:pt x="1367" y="0"/>
                  <a:pt x="1367" y="0"/>
                </a:cubicBezTo>
                <a:cubicBezTo>
                  <a:pt x="1367" y="0"/>
                  <a:pt x="1237" y="1274"/>
                  <a:pt x="0" y="1274"/>
                </a:cubicBezTo>
                <a:cubicBezTo>
                  <a:pt x="1015" y="1274"/>
                  <a:pt x="1285" y="2132"/>
                  <a:pt x="1348" y="2439"/>
                </a:cubicBezTo>
                <a:cubicBezTo>
                  <a:pt x="1285" y="2747"/>
                  <a:pt x="1015" y="3605"/>
                  <a:pt x="0" y="3605"/>
                </a:cubicBezTo>
                <a:cubicBezTo>
                  <a:pt x="1015" y="3605"/>
                  <a:pt x="1285" y="4463"/>
                  <a:pt x="1348" y="4771"/>
                </a:cubicBezTo>
                <a:cubicBezTo>
                  <a:pt x="1285" y="5079"/>
                  <a:pt x="1015" y="5936"/>
                  <a:pt x="0" y="5936"/>
                </a:cubicBezTo>
                <a:cubicBezTo>
                  <a:pt x="1015" y="5936"/>
                  <a:pt x="1285" y="6794"/>
                  <a:pt x="1348" y="7102"/>
                </a:cubicBezTo>
                <a:cubicBezTo>
                  <a:pt x="1285" y="7410"/>
                  <a:pt x="1015" y="8267"/>
                  <a:pt x="0" y="8267"/>
                </a:cubicBezTo>
                <a:cubicBezTo>
                  <a:pt x="1237" y="8267"/>
                  <a:pt x="1367" y="9542"/>
                  <a:pt x="1367" y="9542"/>
                </a:cubicBezTo>
                <a:cubicBezTo>
                  <a:pt x="1367" y="9542"/>
                  <a:pt x="1482" y="8408"/>
                  <a:pt x="2534" y="8279"/>
                </a:cubicBezTo>
                <a:cubicBezTo>
                  <a:pt x="3586" y="8408"/>
                  <a:pt x="3702" y="9542"/>
                  <a:pt x="3702" y="9542"/>
                </a:cubicBezTo>
                <a:cubicBezTo>
                  <a:pt x="3702" y="9542"/>
                  <a:pt x="3818" y="8408"/>
                  <a:pt x="4870" y="8279"/>
                </a:cubicBezTo>
                <a:cubicBezTo>
                  <a:pt x="5922" y="8408"/>
                  <a:pt x="6037" y="9542"/>
                  <a:pt x="6037" y="9542"/>
                </a:cubicBezTo>
                <a:cubicBezTo>
                  <a:pt x="6037" y="9542"/>
                  <a:pt x="6153" y="8408"/>
                  <a:pt x="7205" y="8279"/>
                </a:cubicBezTo>
                <a:cubicBezTo>
                  <a:pt x="8257" y="8408"/>
                  <a:pt x="8372" y="9542"/>
                  <a:pt x="8372" y="9542"/>
                </a:cubicBezTo>
                <a:cubicBezTo>
                  <a:pt x="8372" y="9542"/>
                  <a:pt x="8490" y="8388"/>
                  <a:pt x="9567" y="8276"/>
                </a:cubicBezTo>
                <a:cubicBezTo>
                  <a:pt x="10643" y="8388"/>
                  <a:pt x="10761" y="9542"/>
                  <a:pt x="10761" y="9542"/>
                </a:cubicBezTo>
                <a:cubicBezTo>
                  <a:pt x="10761" y="9542"/>
                  <a:pt x="10876" y="8408"/>
                  <a:pt x="11928" y="8279"/>
                </a:cubicBezTo>
                <a:cubicBezTo>
                  <a:pt x="12980" y="8408"/>
                  <a:pt x="13096" y="9542"/>
                  <a:pt x="13096" y="9542"/>
                </a:cubicBezTo>
                <a:cubicBezTo>
                  <a:pt x="13096" y="9542"/>
                  <a:pt x="13212" y="8408"/>
                  <a:pt x="14264" y="8279"/>
                </a:cubicBezTo>
                <a:cubicBezTo>
                  <a:pt x="15316" y="8408"/>
                  <a:pt x="15431" y="9542"/>
                  <a:pt x="15431" y="9542"/>
                </a:cubicBezTo>
                <a:cubicBezTo>
                  <a:pt x="15431" y="9542"/>
                  <a:pt x="15547" y="8408"/>
                  <a:pt x="16599" y="8279"/>
                </a:cubicBezTo>
                <a:lnTo>
                  <a:pt x="16599" y="8256"/>
                </a:lnTo>
                <a:cubicBezTo>
                  <a:pt x="15747" y="8153"/>
                  <a:pt x="15509" y="7388"/>
                  <a:pt x="15450" y="7102"/>
                </a:cubicBezTo>
                <a:close/>
              </a:path>
            </a:pathLst>
          </a:custGeom>
          <a:solidFill>
            <a:schemeClr val="accent2">
              <a:lumMod val="40000"/>
              <a:lumOff val="60000"/>
              <a:alpha val="25000"/>
            </a:schemeClr>
          </a:solidFill>
          <a:ln cap="flat">
            <a:noFill/>
            <a:prstDash val="solid"/>
          </a:ln>
        </p:spPr>
        <p:txBody>
          <a:bodyPr vert="horz" wrap="none" lIns="45000" tIns="22500" rIns="45000" bIns="22500" anchor="ctr" anchorCtr="1" compatLnSpc="0"/>
          <a:lstStyle/>
          <a:p>
            <a:pPr hangingPunct="0"/>
            <a:endParaRPr lang="en-US" sz="900" dirty="0">
              <a:latin typeface="Poppins" panose="00000500000000000000" pitchFamily="2" charset="0"/>
              <a:ea typeface="Microsoft YaHei" pitchFamily="2"/>
              <a:cs typeface="Lucida Sans" pitchFamily="2"/>
            </a:endParaRPr>
          </a:p>
        </p:txBody>
      </p:sp>
      <p:sp>
        <p:nvSpPr>
          <p:cNvPr id="14" name="Freeform: Shape 13">
            <a:extLst>
              <a:ext uri="{FF2B5EF4-FFF2-40B4-BE49-F238E27FC236}">
                <a16:creationId xmlns:a16="http://schemas.microsoft.com/office/drawing/2014/main" id="{F58CDBE4-7FD1-4F3E-A312-6537AD5E977F}"/>
              </a:ext>
            </a:extLst>
          </p:cNvPr>
          <p:cNvSpPr/>
          <p:nvPr/>
        </p:nvSpPr>
        <p:spPr>
          <a:xfrm>
            <a:off x="-555" y="0"/>
            <a:ext cx="3302508" cy="6858000"/>
          </a:xfrm>
          <a:custGeom>
            <a:avLst/>
            <a:gdLst/>
            <a:ahLst/>
            <a:cxnLst>
              <a:cxn ang="3cd4">
                <a:pos x="hc" y="t"/>
              </a:cxn>
              <a:cxn ang="cd2">
                <a:pos x="l" y="vc"/>
              </a:cxn>
              <a:cxn ang="cd4">
                <a:pos x="hc" y="b"/>
              </a:cxn>
              <a:cxn ang="0">
                <a:pos x="r" y="vc"/>
              </a:cxn>
            </a:cxnLst>
            <a:rect l="l" t="t" r="r" b="b"/>
            <a:pathLst>
              <a:path w="5301" h="11007">
                <a:moveTo>
                  <a:pt x="0" y="11007"/>
                </a:moveTo>
                <a:lnTo>
                  <a:pt x="5301" y="11007"/>
                </a:lnTo>
                <a:lnTo>
                  <a:pt x="5301" y="0"/>
                </a:lnTo>
                <a:lnTo>
                  <a:pt x="0" y="0"/>
                </a:lnTo>
                <a:close/>
              </a:path>
            </a:pathLst>
          </a:custGeom>
          <a:solidFill>
            <a:schemeClr val="accent2">
              <a:lumMod val="40000"/>
              <a:lumOff val="60000"/>
            </a:schemeClr>
          </a:solidFill>
          <a:ln cap="flat">
            <a:noFill/>
            <a:prstDash val="solid"/>
          </a:ln>
        </p:spPr>
        <p:txBody>
          <a:bodyPr vert="horz" wrap="none" lIns="45000" tIns="22500" rIns="45000" bIns="22500" anchor="ctr" anchorCtr="1" compatLnSpc="0"/>
          <a:lstStyle/>
          <a:p>
            <a:pPr hangingPunct="0"/>
            <a:endParaRPr lang="en-US" sz="900" dirty="0">
              <a:latin typeface="Poppins" panose="00000500000000000000" pitchFamily="2" charset="0"/>
              <a:ea typeface="Microsoft YaHei" pitchFamily="2"/>
              <a:cs typeface="Lucida Sans" pitchFamily="2"/>
            </a:endParaRPr>
          </a:p>
        </p:txBody>
      </p:sp>
      <p:sp>
        <p:nvSpPr>
          <p:cNvPr id="15" name="Freeform: Shape 14">
            <a:extLst>
              <a:ext uri="{FF2B5EF4-FFF2-40B4-BE49-F238E27FC236}">
                <a16:creationId xmlns:a16="http://schemas.microsoft.com/office/drawing/2014/main" id="{EB0C5C28-06DC-424C-8880-03A2768C085A}"/>
              </a:ext>
            </a:extLst>
          </p:cNvPr>
          <p:cNvSpPr/>
          <p:nvPr/>
        </p:nvSpPr>
        <p:spPr>
          <a:xfrm>
            <a:off x="1059365" y="1103535"/>
            <a:ext cx="4651552" cy="4650928"/>
          </a:xfrm>
          <a:custGeom>
            <a:avLst/>
            <a:gdLst/>
            <a:ahLst/>
            <a:cxnLst>
              <a:cxn ang="3cd4">
                <a:pos x="hc" y="t"/>
              </a:cxn>
              <a:cxn ang="cd2">
                <a:pos x="l" y="vc"/>
              </a:cxn>
              <a:cxn ang="cd4">
                <a:pos x="hc" y="b"/>
              </a:cxn>
              <a:cxn ang="0">
                <a:pos x="r" y="vc"/>
              </a:cxn>
            </a:cxnLst>
            <a:rect l="l" t="t" r="r" b="b"/>
            <a:pathLst>
              <a:path w="7466" h="7465">
                <a:moveTo>
                  <a:pt x="0" y="0"/>
                </a:moveTo>
                <a:lnTo>
                  <a:pt x="150" y="0"/>
                </a:lnTo>
                <a:cubicBezTo>
                  <a:pt x="1993" y="0"/>
                  <a:pt x="3836" y="0"/>
                  <a:pt x="5678" y="0"/>
                </a:cubicBezTo>
                <a:cubicBezTo>
                  <a:pt x="6684" y="0"/>
                  <a:pt x="7466" y="782"/>
                  <a:pt x="7466" y="1786"/>
                </a:cubicBezTo>
                <a:cubicBezTo>
                  <a:pt x="7466" y="3628"/>
                  <a:pt x="7466" y="5471"/>
                  <a:pt x="7466" y="7313"/>
                </a:cubicBezTo>
                <a:lnTo>
                  <a:pt x="7466" y="7465"/>
                </a:lnTo>
                <a:lnTo>
                  <a:pt x="7325" y="7465"/>
                </a:lnTo>
                <a:cubicBezTo>
                  <a:pt x="5490" y="7465"/>
                  <a:pt x="3656" y="7465"/>
                  <a:pt x="1822" y="7465"/>
                </a:cubicBezTo>
                <a:cubicBezTo>
                  <a:pt x="773" y="7464"/>
                  <a:pt x="2" y="6694"/>
                  <a:pt x="1" y="5646"/>
                </a:cubicBezTo>
                <a:cubicBezTo>
                  <a:pt x="-1" y="3808"/>
                  <a:pt x="0" y="1970"/>
                  <a:pt x="0" y="132"/>
                </a:cubicBezTo>
                <a:close/>
              </a:path>
            </a:pathLst>
          </a:custGeom>
          <a:solidFill>
            <a:schemeClr val="accent2">
              <a:lumMod val="20000"/>
              <a:lumOff val="80000"/>
            </a:schemeClr>
          </a:solidFill>
          <a:ln w="76200" cap="flat">
            <a:solidFill>
              <a:schemeClr val="accent6">
                <a:lumMod val="50000"/>
              </a:schemeClr>
            </a:solidFill>
            <a:prstDash val="solid"/>
          </a:ln>
        </p:spPr>
        <p:txBody>
          <a:bodyPr vert="horz" wrap="none" lIns="45000" tIns="22500" rIns="45000" bIns="22500" anchor="ctr" anchorCtr="1" compatLnSpc="0"/>
          <a:lstStyle/>
          <a:p>
            <a:pPr hangingPunct="0"/>
            <a:endParaRPr lang="en-US" sz="900" dirty="0">
              <a:latin typeface="Poppins" panose="00000500000000000000" pitchFamily="2" charset="0"/>
              <a:ea typeface="Microsoft YaHei" pitchFamily="2"/>
              <a:cs typeface="Lucida Sans" pitchFamily="2"/>
            </a:endParaRPr>
          </a:p>
        </p:txBody>
      </p:sp>
      <p:sp>
        <p:nvSpPr>
          <p:cNvPr id="180" name="Freeform: Shape 179">
            <a:extLst>
              <a:ext uri="{FF2B5EF4-FFF2-40B4-BE49-F238E27FC236}">
                <a16:creationId xmlns:a16="http://schemas.microsoft.com/office/drawing/2014/main" id="{469E152B-FC3C-4B95-9A58-30068BBE9BF4}"/>
              </a:ext>
            </a:extLst>
          </p:cNvPr>
          <p:cNvSpPr/>
          <p:nvPr/>
        </p:nvSpPr>
        <p:spPr>
          <a:xfrm>
            <a:off x="10593021" y="6471046"/>
            <a:ext cx="1599536" cy="386954"/>
          </a:xfrm>
          <a:custGeom>
            <a:avLst/>
            <a:gdLst/>
            <a:ahLst/>
            <a:cxnLst>
              <a:cxn ang="3cd4">
                <a:pos x="hc" y="t"/>
              </a:cxn>
              <a:cxn ang="cd2">
                <a:pos x="l" y="vc"/>
              </a:cxn>
              <a:cxn ang="cd4">
                <a:pos x="hc" y="b"/>
              </a:cxn>
              <a:cxn ang="0">
                <a:pos x="r" y="vc"/>
              </a:cxn>
            </a:cxnLst>
            <a:rect l="l" t="t" r="r" b="b"/>
            <a:pathLst>
              <a:path w="2568" h="622">
                <a:moveTo>
                  <a:pt x="2568" y="622"/>
                </a:moveTo>
                <a:lnTo>
                  <a:pt x="0" y="622"/>
                </a:lnTo>
                <a:lnTo>
                  <a:pt x="0" y="0"/>
                </a:lnTo>
                <a:lnTo>
                  <a:pt x="2568" y="0"/>
                </a:lnTo>
                <a:close/>
              </a:path>
            </a:pathLst>
          </a:custGeom>
          <a:solidFill>
            <a:schemeClr val="accent2"/>
          </a:solidFill>
          <a:ln cap="flat">
            <a:noFill/>
            <a:prstDash val="solid"/>
          </a:ln>
        </p:spPr>
        <p:txBody>
          <a:bodyPr vert="horz" wrap="none" lIns="45000" tIns="22500" rIns="45000" bIns="22500" anchor="ctr" anchorCtr="1" compatLnSpc="0"/>
          <a:lstStyle/>
          <a:p>
            <a:pPr hangingPunct="0"/>
            <a:endParaRPr lang="en-US" sz="900" dirty="0">
              <a:latin typeface="Poppins" panose="00000500000000000000" pitchFamily="2" charset="0"/>
              <a:ea typeface="Microsoft YaHei" pitchFamily="2"/>
              <a:cs typeface="Lucida Sans" pitchFamily="2"/>
            </a:endParaRPr>
          </a:p>
        </p:txBody>
      </p:sp>
      <p:sp>
        <p:nvSpPr>
          <p:cNvPr id="179" name="Freeform: Shape 178">
            <a:extLst>
              <a:ext uri="{FF2B5EF4-FFF2-40B4-BE49-F238E27FC236}">
                <a16:creationId xmlns:a16="http://schemas.microsoft.com/office/drawing/2014/main" id="{07E91D29-EE52-4C3D-A30D-45F3171D1BE0}"/>
              </a:ext>
            </a:extLst>
          </p:cNvPr>
          <p:cNvSpPr/>
          <p:nvPr/>
        </p:nvSpPr>
        <p:spPr>
          <a:xfrm>
            <a:off x="865575" y="1319757"/>
            <a:ext cx="387578" cy="1599536"/>
          </a:xfrm>
          <a:custGeom>
            <a:avLst/>
            <a:gdLst/>
            <a:ahLst/>
            <a:cxnLst>
              <a:cxn ang="3cd4">
                <a:pos x="hc" y="t"/>
              </a:cxn>
              <a:cxn ang="cd2">
                <a:pos x="l" y="vc"/>
              </a:cxn>
              <a:cxn ang="cd4">
                <a:pos x="hc" y="b"/>
              </a:cxn>
              <a:cxn ang="0">
                <a:pos x="r" y="vc"/>
              </a:cxn>
            </a:cxnLst>
            <a:rect l="l" t="t" r="r" b="b"/>
            <a:pathLst>
              <a:path w="623" h="2568">
                <a:moveTo>
                  <a:pt x="0" y="0"/>
                </a:moveTo>
                <a:lnTo>
                  <a:pt x="623" y="0"/>
                </a:lnTo>
                <a:lnTo>
                  <a:pt x="623" y="2568"/>
                </a:lnTo>
                <a:lnTo>
                  <a:pt x="0" y="2568"/>
                </a:lnTo>
                <a:close/>
              </a:path>
            </a:pathLst>
          </a:custGeom>
          <a:solidFill>
            <a:schemeClr val="accent6">
              <a:lumMod val="50000"/>
            </a:schemeClr>
          </a:solidFill>
          <a:ln cap="flat">
            <a:noFill/>
            <a:prstDash val="solid"/>
          </a:ln>
        </p:spPr>
        <p:txBody>
          <a:bodyPr vert="horz" wrap="none" lIns="45000" tIns="22500" rIns="45000" bIns="22500" anchor="ctr" anchorCtr="1" compatLnSpc="0"/>
          <a:lstStyle/>
          <a:p>
            <a:pPr hangingPunct="0"/>
            <a:endParaRPr lang="en-US" sz="900" dirty="0">
              <a:latin typeface="Poppins" panose="00000500000000000000" pitchFamily="2" charset="0"/>
              <a:ea typeface="Microsoft YaHei" pitchFamily="2"/>
              <a:cs typeface="Lucida Sans" pitchFamily="2"/>
            </a:endParaRPr>
          </a:p>
        </p:txBody>
      </p:sp>
      <p:sp>
        <p:nvSpPr>
          <p:cNvPr id="201" name="TextBox 200">
            <a:extLst>
              <a:ext uri="{FF2B5EF4-FFF2-40B4-BE49-F238E27FC236}">
                <a16:creationId xmlns:a16="http://schemas.microsoft.com/office/drawing/2014/main" id="{4B2C9693-3F17-4371-BEA5-F30793D82BBA}"/>
              </a:ext>
            </a:extLst>
          </p:cNvPr>
          <p:cNvSpPr txBox="1"/>
          <p:nvPr/>
        </p:nvSpPr>
        <p:spPr>
          <a:xfrm>
            <a:off x="1286772" y="2919293"/>
            <a:ext cx="4637764" cy="1323439"/>
          </a:xfrm>
          <a:prstGeom prst="rect">
            <a:avLst/>
          </a:prstGeom>
          <a:noFill/>
        </p:spPr>
        <p:txBody>
          <a:bodyPr wrap="square" rtlCol="0" anchor="b">
            <a:spAutoFit/>
          </a:bodyPr>
          <a:lstStyle>
            <a:defPPr>
              <a:defRPr lang="en-US"/>
            </a:defPPr>
            <a:lvl1pPr>
              <a:lnSpc>
                <a:spcPct val="100000"/>
              </a:lnSpc>
              <a:defRPr sz="14000" b="1" spc="-550">
                <a:solidFill>
                  <a:schemeClr val="tx2"/>
                </a:solidFill>
                <a:latin typeface="Poppins" panose="00000500000000000000" pitchFamily="2" charset="0"/>
                <a:cs typeface="Poppins" panose="00000500000000000000" pitchFamily="2" charset="0"/>
              </a:defRPr>
            </a:lvl1pPr>
          </a:lstStyle>
          <a:p>
            <a:r>
              <a:rPr lang="en-US" sz="4000" spc="0" dirty="0">
                <a:solidFill>
                  <a:schemeClr val="accent6">
                    <a:lumMod val="50000"/>
                  </a:schemeClr>
                </a:solidFill>
              </a:rPr>
              <a:t>OVERARCHING THEMES</a:t>
            </a:r>
          </a:p>
        </p:txBody>
      </p:sp>
      <p:sp>
        <p:nvSpPr>
          <p:cNvPr id="202" name="TextBox 201">
            <a:extLst>
              <a:ext uri="{FF2B5EF4-FFF2-40B4-BE49-F238E27FC236}">
                <a16:creationId xmlns:a16="http://schemas.microsoft.com/office/drawing/2014/main" id="{2886FDC8-57A6-4AFF-B241-F1F1F29A8C3E}"/>
              </a:ext>
            </a:extLst>
          </p:cNvPr>
          <p:cNvSpPr txBox="1"/>
          <p:nvPr/>
        </p:nvSpPr>
        <p:spPr>
          <a:xfrm>
            <a:off x="6267466" y="635926"/>
            <a:ext cx="5058959" cy="5586145"/>
          </a:xfrm>
          <a:prstGeom prst="rect">
            <a:avLst/>
          </a:prstGeom>
          <a:noFill/>
        </p:spPr>
        <p:txBody>
          <a:bodyPr wrap="square" rtlCol="0" anchor="b">
            <a:spAutoFit/>
          </a:bodyPr>
          <a:lstStyle/>
          <a:p>
            <a:endParaRPr lang="en-US" sz="1700" b="1" spc="-15" dirty="0">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US" sz="1700" spc="-15" dirty="0">
                <a:latin typeface="Poppins" panose="00000500000000000000" pitchFamily="2" charset="0"/>
                <a:cs typeface="Poppins" panose="00000500000000000000" pitchFamily="2" charset="0"/>
              </a:rPr>
              <a:t>The state should strategically implement TK expansion in a way that will preserve and leverage existing quality early learning programs (</a:t>
            </a:r>
            <a:r>
              <a:rPr lang="en-US" sz="1700" spc="-15" dirty="0" err="1">
                <a:latin typeface="Poppins" panose="00000500000000000000" pitchFamily="2" charset="0"/>
                <a:cs typeface="Poppins" panose="00000500000000000000" pitchFamily="2" charset="0"/>
              </a:rPr>
              <a:t>eg</a:t>
            </a:r>
            <a:r>
              <a:rPr lang="en-US" sz="1700" spc="-15" dirty="0">
                <a:latin typeface="Poppins" panose="00000500000000000000" pitchFamily="2" charset="0"/>
                <a:cs typeface="Poppins" panose="00000500000000000000" pitchFamily="2" charset="0"/>
              </a:rPr>
              <a:t> state preschool, Head Start)</a:t>
            </a:r>
          </a:p>
          <a:p>
            <a:endParaRPr lang="en-US" sz="1700" spc="-15" dirty="0">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US" sz="1700" spc="-15" dirty="0">
                <a:latin typeface="Poppins" panose="00000500000000000000" pitchFamily="2" charset="0"/>
                <a:cs typeface="Poppins" panose="00000500000000000000" pitchFamily="2" charset="0"/>
              </a:rPr>
              <a:t>The state should approach each topic (</a:t>
            </a:r>
            <a:r>
              <a:rPr lang="en-US" sz="1700" spc="-15" dirty="0" err="1">
                <a:latin typeface="Poppins" panose="00000500000000000000" pitchFamily="2" charset="0"/>
                <a:cs typeface="Poppins" panose="00000500000000000000" pitchFamily="2" charset="0"/>
              </a:rPr>
              <a:t>eg</a:t>
            </a:r>
            <a:r>
              <a:rPr lang="en-US" sz="1700" spc="-15" dirty="0">
                <a:latin typeface="Poppins" panose="00000500000000000000" pitchFamily="2" charset="0"/>
                <a:cs typeface="Poppins" panose="00000500000000000000" pitchFamily="2" charset="0"/>
              </a:rPr>
              <a:t> workforce, facilities) with the goal of creating a seamless continuum of care for children rather than implementing individual programs for specific age groups (aligned with CDE’s UPK-3 vision and goals)</a:t>
            </a:r>
          </a:p>
          <a:p>
            <a:endParaRPr lang="en-US" sz="1700" spc="-15" dirty="0">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US" sz="1700" spc="-15" dirty="0">
                <a:latin typeface="Poppins" panose="00000500000000000000" pitchFamily="2" charset="0"/>
                <a:cs typeface="Poppins" panose="00000500000000000000" pitchFamily="2" charset="0"/>
              </a:rPr>
              <a:t>Collaboration is essential in implementation, both internally between divisions (ELC, C&amp;I, student services, business), and externally (community providers, FCCHs, city &amp; county agencies, districts)</a:t>
            </a:r>
          </a:p>
          <a:p>
            <a:endParaRPr lang="en-US" sz="1700" b="1" spc="-15" dirty="0">
              <a:solidFill>
                <a:schemeClr val="tx2"/>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174420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69">
            <a:extLst>
              <a:ext uri="{FF2B5EF4-FFF2-40B4-BE49-F238E27FC236}">
                <a16:creationId xmlns:a16="http://schemas.microsoft.com/office/drawing/2014/main" id="{81635EE0-7B7D-4B4A-9614-D4791168FA2D}"/>
              </a:ext>
            </a:extLst>
          </p:cNvPr>
          <p:cNvSpPr>
            <a:spLocks noChangeArrowheads="1"/>
          </p:cNvSpPr>
          <p:nvPr/>
        </p:nvSpPr>
        <p:spPr bwMode="auto">
          <a:xfrm>
            <a:off x="3289695" y="1898516"/>
            <a:ext cx="6562054" cy="1278289"/>
          </a:xfrm>
          <a:prstGeom prst="roundRect">
            <a:avLst>
              <a:gd name="adj" fmla="val 18967"/>
            </a:avLst>
          </a:prstGeom>
          <a:solidFill>
            <a:schemeClr val="accent6">
              <a:alpha val="20000"/>
            </a:schemeClr>
          </a:solidFill>
          <a:ln>
            <a:noFill/>
          </a:ln>
          <a:effectLst/>
        </p:spPr>
        <p:txBody>
          <a:bodyPr wrap="none" anchor="ctr"/>
          <a:lstStyle/>
          <a:p>
            <a:endParaRPr lang="en-US" sz="1620" dirty="0">
              <a:latin typeface="Poppins" pitchFamily="2" charset="77"/>
            </a:endParaRPr>
          </a:p>
        </p:txBody>
      </p:sp>
      <p:sp>
        <p:nvSpPr>
          <p:cNvPr id="16" name="Freeform 70">
            <a:extLst>
              <a:ext uri="{FF2B5EF4-FFF2-40B4-BE49-F238E27FC236}">
                <a16:creationId xmlns:a16="http://schemas.microsoft.com/office/drawing/2014/main" id="{797426E0-D5C2-8C4C-9DDA-5C9BF6391AF8}"/>
              </a:ext>
            </a:extLst>
          </p:cNvPr>
          <p:cNvSpPr>
            <a:spLocks noChangeArrowheads="1"/>
          </p:cNvSpPr>
          <p:nvPr/>
        </p:nvSpPr>
        <p:spPr bwMode="auto">
          <a:xfrm>
            <a:off x="8850380" y="1898516"/>
            <a:ext cx="996425" cy="1278289"/>
          </a:xfrm>
          <a:custGeom>
            <a:avLst/>
            <a:gdLst>
              <a:gd name="T0" fmla="*/ 1775 w 1776"/>
              <a:gd name="T1" fmla="*/ 1849 h 2280"/>
              <a:gd name="T2" fmla="*/ 1775 w 1776"/>
              <a:gd name="T3" fmla="*/ 430 h 2280"/>
              <a:gd name="T4" fmla="*/ 1775 w 1776"/>
              <a:gd name="T5" fmla="*/ 430 h 2280"/>
              <a:gd name="T6" fmla="*/ 1345 w 1776"/>
              <a:gd name="T7" fmla="*/ 0 h 2280"/>
              <a:gd name="T8" fmla="*/ 0 w 1776"/>
              <a:gd name="T9" fmla="*/ 0 h 2280"/>
              <a:gd name="T10" fmla="*/ 0 w 1776"/>
              <a:gd name="T11" fmla="*/ 2279 h 2280"/>
              <a:gd name="T12" fmla="*/ 1345 w 1776"/>
              <a:gd name="T13" fmla="*/ 2279 h 2280"/>
              <a:gd name="T14" fmla="*/ 1345 w 1776"/>
              <a:gd name="T15" fmla="*/ 2279 h 2280"/>
              <a:gd name="T16" fmla="*/ 1775 w 1776"/>
              <a:gd name="T17" fmla="*/ 1849 h 2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6" h="2280">
                <a:moveTo>
                  <a:pt x="1775" y="1849"/>
                </a:moveTo>
                <a:lnTo>
                  <a:pt x="1775" y="430"/>
                </a:lnTo>
                <a:lnTo>
                  <a:pt x="1775" y="430"/>
                </a:lnTo>
                <a:cubicBezTo>
                  <a:pt x="1775" y="194"/>
                  <a:pt x="1582" y="0"/>
                  <a:pt x="1345" y="0"/>
                </a:cubicBezTo>
                <a:lnTo>
                  <a:pt x="0" y="0"/>
                </a:lnTo>
                <a:lnTo>
                  <a:pt x="0" y="2279"/>
                </a:lnTo>
                <a:lnTo>
                  <a:pt x="1345" y="2279"/>
                </a:lnTo>
                <a:lnTo>
                  <a:pt x="1345" y="2279"/>
                </a:lnTo>
                <a:cubicBezTo>
                  <a:pt x="1582" y="2279"/>
                  <a:pt x="1775" y="2085"/>
                  <a:pt x="1775" y="1849"/>
                </a:cubicBezTo>
              </a:path>
            </a:pathLst>
          </a:custGeom>
          <a:solidFill>
            <a:schemeClr val="accent1"/>
          </a:solidFill>
          <a:ln>
            <a:noFill/>
          </a:ln>
          <a:effectLst/>
        </p:spPr>
        <p:txBody>
          <a:bodyPr wrap="none" anchor="ctr"/>
          <a:lstStyle/>
          <a:p>
            <a:endParaRPr lang="en-US" sz="1620" dirty="0">
              <a:latin typeface="Poppins" pitchFamily="2" charset="77"/>
            </a:endParaRPr>
          </a:p>
        </p:txBody>
      </p:sp>
      <p:sp>
        <p:nvSpPr>
          <p:cNvPr id="17" name="Freeform 71">
            <a:extLst>
              <a:ext uri="{FF2B5EF4-FFF2-40B4-BE49-F238E27FC236}">
                <a16:creationId xmlns:a16="http://schemas.microsoft.com/office/drawing/2014/main" id="{0B338109-343F-D943-A43E-7448C4EFB798}"/>
              </a:ext>
            </a:extLst>
          </p:cNvPr>
          <p:cNvSpPr>
            <a:spLocks noChangeArrowheads="1"/>
          </p:cNvSpPr>
          <p:nvPr/>
        </p:nvSpPr>
        <p:spPr bwMode="auto">
          <a:xfrm>
            <a:off x="2345195" y="1913351"/>
            <a:ext cx="1246147" cy="1246147"/>
          </a:xfrm>
          <a:custGeom>
            <a:avLst/>
            <a:gdLst>
              <a:gd name="T0" fmla="*/ 1111 w 2224"/>
              <a:gd name="T1" fmla="*/ 2223 h 2224"/>
              <a:gd name="T2" fmla="*/ 0 w 2224"/>
              <a:gd name="T3" fmla="*/ 1112 h 2224"/>
              <a:gd name="T4" fmla="*/ 1111 w 2224"/>
              <a:gd name="T5" fmla="*/ 0 h 2224"/>
              <a:gd name="T6" fmla="*/ 2223 w 2224"/>
              <a:gd name="T7" fmla="*/ 1112 h 2224"/>
              <a:gd name="T8" fmla="*/ 1111 w 2224"/>
              <a:gd name="T9" fmla="*/ 2223 h 2224"/>
            </a:gdLst>
            <a:ahLst/>
            <a:cxnLst>
              <a:cxn ang="0">
                <a:pos x="T0" y="T1"/>
              </a:cxn>
              <a:cxn ang="0">
                <a:pos x="T2" y="T3"/>
              </a:cxn>
              <a:cxn ang="0">
                <a:pos x="T4" y="T5"/>
              </a:cxn>
              <a:cxn ang="0">
                <a:pos x="T6" y="T7"/>
              </a:cxn>
              <a:cxn ang="0">
                <a:pos x="T8" y="T9"/>
              </a:cxn>
            </a:cxnLst>
            <a:rect l="0" t="0" r="r" b="b"/>
            <a:pathLst>
              <a:path w="2224" h="2224">
                <a:moveTo>
                  <a:pt x="1111" y="2223"/>
                </a:moveTo>
                <a:lnTo>
                  <a:pt x="0" y="1112"/>
                </a:lnTo>
                <a:lnTo>
                  <a:pt x="1111" y="0"/>
                </a:lnTo>
                <a:lnTo>
                  <a:pt x="2223" y="1112"/>
                </a:lnTo>
                <a:lnTo>
                  <a:pt x="1111" y="2223"/>
                </a:lnTo>
              </a:path>
            </a:pathLst>
          </a:custGeom>
          <a:solidFill>
            <a:schemeClr val="bg2"/>
          </a:solidFill>
          <a:ln>
            <a:noFill/>
          </a:ln>
          <a:effectLst/>
        </p:spPr>
        <p:txBody>
          <a:bodyPr wrap="none" anchor="ctr"/>
          <a:lstStyle/>
          <a:p>
            <a:endParaRPr lang="en-US" sz="1620" dirty="0">
              <a:latin typeface="Poppins" pitchFamily="2" charset="77"/>
            </a:endParaRPr>
          </a:p>
        </p:txBody>
      </p:sp>
      <p:sp>
        <p:nvSpPr>
          <p:cNvPr id="18" name="Freeform 72">
            <a:extLst>
              <a:ext uri="{FF2B5EF4-FFF2-40B4-BE49-F238E27FC236}">
                <a16:creationId xmlns:a16="http://schemas.microsoft.com/office/drawing/2014/main" id="{33F7451B-4B27-4040-9BA4-FA24C0A6266D}"/>
              </a:ext>
            </a:extLst>
          </p:cNvPr>
          <p:cNvSpPr>
            <a:spLocks noChangeArrowheads="1"/>
          </p:cNvSpPr>
          <p:nvPr/>
        </p:nvSpPr>
        <p:spPr bwMode="auto">
          <a:xfrm>
            <a:off x="2426787" y="1994943"/>
            <a:ext cx="1085435" cy="1085435"/>
          </a:xfrm>
          <a:custGeom>
            <a:avLst/>
            <a:gdLst>
              <a:gd name="T0" fmla="*/ 966 w 1935"/>
              <a:gd name="T1" fmla="*/ 1935 h 1936"/>
              <a:gd name="T2" fmla="*/ 0 w 1935"/>
              <a:gd name="T3" fmla="*/ 968 h 1936"/>
              <a:gd name="T4" fmla="*/ 966 w 1935"/>
              <a:gd name="T5" fmla="*/ 0 h 1936"/>
              <a:gd name="T6" fmla="*/ 1934 w 1935"/>
              <a:gd name="T7" fmla="*/ 968 h 1936"/>
              <a:gd name="T8" fmla="*/ 966 w 1935"/>
              <a:gd name="T9" fmla="*/ 1935 h 1936"/>
            </a:gdLst>
            <a:ahLst/>
            <a:cxnLst>
              <a:cxn ang="0">
                <a:pos x="T0" y="T1"/>
              </a:cxn>
              <a:cxn ang="0">
                <a:pos x="T2" y="T3"/>
              </a:cxn>
              <a:cxn ang="0">
                <a:pos x="T4" y="T5"/>
              </a:cxn>
              <a:cxn ang="0">
                <a:pos x="T6" y="T7"/>
              </a:cxn>
              <a:cxn ang="0">
                <a:pos x="T8" y="T9"/>
              </a:cxn>
            </a:cxnLst>
            <a:rect l="0" t="0" r="r" b="b"/>
            <a:pathLst>
              <a:path w="1935" h="1936">
                <a:moveTo>
                  <a:pt x="966" y="1935"/>
                </a:moveTo>
                <a:lnTo>
                  <a:pt x="0" y="968"/>
                </a:lnTo>
                <a:lnTo>
                  <a:pt x="966" y="0"/>
                </a:lnTo>
                <a:lnTo>
                  <a:pt x="1934" y="968"/>
                </a:lnTo>
                <a:lnTo>
                  <a:pt x="966" y="1935"/>
                </a:lnTo>
              </a:path>
            </a:pathLst>
          </a:custGeom>
          <a:solidFill>
            <a:schemeClr val="accent1"/>
          </a:solidFill>
          <a:ln>
            <a:noFill/>
          </a:ln>
          <a:effectLst/>
        </p:spPr>
        <p:txBody>
          <a:bodyPr wrap="none" anchor="ctr"/>
          <a:lstStyle/>
          <a:p>
            <a:endParaRPr lang="en-US" sz="1620" dirty="0">
              <a:latin typeface="Poppins" pitchFamily="2" charset="77"/>
            </a:endParaRPr>
          </a:p>
        </p:txBody>
      </p:sp>
      <p:sp>
        <p:nvSpPr>
          <p:cNvPr id="20" name="Freeform 155">
            <a:extLst>
              <a:ext uri="{FF2B5EF4-FFF2-40B4-BE49-F238E27FC236}">
                <a16:creationId xmlns:a16="http://schemas.microsoft.com/office/drawing/2014/main" id="{0FE7C353-C914-1345-B30F-9D40D73B8BC6}"/>
              </a:ext>
            </a:extLst>
          </p:cNvPr>
          <p:cNvSpPr>
            <a:spLocks noChangeArrowheads="1"/>
          </p:cNvSpPr>
          <p:nvPr/>
        </p:nvSpPr>
        <p:spPr bwMode="auto">
          <a:xfrm>
            <a:off x="3292167" y="3359771"/>
            <a:ext cx="6562054" cy="1278290"/>
          </a:xfrm>
          <a:prstGeom prst="roundRect">
            <a:avLst>
              <a:gd name="adj" fmla="val 18967"/>
            </a:avLst>
          </a:prstGeom>
          <a:solidFill>
            <a:schemeClr val="accent6">
              <a:alpha val="20000"/>
            </a:schemeClr>
          </a:solidFill>
          <a:ln>
            <a:noFill/>
          </a:ln>
          <a:effectLst/>
        </p:spPr>
        <p:txBody>
          <a:bodyPr wrap="none" anchor="ctr"/>
          <a:lstStyle/>
          <a:p>
            <a:endParaRPr lang="en-US" sz="1620" dirty="0">
              <a:latin typeface="Poppins" pitchFamily="2" charset="77"/>
            </a:endParaRPr>
          </a:p>
        </p:txBody>
      </p:sp>
      <p:sp>
        <p:nvSpPr>
          <p:cNvPr id="21" name="Freeform 156">
            <a:extLst>
              <a:ext uri="{FF2B5EF4-FFF2-40B4-BE49-F238E27FC236}">
                <a16:creationId xmlns:a16="http://schemas.microsoft.com/office/drawing/2014/main" id="{4CA5660E-2B07-3E48-92E4-B9A9D0E82804}"/>
              </a:ext>
            </a:extLst>
          </p:cNvPr>
          <p:cNvSpPr>
            <a:spLocks noChangeArrowheads="1"/>
          </p:cNvSpPr>
          <p:nvPr/>
        </p:nvSpPr>
        <p:spPr bwMode="auto">
          <a:xfrm>
            <a:off x="8852854" y="3359771"/>
            <a:ext cx="996422" cy="1278290"/>
          </a:xfrm>
          <a:custGeom>
            <a:avLst/>
            <a:gdLst>
              <a:gd name="T0" fmla="*/ 1775 w 1776"/>
              <a:gd name="T1" fmla="*/ 1847 h 2278"/>
              <a:gd name="T2" fmla="*/ 1775 w 1776"/>
              <a:gd name="T3" fmla="*/ 429 h 2278"/>
              <a:gd name="T4" fmla="*/ 1775 w 1776"/>
              <a:gd name="T5" fmla="*/ 429 h 2278"/>
              <a:gd name="T6" fmla="*/ 1345 w 1776"/>
              <a:gd name="T7" fmla="*/ 0 h 2278"/>
              <a:gd name="T8" fmla="*/ 0 w 1776"/>
              <a:gd name="T9" fmla="*/ 0 h 2278"/>
              <a:gd name="T10" fmla="*/ 0 w 1776"/>
              <a:gd name="T11" fmla="*/ 2277 h 2278"/>
              <a:gd name="T12" fmla="*/ 1345 w 1776"/>
              <a:gd name="T13" fmla="*/ 2277 h 2278"/>
              <a:gd name="T14" fmla="*/ 1345 w 1776"/>
              <a:gd name="T15" fmla="*/ 2277 h 2278"/>
              <a:gd name="T16" fmla="*/ 1775 w 1776"/>
              <a:gd name="T17" fmla="*/ 1847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6" h="2278">
                <a:moveTo>
                  <a:pt x="1775" y="1847"/>
                </a:moveTo>
                <a:lnTo>
                  <a:pt x="1775" y="429"/>
                </a:lnTo>
                <a:lnTo>
                  <a:pt x="1775" y="429"/>
                </a:lnTo>
                <a:cubicBezTo>
                  <a:pt x="1775" y="192"/>
                  <a:pt x="1582" y="0"/>
                  <a:pt x="1345" y="0"/>
                </a:cubicBezTo>
                <a:lnTo>
                  <a:pt x="0" y="0"/>
                </a:lnTo>
                <a:lnTo>
                  <a:pt x="0" y="2277"/>
                </a:lnTo>
                <a:lnTo>
                  <a:pt x="1345" y="2277"/>
                </a:lnTo>
                <a:lnTo>
                  <a:pt x="1345" y="2277"/>
                </a:lnTo>
                <a:cubicBezTo>
                  <a:pt x="1582" y="2277"/>
                  <a:pt x="1775" y="2084"/>
                  <a:pt x="1775" y="1847"/>
                </a:cubicBezTo>
              </a:path>
            </a:pathLst>
          </a:custGeom>
          <a:solidFill>
            <a:schemeClr val="accent2"/>
          </a:solidFill>
          <a:ln>
            <a:noFill/>
          </a:ln>
          <a:effectLst/>
        </p:spPr>
        <p:txBody>
          <a:bodyPr wrap="none" anchor="ctr"/>
          <a:lstStyle/>
          <a:p>
            <a:endParaRPr lang="en-US" sz="1620" dirty="0">
              <a:latin typeface="Poppins" pitchFamily="2" charset="77"/>
            </a:endParaRPr>
          </a:p>
        </p:txBody>
      </p:sp>
      <p:sp>
        <p:nvSpPr>
          <p:cNvPr id="22" name="Freeform 157">
            <a:extLst>
              <a:ext uri="{FF2B5EF4-FFF2-40B4-BE49-F238E27FC236}">
                <a16:creationId xmlns:a16="http://schemas.microsoft.com/office/drawing/2014/main" id="{823970EF-A581-7A43-A2A7-C66C03FEC577}"/>
              </a:ext>
            </a:extLst>
          </p:cNvPr>
          <p:cNvSpPr>
            <a:spLocks noChangeArrowheads="1"/>
          </p:cNvSpPr>
          <p:nvPr/>
        </p:nvSpPr>
        <p:spPr bwMode="auto">
          <a:xfrm>
            <a:off x="2347667" y="3377079"/>
            <a:ext cx="1246147" cy="1246147"/>
          </a:xfrm>
          <a:custGeom>
            <a:avLst/>
            <a:gdLst>
              <a:gd name="T0" fmla="*/ 1112 w 2224"/>
              <a:gd name="T1" fmla="*/ 2222 h 2223"/>
              <a:gd name="T2" fmla="*/ 0 w 2224"/>
              <a:gd name="T3" fmla="*/ 1110 h 2223"/>
              <a:gd name="T4" fmla="*/ 1112 w 2224"/>
              <a:gd name="T5" fmla="*/ 0 h 2223"/>
              <a:gd name="T6" fmla="*/ 2223 w 2224"/>
              <a:gd name="T7" fmla="*/ 1110 h 2223"/>
              <a:gd name="T8" fmla="*/ 1112 w 2224"/>
              <a:gd name="T9" fmla="*/ 2222 h 2223"/>
            </a:gdLst>
            <a:ahLst/>
            <a:cxnLst>
              <a:cxn ang="0">
                <a:pos x="T0" y="T1"/>
              </a:cxn>
              <a:cxn ang="0">
                <a:pos x="T2" y="T3"/>
              </a:cxn>
              <a:cxn ang="0">
                <a:pos x="T4" y="T5"/>
              </a:cxn>
              <a:cxn ang="0">
                <a:pos x="T6" y="T7"/>
              </a:cxn>
              <a:cxn ang="0">
                <a:pos x="T8" y="T9"/>
              </a:cxn>
            </a:cxnLst>
            <a:rect l="0" t="0" r="r" b="b"/>
            <a:pathLst>
              <a:path w="2224" h="2223">
                <a:moveTo>
                  <a:pt x="1112" y="2222"/>
                </a:moveTo>
                <a:lnTo>
                  <a:pt x="0" y="1110"/>
                </a:lnTo>
                <a:lnTo>
                  <a:pt x="1112" y="0"/>
                </a:lnTo>
                <a:lnTo>
                  <a:pt x="2223" y="1110"/>
                </a:lnTo>
                <a:lnTo>
                  <a:pt x="1112" y="2222"/>
                </a:lnTo>
              </a:path>
            </a:pathLst>
          </a:custGeom>
          <a:solidFill>
            <a:schemeClr val="bg2"/>
          </a:solidFill>
          <a:ln>
            <a:noFill/>
          </a:ln>
          <a:effectLst/>
        </p:spPr>
        <p:txBody>
          <a:bodyPr wrap="none" anchor="ctr"/>
          <a:lstStyle/>
          <a:p>
            <a:endParaRPr lang="en-US" sz="1620" dirty="0">
              <a:latin typeface="Poppins" pitchFamily="2" charset="77"/>
            </a:endParaRPr>
          </a:p>
        </p:txBody>
      </p:sp>
      <p:sp>
        <p:nvSpPr>
          <p:cNvPr id="23" name="Freeform 158">
            <a:extLst>
              <a:ext uri="{FF2B5EF4-FFF2-40B4-BE49-F238E27FC236}">
                <a16:creationId xmlns:a16="http://schemas.microsoft.com/office/drawing/2014/main" id="{6F989B77-8E4A-0748-9AA7-EF195EA12755}"/>
              </a:ext>
            </a:extLst>
          </p:cNvPr>
          <p:cNvSpPr>
            <a:spLocks noChangeArrowheads="1"/>
          </p:cNvSpPr>
          <p:nvPr/>
        </p:nvSpPr>
        <p:spPr bwMode="auto">
          <a:xfrm>
            <a:off x="2429259" y="3456199"/>
            <a:ext cx="1085434" cy="1085434"/>
          </a:xfrm>
          <a:custGeom>
            <a:avLst/>
            <a:gdLst>
              <a:gd name="T0" fmla="*/ 968 w 1936"/>
              <a:gd name="T1" fmla="*/ 1934 h 1935"/>
              <a:gd name="T2" fmla="*/ 0 w 1936"/>
              <a:gd name="T3" fmla="*/ 967 h 1935"/>
              <a:gd name="T4" fmla="*/ 968 w 1936"/>
              <a:gd name="T5" fmla="*/ 0 h 1935"/>
              <a:gd name="T6" fmla="*/ 1935 w 1936"/>
              <a:gd name="T7" fmla="*/ 967 h 1935"/>
              <a:gd name="T8" fmla="*/ 968 w 1936"/>
              <a:gd name="T9" fmla="*/ 1934 h 1935"/>
            </a:gdLst>
            <a:ahLst/>
            <a:cxnLst>
              <a:cxn ang="0">
                <a:pos x="T0" y="T1"/>
              </a:cxn>
              <a:cxn ang="0">
                <a:pos x="T2" y="T3"/>
              </a:cxn>
              <a:cxn ang="0">
                <a:pos x="T4" y="T5"/>
              </a:cxn>
              <a:cxn ang="0">
                <a:pos x="T6" y="T7"/>
              </a:cxn>
              <a:cxn ang="0">
                <a:pos x="T8" y="T9"/>
              </a:cxn>
            </a:cxnLst>
            <a:rect l="0" t="0" r="r" b="b"/>
            <a:pathLst>
              <a:path w="1936" h="1935">
                <a:moveTo>
                  <a:pt x="968" y="1934"/>
                </a:moveTo>
                <a:lnTo>
                  <a:pt x="0" y="967"/>
                </a:lnTo>
                <a:lnTo>
                  <a:pt x="968" y="0"/>
                </a:lnTo>
                <a:lnTo>
                  <a:pt x="1935" y="967"/>
                </a:lnTo>
                <a:lnTo>
                  <a:pt x="968" y="1934"/>
                </a:lnTo>
              </a:path>
            </a:pathLst>
          </a:custGeom>
          <a:solidFill>
            <a:schemeClr val="accent2"/>
          </a:solidFill>
          <a:ln>
            <a:noFill/>
          </a:ln>
          <a:effectLst/>
        </p:spPr>
        <p:txBody>
          <a:bodyPr wrap="none" anchor="ctr"/>
          <a:lstStyle/>
          <a:p>
            <a:endParaRPr lang="en-US" sz="1620" dirty="0">
              <a:latin typeface="Poppins" pitchFamily="2" charset="77"/>
            </a:endParaRPr>
          </a:p>
        </p:txBody>
      </p:sp>
      <p:sp>
        <p:nvSpPr>
          <p:cNvPr id="25" name="Freeform 248">
            <a:extLst>
              <a:ext uri="{FF2B5EF4-FFF2-40B4-BE49-F238E27FC236}">
                <a16:creationId xmlns:a16="http://schemas.microsoft.com/office/drawing/2014/main" id="{7DEDD3F5-DCC6-A946-8306-6725738453AA}"/>
              </a:ext>
            </a:extLst>
          </p:cNvPr>
          <p:cNvSpPr>
            <a:spLocks noChangeArrowheads="1"/>
          </p:cNvSpPr>
          <p:nvPr/>
        </p:nvSpPr>
        <p:spPr bwMode="auto">
          <a:xfrm>
            <a:off x="3294641" y="4823500"/>
            <a:ext cx="6562054" cy="1278290"/>
          </a:xfrm>
          <a:prstGeom prst="roundRect">
            <a:avLst>
              <a:gd name="adj" fmla="val 19254"/>
            </a:avLst>
          </a:prstGeom>
          <a:solidFill>
            <a:schemeClr val="accent6">
              <a:alpha val="20000"/>
            </a:schemeClr>
          </a:solidFill>
          <a:ln>
            <a:noFill/>
          </a:ln>
          <a:effectLst/>
        </p:spPr>
        <p:txBody>
          <a:bodyPr wrap="none" anchor="ctr"/>
          <a:lstStyle/>
          <a:p>
            <a:endParaRPr lang="en-US" sz="1620" dirty="0">
              <a:latin typeface="Poppins" pitchFamily="2" charset="77"/>
            </a:endParaRPr>
          </a:p>
        </p:txBody>
      </p:sp>
      <p:sp>
        <p:nvSpPr>
          <p:cNvPr id="26" name="Freeform 249">
            <a:extLst>
              <a:ext uri="{FF2B5EF4-FFF2-40B4-BE49-F238E27FC236}">
                <a16:creationId xmlns:a16="http://schemas.microsoft.com/office/drawing/2014/main" id="{3F45C0A5-13DE-734E-8BD4-1EE1D283414B}"/>
              </a:ext>
            </a:extLst>
          </p:cNvPr>
          <p:cNvSpPr>
            <a:spLocks noChangeArrowheads="1"/>
          </p:cNvSpPr>
          <p:nvPr/>
        </p:nvSpPr>
        <p:spPr bwMode="auto">
          <a:xfrm>
            <a:off x="8857799" y="4823500"/>
            <a:ext cx="996422" cy="1278290"/>
          </a:xfrm>
          <a:custGeom>
            <a:avLst/>
            <a:gdLst>
              <a:gd name="T0" fmla="*/ 1775 w 1776"/>
              <a:gd name="T1" fmla="*/ 1848 h 2279"/>
              <a:gd name="T2" fmla="*/ 1775 w 1776"/>
              <a:gd name="T3" fmla="*/ 430 h 2279"/>
              <a:gd name="T4" fmla="*/ 1775 w 1776"/>
              <a:gd name="T5" fmla="*/ 430 h 2279"/>
              <a:gd name="T6" fmla="*/ 1345 w 1776"/>
              <a:gd name="T7" fmla="*/ 0 h 2279"/>
              <a:gd name="T8" fmla="*/ 0 w 1776"/>
              <a:gd name="T9" fmla="*/ 0 h 2279"/>
              <a:gd name="T10" fmla="*/ 0 w 1776"/>
              <a:gd name="T11" fmla="*/ 2278 h 2279"/>
              <a:gd name="T12" fmla="*/ 1345 w 1776"/>
              <a:gd name="T13" fmla="*/ 2278 h 2279"/>
              <a:gd name="T14" fmla="*/ 1345 w 1776"/>
              <a:gd name="T15" fmla="*/ 2278 h 2279"/>
              <a:gd name="T16" fmla="*/ 1775 w 1776"/>
              <a:gd name="T17" fmla="*/ 1848 h 2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6" h="2279">
                <a:moveTo>
                  <a:pt x="1775" y="1848"/>
                </a:moveTo>
                <a:lnTo>
                  <a:pt x="1775" y="430"/>
                </a:lnTo>
                <a:lnTo>
                  <a:pt x="1775" y="430"/>
                </a:lnTo>
                <a:cubicBezTo>
                  <a:pt x="1775" y="193"/>
                  <a:pt x="1581" y="0"/>
                  <a:pt x="1345" y="0"/>
                </a:cubicBezTo>
                <a:lnTo>
                  <a:pt x="0" y="0"/>
                </a:lnTo>
                <a:lnTo>
                  <a:pt x="0" y="2278"/>
                </a:lnTo>
                <a:lnTo>
                  <a:pt x="1345" y="2278"/>
                </a:lnTo>
                <a:lnTo>
                  <a:pt x="1345" y="2278"/>
                </a:lnTo>
                <a:cubicBezTo>
                  <a:pt x="1581" y="2278"/>
                  <a:pt x="1775" y="2085"/>
                  <a:pt x="1775" y="1848"/>
                </a:cubicBezTo>
              </a:path>
            </a:pathLst>
          </a:custGeom>
          <a:solidFill>
            <a:schemeClr val="accent3"/>
          </a:solidFill>
          <a:ln>
            <a:noFill/>
          </a:ln>
          <a:effectLst/>
        </p:spPr>
        <p:txBody>
          <a:bodyPr wrap="none" anchor="ctr"/>
          <a:lstStyle/>
          <a:p>
            <a:endParaRPr lang="en-US" sz="1620" dirty="0">
              <a:latin typeface="Poppins" pitchFamily="2" charset="77"/>
            </a:endParaRPr>
          </a:p>
        </p:txBody>
      </p:sp>
      <p:sp>
        <p:nvSpPr>
          <p:cNvPr id="27" name="Freeform 250">
            <a:extLst>
              <a:ext uri="{FF2B5EF4-FFF2-40B4-BE49-F238E27FC236}">
                <a16:creationId xmlns:a16="http://schemas.microsoft.com/office/drawing/2014/main" id="{C68059BA-3EB0-094F-8E4C-50A898B6E534}"/>
              </a:ext>
            </a:extLst>
          </p:cNvPr>
          <p:cNvSpPr>
            <a:spLocks noChangeArrowheads="1"/>
          </p:cNvSpPr>
          <p:nvPr/>
        </p:nvSpPr>
        <p:spPr bwMode="auto">
          <a:xfrm>
            <a:off x="2350139" y="4838334"/>
            <a:ext cx="1246147" cy="1246147"/>
          </a:xfrm>
          <a:custGeom>
            <a:avLst/>
            <a:gdLst>
              <a:gd name="T0" fmla="*/ 1111 w 2223"/>
              <a:gd name="T1" fmla="*/ 2223 h 2224"/>
              <a:gd name="T2" fmla="*/ 0 w 2223"/>
              <a:gd name="T3" fmla="*/ 1111 h 2224"/>
              <a:gd name="T4" fmla="*/ 1111 w 2223"/>
              <a:gd name="T5" fmla="*/ 0 h 2224"/>
              <a:gd name="T6" fmla="*/ 2222 w 2223"/>
              <a:gd name="T7" fmla="*/ 1111 h 2224"/>
              <a:gd name="T8" fmla="*/ 1111 w 2223"/>
              <a:gd name="T9" fmla="*/ 2223 h 2224"/>
            </a:gdLst>
            <a:ahLst/>
            <a:cxnLst>
              <a:cxn ang="0">
                <a:pos x="T0" y="T1"/>
              </a:cxn>
              <a:cxn ang="0">
                <a:pos x="T2" y="T3"/>
              </a:cxn>
              <a:cxn ang="0">
                <a:pos x="T4" y="T5"/>
              </a:cxn>
              <a:cxn ang="0">
                <a:pos x="T6" y="T7"/>
              </a:cxn>
              <a:cxn ang="0">
                <a:pos x="T8" y="T9"/>
              </a:cxn>
            </a:cxnLst>
            <a:rect l="0" t="0" r="r" b="b"/>
            <a:pathLst>
              <a:path w="2223" h="2224">
                <a:moveTo>
                  <a:pt x="1111" y="2223"/>
                </a:moveTo>
                <a:lnTo>
                  <a:pt x="0" y="1111"/>
                </a:lnTo>
                <a:lnTo>
                  <a:pt x="1111" y="0"/>
                </a:lnTo>
                <a:lnTo>
                  <a:pt x="2222" y="1111"/>
                </a:lnTo>
                <a:lnTo>
                  <a:pt x="1111" y="2223"/>
                </a:lnTo>
              </a:path>
            </a:pathLst>
          </a:custGeom>
          <a:solidFill>
            <a:schemeClr val="bg2"/>
          </a:solidFill>
          <a:ln>
            <a:noFill/>
          </a:ln>
          <a:effectLst/>
        </p:spPr>
        <p:txBody>
          <a:bodyPr wrap="none" anchor="ctr"/>
          <a:lstStyle/>
          <a:p>
            <a:endParaRPr lang="en-US" sz="1620" dirty="0">
              <a:latin typeface="Poppins" pitchFamily="2" charset="77"/>
            </a:endParaRPr>
          </a:p>
        </p:txBody>
      </p:sp>
      <p:sp>
        <p:nvSpPr>
          <p:cNvPr id="28" name="Freeform 251">
            <a:extLst>
              <a:ext uri="{FF2B5EF4-FFF2-40B4-BE49-F238E27FC236}">
                <a16:creationId xmlns:a16="http://schemas.microsoft.com/office/drawing/2014/main" id="{1F247AE2-2594-C341-8FAD-7D5FA0A355AB}"/>
              </a:ext>
            </a:extLst>
          </p:cNvPr>
          <p:cNvSpPr>
            <a:spLocks noChangeArrowheads="1"/>
          </p:cNvSpPr>
          <p:nvPr/>
        </p:nvSpPr>
        <p:spPr bwMode="auto">
          <a:xfrm>
            <a:off x="2431733" y="4919927"/>
            <a:ext cx="1085435" cy="1085434"/>
          </a:xfrm>
          <a:custGeom>
            <a:avLst/>
            <a:gdLst>
              <a:gd name="T0" fmla="*/ 967 w 1935"/>
              <a:gd name="T1" fmla="*/ 1934 h 1935"/>
              <a:gd name="T2" fmla="*/ 0 w 1935"/>
              <a:gd name="T3" fmla="*/ 966 h 1935"/>
              <a:gd name="T4" fmla="*/ 967 w 1935"/>
              <a:gd name="T5" fmla="*/ 0 h 1935"/>
              <a:gd name="T6" fmla="*/ 1934 w 1935"/>
              <a:gd name="T7" fmla="*/ 966 h 1935"/>
              <a:gd name="T8" fmla="*/ 967 w 1935"/>
              <a:gd name="T9" fmla="*/ 1934 h 1935"/>
            </a:gdLst>
            <a:ahLst/>
            <a:cxnLst>
              <a:cxn ang="0">
                <a:pos x="T0" y="T1"/>
              </a:cxn>
              <a:cxn ang="0">
                <a:pos x="T2" y="T3"/>
              </a:cxn>
              <a:cxn ang="0">
                <a:pos x="T4" y="T5"/>
              </a:cxn>
              <a:cxn ang="0">
                <a:pos x="T6" y="T7"/>
              </a:cxn>
              <a:cxn ang="0">
                <a:pos x="T8" y="T9"/>
              </a:cxn>
            </a:cxnLst>
            <a:rect l="0" t="0" r="r" b="b"/>
            <a:pathLst>
              <a:path w="1935" h="1935">
                <a:moveTo>
                  <a:pt x="967" y="1934"/>
                </a:moveTo>
                <a:lnTo>
                  <a:pt x="0" y="966"/>
                </a:lnTo>
                <a:lnTo>
                  <a:pt x="967" y="0"/>
                </a:lnTo>
                <a:lnTo>
                  <a:pt x="1934" y="966"/>
                </a:lnTo>
                <a:lnTo>
                  <a:pt x="967" y="1934"/>
                </a:lnTo>
              </a:path>
            </a:pathLst>
          </a:custGeom>
          <a:solidFill>
            <a:schemeClr val="accent3"/>
          </a:solidFill>
          <a:ln>
            <a:noFill/>
          </a:ln>
          <a:effectLst/>
        </p:spPr>
        <p:txBody>
          <a:bodyPr wrap="none" anchor="ctr"/>
          <a:lstStyle/>
          <a:p>
            <a:endParaRPr lang="en-US" sz="1620" dirty="0">
              <a:latin typeface="Poppins" pitchFamily="2" charset="77"/>
            </a:endParaRPr>
          </a:p>
        </p:txBody>
      </p:sp>
      <p:sp>
        <p:nvSpPr>
          <p:cNvPr id="5" name="TextBox 4">
            <a:extLst>
              <a:ext uri="{FF2B5EF4-FFF2-40B4-BE49-F238E27FC236}">
                <a16:creationId xmlns:a16="http://schemas.microsoft.com/office/drawing/2014/main" id="{BEBE2C2E-B7DF-614C-9028-C56B87B9530D}"/>
              </a:ext>
            </a:extLst>
          </p:cNvPr>
          <p:cNvSpPr txBox="1"/>
          <p:nvPr/>
        </p:nvSpPr>
        <p:spPr>
          <a:xfrm>
            <a:off x="1294149" y="473931"/>
            <a:ext cx="9603701" cy="1092222"/>
          </a:xfrm>
          <a:prstGeom prst="rect">
            <a:avLst/>
          </a:prstGeom>
          <a:noFill/>
        </p:spPr>
        <p:txBody>
          <a:bodyPr wrap="square" rtlCol="0">
            <a:spAutoFit/>
          </a:bodyPr>
          <a:lstStyle/>
          <a:p>
            <a:pPr algn="ctr">
              <a:lnSpc>
                <a:spcPts val="1890"/>
              </a:lnSpc>
            </a:pPr>
            <a:r>
              <a:rPr lang="en-US" sz="2400" b="1" spc="-54" dirty="0">
                <a:solidFill>
                  <a:schemeClr val="accent6">
                    <a:lumMod val="50000"/>
                  </a:schemeClr>
                </a:solidFill>
                <a:latin typeface="Poppins" panose="00000500000000000000" pitchFamily="2" charset="0"/>
                <a:cs typeface="Poppins" panose="00000500000000000000" pitchFamily="2" charset="0"/>
              </a:rPr>
              <a:t>TODAY’S GOAL:</a:t>
            </a:r>
          </a:p>
          <a:p>
            <a:pPr algn="ctr">
              <a:lnSpc>
                <a:spcPts val="1890"/>
              </a:lnSpc>
            </a:pPr>
            <a:endParaRPr lang="en-US" sz="2400" b="1" spc="-54" dirty="0">
              <a:solidFill>
                <a:schemeClr val="accent6">
                  <a:lumMod val="50000"/>
                </a:schemeClr>
              </a:solidFill>
              <a:latin typeface="Poppins" panose="00000500000000000000" pitchFamily="2" charset="0"/>
              <a:cs typeface="Poppins" panose="00000500000000000000" pitchFamily="2" charset="0"/>
            </a:endParaRPr>
          </a:p>
          <a:p>
            <a:pPr algn="ctr">
              <a:lnSpc>
                <a:spcPts val="1890"/>
              </a:lnSpc>
            </a:pPr>
            <a:r>
              <a:rPr lang="en-US" sz="2400" spc="-54" dirty="0">
                <a:solidFill>
                  <a:schemeClr val="accent6">
                    <a:lumMod val="50000"/>
                  </a:schemeClr>
                </a:solidFill>
                <a:latin typeface="Poppins" panose="00000500000000000000" pitchFamily="2" charset="0"/>
                <a:cs typeface="Poppins" panose="00000500000000000000" pitchFamily="2" charset="0"/>
              </a:rPr>
              <a:t>REVIEW THE WORKGROUP RECOMMENDATIONS &amp; DECIDE WHICH, IF ANY, TO BRING FORWARD TO STATE POLICY MAKERS</a:t>
            </a:r>
          </a:p>
        </p:txBody>
      </p:sp>
      <p:sp>
        <p:nvSpPr>
          <p:cNvPr id="6" name="TextBox 5">
            <a:extLst>
              <a:ext uri="{FF2B5EF4-FFF2-40B4-BE49-F238E27FC236}">
                <a16:creationId xmlns:a16="http://schemas.microsoft.com/office/drawing/2014/main" id="{88C99AF3-C435-804B-A35C-9449527791BC}"/>
              </a:ext>
            </a:extLst>
          </p:cNvPr>
          <p:cNvSpPr txBox="1"/>
          <p:nvPr/>
        </p:nvSpPr>
        <p:spPr>
          <a:xfrm>
            <a:off x="4000250" y="2179763"/>
            <a:ext cx="4857545" cy="707886"/>
          </a:xfrm>
          <a:prstGeom prst="rect">
            <a:avLst/>
          </a:prstGeom>
          <a:noFill/>
        </p:spPr>
        <p:txBody>
          <a:bodyPr wrap="square" rtlCol="0" anchor="b">
            <a:spAutoFit/>
          </a:bodyPr>
          <a:lstStyle/>
          <a:p>
            <a:r>
              <a:rPr lang="en-US" sz="2000" b="1" spc="-13" dirty="0">
                <a:solidFill>
                  <a:schemeClr val="tx2"/>
                </a:solidFill>
                <a:latin typeface="Poppins" panose="00000500000000000000" pitchFamily="2" charset="0"/>
                <a:cs typeface="Poppins" panose="00000500000000000000" pitchFamily="2" charset="0"/>
              </a:rPr>
              <a:t>What are your initial reactions to the recommendation?</a:t>
            </a:r>
          </a:p>
        </p:txBody>
      </p:sp>
      <p:sp>
        <p:nvSpPr>
          <p:cNvPr id="8" name="TextBox 7">
            <a:extLst>
              <a:ext uri="{FF2B5EF4-FFF2-40B4-BE49-F238E27FC236}">
                <a16:creationId xmlns:a16="http://schemas.microsoft.com/office/drawing/2014/main" id="{8223C790-3FD7-DF4E-87D3-2BB275F98806}"/>
              </a:ext>
            </a:extLst>
          </p:cNvPr>
          <p:cNvSpPr txBox="1"/>
          <p:nvPr/>
        </p:nvSpPr>
        <p:spPr>
          <a:xfrm>
            <a:off x="1841527" y="1880062"/>
            <a:ext cx="671267" cy="1116075"/>
          </a:xfrm>
          <a:prstGeom prst="rect">
            <a:avLst/>
          </a:prstGeom>
          <a:noFill/>
        </p:spPr>
        <p:txBody>
          <a:bodyPr wrap="square" rtlCol="0" anchor="ctr">
            <a:spAutoFit/>
          </a:bodyPr>
          <a:lstStyle>
            <a:defPPr>
              <a:defRPr lang="en-US"/>
            </a:defPPr>
            <a:lvl1pPr algn="ctr">
              <a:lnSpc>
                <a:spcPts val="9400"/>
              </a:lnSpc>
              <a:defRPr sz="8000" b="1" spc="-290">
                <a:solidFill>
                  <a:schemeClr val="tx2"/>
                </a:solidFill>
                <a:latin typeface="Raleway" panose="020B0503030101060003" pitchFamily="34" charset="77"/>
              </a:defRPr>
            </a:lvl1pPr>
          </a:lstStyle>
          <a:p>
            <a:r>
              <a:rPr lang="en-US" sz="3331" dirty="0">
                <a:solidFill>
                  <a:schemeClr val="bg1"/>
                </a:solidFill>
                <a:latin typeface="Poppins" panose="00000500000000000000" pitchFamily="2" charset="0"/>
                <a:cs typeface="Poppins" panose="00000500000000000000" pitchFamily="2" charset="0"/>
              </a:rPr>
              <a:t>01</a:t>
            </a:r>
          </a:p>
        </p:txBody>
      </p:sp>
      <p:sp>
        <p:nvSpPr>
          <p:cNvPr id="9" name="TextBox 8">
            <a:extLst>
              <a:ext uri="{FF2B5EF4-FFF2-40B4-BE49-F238E27FC236}">
                <a16:creationId xmlns:a16="http://schemas.microsoft.com/office/drawing/2014/main" id="{646C2DCC-789C-8149-8A7F-CC63A590B2E3}"/>
              </a:ext>
            </a:extLst>
          </p:cNvPr>
          <p:cNvSpPr txBox="1"/>
          <p:nvPr/>
        </p:nvSpPr>
        <p:spPr>
          <a:xfrm>
            <a:off x="4000250" y="3492321"/>
            <a:ext cx="4684474" cy="1015663"/>
          </a:xfrm>
          <a:prstGeom prst="rect">
            <a:avLst/>
          </a:prstGeom>
          <a:noFill/>
        </p:spPr>
        <p:txBody>
          <a:bodyPr wrap="square" rtlCol="0" anchor="b">
            <a:spAutoFit/>
          </a:bodyPr>
          <a:lstStyle/>
          <a:p>
            <a:r>
              <a:rPr lang="en-US" sz="2000" b="1" spc="-13" dirty="0">
                <a:solidFill>
                  <a:schemeClr val="tx2"/>
                </a:solidFill>
                <a:latin typeface="Poppins" panose="00000500000000000000" pitchFamily="2" charset="0"/>
                <a:cs typeface="Poppins" panose="00000500000000000000" pitchFamily="2" charset="0"/>
              </a:rPr>
              <a:t>Are there concerns with the recommendation? Are edits or clarification needed?</a:t>
            </a:r>
          </a:p>
        </p:txBody>
      </p:sp>
      <p:sp>
        <p:nvSpPr>
          <p:cNvPr id="12" name="TextBox 11">
            <a:extLst>
              <a:ext uri="{FF2B5EF4-FFF2-40B4-BE49-F238E27FC236}">
                <a16:creationId xmlns:a16="http://schemas.microsoft.com/office/drawing/2014/main" id="{1C45DC39-87F3-4044-A85B-8BB58264BB91}"/>
              </a:ext>
            </a:extLst>
          </p:cNvPr>
          <p:cNvSpPr txBox="1"/>
          <p:nvPr/>
        </p:nvSpPr>
        <p:spPr>
          <a:xfrm>
            <a:off x="3913715" y="4919927"/>
            <a:ext cx="4708438" cy="1015663"/>
          </a:xfrm>
          <a:prstGeom prst="rect">
            <a:avLst/>
          </a:prstGeom>
          <a:noFill/>
        </p:spPr>
        <p:txBody>
          <a:bodyPr wrap="square" rtlCol="0" anchor="b">
            <a:spAutoFit/>
          </a:bodyPr>
          <a:lstStyle/>
          <a:p>
            <a:r>
              <a:rPr lang="en-US" sz="2000" b="1" spc="-13" dirty="0">
                <a:solidFill>
                  <a:schemeClr val="tx2"/>
                </a:solidFill>
                <a:latin typeface="Poppins" panose="00000500000000000000" pitchFamily="2" charset="0"/>
                <a:cs typeface="Poppins" panose="00000500000000000000" pitchFamily="2" charset="0"/>
              </a:rPr>
              <a:t>Are there relevant resources or best practices we should know about?</a:t>
            </a:r>
          </a:p>
        </p:txBody>
      </p:sp>
    </p:spTree>
    <p:extLst>
      <p:ext uri="{BB962C8B-B14F-4D97-AF65-F5344CB8AC3E}">
        <p14:creationId xmlns:p14="http://schemas.microsoft.com/office/powerpoint/2010/main" val="3900073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517">
            <a:extLst>
              <a:ext uri="{FF2B5EF4-FFF2-40B4-BE49-F238E27FC236}">
                <a16:creationId xmlns:a16="http://schemas.microsoft.com/office/drawing/2014/main" id="{E52CE161-69A0-0945-81A2-E71C630328AD}"/>
              </a:ext>
            </a:extLst>
          </p:cNvPr>
          <p:cNvSpPr>
            <a:spLocks noChangeArrowheads="1"/>
          </p:cNvSpPr>
          <p:nvPr/>
        </p:nvSpPr>
        <p:spPr bwMode="auto">
          <a:xfrm>
            <a:off x="755774" y="1741968"/>
            <a:ext cx="4784444" cy="3435899"/>
          </a:xfrm>
          <a:custGeom>
            <a:avLst/>
            <a:gdLst>
              <a:gd name="T0" fmla="*/ 0 w 7680"/>
              <a:gd name="T1" fmla="*/ 0 h 5518"/>
              <a:gd name="T2" fmla="*/ 4793 w 7680"/>
              <a:gd name="T3" fmla="*/ 0 h 5518"/>
              <a:gd name="T4" fmla="*/ 4793 w 7680"/>
              <a:gd name="T5" fmla="*/ 0 h 5518"/>
              <a:gd name="T6" fmla="*/ 7679 w 7680"/>
              <a:gd name="T7" fmla="*/ 2758 h 5518"/>
              <a:gd name="T8" fmla="*/ 7679 w 7680"/>
              <a:gd name="T9" fmla="*/ 2758 h 5518"/>
              <a:gd name="T10" fmla="*/ 7679 w 7680"/>
              <a:gd name="T11" fmla="*/ 2758 h 5518"/>
              <a:gd name="T12" fmla="*/ 4793 w 7680"/>
              <a:gd name="T13" fmla="*/ 5517 h 5518"/>
              <a:gd name="T14" fmla="*/ 17 w 7680"/>
              <a:gd name="T15" fmla="*/ 5517 h 55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80" h="5518">
                <a:moveTo>
                  <a:pt x="0" y="0"/>
                </a:moveTo>
                <a:lnTo>
                  <a:pt x="4793" y="0"/>
                </a:lnTo>
                <a:lnTo>
                  <a:pt x="4793" y="0"/>
                </a:lnTo>
                <a:cubicBezTo>
                  <a:pt x="6387" y="0"/>
                  <a:pt x="7679" y="1235"/>
                  <a:pt x="7679" y="2758"/>
                </a:cubicBezTo>
                <a:lnTo>
                  <a:pt x="7679" y="2758"/>
                </a:lnTo>
                <a:lnTo>
                  <a:pt x="7679" y="2758"/>
                </a:lnTo>
                <a:cubicBezTo>
                  <a:pt x="7679" y="4282"/>
                  <a:pt x="6387" y="5517"/>
                  <a:pt x="4793" y="5517"/>
                </a:cubicBezTo>
                <a:lnTo>
                  <a:pt x="17" y="5517"/>
                </a:lnTo>
              </a:path>
            </a:pathLst>
          </a:custGeom>
          <a:noFill/>
          <a:ln w="1270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dirty="0">
              <a:latin typeface="Poppins" pitchFamily="2" charset="77"/>
            </a:endParaRPr>
          </a:p>
        </p:txBody>
      </p:sp>
      <p:sp>
        <p:nvSpPr>
          <p:cNvPr id="18" name="Freeform 528">
            <a:extLst>
              <a:ext uri="{FF2B5EF4-FFF2-40B4-BE49-F238E27FC236}">
                <a16:creationId xmlns:a16="http://schemas.microsoft.com/office/drawing/2014/main" id="{AE1DB3EA-2134-734F-83B8-5628C6E00244}"/>
              </a:ext>
            </a:extLst>
          </p:cNvPr>
          <p:cNvSpPr>
            <a:spLocks noChangeArrowheads="1"/>
          </p:cNvSpPr>
          <p:nvPr/>
        </p:nvSpPr>
        <p:spPr bwMode="auto">
          <a:xfrm>
            <a:off x="5865290" y="2531017"/>
            <a:ext cx="730575" cy="730575"/>
          </a:xfrm>
          <a:custGeom>
            <a:avLst/>
            <a:gdLst>
              <a:gd name="T0" fmla="*/ 1173 w 1174"/>
              <a:gd name="T1" fmla="*/ 587 h 1175"/>
              <a:gd name="T2" fmla="*/ 1173 w 1174"/>
              <a:gd name="T3" fmla="*/ 587 h 1175"/>
              <a:gd name="T4" fmla="*/ 587 w 1174"/>
              <a:gd name="T5" fmla="*/ 1174 h 1175"/>
              <a:gd name="T6" fmla="*/ 587 w 1174"/>
              <a:gd name="T7" fmla="*/ 1174 h 1175"/>
              <a:gd name="T8" fmla="*/ 0 w 1174"/>
              <a:gd name="T9" fmla="*/ 587 h 1175"/>
              <a:gd name="T10" fmla="*/ 0 w 1174"/>
              <a:gd name="T11" fmla="*/ 587 h 1175"/>
              <a:gd name="T12" fmla="*/ 587 w 1174"/>
              <a:gd name="T13" fmla="*/ 0 h 1175"/>
              <a:gd name="T14" fmla="*/ 587 w 1174"/>
              <a:gd name="T15" fmla="*/ 0 h 1175"/>
              <a:gd name="T16" fmla="*/ 1173 w 1174"/>
              <a:gd name="T17" fmla="*/ 587 h 1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4" h="1175">
                <a:moveTo>
                  <a:pt x="1173" y="587"/>
                </a:moveTo>
                <a:lnTo>
                  <a:pt x="1173" y="587"/>
                </a:lnTo>
                <a:cubicBezTo>
                  <a:pt x="1173" y="912"/>
                  <a:pt x="910" y="1174"/>
                  <a:pt x="587" y="1174"/>
                </a:cubicBezTo>
                <a:lnTo>
                  <a:pt x="587" y="1174"/>
                </a:lnTo>
                <a:cubicBezTo>
                  <a:pt x="262" y="1174"/>
                  <a:pt x="0" y="912"/>
                  <a:pt x="0" y="587"/>
                </a:cubicBezTo>
                <a:lnTo>
                  <a:pt x="0" y="587"/>
                </a:lnTo>
                <a:cubicBezTo>
                  <a:pt x="0" y="263"/>
                  <a:pt x="262" y="0"/>
                  <a:pt x="587" y="0"/>
                </a:cubicBezTo>
                <a:lnTo>
                  <a:pt x="587" y="0"/>
                </a:lnTo>
                <a:cubicBezTo>
                  <a:pt x="910" y="0"/>
                  <a:pt x="1173" y="263"/>
                  <a:pt x="1173" y="587"/>
                </a:cubicBezTo>
              </a:path>
            </a:pathLst>
          </a:custGeom>
          <a:solidFill>
            <a:schemeClr val="accent2"/>
          </a:solidFill>
          <a:ln>
            <a:noFill/>
          </a:ln>
          <a:effectLst/>
        </p:spPr>
        <p:txBody>
          <a:bodyPr wrap="none" anchor="ctr"/>
          <a:lstStyle/>
          <a:p>
            <a:endParaRPr lang="en-US" dirty="0">
              <a:latin typeface="Poppins" pitchFamily="2" charset="77"/>
            </a:endParaRPr>
          </a:p>
        </p:txBody>
      </p:sp>
      <p:sp>
        <p:nvSpPr>
          <p:cNvPr id="19" name="Freeform 529">
            <a:extLst>
              <a:ext uri="{FF2B5EF4-FFF2-40B4-BE49-F238E27FC236}">
                <a16:creationId xmlns:a16="http://schemas.microsoft.com/office/drawing/2014/main" id="{EB555F2B-DC7F-9C47-AB6D-D0DEDAA57DE7}"/>
              </a:ext>
            </a:extLst>
          </p:cNvPr>
          <p:cNvSpPr>
            <a:spLocks noChangeArrowheads="1"/>
          </p:cNvSpPr>
          <p:nvPr/>
        </p:nvSpPr>
        <p:spPr bwMode="auto">
          <a:xfrm>
            <a:off x="5865291" y="3698161"/>
            <a:ext cx="730575" cy="733323"/>
          </a:xfrm>
          <a:custGeom>
            <a:avLst/>
            <a:gdLst>
              <a:gd name="T0" fmla="*/ 1173 w 1174"/>
              <a:gd name="T1" fmla="*/ 588 h 1176"/>
              <a:gd name="T2" fmla="*/ 1173 w 1174"/>
              <a:gd name="T3" fmla="*/ 588 h 1176"/>
              <a:gd name="T4" fmla="*/ 586 w 1174"/>
              <a:gd name="T5" fmla="*/ 1175 h 1176"/>
              <a:gd name="T6" fmla="*/ 586 w 1174"/>
              <a:gd name="T7" fmla="*/ 1175 h 1176"/>
              <a:gd name="T8" fmla="*/ 0 w 1174"/>
              <a:gd name="T9" fmla="*/ 588 h 1176"/>
              <a:gd name="T10" fmla="*/ 0 w 1174"/>
              <a:gd name="T11" fmla="*/ 588 h 1176"/>
              <a:gd name="T12" fmla="*/ 586 w 1174"/>
              <a:gd name="T13" fmla="*/ 0 h 1176"/>
              <a:gd name="T14" fmla="*/ 586 w 1174"/>
              <a:gd name="T15" fmla="*/ 0 h 1176"/>
              <a:gd name="T16" fmla="*/ 1173 w 1174"/>
              <a:gd name="T17" fmla="*/ 588 h 1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4" h="1176">
                <a:moveTo>
                  <a:pt x="1173" y="588"/>
                </a:moveTo>
                <a:lnTo>
                  <a:pt x="1173" y="588"/>
                </a:lnTo>
                <a:cubicBezTo>
                  <a:pt x="1173" y="912"/>
                  <a:pt x="910" y="1175"/>
                  <a:pt x="586" y="1175"/>
                </a:cubicBezTo>
                <a:lnTo>
                  <a:pt x="586" y="1175"/>
                </a:lnTo>
                <a:cubicBezTo>
                  <a:pt x="263" y="1175"/>
                  <a:pt x="0" y="912"/>
                  <a:pt x="0" y="588"/>
                </a:cubicBezTo>
                <a:lnTo>
                  <a:pt x="0" y="588"/>
                </a:lnTo>
                <a:cubicBezTo>
                  <a:pt x="0" y="263"/>
                  <a:pt x="263" y="0"/>
                  <a:pt x="586" y="0"/>
                </a:cubicBezTo>
                <a:lnTo>
                  <a:pt x="586" y="0"/>
                </a:lnTo>
                <a:cubicBezTo>
                  <a:pt x="910" y="0"/>
                  <a:pt x="1173" y="263"/>
                  <a:pt x="1173" y="588"/>
                </a:cubicBezTo>
              </a:path>
            </a:pathLst>
          </a:custGeom>
          <a:solidFill>
            <a:schemeClr val="accent3"/>
          </a:solidFill>
          <a:ln>
            <a:noFill/>
          </a:ln>
          <a:effectLst/>
        </p:spPr>
        <p:txBody>
          <a:bodyPr wrap="none" anchor="ctr"/>
          <a:lstStyle/>
          <a:p>
            <a:endParaRPr lang="en-US" dirty="0">
              <a:latin typeface="Poppins" pitchFamily="2" charset="77"/>
            </a:endParaRPr>
          </a:p>
        </p:txBody>
      </p:sp>
      <p:sp>
        <p:nvSpPr>
          <p:cNvPr id="20" name="Freeform 530">
            <a:extLst>
              <a:ext uri="{FF2B5EF4-FFF2-40B4-BE49-F238E27FC236}">
                <a16:creationId xmlns:a16="http://schemas.microsoft.com/office/drawing/2014/main" id="{07A87A9B-1F00-6E46-A61D-19D816A8EE42}"/>
              </a:ext>
            </a:extLst>
          </p:cNvPr>
          <p:cNvSpPr>
            <a:spLocks noChangeArrowheads="1"/>
          </p:cNvSpPr>
          <p:nvPr/>
        </p:nvSpPr>
        <p:spPr bwMode="auto">
          <a:xfrm>
            <a:off x="5187256" y="4694011"/>
            <a:ext cx="730575" cy="730575"/>
          </a:xfrm>
          <a:custGeom>
            <a:avLst/>
            <a:gdLst>
              <a:gd name="T0" fmla="*/ 1173 w 1174"/>
              <a:gd name="T1" fmla="*/ 587 h 1175"/>
              <a:gd name="T2" fmla="*/ 1173 w 1174"/>
              <a:gd name="T3" fmla="*/ 587 h 1175"/>
              <a:gd name="T4" fmla="*/ 587 w 1174"/>
              <a:gd name="T5" fmla="*/ 1174 h 1175"/>
              <a:gd name="T6" fmla="*/ 587 w 1174"/>
              <a:gd name="T7" fmla="*/ 1174 h 1175"/>
              <a:gd name="T8" fmla="*/ 0 w 1174"/>
              <a:gd name="T9" fmla="*/ 587 h 1175"/>
              <a:gd name="T10" fmla="*/ 0 w 1174"/>
              <a:gd name="T11" fmla="*/ 587 h 1175"/>
              <a:gd name="T12" fmla="*/ 587 w 1174"/>
              <a:gd name="T13" fmla="*/ 0 h 1175"/>
              <a:gd name="T14" fmla="*/ 587 w 1174"/>
              <a:gd name="T15" fmla="*/ 0 h 1175"/>
              <a:gd name="T16" fmla="*/ 1173 w 1174"/>
              <a:gd name="T17" fmla="*/ 587 h 1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4" h="1175">
                <a:moveTo>
                  <a:pt x="1173" y="587"/>
                </a:moveTo>
                <a:lnTo>
                  <a:pt x="1173" y="587"/>
                </a:lnTo>
                <a:cubicBezTo>
                  <a:pt x="1173" y="912"/>
                  <a:pt x="910" y="1174"/>
                  <a:pt x="587" y="1174"/>
                </a:cubicBezTo>
                <a:lnTo>
                  <a:pt x="587" y="1174"/>
                </a:lnTo>
                <a:cubicBezTo>
                  <a:pt x="262" y="1174"/>
                  <a:pt x="0" y="912"/>
                  <a:pt x="0" y="587"/>
                </a:cubicBezTo>
                <a:lnTo>
                  <a:pt x="0" y="587"/>
                </a:lnTo>
                <a:cubicBezTo>
                  <a:pt x="0" y="263"/>
                  <a:pt x="262" y="0"/>
                  <a:pt x="587" y="0"/>
                </a:cubicBezTo>
                <a:lnTo>
                  <a:pt x="587" y="0"/>
                </a:lnTo>
                <a:cubicBezTo>
                  <a:pt x="910" y="0"/>
                  <a:pt x="1173" y="263"/>
                  <a:pt x="1173" y="587"/>
                </a:cubicBezTo>
              </a:path>
            </a:pathLst>
          </a:custGeom>
          <a:solidFill>
            <a:schemeClr val="accent4"/>
          </a:solidFill>
          <a:ln>
            <a:noFill/>
          </a:ln>
          <a:effectLst/>
        </p:spPr>
        <p:txBody>
          <a:bodyPr wrap="none" anchor="ctr"/>
          <a:lstStyle/>
          <a:p>
            <a:endParaRPr lang="en-US" dirty="0">
              <a:latin typeface="Poppins" pitchFamily="2" charset="77"/>
            </a:endParaRPr>
          </a:p>
        </p:txBody>
      </p:sp>
      <p:sp>
        <p:nvSpPr>
          <p:cNvPr id="22" name="Freeform 532">
            <a:extLst>
              <a:ext uri="{FF2B5EF4-FFF2-40B4-BE49-F238E27FC236}">
                <a16:creationId xmlns:a16="http://schemas.microsoft.com/office/drawing/2014/main" id="{4AB1FDE5-9E8F-0F46-A246-D21DC1782900}"/>
              </a:ext>
            </a:extLst>
          </p:cNvPr>
          <p:cNvSpPr>
            <a:spLocks noChangeArrowheads="1"/>
          </p:cNvSpPr>
          <p:nvPr/>
        </p:nvSpPr>
        <p:spPr bwMode="auto">
          <a:xfrm>
            <a:off x="5174930" y="1443088"/>
            <a:ext cx="730575" cy="733321"/>
          </a:xfrm>
          <a:custGeom>
            <a:avLst/>
            <a:gdLst>
              <a:gd name="T0" fmla="*/ 1174 w 1175"/>
              <a:gd name="T1" fmla="*/ 587 h 1176"/>
              <a:gd name="T2" fmla="*/ 1174 w 1175"/>
              <a:gd name="T3" fmla="*/ 587 h 1176"/>
              <a:gd name="T4" fmla="*/ 587 w 1175"/>
              <a:gd name="T5" fmla="*/ 1175 h 1176"/>
              <a:gd name="T6" fmla="*/ 587 w 1175"/>
              <a:gd name="T7" fmla="*/ 1175 h 1176"/>
              <a:gd name="T8" fmla="*/ 0 w 1175"/>
              <a:gd name="T9" fmla="*/ 587 h 1176"/>
              <a:gd name="T10" fmla="*/ 0 w 1175"/>
              <a:gd name="T11" fmla="*/ 587 h 1176"/>
              <a:gd name="T12" fmla="*/ 587 w 1175"/>
              <a:gd name="T13" fmla="*/ 0 h 1176"/>
              <a:gd name="T14" fmla="*/ 587 w 1175"/>
              <a:gd name="T15" fmla="*/ 0 h 1176"/>
              <a:gd name="T16" fmla="*/ 1174 w 1175"/>
              <a:gd name="T17" fmla="*/ 587 h 1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5" h="1176">
                <a:moveTo>
                  <a:pt x="1174" y="587"/>
                </a:moveTo>
                <a:lnTo>
                  <a:pt x="1174" y="587"/>
                </a:lnTo>
                <a:cubicBezTo>
                  <a:pt x="1174" y="912"/>
                  <a:pt x="912" y="1175"/>
                  <a:pt x="587" y="1175"/>
                </a:cubicBezTo>
                <a:lnTo>
                  <a:pt x="587" y="1175"/>
                </a:lnTo>
                <a:cubicBezTo>
                  <a:pt x="263" y="1175"/>
                  <a:pt x="0" y="912"/>
                  <a:pt x="0" y="587"/>
                </a:cubicBezTo>
                <a:lnTo>
                  <a:pt x="0" y="587"/>
                </a:lnTo>
                <a:cubicBezTo>
                  <a:pt x="0" y="263"/>
                  <a:pt x="263" y="0"/>
                  <a:pt x="587" y="0"/>
                </a:cubicBezTo>
                <a:lnTo>
                  <a:pt x="587" y="0"/>
                </a:lnTo>
                <a:cubicBezTo>
                  <a:pt x="912" y="0"/>
                  <a:pt x="1174" y="263"/>
                  <a:pt x="1174" y="587"/>
                </a:cubicBezTo>
              </a:path>
            </a:pathLst>
          </a:custGeom>
          <a:solidFill>
            <a:schemeClr val="accent1"/>
          </a:solidFill>
          <a:ln>
            <a:noFill/>
          </a:ln>
          <a:effectLst/>
        </p:spPr>
        <p:txBody>
          <a:bodyPr wrap="none" anchor="ctr"/>
          <a:lstStyle/>
          <a:p>
            <a:endParaRPr lang="en-US" dirty="0">
              <a:latin typeface="Poppins" pitchFamily="2" charset="77"/>
            </a:endParaRPr>
          </a:p>
        </p:txBody>
      </p:sp>
      <p:sp>
        <p:nvSpPr>
          <p:cNvPr id="4" name="TextBox 3">
            <a:extLst>
              <a:ext uri="{FF2B5EF4-FFF2-40B4-BE49-F238E27FC236}">
                <a16:creationId xmlns:a16="http://schemas.microsoft.com/office/drawing/2014/main" id="{B53A5B10-B187-D84A-BED1-336484299B8F}"/>
              </a:ext>
            </a:extLst>
          </p:cNvPr>
          <p:cNvSpPr txBox="1"/>
          <p:nvPr/>
        </p:nvSpPr>
        <p:spPr>
          <a:xfrm>
            <a:off x="762000" y="-208549"/>
            <a:ext cx="10668000" cy="1129284"/>
          </a:xfrm>
          <a:prstGeom prst="rect">
            <a:avLst/>
          </a:prstGeom>
          <a:noFill/>
        </p:spPr>
        <p:txBody>
          <a:bodyPr wrap="square" rtlCol="0" anchor="b">
            <a:spAutoFit/>
          </a:bodyPr>
          <a:lstStyle>
            <a:defPPr>
              <a:defRPr lang="en-US"/>
            </a:defPPr>
            <a:lvl1pPr algn="ctr">
              <a:lnSpc>
                <a:spcPts val="9400"/>
              </a:lnSpc>
              <a:defRPr sz="8000" b="1" spc="-290">
                <a:solidFill>
                  <a:schemeClr val="tx2"/>
                </a:solidFill>
                <a:latin typeface="Raleway" panose="020B0503030101060003" pitchFamily="34" charset="77"/>
              </a:defRPr>
            </a:lvl1pPr>
          </a:lstStyle>
          <a:p>
            <a:r>
              <a:rPr lang="en-US" sz="3200" dirty="0">
                <a:solidFill>
                  <a:schemeClr val="accent6">
                    <a:lumMod val="50000"/>
                  </a:schemeClr>
                </a:solidFill>
                <a:latin typeface="Poppins" panose="00000500000000000000" pitchFamily="2" charset="0"/>
                <a:cs typeface="Poppins" panose="00000500000000000000" pitchFamily="2" charset="0"/>
              </a:rPr>
              <a:t>RECOMMENDATION # 1A</a:t>
            </a:r>
          </a:p>
        </p:txBody>
      </p:sp>
      <p:sp>
        <p:nvSpPr>
          <p:cNvPr id="5" name="TextBox 4">
            <a:extLst>
              <a:ext uri="{FF2B5EF4-FFF2-40B4-BE49-F238E27FC236}">
                <a16:creationId xmlns:a16="http://schemas.microsoft.com/office/drawing/2014/main" id="{F11BF5D3-8620-9140-AC22-E6B7C0FA2219}"/>
              </a:ext>
            </a:extLst>
          </p:cNvPr>
          <p:cNvSpPr txBox="1"/>
          <p:nvPr/>
        </p:nvSpPr>
        <p:spPr>
          <a:xfrm>
            <a:off x="762000" y="920735"/>
            <a:ext cx="10668000" cy="394852"/>
          </a:xfrm>
          <a:prstGeom prst="rect">
            <a:avLst/>
          </a:prstGeom>
          <a:noFill/>
        </p:spPr>
        <p:txBody>
          <a:bodyPr wrap="square" rtlCol="0">
            <a:spAutoFit/>
          </a:bodyPr>
          <a:lstStyle/>
          <a:p>
            <a:pPr algn="ctr">
              <a:lnSpc>
                <a:spcPts val="2100"/>
              </a:lnSpc>
            </a:pPr>
            <a:r>
              <a:rPr lang="en-US" sz="2800" spc="-60" dirty="0">
                <a:latin typeface="Poppins" panose="00000500000000000000" pitchFamily="2" charset="0"/>
                <a:cs typeface="Poppins" panose="00000500000000000000" pitchFamily="2" charset="0"/>
              </a:rPr>
              <a:t>FACILITIES</a:t>
            </a:r>
          </a:p>
        </p:txBody>
      </p:sp>
      <p:sp>
        <p:nvSpPr>
          <p:cNvPr id="7" name="TextBox 6">
            <a:extLst>
              <a:ext uri="{FF2B5EF4-FFF2-40B4-BE49-F238E27FC236}">
                <a16:creationId xmlns:a16="http://schemas.microsoft.com/office/drawing/2014/main" id="{5C206926-3E5E-CC4D-8FBB-AEB68868C080}"/>
              </a:ext>
            </a:extLst>
          </p:cNvPr>
          <p:cNvSpPr txBox="1"/>
          <p:nvPr/>
        </p:nvSpPr>
        <p:spPr>
          <a:xfrm>
            <a:off x="6096000" y="1399608"/>
            <a:ext cx="5637802" cy="770211"/>
          </a:xfrm>
          <a:prstGeom prst="rect">
            <a:avLst/>
          </a:prstGeom>
          <a:noFill/>
        </p:spPr>
        <p:txBody>
          <a:bodyPr wrap="square" rtlCol="0">
            <a:spAutoFit/>
          </a:bodyPr>
          <a:lstStyle/>
          <a:p>
            <a:pPr>
              <a:lnSpc>
                <a:spcPts val="1800"/>
              </a:lnSpc>
            </a:pPr>
            <a:r>
              <a:rPr lang="en-US" sz="1200" spc="-10" dirty="0">
                <a:latin typeface="Poppins" panose="00000500000000000000" pitchFamily="2" charset="0"/>
                <a:cs typeface="Poppins" panose="00000500000000000000" pitchFamily="2" charset="0"/>
              </a:rPr>
              <a:t>Provide a higher grant amount (or lower match requirement) for applications that commit to creating a continuum of programs (</a:t>
            </a:r>
            <a:r>
              <a:rPr lang="en-US" sz="1200" spc="-10" dirty="0" err="1">
                <a:latin typeface="Poppins" panose="00000500000000000000" pitchFamily="2" charset="0"/>
                <a:cs typeface="Poppins" panose="00000500000000000000" pitchFamily="2" charset="0"/>
              </a:rPr>
              <a:t>eg</a:t>
            </a:r>
            <a:r>
              <a:rPr lang="en-US" sz="1200" spc="-10" dirty="0">
                <a:latin typeface="Poppins" panose="00000500000000000000" pitchFamily="2" charset="0"/>
                <a:cs typeface="Poppins" panose="00000500000000000000" pitchFamily="2" charset="0"/>
              </a:rPr>
              <a:t> TK and state preschool/Head Start/general childcare)</a:t>
            </a:r>
          </a:p>
        </p:txBody>
      </p:sp>
      <p:sp>
        <p:nvSpPr>
          <p:cNvPr id="9" name="TextBox 8">
            <a:extLst>
              <a:ext uri="{FF2B5EF4-FFF2-40B4-BE49-F238E27FC236}">
                <a16:creationId xmlns:a16="http://schemas.microsoft.com/office/drawing/2014/main" id="{CD09E58C-92BD-EB4E-AE32-3E939FC9921E}"/>
              </a:ext>
            </a:extLst>
          </p:cNvPr>
          <p:cNvSpPr txBox="1"/>
          <p:nvPr/>
        </p:nvSpPr>
        <p:spPr>
          <a:xfrm>
            <a:off x="6716549" y="2511198"/>
            <a:ext cx="5058377" cy="770211"/>
          </a:xfrm>
          <a:prstGeom prst="rect">
            <a:avLst/>
          </a:prstGeom>
          <a:noFill/>
        </p:spPr>
        <p:txBody>
          <a:bodyPr wrap="square" rtlCol="0">
            <a:spAutoFit/>
          </a:bodyPr>
          <a:lstStyle/>
          <a:p>
            <a:pPr>
              <a:lnSpc>
                <a:spcPts val="1800"/>
              </a:lnSpc>
            </a:pPr>
            <a:r>
              <a:rPr lang="en-US" sz="1200" spc="-10" dirty="0">
                <a:latin typeface="Poppins" panose="00000500000000000000" pitchFamily="2" charset="0"/>
                <a:cs typeface="Poppins" panose="00000500000000000000" pitchFamily="2" charset="0"/>
              </a:rPr>
              <a:t>Provide a higher grant amount (or lower match requirement) for applications that seek to expand both TK and ELC (</a:t>
            </a:r>
            <a:r>
              <a:rPr lang="en-US" sz="1200" spc="-10" dirty="0" err="1">
                <a:latin typeface="Poppins" panose="00000500000000000000" pitchFamily="2" charset="0"/>
                <a:cs typeface="Poppins" panose="00000500000000000000" pitchFamily="2" charset="0"/>
              </a:rPr>
              <a:t>eg</a:t>
            </a:r>
            <a:r>
              <a:rPr lang="en-US" sz="1200" spc="-10" dirty="0">
                <a:latin typeface="Poppins" panose="00000500000000000000" pitchFamily="2" charset="0"/>
                <a:cs typeface="Poppins" panose="00000500000000000000" pitchFamily="2" charset="0"/>
              </a:rPr>
              <a:t> state preschool, Head Start, general childcare) facilities </a:t>
            </a:r>
          </a:p>
        </p:txBody>
      </p:sp>
      <p:sp>
        <p:nvSpPr>
          <p:cNvPr id="11" name="TextBox 10">
            <a:extLst>
              <a:ext uri="{FF2B5EF4-FFF2-40B4-BE49-F238E27FC236}">
                <a16:creationId xmlns:a16="http://schemas.microsoft.com/office/drawing/2014/main" id="{F0385954-AF38-F846-892A-8EA56D62E086}"/>
              </a:ext>
            </a:extLst>
          </p:cNvPr>
          <p:cNvSpPr txBox="1"/>
          <p:nvPr/>
        </p:nvSpPr>
        <p:spPr>
          <a:xfrm>
            <a:off x="6719542" y="3676778"/>
            <a:ext cx="4710457" cy="770211"/>
          </a:xfrm>
          <a:prstGeom prst="rect">
            <a:avLst/>
          </a:prstGeom>
          <a:noFill/>
        </p:spPr>
        <p:txBody>
          <a:bodyPr wrap="square" rtlCol="0">
            <a:spAutoFit/>
          </a:bodyPr>
          <a:lstStyle/>
          <a:p>
            <a:pPr>
              <a:lnSpc>
                <a:spcPts val="1800"/>
              </a:lnSpc>
            </a:pPr>
            <a:r>
              <a:rPr lang="en-US" sz="1200" spc="-10" dirty="0">
                <a:latin typeface="Poppins" panose="00000500000000000000" pitchFamily="2" charset="0"/>
                <a:cs typeface="Poppins" panose="00000500000000000000" pitchFamily="2" charset="0"/>
              </a:rPr>
              <a:t>Include funding incentives to encourage building new facilities to house new TK classrooms rather than converting an existing facility that currently houses an ELC program</a:t>
            </a:r>
          </a:p>
        </p:txBody>
      </p:sp>
      <p:sp>
        <p:nvSpPr>
          <p:cNvPr id="13" name="TextBox 12">
            <a:extLst>
              <a:ext uri="{FF2B5EF4-FFF2-40B4-BE49-F238E27FC236}">
                <a16:creationId xmlns:a16="http://schemas.microsoft.com/office/drawing/2014/main" id="{44F1B6BD-A1F7-D54F-9F8A-466A0F3A699E}"/>
              </a:ext>
            </a:extLst>
          </p:cNvPr>
          <p:cNvSpPr txBox="1"/>
          <p:nvPr/>
        </p:nvSpPr>
        <p:spPr>
          <a:xfrm>
            <a:off x="6096000" y="4741208"/>
            <a:ext cx="5637802" cy="770211"/>
          </a:xfrm>
          <a:prstGeom prst="rect">
            <a:avLst/>
          </a:prstGeom>
          <a:noFill/>
        </p:spPr>
        <p:txBody>
          <a:bodyPr wrap="square" rtlCol="0">
            <a:spAutoFit/>
          </a:bodyPr>
          <a:lstStyle/>
          <a:p>
            <a:pPr>
              <a:lnSpc>
                <a:spcPts val="1800"/>
              </a:lnSpc>
            </a:pPr>
            <a:r>
              <a:rPr lang="en-US" sz="1200" spc="-10" dirty="0">
                <a:latin typeface="Poppins" panose="00000500000000000000" pitchFamily="2" charset="0"/>
                <a:cs typeface="Poppins" panose="00000500000000000000" pitchFamily="2" charset="0"/>
              </a:rPr>
              <a:t>Similar to the LEA licensing exemption, allow LEAs with a continuum of care facilities plans to meet alternative health and safety requirements  (</a:t>
            </a:r>
            <a:r>
              <a:rPr lang="en-US" sz="1200" spc="-10" dirty="0" err="1">
                <a:latin typeface="Poppins" panose="00000500000000000000" pitchFamily="2" charset="0"/>
                <a:cs typeface="Poppins" panose="00000500000000000000" pitchFamily="2" charset="0"/>
              </a:rPr>
              <a:t>ie</a:t>
            </a:r>
            <a:r>
              <a:rPr lang="en-US" sz="1200" spc="-10" dirty="0">
                <a:latin typeface="Poppins" panose="00000500000000000000" pitchFamily="2" charset="0"/>
                <a:cs typeface="Poppins" panose="00000500000000000000" pitchFamily="2" charset="0"/>
              </a:rPr>
              <a:t> flexibility from Title 22)</a:t>
            </a:r>
          </a:p>
        </p:txBody>
      </p:sp>
      <p:sp>
        <p:nvSpPr>
          <p:cNvPr id="16" name="TextBox 15">
            <a:extLst>
              <a:ext uri="{FF2B5EF4-FFF2-40B4-BE49-F238E27FC236}">
                <a16:creationId xmlns:a16="http://schemas.microsoft.com/office/drawing/2014/main" id="{F6DE4FAD-3FF1-4043-A11F-984FDD6ED2C1}"/>
              </a:ext>
            </a:extLst>
          </p:cNvPr>
          <p:cNvSpPr txBox="1"/>
          <p:nvPr/>
        </p:nvSpPr>
        <p:spPr>
          <a:xfrm>
            <a:off x="919877" y="2309773"/>
            <a:ext cx="3711597" cy="2308324"/>
          </a:xfrm>
          <a:prstGeom prst="rect">
            <a:avLst/>
          </a:prstGeom>
          <a:noFill/>
        </p:spPr>
        <p:txBody>
          <a:bodyPr wrap="square" rtlCol="0" anchor="ctr">
            <a:spAutoFit/>
          </a:bodyPr>
          <a:lstStyle>
            <a:defPPr>
              <a:defRPr lang="en-US"/>
            </a:defPPr>
            <a:lvl1pPr algn="ctr">
              <a:lnSpc>
                <a:spcPts val="9400"/>
              </a:lnSpc>
              <a:defRPr sz="8000" b="1" spc="-290">
                <a:solidFill>
                  <a:schemeClr val="tx2"/>
                </a:solidFill>
                <a:latin typeface="Raleway" panose="020B0503030101060003" pitchFamily="34" charset="77"/>
              </a:defRPr>
            </a:lvl1pPr>
          </a:lstStyle>
          <a:p>
            <a:pPr marR="0" lvl="0" algn="l" defTabSz="548640" rtl="0" eaLnBrk="0" fontAlgn="base" latinLnBrk="0" hangingPunct="0">
              <a:lnSpc>
                <a:spcPct val="100000"/>
              </a:lnSpc>
              <a:spcBef>
                <a:spcPct val="20000"/>
              </a:spcBef>
              <a:spcAft>
                <a:spcPct val="0"/>
              </a:spcAft>
              <a:buClrTx/>
              <a:buSzTx/>
              <a:tabLst/>
              <a:defRPr/>
            </a:pPr>
            <a:r>
              <a:rPr lang="en-US" sz="1600" spc="0" dirty="0">
                <a:solidFill>
                  <a:srgbClr val="000000"/>
                </a:solidFill>
                <a:latin typeface="Poppins" panose="00000500000000000000" pitchFamily="2" charset="0"/>
                <a:cs typeface="Poppins" panose="00000500000000000000" pitchFamily="2" charset="0"/>
              </a:rPr>
              <a:t>State policy makers</a:t>
            </a:r>
            <a:r>
              <a:rPr kumimoji="0" lang="en-US" sz="1600" i="0" u="none" strike="noStrike" kern="1200" cap="none" spc="0" normalizeH="0" baseline="0" noProof="0" dirty="0">
                <a:ln>
                  <a:noFill/>
                </a:ln>
                <a:solidFill>
                  <a:srgbClr val="000000"/>
                </a:solidFill>
                <a:effectLst/>
                <a:uLnTx/>
                <a:uFillTx/>
                <a:latin typeface="Poppins" panose="00000500000000000000" pitchFamily="2" charset="0"/>
                <a:cs typeface="Poppins" panose="00000500000000000000" pitchFamily="2" charset="0"/>
              </a:rPr>
              <a:t> should include a facilities grant in the 2022 budget. The grant RFA should prioritize applications that plan to create a continuum of care with seamless transitions for children (versus stand alone TK programs) and options to meet various parent needs.</a:t>
            </a:r>
          </a:p>
        </p:txBody>
      </p:sp>
    </p:spTree>
    <p:extLst>
      <p:ext uri="{BB962C8B-B14F-4D97-AF65-F5344CB8AC3E}">
        <p14:creationId xmlns:p14="http://schemas.microsoft.com/office/powerpoint/2010/main" val="1307464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9D655F2C-B807-AB4E-82B3-99D0F50F3252}"/>
              </a:ext>
            </a:extLst>
          </p:cNvPr>
          <p:cNvSpPr/>
          <p:nvPr/>
        </p:nvSpPr>
        <p:spPr>
          <a:xfrm>
            <a:off x="5561516" y="1727543"/>
            <a:ext cx="1419580" cy="961538"/>
          </a:xfrm>
          <a:custGeom>
            <a:avLst/>
            <a:gdLst>
              <a:gd name="connsiteX0" fmla="*/ 2839159 w 2839159"/>
              <a:gd name="connsiteY0" fmla="*/ 0 h 1923076"/>
              <a:gd name="connsiteX1" fmla="*/ 2839159 w 2839159"/>
              <a:gd name="connsiteY1" fmla="*/ 1054679 h 1923076"/>
              <a:gd name="connsiteX2" fmla="*/ 2798920 w 2839159"/>
              <a:gd name="connsiteY2" fmla="*/ 1055697 h 1923076"/>
              <a:gd name="connsiteX3" fmla="*/ 891052 w 2839159"/>
              <a:gd name="connsiteY3" fmla="*/ 1796893 h 1923076"/>
              <a:gd name="connsiteX4" fmla="*/ 752232 w 2839159"/>
              <a:gd name="connsiteY4" fmla="*/ 1923076 h 1923076"/>
              <a:gd name="connsiteX5" fmla="*/ 0 w 2839159"/>
              <a:gd name="connsiteY5" fmla="*/ 1179322 h 1923076"/>
              <a:gd name="connsiteX6" fmla="*/ 2839159 w 2839159"/>
              <a:gd name="connsiteY6" fmla="*/ 0 h 1923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39159" h="1923076">
                <a:moveTo>
                  <a:pt x="2839159" y="0"/>
                </a:moveTo>
                <a:lnTo>
                  <a:pt x="2839159" y="1054679"/>
                </a:lnTo>
                <a:lnTo>
                  <a:pt x="2798920" y="1055697"/>
                </a:lnTo>
                <a:cubicBezTo>
                  <a:pt x="2075839" y="1092373"/>
                  <a:pt x="1414857" y="1364542"/>
                  <a:pt x="891052" y="1796893"/>
                </a:cubicBezTo>
                <a:lnTo>
                  <a:pt x="752232" y="1923076"/>
                </a:lnTo>
                <a:lnTo>
                  <a:pt x="0" y="1179322"/>
                </a:lnTo>
                <a:cubicBezTo>
                  <a:pt x="774543" y="445826"/>
                  <a:pt x="1773229" y="31133"/>
                  <a:pt x="2839159" y="0"/>
                </a:cubicBezTo>
                <a:close/>
              </a:path>
            </a:pathLst>
          </a:custGeom>
          <a:solidFill>
            <a:schemeClr val="accent1">
              <a:alpha val="55000"/>
            </a:schemeClr>
          </a:solidFill>
          <a:ln cap="flat">
            <a:noFill/>
            <a:prstDash val="solid"/>
          </a:ln>
        </p:spPr>
        <p:txBody>
          <a:bodyPr vert="horz" wrap="square" lIns="45000" tIns="22500" rIns="45000" bIns="22500" anchor="ctr" anchorCtr="1" compatLnSpc="0">
            <a:noAutofit/>
          </a:bodyPr>
          <a:lstStyle/>
          <a:p>
            <a:pPr hangingPunct="0"/>
            <a:endParaRPr lang="en-US" sz="900">
              <a:latin typeface="Arial" pitchFamily="18"/>
              <a:ea typeface="Microsoft YaHei" pitchFamily="2"/>
              <a:cs typeface="Lucida Sans" pitchFamily="2"/>
            </a:endParaRPr>
          </a:p>
        </p:txBody>
      </p:sp>
      <p:sp>
        <p:nvSpPr>
          <p:cNvPr id="33" name="Freeform 32">
            <a:extLst>
              <a:ext uri="{FF2B5EF4-FFF2-40B4-BE49-F238E27FC236}">
                <a16:creationId xmlns:a16="http://schemas.microsoft.com/office/drawing/2014/main" id="{1C495A59-B7C5-9E4E-8A11-09150852F6F1}"/>
              </a:ext>
            </a:extLst>
          </p:cNvPr>
          <p:cNvSpPr/>
          <p:nvPr/>
        </p:nvSpPr>
        <p:spPr>
          <a:xfrm>
            <a:off x="4909473" y="2416906"/>
            <a:ext cx="960086" cy="1413351"/>
          </a:xfrm>
          <a:custGeom>
            <a:avLst/>
            <a:gdLst>
              <a:gd name="connsiteX0" fmla="*/ 1168117 w 1920171"/>
              <a:gd name="connsiteY0" fmla="*/ 0 h 2826701"/>
              <a:gd name="connsiteX1" fmla="*/ 1920171 w 1920171"/>
              <a:gd name="connsiteY1" fmla="*/ 742959 h 2826701"/>
              <a:gd name="connsiteX2" fmla="*/ 1796637 w 1920171"/>
              <a:gd name="connsiteY2" fmla="*/ 878883 h 2826701"/>
              <a:gd name="connsiteX3" fmla="*/ 1055698 w 1920171"/>
              <a:gd name="connsiteY3" fmla="*/ 2785978 h 2826701"/>
              <a:gd name="connsiteX4" fmla="*/ 1054667 w 1920171"/>
              <a:gd name="connsiteY4" fmla="*/ 2826701 h 2826701"/>
              <a:gd name="connsiteX5" fmla="*/ 0 w 1920171"/>
              <a:gd name="connsiteY5" fmla="*/ 2826701 h 2826701"/>
              <a:gd name="connsiteX6" fmla="*/ 1168117 w 1920171"/>
              <a:gd name="connsiteY6" fmla="*/ 0 h 2826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20171" h="2826701">
                <a:moveTo>
                  <a:pt x="1168117" y="0"/>
                </a:moveTo>
                <a:lnTo>
                  <a:pt x="1920171" y="742959"/>
                </a:lnTo>
                <a:lnTo>
                  <a:pt x="1796637" y="878883"/>
                </a:lnTo>
                <a:cubicBezTo>
                  <a:pt x="1364356" y="1402677"/>
                  <a:pt x="1092351" y="2063479"/>
                  <a:pt x="1055698" y="2785978"/>
                </a:cubicBezTo>
                <a:lnTo>
                  <a:pt x="1054667" y="2826701"/>
                </a:lnTo>
                <a:lnTo>
                  <a:pt x="0" y="2826701"/>
                </a:lnTo>
                <a:cubicBezTo>
                  <a:pt x="31133" y="1767000"/>
                  <a:pt x="442092" y="772051"/>
                  <a:pt x="1168117" y="0"/>
                </a:cubicBezTo>
                <a:close/>
              </a:path>
            </a:pathLst>
          </a:custGeom>
          <a:solidFill>
            <a:schemeClr val="accent2">
              <a:alpha val="55000"/>
            </a:schemeClr>
          </a:solidFill>
          <a:ln cap="flat">
            <a:noFill/>
            <a:prstDash val="solid"/>
          </a:ln>
        </p:spPr>
        <p:txBody>
          <a:bodyPr vert="horz" wrap="square" lIns="45000" tIns="22500" rIns="45000" bIns="22500" anchor="ctr" anchorCtr="1" compatLnSpc="0">
            <a:noAutofit/>
          </a:bodyPr>
          <a:lstStyle/>
          <a:p>
            <a:pPr hangingPunct="0"/>
            <a:endParaRPr lang="en-US" sz="900">
              <a:latin typeface="Arial" pitchFamily="18"/>
              <a:ea typeface="Microsoft YaHei" pitchFamily="2"/>
              <a:cs typeface="Lucida Sans" pitchFamily="2"/>
            </a:endParaRPr>
          </a:p>
        </p:txBody>
      </p:sp>
      <p:sp>
        <p:nvSpPr>
          <p:cNvPr id="35" name="Freeform 34">
            <a:extLst>
              <a:ext uri="{FF2B5EF4-FFF2-40B4-BE49-F238E27FC236}">
                <a16:creationId xmlns:a16="http://schemas.microsoft.com/office/drawing/2014/main" id="{8306253C-A3C6-0F4B-AAC5-1BC15BD9463D}"/>
              </a:ext>
            </a:extLst>
          </p:cNvPr>
          <p:cNvSpPr/>
          <p:nvPr/>
        </p:nvSpPr>
        <p:spPr>
          <a:xfrm>
            <a:off x="6363996" y="2495859"/>
            <a:ext cx="515037" cy="514938"/>
          </a:xfrm>
          <a:custGeom>
            <a:avLst/>
            <a:gdLst>
              <a:gd name="connsiteX0" fmla="*/ 514414 w 1030073"/>
              <a:gd name="connsiteY0" fmla="*/ 0 h 1029875"/>
              <a:gd name="connsiteX1" fmla="*/ 1030073 w 1030073"/>
              <a:gd name="connsiteY1" fmla="*/ 515560 h 1029875"/>
              <a:gd name="connsiteX2" fmla="*/ 514414 w 1030073"/>
              <a:gd name="connsiteY2" fmla="*/ 1029875 h 1029875"/>
              <a:gd name="connsiteX3" fmla="*/ 0 w 1030073"/>
              <a:gd name="connsiteY3" fmla="*/ 515560 h 1029875"/>
              <a:gd name="connsiteX4" fmla="*/ 514414 w 1030073"/>
              <a:gd name="connsiteY4" fmla="*/ 0 h 1029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073" h="1029875">
                <a:moveTo>
                  <a:pt x="514414" y="0"/>
                </a:moveTo>
                <a:cubicBezTo>
                  <a:pt x="799646" y="0"/>
                  <a:pt x="1030073" y="230383"/>
                  <a:pt x="1030073" y="515560"/>
                </a:cubicBezTo>
                <a:cubicBezTo>
                  <a:pt x="1030073" y="799492"/>
                  <a:pt x="799646" y="1029875"/>
                  <a:pt x="514414" y="1029875"/>
                </a:cubicBezTo>
                <a:cubicBezTo>
                  <a:pt x="230428" y="1029875"/>
                  <a:pt x="0" y="799492"/>
                  <a:pt x="0" y="515560"/>
                </a:cubicBezTo>
                <a:cubicBezTo>
                  <a:pt x="0" y="230383"/>
                  <a:pt x="230428" y="0"/>
                  <a:pt x="514414" y="0"/>
                </a:cubicBezTo>
                <a:close/>
              </a:path>
            </a:pathLst>
          </a:custGeom>
          <a:solidFill>
            <a:schemeClr val="accent1">
              <a:alpha val="55000"/>
            </a:schemeClr>
          </a:solidFill>
          <a:ln cap="flat">
            <a:noFill/>
            <a:prstDash val="solid"/>
          </a:ln>
        </p:spPr>
        <p:txBody>
          <a:bodyPr vert="horz" wrap="square" lIns="45000" tIns="22500" rIns="45000" bIns="22500" anchor="ctr" anchorCtr="1" compatLnSpc="0">
            <a:noAutofit/>
          </a:bodyPr>
          <a:lstStyle/>
          <a:p>
            <a:pPr hangingPunct="0"/>
            <a:endParaRPr lang="en-US" sz="900">
              <a:latin typeface="Arial" pitchFamily="18"/>
              <a:ea typeface="Microsoft YaHei" pitchFamily="2"/>
              <a:cs typeface="Lucida Sans" pitchFamily="2"/>
            </a:endParaRPr>
          </a:p>
        </p:txBody>
      </p:sp>
      <p:sp>
        <p:nvSpPr>
          <p:cNvPr id="37" name="Freeform 36">
            <a:extLst>
              <a:ext uri="{FF2B5EF4-FFF2-40B4-BE49-F238E27FC236}">
                <a16:creationId xmlns:a16="http://schemas.microsoft.com/office/drawing/2014/main" id="{FBDF6967-8131-C140-B7EC-E79602728AAC}"/>
              </a:ext>
            </a:extLst>
          </p:cNvPr>
          <p:cNvSpPr/>
          <p:nvPr/>
        </p:nvSpPr>
        <p:spPr>
          <a:xfrm>
            <a:off x="6565584" y="3107481"/>
            <a:ext cx="423231" cy="262492"/>
          </a:xfrm>
          <a:custGeom>
            <a:avLst/>
            <a:gdLst>
              <a:gd name="connsiteX0" fmla="*/ 846461 w 846461"/>
              <a:gd name="connsiteY0" fmla="*/ 0 h 524983"/>
              <a:gd name="connsiteX1" fmla="*/ 846461 w 846461"/>
              <a:gd name="connsiteY1" fmla="*/ 249766 h 524983"/>
              <a:gd name="connsiteX2" fmla="*/ 180255 w 846461"/>
              <a:gd name="connsiteY2" fmla="*/ 524983 h 524983"/>
              <a:gd name="connsiteX3" fmla="*/ 0 w 846461"/>
              <a:gd name="connsiteY3" fmla="*/ 346924 h 524983"/>
              <a:gd name="connsiteX4" fmla="*/ 7232 w 846461"/>
              <a:gd name="connsiteY4" fmla="*/ 340352 h 524983"/>
              <a:gd name="connsiteX5" fmla="*/ 817718 w 846461"/>
              <a:gd name="connsiteY5" fmla="*/ 1452 h 524983"/>
              <a:gd name="connsiteX6" fmla="*/ 846461 w 846461"/>
              <a:gd name="connsiteY6" fmla="*/ 0 h 524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6461" h="524983">
                <a:moveTo>
                  <a:pt x="846461" y="0"/>
                </a:moveTo>
                <a:lnTo>
                  <a:pt x="846461" y="249766"/>
                </a:lnTo>
                <a:cubicBezTo>
                  <a:pt x="596167" y="274673"/>
                  <a:pt x="367041" y="374299"/>
                  <a:pt x="180255" y="524983"/>
                </a:cubicBezTo>
                <a:lnTo>
                  <a:pt x="0" y="346924"/>
                </a:lnTo>
                <a:lnTo>
                  <a:pt x="7232" y="340352"/>
                </a:lnTo>
                <a:cubicBezTo>
                  <a:pt x="232215" y="154699"/>
                  <a:pt x="511550" y="32560"/>
                  <a:pt x="817718" y="1452"/>
                </a:cubicBezTo>
                <a:lnTo>
                  <a:pt x="846461" y="0"/>
                </a:lnTo>
                <a:close/>
              </a:path>
            </a:pathLst>
          </a:custGeom>
          <a:solidFill>
            <a:schemeClr val="accent1">
              <a:alpha val="55000"/>
            </a:schemeClr>
          </a:solidFill>
          <a:ln cap="flat">
            <a:noFill/>
            <a:prstDash val="solid"/>
          </a:ln>
        </p:spPr>
        <p:txBody>
          <a:bodyPr vert="horz" wrap="square" lIns="45000" tIns="22500" rIns="45000" bIns="22500" anchor="ctr" anchorCtr="1" compatLnSpc="0">
            <a:noAutofit/>
          </a:bodyPr>
          <a:lstStyle/>
          <a:p>
            <a:pPr hangingPunct="0"/>
            <a:endParaRPr lang="en-US" sz="900">
              <a:latin typeface="Arial" pitchFamily="18"/>
              <a:ea typeface="Microsoft YaHei" pitchFamily="2"/>
              <a:cs typeface="Lucida Sans" pitchFamily="2"/>
            </a:endParaRPr>
          </a:p>
        </p:txBody>
      </p:sp>
      <p:sp>
        <p:nvSpPr>
          <p:cNvPr id="39" name="Freeform 38">
            <a:extLst>
              <a:ext uri="{FF2B5EF4-FFF2-40B4-BE49-F238E27FC236}">
                <a16:creationId xmlns:a16="http://schemas.microsoft.com/office/drawing/2014/main" id="{A5F722E8-AEE7-0448-A51B-850CC856B6A7}"/>
              </a:ext>
            </a:extLst>
          </p:cNvPr>
          <p:cNvSpPr/>
          <p:nvPr/>
        </p:nvSpPr>
        <p:spPr>
          <a:xfrm>
            <a:off x="5721438" y="3168386"/>
            <a:ext cx="515037" cy="514938"/>
          </a:xfrm>
          <a:custGeom>
            <a:avLst/>
            <a:gdLst>
              <a:gd name="connsiteX0" fmla="*/ 514414 w 1030074"/>
              <a:gd name="connsiteY0" fmla="*/ 0 h 1029876"/>
              <a:gd name="connsiteX1" fmla="*/ 1030074 w 1030074"/>
              <a:gd name="connsiteY1" fmla="*/ 514315 h 1029876"/>
              <a:gd name="connsiteX2" fmla="*/ 514414 w 1030074"/>
              <a:gd name="connsiteY2" fmla="*/ 1029876 h 1029876"/>
              <a:gd name="connsiteX3" fmla="*/ 0 w 1030074"/>
              <a:gd name="connsiteY3" fmla="*/ 514315 h 1029876"/>
              <a:gd name="connsiteX4" fmla="*/ 514414 w 1030074"/>
              <a:gd name="connsiteY4" fmla="*/ 0 h 1029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074" h="1029876">
                <a:moveTo>
                  <a:pt x="514414" y="0"/>
                </a:moveTo>
                <a:cubicBezTo>
                  <a:pt x="799646" y="0"/>
                  <a:pt x="1030074" y="230383"/>
                  <a:pt x="1030074" y="514315"/>
                </a:cubicBezTo>
                <a:cubicBezTo>
                  <a:pt x="1030074" y="799492"/>
                  <a:pt x="799646" y="1029876"/>
                  <a:pt x="514414" y="1029876"/>
                </a:cubicBezTo>
                <a:cubicBezTo>
                  <a:pt x="230428" y="1029876"/>
                  <a:pt x="0" y="799492"/>
                  <a:pt x="0" y="514315"/>
                </a:cubicBezTo>
                <a:cubicBezTo>
                  <a:pt x="0" y="230383"/>
                  <a:pt x="230428" y="0"/>
                  <a:pt x="514414" y="0"/>
                </a:cubicBezTo>
                <a:close/>
              </a:path>
            </a:pathLst>
          </a:custGeom>
          <a:solidFill>
            <a:schemeClr val="accent2">
              <a:alpha val="55000"/>
            </a:schemeClr>
          </a:solidFill>
          <a:ln cap="flat">
            <a:noFill/>
            <a:prstDash val="solid"/>
          </a:ln>
        </p:spPr>
        <p:txBody>
          <a:bodyPr vert="horz" wrap="square" lIns="45000" tIns="22500" rIns="45000" bIns="22500" anchor="ctr" anchorCtr="1" compatLnSpc="0">
            <a:noAutofit/>
          </a:bodyPr>
          <a:lstStyle/>
          <a:p>
            <a:pPr hangingPunct="0"/>
            <a:endParaRPr lang="en-US" sz="900">
              <a:latin typeface="Arial" pitchFamily="18"/>
              <a:ea typeface="Microsoft YaHei" pitchFamily="2"/>
              <a:cs typeface="Lucida Sans" pitchFamily="2"/>
            </a:endParaRPr>
          </a:p>
        </p:txBody>
      </p:sp>
      <p:sp>
        <p:nvSpPr>
          <p:cNvPr id="41" name="Freeform 40">
            <a:extLst>
              <a:ext uri="{FF2B5EF4-FFF2-40B4-BE49-F238E27FC236}">
                <a16:creationId xmlns:a16="http://schemas.microsoft.com/office/drawing/2014/main" id="{66034FD0-A95C-1B4D-A5B2-E7CC9B81E8E2}"/>
              </a:ext>
            </a:extLst>
          </p:cNvPr>
          <p:cNvSpPr/>
          <p:nvPr/>
        </p:nvSpPr>
        <p:spPr>
          <a:xfrm>
            <a:off x="6295801" y="3388846"/>
            <a:ext cx="269783" cy="429283"/>
          </a:xfrm>
          <a:custGeom>
            <a:avLst/>
            <a:gdLst>
              <a:gd name="connsiteX0" fmla="*/ 358697 w 539565"/>
              <a:gd name="connsiteY0" fmla="*/ 0 h 858566"/>
              <a:gd name="connsiteX1" fmla="*/ 437448 w 539565"/>
              <a:gd name="connsiteY1" fmla="*/ 77799 h 858566"/>
              <a:gd name="connsiteX2" fmla="*/ 539565 w 539565"/>
              <a:gd name="connsiteY2" fmla="*/ 178664 h 858566"/>
              <a:gd name="connsiteX3" fmla="*/ 255630 w 539565"/>
              <a:gd name="connsiteY3" fmla="*/ 858566 h 858566"/>
              <a:gd name="connsiteX4" fmla="*/ 0 w 539565"/>
              <a:gd name="connsiteY4" fmla="*/ 858566 h 858566"/>
              <a:gd name="connsiteX5" fmla="*/ 1420 w 539565"/>
              <a:gd name="connsiteY5" fmla="*/ 830472 h 858566"/>
              <a:gd name="connsiteX6" fmla="*/ 340386 w 539565"/>
              <a:gd name="connsiteY6" fmla="*/ 20142 h 858566"/>
              <a:gd name="connsiteX7" fmla="*/ 358697 w 539565"/>
              <a:gd name="connsiteY7" fmla="*/ 0 h 858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9565" h="858566">
                <a:moveTo>
                  <a:pt x="358697" y="0"/>
                </a:moveTo>
                <a:lnTo>
                  <a:pt x="437448" y="77799"/>
                </a:lnTo>
                <a:lnTo>
                  <a:pt x="539565" y="178664"/>
                </a:lnTo>
                <a:cubicBezTo>
                  <a:pt x="383899" y="367940"/>
                  <a:pt x="280537" y="602046"/>
                  <a:pt x="255630" y="858566"/>
                </a:cubicBezTo>
                <a:lnTo>
                  <a:pt x="0" y="858566"/>
                </a:lnTo>
                <a:lnTo>
                  <a:pt x="1420" y="830472"/>
                </a:lnTo>
                <a:cubicBezTo>
                  <a:pt x="32534" y="524363"/>
                  <a:pt x="154696" y="245081"/>
                  <a:pt x="340386" y="20142"/>
                </a:cubicBezTo>
                <a:lnTo>
                  <a:pt x="358697" y="0"/>
                </a:lnTo>
                <a:close/>
              </a:path>
            </a:pathLst>
          </a:custGeom>
          <a:solidFill>
            <a:schemeClr val="accent2">
              <a:alpha val="55000"/>
            </a:schemeClr>
          </a:solidFill>
          <a:ln cap="flat">
            <a:noFill/>
            <a:prstDash val="solid"/>
          </a:ln>
        </p:spPr>
        <p:txBody>
          <a:bodyPr vert="horz" wrap="square" lIns="45000" tIns="22500" rIns="45000" bIns="22500" anchor="ctr" anchorCtr="1" compatLnSpc="0">
            <a:noAutofit/>
          </a:bodyPr>
          <a:lstStyle/>
          <a:p>
            <a:pPr hangingPunct="0"/>
            <a:endParaRPr lang="en-US" sz="900">
              <a:latin typeface="Arial" pitchFamily="18"/>
              <a:ea typeface="Microsoft YaHei" pitchFamily="2"/>
              <a:cs typeface="Lucida Sans" pitchFamily="2"/>
            </a:endParaRPr>
          </a:p>
        </p:txBody>
      </p:sp>
      <p:sp>
        <p:nvSpPr>
          <p:cNvPr id="44" name="Freeform 43">
            <a:extLst>
              <a:ext uri="{FF2B5EF4-FFF2-40B4-BE49-F238E27FC236}">
                <a16:creationId xmlns:a16="http://schemas.microsoft.com/office/drawing/2014/main" id="{B45EDC80-6220-1945-96F4-7457FAE976BF}"/>
              </a:ext>
            </a:extLst>
          </p:cNvPr>
          <p:cNvSpPr/>
          <p:nvPr/>
        </p:nvSpPr>
        <p:spPr>
          <a:xfrm>
            <a:off x="4919100" y="3941763"/>
            <a:ext cx="979705" cy="1439511"/>
          </a:xfrm>
          <a:custGeom>
            <a:avLst/>
            <a:gdLst>
              <a:gd name="connsiteX0" fmla="*/ 0 w 1959410"/>
              <a:gd name="connsiteY0" fmla="*/ 0 h 2879021"/>
              <a:gd name="connsiteX1" fmla="*/ 1053417 w 1959410"/>
              <a:gd name="connsiteY1" fmla="*/ 0 h 2879021"/>
              <a:gd name="connsiteX2" fmla="*/ 1054449 w 1959410"/>
              <a:gd name="connsiteY2" fmla="*/ 40830 h 2879021"/>
              <a:gd name="connsiteX3" fmla="*/ 1794885 w 1959410"/>
              <a:gd name="connsiteY3" fmla="*/ 1948332 h 2879021"/>
              <a:gd name="connsiteX4" fmla="*/ 1959410 w 1959410"/>
              <a:gd name="connsiteY4" fmla="*/ 2129421 h 2879021"/>
              <a:gd name="connsiteX5" fmla="*/ 1217934 w 1959410"/>
              <a:gd name="connsiteY5" fmla="*/ 2879021 h 2879021"/>
              <a:gd name="connsiteX6" fmla="*/ 349938 w 1959410"/>
              <a:gd name="connsiteY6" fmla="*/ 1582714 h 2879021"/>
              <a:gd name="connsiteX7" fmla="*/ 0 w 1959410"/>
              <a:gd name="connsiteY7" fmla="*/ 0 h 2879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59410" h="2879021">
                <a:moveTo>
                  <a:pt x="0" y="0"/>
                </a:moveTo>
                <a:lnTo>
                  <a:pt x="1053417" y="0"/>
                </a:lnTo>
                <a:lnTo>
                  <a:pt x="1054449" y="40830"/>
                </a:lnTo>
                <a:cubicBezTo>
                  <a:pt x="1091070" y="763773"/>
                  <a:pt x="1362852" y="1424628"/>
                  <a:pt x="1794885" y="1948332"/>
                </a:cubicBezTo>
                <a:lnTo>
                  <a:pt x="1959410" y="2129421"/>
                </a:lnTo>
                <a:lnTo>
                  <a:pt x="1217934" y="2879021"/>
                </a:lnTo>
                <a:cubicBezTo>
                  <a:pt x="850561" y="2501710"/>
                  <a:pt x="559154" y="2065872"/>
                  <a:pt x="349938" y="1582714"/>
                </a:cubicBezTo>
                <a:cubicBezTo>
                  <a:pt x="133251" y="1080878"/>
                  <a:pt x="16190" y="549156"/>
                  <a:pt x="0" y="0"/>
                </a:cubicBezTo>
                <a:close/>
              </a:path>
            </a:pathLst>
          </a:custGeom>
          <a:solidFill>
            <a:schemeClr val="accent3">
              <a:alpha val="55000"/>
            </a:schemeClr>
          </a:solidFill>
          <a:ln cap="flat">
            <a:noFill/>
            <a:prstDash val="solid"/>
          </a:ln>
        </p:spPr>
        <p:txBody>
          <a:bodyPr vert="horz" wrap="square" lIns="45000" tIns="22500" rIns="45000" bIns="22500" anchor="ctr" anchorCtr="1" compatLnSpc="0">
            <a:noAutofit/>
          </a:bodyPr>
          <a:lstStyle/>
          <a:p>
            <a:pPr hangingPunct="0"/>
            <a:endParaRPr lang="en-US" sz="900">
              <a:latin typeface="Arial" pitchFamily="18"/>
              <a:ea typeface="Microsoft YaHei" pitchFamily="2"/>
              <a:cs typeface="Lucida Sans" pitchFamily="2"/>
            </a:endParaRPr>
          </a:p>
        </p:txBody>
      </p:sp>
      <p:sp>
        <p:nvSpPr>
          <p:cNvPr id="45" name="Freeform 44">
            <a:extLst>
              <a:ext uri="{FF2B5EF4-FFF2-40B4-BE49-F238E27FC236}">
                <a16:creationId xmlns:a16="http://schemas.microsoft.com/office/drawing/2014/main" id="{41049963-847B-C245-B894-CDBA504ABA99}"/>
              </a:ext>
            </a:extLst>
          </p:cNvPr>
          <p:cNvSpPr/>
          <p:nvPr/>
        </p:nvSpPr>
        <p:spPr>
          <a:xfrm>
            <a:off x="6287346" y="3972642"/>
            <a:ext cx="281618" cy="444072"/>
          </a:xfrm>
          <a:custGeom>
            <a:avLst/>
            <a:gdLst>
              <a:gd name="connsiteX0" fmla="*/ 0 w 563235"/>
              <a:gd name="connsiteY0" fmla="*/ 0 h 888143"/>
              <a:gd name="connsiteX1" fmla="*/ 255638 w 563235"/>
              <a:gd name="connsiteY1" fmla="*/ 0 h 888143"/>
              <a:gd name="connsiteX2" fmla="*/ 563235 w 563235"/>
              <a:gd name="connsiteY2" fmla="*/ 708548 h 888143"/>
              <a:gd name="connsiteX3" fmla="*/ 385586 w 563235"/>
              <a:gd name="connsiteY3" fmla="*/ 888143 h 888143"/>
              <a:gd name="connsiteX4" fmla="*/ 340385 w 563235"/>
              <a:gd name="connsiteY4" fmla="*/ 838421 h 888143"/>
              <a:gd name="connsiteX5" fmla="*/ 1420 w 563235"/>
              <a:gd name="connsiteY5" fmla="*/ 28091 h 888143"/>
              <a:gd name="connsiteX6" fmla="*/ 0 w 563235"/>
              <a:gd name="connsiteY6" fmla="*/ 0 h 888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3235" h="888143">
                <a:moveTo>
                  <a:pt x="0" y="0"/>
                </a:moveTo>
                <a:lnTo>
                  <a:pt x="255638" y="0"/>
                </a:lnTo>
                <a:cubicBezTo>
                  <a:pt x="281790" y="270220"/>
                  <a:pt x="393870" y="515534"/>
                  <a:pt x="563235" y="708548"/>
                </a:cubicBezTo>
                <a:lnTo>
                  <a:pt x="385586" y="888143"/>
                </a:lnTo>
                <a:lnTo>
                  <a:pt x="340385" y="838421"/>
                </a:lnTo>
                <a:cubicBezTo>
                  <a:pt x="154696" y="613482"/>
                  <a:pt x="32534" y="334200"/>
                  <a:pt x="1420" y="28091"/>
                </a:cubicBezTo>
                <a:lnTo>
                  <a:pt x="0" y="0"/>
                </a:lnTo>
                <a:close/>
              </a:path>
            </a:pathLst>
          </a:custGeom>
          <a:solidFill>
            <a:schemeClr val="accent3">
              <a:alpha val="55000"/>
            </a:schemeClr>
          </a:solidFill>
          <a:ln cap="flat">
            <a:noFill/>
            <a:prstDash val="solid"/>
          </a:ln>
        </p:spPr>
        <p:txBody>
          <a:bodyPr vert="horz" wrap="square" lIns="45000" tIns="22500" rIns="45000" bIns="22500" anchor="ctr" anchorCtr="1" compatLnSpc="0">
            <a:noAutofit/>
          </a:bodyPr>
          <a:lstStyle/>
          <a:p>
            <a:pPr hangingPunct="0"/>
            <a:endParaRPr lang="en-US" sz="900">
              <a:latin typeface="Arial" pitchFamily="18"/>
              <a:ea typeface="Microsoft YaHei" pitchFamily="2"/>
              <a:cs typeface="Lucida Sans" pitchFamily="2"/>
            </a:endParaRPr>
          </a:p>
        </p:txBody>
      </p:sp>
      <p:sp>
        <p:nvSpPr>
          <p:cNvPr id="47" name="Freeform 46">
            <a:extLst>
              <a:ext uri="{FF2B5EF4-FFF2-40B4-BE49-F238E27FC236}">
                <a16:creationId xmlns:a16="http://schemas.microsoft.com/office/drawing/2014/main" id="{44A69AD3-BCFB-D648-924D-76DE94690356}"/>
              </a:ext>
            </a:extLst>
          </p:cNvPr>
          <p:cNvSpPr/>
          <p:nvPr/>
        </p:nvSpPr>
        <p:spPr>
          <a:xfrm>
            <a:off x="5644497" y="4088696"/>
            <a:ext cx="515037" cy="514938"/>
          </a:xfrm>
          <a:custGeom>
            <a:avLst/>
            <a:gdLst>
              <a:gd name="connsiteX0" fmla="*/ 515660 w 1030073"/>
              <a:gd name="connsiteY0" fmla="*/ 0 h 1029875"/>
              <a:gd name="connsiteX1" fmla="*/ 1030073 w 1030073"/>
              <a:gd name="connsiteY1" fmla="*/ 515560 h 1029875"/>
              <a:gd name="connsiteX2" fmla="*/ 515660 w 1030073"/>
              <a:gd name="connsiteY2" fmla="*/ 1029875 h 1029875"/>
              <a:gd name="connsiteX3" fmla="*/ 0 w 1030073"/>
              <a:gd name="connsiteY3" fmla="*/ 515560 h 1029875"/>
              <a:gd name="connsiteX4" fmla="*/ 515660 w 1030073"/>
              <a:gd name="connsiteY4" fmla="*/ 0 h 1029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073" h="1029875">
                <a:moveTo>
                  <a:pt x="515660" y="0"/>
                </a:moveTo>
                <a:cubicBezTo>
                  <a:pt x="799646" y="0"/>
                  <a:pt x="1030073" y="230383"/>
                  <a:pt x="1030073" y="515560"/>
                </a:cubicBezTo>
                <a:cubicBezTo>
                  <a:pt x="1030073" y="799492"/>
                  <a:pt x="799646" y="1029875"/>
                  <a:pt x="515660" y="1029875"/>
                </a:cubicBezTo>
                <a:cubicBezTo>
                  <a:pt x="230428" y="1029875"/>
                  <a:pt x="0" y="799492"/>
                  <a:pt x="0" y="515560"/>
                </a:cubicBezTo>
                <a:cubicBezTo>
                  <a:pt x="0" y="230383"/>
                  <a:pt x="230428" y="0"/>
                  <a:pt x="515660" y="0"/>
                </a:cubicBezTo>
                <a:close/>
              </a:path>
            </a:pathLst>
          </a:custGeom>
          <a:solidFill>
            <a:schemeClr val="accent3">
              <a:alpha val="55000"/>
            </a:schemeClr>
          </a:solidFill>
          <a:ln cap="flat">
            <a:noFill/>
            <a:prstDash val="solid"/>
          </a:ln>
        </p:spPr>
        <p:txBody>
          <a:bodyPr vert="horz" wrap="square" lIns="45000" tIns="22500" rIns="45000" bIns="22500" anchor="ctr" anchorCtr="1" compatLnSpc="0">
            <a:noAutofit/>
          </a:bodyPr>
          <a:lstStyle/>
          <a:p>
            <a:pPr hangingPunct="0"/>
            <a:endParaRPr lang="en-US" sz="900">
              <a:latin typeface="Arial" pitchFamily="18"/>
              <a:ea typeface="Microsoft YaHei" pitchFamily="2"/>
              <a:cs typeface="Lucida Sans" pitchFamily="2"/>
            </a:endParaRPr>
          </a:p>
        </p:txBody>
      </p:sp>
      <p:sp>
        <p:nvSpPr>
          <p:cNvPr id="50" name="Freeform 49">
            <a:extLst>
              <a:ext uri="{FF2B5EF4-FFF2-40B4-BE49-F238E27FC236}">
                <a16:creationId xmlns:a16="http://schemas.microsoft.com/office/drawing/2014/main" id="{21D74946-0BD0-5F42-8A4B-30052273B414}"/>
              </a:ext>
            </a:extLst>
          </p:cNvPr>
          <p:cNvSpPr/>
          <p:nvPr/>
        </p:nvSpPr>
        <p:spPr>
          <a:xfrm>
            <a:off x="6597805" y="4410861"/>
            <a:ext cx="407050" cy="250657"/>
          </a:xfrm>
          <a:custGeom>
            <a:avLst/>
            <a:gdLst>
              <a:gd name="connsiteX0" fmla="*/ 177784 w 814099"/>
              <a:gd name="connsiteY0" fmla="*/ 0 h 501313"/>
              <a:gd name="connsiteX1" fmla="*/ 814099 w 814099"/>
              <a:gd name="connsiteY1" fmla="*/ 252800 h 501313"/>
              <a:gd name="connsiteX2" fmla="*/ 814099 w 814099"/>
              <a:gd name="connsiteY2" fmla="*/ 501313 h 501313"/>
              <a:gd name="connsiteX3" fmla="*/ 785355 w 814099"/>
              <a:gd name="connsiteY3" fmla="*/ 499861 h 501313"/>
              <a:gd name="connsiteX4" fmla="*/ 91763 w 814099"/>
              <a:gd name="connsiteY4" fmla="*/ 248368 h 501313"/>
              <a:gd name="connsiteX5" fmla="*/ 0 w 814099"/>
              <a:gd name="connsiteY5" fmla="*/ 179752 h 501313"/>
              <a:gd name="connsiteX6" fmla="*/ 177784 w 814099"/>
              <a:gd name="connsiteY6" fmla="*/ 0 h 501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4099" h="501313">
                <a:moveTo>
                  <a:pt x="177784" y="0"/>
                </a:moveTo>
                <a:cubicBezTo>
                  <a:pt x="358343" y="138231"/>
                  <a:pt x="576259" y="227894"/>
                  <a:pt x="814099" y="252800"/>
                </a:cubicBezTo>
                <a:lnTo>
                  <a:pt x="814099" y="501313"/>
                </a:lnTo>
                <a:lnTo>
                  <a:pt x="785355" y="499861"/>
                </a:lnTo>
                <a:cubicBezTo>
                  <a:pt x="530215" y="473938"/>
                  <a:pt x="293709" y="384799"/>
                  <a:pt x="91763" y="248368"/>
                </a:cubicBezTo>
                <a:lnTo>
                  <a:pt x="0" y="179752"/>
                </a:lnTo>
                <a:lnTo>
                  <a:pt x="177784" y="0"/>
                </a:lnTo>
                <a:close/>
              </a:path>
            </a:pathLst>
          </a:custGeom>
          <a:solidFill>
            <a:schemeClr val="accent4">
              <a:alpha val="55000"/>
            </a:schemeClr>
          </a:solidFill>
          <a:ln cap="flat">
            <a:noFill/>
            <a:prstDash val="solid"/>
          </a:ln>
        </p:spPr>
        <p:txBody>
          <a:bodyPr vert="horz" wrap="square" lIns="45000" tIns="22500" rIns="45000" bIns="22500" anchor="ctr" anchorCtr="1" compatLnSpc="0">
            <a:noAutofit/>
          </a:bodyPr>
          <a:lstStyle/>
          <a:p>
            <a:pPr hangingPunct="0"/>
            <a:endParaRPr lang="en-US" sz="900">
              <a:latin typeface="Arial" pitchFamily="18"/>
              <a:ea typeface="Microsoft YaHei" pitchFamily="2"/>
              <a:cs typeface="Lucida Sans" pitchFamily="2"/>
            </a:endParaRPr>
          </a:p>
        </p:txBody>
      </p:sp>
      <p:sp>
        <p:nvSpPr>
          <p:cNvPr id="51" name="Freeform 50">
            <a:extLst>
              <a:ext uri="{FF2B5EF4-FFF2-40B4-BE49-F238E27FC236}">
                <a16:creationId xmlns:a16="http://schemas.microsoft.com/office/drawing/2014/main" id="{67AAD7CC-D11D-7A4B-8E8A-EC5204118D97}"/>
              </a:ext>
            </a:extLst>
          </p:cNvPr>
          <p:cNvSpPr/>
          <p:nvPr/>
        </p:nvSpPr>
        <p:spPr>
          <a:xfrm>
            <a:off x="6393029" y="4721384"/>
            <a:ext cx="515037" cy="514938"/>
          </a:xfrm>
          <a:custGeom>
            <a:avLst/>
            <a:gdLst>
              <a:gd name="connsiteX0" fmla="*/ 514414 w 1030073"/>
              <a:gd name="connsiteY0" fmla="*/ 0 h 1029875"/>
              <a:gd name="connsiteX1" fmla="*/ 1030073 w 1030073"/>
              <a:gd name="connsiteY1" fmla="*/ 514315 h 1029875"/>
              <a:gd name="connsiteX2" fmla="*/ 514414 w 1030073"/>
              <a:gd name="connsiteY2" fmla="*/ 1029875 h 1029875"/>
              <a:gd name="connsiteX3" fmla="*/ 0 w 1030073"/>
              <a:gd name="connsiteY3" fmla="*/ 514315 h 1029875"/>
              <a:gd name="connsiteX4" fmla="*/ 514414 w 1030073"/>
              <a:gd name="connsiteY4" fmla="*/ 0 h 1029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073" h="1029875">
                <a:moveTo>
                  <a:pt x="514414" y="0"/>
                </a:moveTo>
                <a:cubicBezTo>
                  <a:pt x="799646" y="0"/>
                  <a:pt x="1030073" y="230383"/>
                  <a:pt x="1030073" y="514315"/>
                </a:cubicBezTo>
                <a:cubicBezTo>
                  <a:pt x="1030073" y="799492"/>
                  <a:pt x="799646" y="1029875"/>
                  <a:pt x="514414" y="1029875"/>
                </a:cubicBezTo>
                <a:cubicBezTo>
                  <a:pt x="230427" y="1029875"/>
                  <a:pt x="0" y="799492"/>
                  <a:pt x="0" y="514315"/>
                </a:cubicBezTo>
                <a:cubicBezTo>
                  <a:pt x="0" y="230383"/>
                  <a:pt x="230427" y="0"/>
                  <a:pt x="514414" y="0"/>
                </a:cubicBezTo>
                <a:close/>
              </a:path>
            </a:pathLst>
          </a:custGeom>
          <a:solidFill>
            <a:schemeClr val="accent4">
              <a:alpha val="55000"/>
            </a:schemeClr>
          </a:solidFill>
          <a:ln cap="flat">
            <a:noFill/>
            <a:prstDash val="solid"/>
          </a:ln>
        </p:spPr>
        <p:txBody>
          <a:bodyPr vert="horz" wrap="square" lIns="45000" tIns="22500" rIns="45000" bIns="22500" anchor="ctr" anchorCtr="1" compatLnSpc="0">
            <a:noAutofit/>
          </a:bodyPr>
          <a:lstStyle/>
          <a:p>
            <a:pPr hangingPunct="0"/>
            <a:endParaRPr lang="en-US" sz="900">
              <a:latin typeface="Arial" pitchFamily="18"/>
              <a:ea typeface="Microsoft YaHei" pitchFamily="2"/>
              <a:cs typeface="Lucida Sans" pitchFamily="2"/>
            </a:endParaRPr>
          </a:p>
        </p:txBody>
      </p:sp>
      <p:sp>
        <p:nvSpPr>
          <p:cNvPr id="54" name="Freeform 53">
            <a:extLst>
              <a:ext uri="{FF2B5EF4-FFF2-40B4-BE49-F238E27FC236}">
                <a16:creationId xmlns:a16="http://schemas.microsoft.com/office/drawing/2014/main" id="{CACEBFA2-DB39-1042-9F98-F14957823CAE}"/>
              </a:ext>
            </a:extLst>
          </p:cNvPr>
          <p:cNvSpPr/>
          <p:nvPr/>
        </p:nvSpPr>
        <p:spPr>
          <a:xfrm>
            <a:off x="5594102" y="5087245"/>
            <a:ext cx="1393418" cy="940625"/>
          </a:xfrm>
          <a:custGeom>
            <a:avLst/>
            <a:gdLst>
              <a:gd name="connsiteX0" fmla="*/ 743513 w 2786836"/>
              <a:gd name="connsiteY0" fmla="*/ 0 h 1881250"/>
              <a:gd name="connsiteX1" fmla="*/ 836744 w 2786836"/>
              <a:gd name="connsiteY1" fmla="*/ 84760 h 1881250"/>
              <a:gd name="connsiteX2" fmla="*/ 2744109 w 2786836"/>
              <a:gd name="connsiteY2" fmla="*/ 825557 h 1881250"/>
              <a:gd name="connsiteX3" fmla="*/ 2786836 w 2786836"/>
              <a:gd name="connsiteY3" fmla="*/ 826637 h 1881250"/>
              <a:gd name="connsiteX4" fmla="*/ 2786836 w 2786836"/>
              <a:gd name="connsiteY4" fmla="*/ 1881250 h 1881250"/>
              <a:gd name="connsiteX5" fmla="*/ 0 w 2786836"/>
              <a:gd name="connsiteY5" fmla="*/ 751744 h 1881250"/>
              <a:gd name="connsiteX6" fmla="*/ 743513 w 2786836"/>
              <a:gd name="connsiteY6" fmla="*/ 0 h 1881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86836" h="1881250">
                <a:moveTo>
                  <a:pt x="743513" y="0"/>
                </a:moveTo>
                <a:lnTo>
                  <a:pt x="836744" y="84760"/>
                </a:lnTo>
                <a:cubicBezTo>
                  <a:pt x="1360300" y="516959"/>
                  <a:pt x="2021058" y="788911"/>
                  <a:pt x="2744109" y="825557"/>
                </a:cubicBezTo>
                <a:lnTo>
                  <a:pt x="2786836" y="826637"/>
                </a:lnTo>
                <a:lnTo>
                  <a:pt x="2786836" y="1881250"/>
                </a:lnTo>
                <a:cubicBezTo>
                  <a:pt x="1747065" y="1851362"/>
                  <a:pt x="767065" y="1454105"/>
                  <a:pt x="0" y="751744"/>
                </a:cubicBezTo>
                <a:lnTo>
                  <a:pt x="743513" y="0"/>
                </a:lnTo>
                <a:close/>
              </a:path>
            </a:pathLst>
          </a:custGeom>
          <a:solidFill>
            <a:schemeClr val="accent4">
              <a:alpha val="55000"/>
            </a:schemeClr>
          </a:solidFill>
          <a:ln cap="flat">
            <a:noFill/>
            <a:prstDash val="solid"/>
          </a:ln>
        </p:spPr>
        <p:txBody>
          <a:bodyPr vert="horz" wrap="square" lIns="45000" tIns="22500" rIns="45000" bIns="22500" anchor="ctr" anchorCtr="1" compatLnSpc="0">
            <a:noAutofit/>
          </a:bodyPr>
          <a:lstStyle/>
          <a:p>
            <a:pPr hangingPunct="0"/>
            <a:endParaRPr lang="en-US" sz="900">
              <a:latin typeface="Arial" pitchFamily="18"/>
              <a:ea typeface="Microsoft YaHei" pitchFamily="2"/>
              <a:cs typeface="Lucida Sans" pitchFamily="2"/>
            </a:endParaRPr>
          </a:p>
        </p:txBody>
      </p:sp>
      <p:sp>
        <p:nvSpPr>
          <p:cNvPr id="6" name="TextBox 5">
            <a:extLst>
              <a:ext uri="{FF2B5EF4-FFF2-40B4-BE49-F238E27FC236}">
                <a16:creationId xmlns:a16="http://schemas.microsoft.com/office/drawing/2014/main" id="{FABC4FBB-182E-C946-B3F0-276062051F61}"/>
              </a:ext>
            </a:extLst>
          </p:cNvPr>
          <p:cNvSpPr txBox="1"/>
          <p:nvPr/>
        </p:nvSpPr>
        <p:spPr>
          <a:xfrm>
            <a:off x="286359" y="1564516"/>
            <a:ext cx="4999319" cy="1001043"/>
          </a:xfrm>
          <a:prstGeom prst="rect">
            <a:avLst/>
          </a:prstGeom>
          <a:noFill/>
        </p:spPr>
        <p:txBody>
          <a:bodyPr wrap="square" rtlCol="0">
            <a:spAutoFit/>
          </a:bodyPr>
          <a:lstStyle/>
          <a:p>
            <a:pPr>
              <a:lnSpc>
                <a:spcPts val="1800"/>
              </a:lnSpc>
            </a:pPr>
            <a:r>
              <a:rPr lang="en-US" sz="1200" spc="-10" dirty="0">
                <a:latin typeface="Poppins" panose="00000500000000000000" pitchFamily="2" charset="0"/>
                <a:cs typeface="Poppins" panose="00000500000000000000" pitchFamily="2" charset="0"/>
              </a:rPr>
              <a:t>The Department of State Architecture (DSA) should establish at least 12 preapproved building plans for TK classrooms. If a district selects one of these plans, their application would be expedited and assumed approved.</a:t>
            </a:r>
          </a:p>
        </p:txBody>
      </p:sp>
      <p:sp>
        <p:nvSpPr>
          <p:cNvPr id="10" name="TextBox 9">
            <a:extLst>
              <a:ext uri="{FF2B5EF4-FFF2-40B4-BE49-F238E27FC236}">
                <a16:creationId xmlns:a16="http://schemas.microsoft.com/office/drawing/2014/main" id="{35D14339-EAF2-5643-B68E-E3E9517D3CE7}"/>
              </a:ext>
            </a:extLst>
          </p:cNvPr>
          <p:cNvSpPr txBox="1"/>
          <p:nvPr/>
        </p:nvSpPr>
        <p:spPr>
          <a:xfrm>
            <a:off x="286359" y="2797036"/>
            <a:ext cx="4389264" cy="539378"/>
          </a:xfrm>
          <a:prstGeom prst="rect">
            <a:avLst/>
          </a:prstGeom>
          <a:noFill/>
        </p:spPr>
        <p:txBody>
          <a:bodyPr wrap="square" rtlCol="0">
            <a:spAutoFit/>
          </a:bodyPr>
          <a:lstStyle/>
          <a:p>
            <a:pPr>
              <a:lnSpc>
                <a:spcPts val="1800"/>
              </a:lnSpc>
            </a:pPr>
            <a:r>
              <a:rPr lang="en-US" sz="1200" spc="-10" dirty="0">
                <a:latin typeface="Poppins" panose="00000500000000000000" pitchFamily="2" charset="0"/>
                <a:cs typeface="Poppins" panose="00000500000000000000" pitchFamily="2" charset="0"/>
              </a:rPr>
              <a:t>The DSA should prioritize applications for TK classrooms from recipients of facilities grants.</a:t>
            </a:r>
          </a:p>
        </p:txBody>
      </p:sp>
      <p:sp>
        <p:nvSpPr>
          <p:cNvPr id="12" name="TextBox 11">
            <a:extLst>
              <a:ext uri="{FF2B5EF4-FFF2-40B4-BE49-F238E27FC236}">
                <a16:creationId xmlns:a16="http://schemas.microsoft.com/office/drawing/2014/main" id="{DA584850-2714-A54A-BB04-67AEA2F05AC8}"/>
              </a:ext>
            </a:extLst>
          </p:cNvPr>
          <p:cNvSpPr txBox="1"/>
          <p:nvPr/>
        </p:nvSpPr>
        <p:spPr>
          <a:xfrm>
            <a:off x="301074" y="3702882"/>
            <a:ext cx="4389264" cy="1001043"/>
          </a:xfrm>
          <a:prstGeom prst="rect">
            <a:avLst/>
          </a:prstGeom>
          <a:noFill/>
        </p:spPr>
        <p:txBody>
          <a:bodyPr wrap="square" rtlCol="0">
            <a:spAutoFit/>
          </a:bodyPr>
          <a:lstStyle/>
          <a:p>
            <a:pPr>
              <a:lnSpc>
                <a:spcPts val="1800"/>
              </a:lnSpc>
            </a:pPr>
            <a:r>
              <a:rPr lang="en-US" sz="1200" spc="-10" dirty="0">
                <a:latin typeface="Poppins" panose="00000500000000000000" pitchFamily="2" charset="0"/>
                <a:cs typeface="Poppins" panose="00000500000000000000" pitchFamily="2" charset="0"/>
              </a:rPr>
              <a:t>For districts that demonstrate they cannot accommodate the TK need on their K12 campuses without displacing other programs, allow flexibility to locate TK programs off a K12 school campus.</a:t>
            </a:r>
          </a:p>
        </p:txBody>
      </p:sp>
      <p:sp>
        <p:nvSpPr>
          <p:cNvPr id="14" name="TextBox 13">
            <a:extLst>
              <a:ext uri="{FF2B5EF4-FFF2-40B4-BE49-F238E27FC236}">
                <a16:creationId xmlns:a16="http://schemas.microsoft.com/office/drawing/2014/main" id="{24B1AEFA-77F4-B943-B4AC-9C1C2492C36B}"/>
              </a:ext>
            </a:extLst>
          </p:cNvPr>
          <p:cNvSpPr txBox="1"/>
          <p:nvPr/>
        </p:nvSpPr>
        <p:spPr>
          <a:xfrm>
            <a:off x="301074" y="4934810"/>
            <a:ext cx="4767261" cy="1001043"/>
          </a:xfrm>
          <a:prstGeom prst="rect">
            <a:avLst/>
          </a:prstGeom>
          <a:noFill/>
        </p:spPr>
        <p:txBody>
          <a:bodyPr wrap="square" rtlCol="0">
            <a:spAutoFit/>
          </a:bodyPr>
          <a:lstStyle/>
          <a:p>
            <a:pPr>
              <a:lnSpc>
                <a:spcPts val="1800"/>
              </a:lnSpc>
            </a:pPr>
            <a:r>
              <a:rPr lang="en-US" sz="1200" spc="-10" dirty="0">
                <a:latin typeface="Poppins" panose="00000500000000000000" pitchFamily="2" charset="0"/>
                <a:cs typeface="Poppins" panose="00000500000000000000" pitchFamily="2" charset="0"/>
              </a:rPr>
              <a:t>Allow LEAs/COEs to apply for facilities funds as a consortia with a single fiscal lead that would facilitate the planning and building process, </a:t>
            </a:r>
            <a:r>
              <a:rPr lang="en-US" sz="1200" spc="-10" dirty="0" err="1">
                <a:latin typeface="Poppins" panose="00000500000000000000" pitchFamily="2" charset="0"/>
                <a:cs typeface="Poppins" panose="00000500000000000000" pitchFamily="2" charset="0"/>
              </a:rPr>
              <a:t>eg</a:t>
            </a:r>
            <a:r>
              <a:rPr lang="en-US" sz="1200" spc="-10" dirty="0">
                <a:latin typeface="Poppins" panose="00000500000000000000" pitchFamily="2" charset="0"/>
                <a:cs typeface="Poppins" panose="00000500000000000000" pitchFamily="2" charset="0"/>
              </a:rPr>
              <a:t> approving list of vendors and contractors, putting out RFPs, evaluating competitive bids.</a:t>
            </a:r>
          </a:p>
        </p:txBody>
      </p:sp>
      <p:sp>
        <p:nvSpPr>
          <p:cNvPr id="55" name="TextBox 54">
            <a:extLst>
              <a:ext uri="{FF2B5EF4-FFF2-40B4-BE49-F238E27FC236}">
                <a16:creationId xmlns:a16="http://schemas.microsoft.com/office/drawing/2014/main" id="{1B005D0B-6C77-4773-8ABB-C5DC5BB11B9C}"/>
              </a:ext>
            </a:extLst>
          </p:cNvPr>
          <p:cNvSpPr txBox="1"/>
          <p:nvPr/>
        </p:nvSpPr>
        <p:spPr>
          <a:xfrm>
            <a:off x="644956" y="930012"/>
            <a:ext cx="10668000" cy="394852"/>
          </a:xfrm>
          <a:prstGeom prst="rect">
            <a:avLst/>
          </a:prstGeom>
          <a:noFill/>
        </p:spPr>
        <p:txBody>
          <a:bodyPr wrap="square" rtlCol="0">
            <a:spAutoFit/>
          </a:bodyPr>
          <a:lstStyle/>
          <a:p>
            <a:pPr algn="ctr">
              <a:lnSpc>
                <a:spcPts val="2100"/>
              </a:lnSpc>
            </a:pPr>
            <a:r>
              <a:rPr lang="en-US" sz="2800" spc="-60" dirty="0">
                <a:latin typeface="Poppins" panose="00000500000000000000" pitchFamily="2" charset="0"/>
                <a:cs typeface="Poppins" panose="00000500000000000000" pitchFamily="2" charset="0"/>
              </a:rPr>
              <a:t>FACILITIES</a:t>
            </a:r>
          </a:p>
        </p:txBody>
      </p:sp>
      <p:sp>
        <p:nvSpPr>
          <p:cNvPr id="56" name="TextBox 55">
            <a:extLst>
              <a:ext uri="{FF2B5EF4-FFF2-40B4-BE49-F238E27FC236}">
                <a16:creationId xmlns:a16="http://schemas.microsoft.com/office/drawing/2014/main" id="{3AFF0C00-2259-4CC8-9129-7B8A268A48EF}"/>
              </a:ext>
            </a:extLst>
          </p:cNvPr>
          <p:cNvSpPr txBox="1"/>
          <p:nvPr/>
        </p:nvSpPr>
        <p:spPr>
          <a:xfrm>
            <a:off x="762000" y="-222530"/>
            <a:ext cx="10668000" cy="1129284"/>
          </a:xfrm>
          <a:prstGeom prst="rect">
            <a:avLst/>
          </a:prstGeom>
          <a:noFill/>
        </p:spPr>
        <p:txBody>
          <a:bodyPr wrap="square" rtlCol="0" anchor="b">
            <a:spAutoFit/>
          </a:bodyPr>
          <a:lstStyle>
            <a:defPPr>
              <a:defRPr lang="en-US"/>
            </a:defPPr>
            <a:lvl1pPr algn="ctr">
              <a:lnSpc>
                <a:spcPts val="9400"/>
              </a:lnSpc>
              <a:defRPr sz="8000" b="1" spc="-290">
                <a:solidFill>
                  <a:schemeClr val="tx2"/>
                </a:solidFill>
                <a:latin typeface="Raleway" panose="020B0503030101060003" pitchFamily="34" charset="77"/>
              </a:defRPr>
            </a:lvl1pPr>
          </a:lstStyle>
          <a:p>
            <a:r>
              <a:rPr lang="en-US" sz="3200" dirty="0">
                <a:solidFill>
                  <a:schemeClr val="accent6">
                    <a:lumMod val="50000"/>
                  </a:schemeClr>
                </a:solidFill>
                <a:latin typeface="Poppins" panose="00000500000000000000" pitchFamily="2" charset="0"/>
                <a:cs typeface="Poppins" panose="00000500000000000000" pitchFamily="2" charset="0"/>
              </a:rPr>
              <a:t>RECOMMENDATION # 1B</a:t>
            </a:r>
          </a:p>
        </p:txBody>
      </p:sp>
      <p:sp>
        <p:nvSpPr>
          <p:cNvPr id="57" name="TextBox 56">
            <a:extLst>
              <a:ext uri="{FF2B5EF4-FFF2-40B4-BE49-F238E27FC236}">
                <a16:creationId xmlns:a16="http://schemas.microsoft.com/office/drawing/2014/main" id="{23AA4E04-0F83-41C8-9306-B368322ABA01}"/>
              </a:ext>
            </a:extLst>
          </p:cNvPr>
          <p:cNvSpPr txBox="1"/>
          <p:nvPr/>
        </p:nvSpPr>
        <p:spPr>
          <a:xfrm>
            <a:off x="7793061" y="2633991"/>
            <a:ext cx="3711597" cy="1938992"/>
          </a:xfrm>
          <a:prstGeom prst="rect">
            <a:avLst/>
          </a:prstGeom>
          <a:noFill/>
        </p:spPr>
        <p:txBody>
          <a:bodyPr wrap="square" rtlCol="0" anchor="ctr">
            <a:spAutoFit/>
          </a:bodyPr>
          <a:lstStyle>
            <a:defPPr>
              <a:defRPr lang="en-US"/>
            </a:defPPr>
            <a:lvl1pPr algn="ctr">
              <a:lnSpc>
                <a:spcPts val="9400"/>
              </a:lnSpc>
              <a:defRPr sz="8000" b="1" spc="-290">
                <a:solidFill>
                  <a:schemeClr val="tx2"/>
                </a:solidFill>
                <a:latin typeface="Raleway" panose="020B0503030101060003" pitchFamily="34" charset="77"/>
              </a:defRPr>
            </a:lvl1pPr>
          </a:lstStyle>
          <a:p>
            <a:pPr marR="0" lvl="0" algn="l" defTabSz="548640" rtl="0" eaLnBrk="0" fontAlgn="base" latinLnBrk="0" hangingPunct="0">
              <a:lnSpc>
                <a:spcPct val="100000"/>
              </a:lnSpc>
              <a:spcBef>
                <a:spcPct val="20000"/>
              </a:spcBef>
              <a:spcAft>
                <a:spcPct val="0"/>
              </a:spcAft>
              <a:buClrTx/>
              <a:buSzTx/>
              <a:tabLst/>
              <a:defRPr/>
            </a:pPr>
            <a:r>
              <a:rPr lang="en-US" sz="2000" spc="0" dirty="0">
                <a:solidFill>
                  <a:srgbClr val="000000"/>
                </a:solidFill>
                <a:latin typeface="Poppins" panose="00000500000000000000" pitchFamily="2" charset="0"/>
                <a:cs typeface="Poppins" panose="00000500000000000000" pitchFamily="2" charset="0"/>
              </a:rPr>
              <a:t>State agencies </a:t>
            </a:r>
            <a:r>
              <a:rPr kumimoji="0" lang="en-US" sz="2000" i="0" u="none" strike="noStrike" kern="1200" cap="none" spc="0" normalizeH="0" baseline="0" noProof="0" dirty="0">
                <a:ln>
                  <a:noFill/>
                </a:ln>
                <a:solidFill>
                  <a:srgbClr val="000000"/>
                </a:solidFill>
                <a:effectLst/>
                <a:uLnTx/>
                <a:uFillTx/>
                <a:latin typeface="Poppins" panose="00000500000000000000" pitchFamily="2" charset="0"/>
                <a:cs typeface="Poppins" panose="00000500000000000000" pitchFamily="2" charset="0"/>
              </a:rPr>
              <a:t>should expedite applications for LEAs building new TK or ELC facilities and establish flexibilities for LEAs when hardship is demonstrated</a:t>
            </a:r>
          </a:p>
        </p:txBody>
      </p:sp>
    </p:spTree>
    <p:extLst>
      <p:ext uri="{BB962C8B-B14F-4D97-AF65-F5344CB8AC3E}">
        <p14:creationId xmlns:p14="http://schemas.microsoft.com/office/powerpoint/2010/main" val="3999754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83201B-E85D-F349-8699-9AB8BEDDEED0}"/>
              </a:ext>
            </a:extLst>
          </p:cNvPr>
          <p:cNvSpPr/>
          <p:nvPr/>
        </p:nvSpPr>
        <p:spPr>
          <a:xfrm>
            <a:off x="1588" y="2230244"/>
            <a:ext cx="12188825" cy="46277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Poppins" pitchFamily="2" charset="77"/>
            </a:endParaRPr>
          </a:p>
        </p:txBody>
      </p:sp>
      <p:sp>
        <p:nvSpPr>
          <p:cNvPr id="16" name="Round Diagonal Corner Rectangle 15">
            <a:extLst>
              <a:ext uri="{FF2B5EF4-FFF2-40B4-BE49-F238E27FC236}">
                <a16:creationId xmlns:a16="http://schemas.microsoft.com/office/drawing/2014/main" id="{2F0CCBCF-4E44-BD4C-96BE-679FCFE7906E}"/>
              </a:ext>
            </a:extLst>
          </p:cNvPr>
          <p:cNvSpPr/>
          <p:nvPr/>
        </p:nvSpPr>
        <p:spPr>
          <a:xfrm>
            <a:off x="453533" y="2463247"/>
            <a:ext cx="2985830" cy="1931505"/>
          </a:xfrm>
          <a:prstGeom prst="round2DiagRect">
            <a:avLst>
              <a:gd name="adj1" fmla="val 28885"/>
              <a:gd name="adj2" fmla="val 0"/>
            </a:avLst>
          </a:prstGeom>
          <a:solidFill>
            <a:schemeClr val="bg2"/>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Poppins" pitchFamily="2" charset="77"/>
            </a:endParaRPr>
          </a:p>
        </p:txBody>
      </p:sp>
      <p:sp>
        <p:nvSpPr>
          <p:cNvPr id="17" name="Round Diagonal Corner Rectangle 16">
            <a:extLst>
              <a:ext uri="{FF2B5EF4-FFF2-40B4-BE49-F238E27FC236}">
                <a16:creationId xmlns:a16="http://schemas.microsoft.com/office/drawing/2014/main" id="{F039A2B4-ABBC-5045-9B59-2E3E05DF4DE5}"/>
              </a:ext>
            </a:extLst>
          </p:cNvPr>
          <p:cNvSpPr/>
          <p:nvPr/>
        </p:nvSpPr>
        <p:spPr>
          <a:xfrm>
            <a:off x="4602998" y="2438181"/>
            <a:ext cx="2985830" cy="1931505"/>
          </a:xfrm>
          <a:prstGeom prst="round2DiagRect">
            <a:avLst>
              <a:gd name="adj1" fmla="val 28885"/>
              <a:gd name="adj2" fmla="val 0"/>
            </a:avLst>
          </a:prstGeom>
          <a:solidFill>
            <a:schemeClr val="bg2"/>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Poppins" pitchFamily="2" charset="77"/>
            </a:endParaRPr>
          </a:p>
        </p:txBody>
      </p:sp>
      <p:sp>
        <p:nvSpPr>
          <p:cNvPr id="18" name="Round Diagonal Corner Rectangle 17">
            <a:extLst>
              <a:ext uri="{FF2B5EF4-FFF2-40B4-BE49-F238E27FC236}">
                <a16:creationId xmlns:a16="http://schemas.microsoft.com/office/drawing/2014/main" id="{35A4588F-B6D4-6147-9FDD-A047FD6E979A}"/>
              </a:ext>
            </a:extLst>
          </p:cNvPr>
          <p:cNvSpPr/>
          <p:nvPr/>
        </p:nvSpPr>
        <p:spPr>
          <a:xfrm>
            <a:off x="8752462" y="2418696"/>
            <a:ext cx="2985830" cy="1931505"/>
          </a:xfrm>
          <a:prstGeom prst="round2DiagRect">
            <a:avLst>
              <a:gd name="adj1" fmla="val 28885"/>
              <a:gd name="adj2" fmla="val 0"/>
            </a:avLst>
          </a:prstGeom>
          <a:solidFill>
            <a:schemeClr val="bg2"/>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Poppins" pitchFamily="2" charset="77"/>
            </a:endParaRPr>
          </a:p>
        </p:txBody>
      </p:sp>
      <p:sp>
        <p:nvSpPr>
          <p:cNvPr id="20" name="TextBox 19">
            <a:extLst>
              <a:ext uri="{FF2B5EF4-FFF2-40B4-BE49-F238E27FC236}">
                <a16:creationId xmlns:a16="http://schemas.microsoft.com/office/drawing/2014/main" id="{C0289A43-696D-E046-887E-DDD303307F19}"/>
              </a:ext>
            </a:extLst>
          </p:cNvPr>
          <p:cNvSpPr txBox="1"/>
          <p:nvPr/>
        </p:nvSpPr>
        <p:spPr>
          <a:xfrm>
            <a:off x="560345" y="2507304"/>
            <a:ext cx="2772206" cy="1924373"/>
          </a:xfrm>
          <a:prstGeom prst="rect">
            <a:avLst/>
          </a:prstGeom>
          <a:noFill/>
        </p:spPr>
        <p:txBody>
          <a:bodyPr wrap="square" rtlCol="0">
            <a:spAutoFit/>
          </a:bodyPr>
          <a:lstStyle/>
          <a:p>
            <a:pPr algn="ctr">
              <a:lnSpc>
                <a:spcPts val="1800"/>
              </a:lnSpc>
            </a:pPr>
            <a:r>
              <a:rPr lang="en-US" sz="1200" spc="-10" dirty="0">
                <a:latin typeface="Poppins" pitchFamily="2" charset="77"/>
                <a:cs typeface="Poppins" pitchFamily="2" charset="77"/>
              </a:rPr>
              <a:t>Commit to defining a true workforce continuum, from family/friend/neighbor provider to TK teacher, in partnership with existing local workforce development programs in their county/region (</a:t>
            </a:r>
            <a:r>
              <a:rPr lang="en-US" sz="1200" spc="-10" dirty="0" err="1">
                <a:latin typeface="Poppins" pitchFamily="2" charset="77"/>
                <a:cs typeface="Poppins" pitchFamily="2" charset="77"/>
              </a:rPr>
              <a:t>eg</a:t>
            </a:r>
            <a:r>
              <a:rPr lang="en-US" sz="1200" spc="-10" dirty="0">
                <a:latin typeface="Poppins" pitchFamily="2" charset="77"/>
                <a:cs typeface="Poppins" pitchFamily="2" charset="77"/>
              </a:rPr>
              <a:t> First 5, CCIP, QCC) </a:t>
            </a:r>
          </a:p>
        </p:txBody>
      </p:sp>
      <p:sp>
        <p:nvSpPr>
          <p:cNvPr id="25" name="TextBox 24">
            <a:extLst>
              <a:ext uri="{FF2B5EF4-FFF2-40B4-BE49-F238E27FC236}">
                <a16:creationId xmlns:a16="http://schemas.microsoft.com/office/drawing/2014/main" id="{5582CA2D-2D23-2047-B06D-F94BCA0FF58F}"/>
              </a:ext>
            </a:extLst>
          </p:cNvPr>
          <p:cNvSpPr txBox="1"/>
          <p:nvPr/>
        </p:nvSpPr>
        <p:spPr>
          <a:xfrm>
            <a:off x="4763302" y="2653094"/>
            <a:ext cx="2772206" cy="1462708"/>
          </a:xfrm>
          <a:prstGeom prst="rect">
            <a:avLst/>
          </a:prstGeom>
          <a:noFill/>
        </p:spPr>
        <p:txBody>
          <a:bodyPr wrap="square" rtlCol="0">
            <a:spAutoFit/>
          </a:bodyPr>
          <a:lstStyle/>
          <a:p>
            <a:pPr algn="ctr">
              <a:lnSpc>
                <a:spcPts val="1800"/>
              </a:lnSpc>
            </a:pPr>
            <a:r>
              <a:rPr lang="en-US" sz="1200" spc="-10" dirty="0">
                <a:latin typeface="Poppins" pitchFamily="2" charset="77"/>
                <a:cs typeface="Poppins" pitchFamily="2" charset="77"/>
              </a:rPr>
              <a:t>After completing a landscape analysis of existing programs, creates a plan to fill the current gaps in workforce programs that provide education and financial assistance to candidates.</a:t>
            </a:r>
          </a:p>
        </p:txBody>
      </p:sp>
      <p:sp>
        <p:nvSpPr>
          <p:cNvPr id="27" name="TextBox 26">
            <a:extLst>
              <a:ext uri="{FF2B5EF4-FFF2-40B4-BE49-F238E27FC236}">
                <a16:creationId xmlns:a16="http://schemas.microsoft.com/office/drawing/2014/main" id="{0B78D992-89D7-E042-9F94-DEF0A6BAE122}"/>
              </a:ext>
            </a:extLst>
          </p:cNvPr>
          <p:cNvSpPr txBox="1"/>
          <p:nvPr/>
        </p:nvSpPr>
        <p:spPr>
          <a:xfrm>
            <a:off x="8946347" y="2883926"/>
            <a:ext cx="2598060" cy="1001043"/>
          </a:xfrm>
          <a:prstGeom prst="rect">
            <a:avLst/>
          </a:prstGeom>
          <a:noFill/>
        </p:spPr>
        <p:txBody>
          <a:bodyPr wrap="square" rtlCol="0">
            <a:spAutoFit/>
          </a:bodyPr>
          <a:lstStyle/>
          <a:p>
            <a:pPr algn="ctr">
              <a:lnSpc>
                <a:spcPts val="1800"/>
              </a:lnSpc>
            </a:pPr>
            <a:r>
              <a:rPr lang="en-US" sz="1200" spc="-10" dirty="0">
                <a:latin typeface="Poppins" pitchFamily="2" charset="77"/>
                <a:cs typeface="Poppins" pitchFamily="2" charset="77"/>
              </a:rPr>
              <a:t>Will provide candidates with the course-based units needed to obtain a permit/credential/TK units</a:t>
            </a:r>
          </a:p>
        </p:txBody>
      </p:sp>
      <p:sp>
        <p:nvSpPr>
          <p:cNvPr id="28" name="TextBox 27">
            <a:extLst>
              <a:ext uri="{FF2B5EF4-FFF2-40B4-BE49-F238E27FC236}">
                <a16:creationId xmlns:a16="http://schemas.microsoft.com/office/drawing/2014/main" id="{0D3E9EB6-22F1-4983-ACB5-228A7D8AFCBA}"/>
              </a:ext>
            </a:extLst>
          </p:cNvPr>
          <p:cNvSpPr txBox="1"/>
          <p:nvPr/>
        </p:nvSpPr>
        <p:spPr>
          <a:xfrm>
            <a:off x="535556" y="-324365"/>
            <a:ext cx="10668000" cy="1129284"/>
          </a:xfrm>
          <a:prstGeom prst="rect">
            <a:avLst/>
          </a:prstGeom>
          <a:noFill/>
        </p:spPr>
        <p:txBody>
          <a:bodyPr wrap="square" rtlCol="0" anchor="b">
            <a:spAutoFit/>
          </a:bodyPr>
          <a:lstStyle>
            <a:defPPr>
              <a:defRPr lang="en-US"/>
            </a:defPPr>
            <a:lvl1pPr algn="ctr">
              <a:lnSpc>
                <a:spcPts val="9400"/>
              </a:lnSpc>
              <a:defRPr sz="8000" b="1" spc="-290">
                <a:solidFill>
                  <a:schemeClr val="tx2"/>
                </a:solidFill>
                <a:latin typeface="Raleway" panose="020B0503030101060003" pitchFamily="34" charset="77"/>
              </a:defRPr>
            </a:lvl1pPr>
          </a:lstStyle>
          <a:p>
            <a:r>
              <a:rPr lang="en-US" sz="3200" dirty="0">
                <a:solidFill>
                  <a:schemeClr val="accent6">
                    <a:lumMod val="50000"/>
                  </a:schemeClr>
                </a:solidFill>
                <a:latin typeface="Poppins" panose="00000500000000000000" pitchFamily="2" charset="0"/>
                <a:cs typeface="Poppins" panose="00000500000000000000" pitchFamily="2" charset="0"/>
              </a:rPr>
              <a:t>RECOMMENDATION # 2A</a:t>
            </a:r>
          </a:p>
        </p:txBody>
      </p:sp>
      <p:sp>
        <p:nvSpPr>
          <p:cNvPr id="29" name="TextBox 28">
            <a:extLst>
              <a:ext uri="{FF2B5EF4-FFF2-40B4-BE49-F238E27FC236}">
                <a16:creationId xmlns:a16="http://schemas.microsoft.com/office/drawing/2014/main" id="{0BFEA58B-83EB-4D3B-8626-500CD43AC57B}"/>
              </a:ext>
            </a:extLst>
          </p:cNvPr>
          <p:cNvSpPr txBox="1"/>
          <p:nvPr/>
        </p:nvSpPr>
        <p:spPr>
          <a:xfrm>
            <a:off x="535556" y="794962"/>
            <a:ext cx="10668000" cy="394852"/>
          </a:xfrm>
          <a:prstGeom prst="rect">
            <a:avLst/>
          </a:prstGeom>
          <a:noFill/>
        </p:spPr>
        <p:txBody>
          <a:bodyPr wrap="square" rtlCol="0">
            <a:spAutoFit/>
          </a:bodyPr>
          <a:lstStyle/>
          <a:p>
            <a:pPr algn="ctr">
              <a:lnSpc>
                <a:spcPts val="2100"/>
              </a:lnSpc>
            </a:pPr>
            <a:r>
              <a:rPr lang="en-US" sz="2800" spc="-60" dirty="0">
                <a:latin typeface="Poppins" panose="00000500000000000000" pitchFamily="2" charset="0"/>
                <a:cs typeface="Poppins" panose="00000500000000000000" pitchFamily="2" charset="0"/>
              </a:rPr>
              <a:t>WORKFORCE</a:t>
            </a:r>
          </a:p>
        </p:txBody>
      </p:sp>
      <p:sp>
        <p:nvSpPr>
          <p:cNvPr id="30" name="TextBox 29">
            <a:extLst>
              <a:ext uri="{FF2B5EF4-FFF2-40B4-BE49-F238E27FC236}">
                <a16:creationId xmlns:a16="http://schemas.microsoft.com/office/drawing/2014/main" id="{2542CFA5-43F0-4891-89FB-A666E77883D2}"/>
              </a:ext>
            </a:extLst>
          </p:cNvPr>
          <p:cNvSpPr txBox="1"/>
          <p:nvPr/>
        </p:nvSpPr>
        <p:spPr>
          <a:xfrm>
            <a:off x="200869" y="1195775"/>
            <a:ext cx="11790259" cy="1029769"/>
          </a:xfrm>
          <a:prstGeom prst="rect">
            <a:avLst/>
          </a:prstGeom>
          <a:noFill/>
        </p:spPr>
        <p:txBody>
          <a:bodyPr wrap="square" rtlCol="0" anchor="ctr">
            <a:spAutoFit/>
          </a:bodyPr>
          <a:lstStyle/>
          <a:p>
            <a:pPr algn="ctr">
              <a:lnSpc>
                <a:spcPts val="1800"/>
              </a:lnSpc>
            </a:pPr>
            <a:r>
              <a:rPr lang="en-US" spc="-10" dirty="0">
                <a:solidFill>
                  <a:schemeClr val="accent6">
                    <a:lumMod val="50000"/>
                  </a:schemeClr>
                </a:solidFill>
                <a:latin typeface="Poppins" pitchFamily="2" charset="77"/>
                <a:cs typeface="Poppins" pitchFamily="2" charset="77"/>
              </a:rPr>
              <a:t>State policy makers should create a new workforce grant in the 2022 budget (or build upon the PreK Implementation Grant) that would help ELC providers train and backfill staff lost to TK and create an early learning and care workforce continuum in each county. The grant RFA should prioritize applications that:</a:t>
            </a:r>
          </a:p>
        </p:txBody>
      </p:sp>
      <p:sp>
        <p:nvSpPr>
          <p:cNvPr id="31" name="Round Diagonal Corner Rectangle 15">
            <a:extLst>
              <a:ext uri="{FF2B5EF4-FFF2-40B4-BE49-F238E27FC236}">
                <a16:creationId xmlns:a16="http://schemas.microsoft.com/office/drawing/2014/main" id="{AC6D5AAD-73A9-40EF-AE6E-03C70E551A31}"/>
              </a:ext>
            </a:extLst>
          </p:cNvPr>
          <p:cNvSpPr/>
          <p:nvPr/>
        </p:nvSpPr>
        <p:spPr>
          <a:xfrm>
            <a:off x="2682543" y="4696472"/>
            <a:ext cx="2985830" cy="1931505"/>
          </a:xfrm>
          <a:prstGeom prst="round2DiagRect">
            <a:avLst>
              <a:gd name="adj1" fmla="val 28885"/>
              <a:gd name="adj2" fmla="val 0"/>
            </a:avLst>
          </a:prstGeom>
          <a:solidFill>
            <a:schemeClr val="bg2"/>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Poppins" pitchFamily="2" charset="77"/>
            </a:endParaRPr>
          </a:p>
        </p:txBody>
      </p:sp>
      <p:sp>
        <p:nvSpPr>
          <p:cNvPr id="32" name="Round Diagonal Corner Rectangle 15">
            <a:extLst>
              <a:ext uri="{FF2B5EF4-FFF2-40B4-BE49-F238E27FC236}">
                <a16:creationId xmlns:a16="http://schemas.microsoft.com/office/drawing/2014/main" id="{DCDAF50F-6AB2-4E33-A30C-BBB57D298FC0}"/>
              </a:ext>
            </a:extLst>
          </p:cNvPr>
          <p:cNvSpPr/>
          <p:nvPr/>
        </p:nvSpPr>
        <p:spPr>
          <a:xfrm>
            <a:off x="6524362" y="4648090"/>
            <a:ext cx="2985830" cy="1931505"/>
          </a:xfrm>
          <a:prstGeom prst="round2DiagRect">
            <a:avLst>
              <a:gd name="adj1" fmla="val 28885"/>
              <a:gd name="adj2" fmla="val 0"/>
            </a:avLst>
          </a:prstGeom>
          <a:solidFill>
            <a:schemeClr val="bg2"/>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Poppins" pitchFamily="2" charset="77"/>
            </a:endParaRPr>
          </a:p>
        </p:txBody>
      </p:sp>
      <p:sp>
        <p:nvSpPr>
          <p:cNvPr id="33" name="TextBox 32">
            <a:extLst>
              <a:ext uri="{FF2B5EF4-FFF2-40B4-BE49-F238E27FC236}">
                <a16:creationId xmlns:a16="http://schemas.microsoft.com/office/drawing/2014/main" id="{646C8736-54DD-4A6C-9690-9A5F320003C0}"/>
              </a:ext>
            </a:extLst>
          </p:cNvPr>
          <p:cNvSpPr txBox="1"/>
          <p:nvPr/>
        </p:nvSpPr>
        <p:spPr>
          <a:xfrm>
            <a:off x="2789355" y="5259732"/>
            <a:ext cx="2772206" cy="770211"/>
          </a:xfrm>
          <a:prstGeom prst="rect">
            <a:avLst/>
          </a:prstGeom>
          <a:noFill/>
        </p:spPr>
        <p:txBody>
          <a:bodyPr wrap="square" rtlCol="0">
            <a:spAutoFit/>
          </a:bodyPr>
          <a:lstStyle/>
          <a:p>
            <a:pPr algn="ctr">
              <a:lnSpc>
                <a:spcPts val="1800"/>
              </a:lnSpc>
            </a:pPr>
            <a:r>
              <a:rPr lang="en-US" sz="1200" spc="-10" dirty="0">
                <a:latin typeface="Poppins" pitchFamily="2" charset="77"/>
                <a:cs typeface="Poppins" pitchFamily="2" charset="77"/>
              </a:rPr>
              <a:t>Commit to elevating the careers of experienced ELC providers who are primarily women of color</a:t>
            </a:r>
          </a:p>
        </p:txBody>
      </p:sp>
      <p:sp>
        <p:nvSpPr>
          <p:cNvPr id="34" name="TextBox 33">
            <a:extLst>
              <a:ext uri="{FF2B5EF4-FFF2-40B4-BE49-F238E27FC236}">
                <a16:creationId xmlns:a16="http://schemas.microsoft.com/office/drawing/2014/main" id="{E52738F2-A384-4E22-887C-B3BD3CB32664}"/>
              </a:ext>
            </a:extLst>
          </p:cNvPr>
          <p:cNvSpPr txBox="1"/>
          <p:nvPr/>
        </p:nvSpPr>
        <p:spPr>
          <a:xfrm>
            <a:off x="6546991" y="4808462"/>
            <a:ext cx="2940571" cy="1693541"/>
          </a:xfrm>
          <a:prstGeom prst="rect">
            <a:avLst/>
          </a:prstGeom>
          <a:noFill/>
        </p:spPr>
        <p:txBody>
          <a:bodyPr wrap="square" rtlCol="0">
            <a:spAutoFit/>
          </a:bodyPr>
          <a:lstStyle/>
          <a:p>
            <a:pPr algn="ctr">
              <a:lnSpc>
                <a:spcPts val="1800"/>
              </a:lnSpc>
            </a:pPr>
            <a:r>
              <a:rPr lang="en-US" sz="1200" spc="-10" dirty="0">
                <a:latin typeface="Poppins" pitchFamily="2" charset="77"/>
                <a:cs typeface="Poppins" pitchFamily="2" charset="77"/>
              </a:rPr>
              <a:t>Include certain characteristics known to be associated with successful and equitable workforce programs (</a:t>
            </a:r>
            <a:r>
              <a:rPr lang="en-US" sz="1200" spc="-10" dirty="0" err="1">
                <a:latin typeface="Poppins" pitchFamily="2" charset="77"/>
                <a:cs typeface="Poppins" pitchFamily="2" charset="77"/>
              </a:rPr>
              <a:t>eg</a:t>
            </a:r>
            <a:r>
              <a:rPr lang="en-US" sz="1200" spc="-10" dirty="0">
                <a:latin typeface="Poppins" pitchFamily="2" charset="77"/>
                <a:cs typeface="Poppins" pitchFamily="2" charset="77"/>
              </a:rPr>
              <a:t> no upfront cost for candidates, providing navigators, candidates grouped into cohorts, courses taught in native language)</a:t>
            </a:r>
          </a:p>
        </p:txBody>
      </p:sp>
    </p:spTree>
    <p:extLst>
      <p:ext uri="{BB962C8B-B14F-4D97-AF65-F5344CB8AC3E}">
        <p14:creationId xmlns:p14="http://schemas.microsoft.com/office/powerpoint/2010/main" val="23320067"/>
      </p:ext>
    </p:extLst>
  </p:cSld>
  <p:clrMapOvr>
    <a:masterClrMapping/>
  </p:clrMapOvr>
</p:sld>
</file>

<file path=ppt/theme/theme1.xml><?xml version="1.0" encoding="utf-8"?>
<a:theme xmlns:a="http://schemas.openxmlformats.org/drawingml/2006/main" name="Custom Design">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2308</TotalTime>
  <Words>1483</Words>
  <Application>Microsoft Office PowerPoint</Application>
  <PresentationFormat>Widescreen</PresentationFormat>
  <Paragraphs>106</Paragraphs>
  <Slides>13</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Lato Light</vt:lpstr>
      <vt:lpstr>Poppins</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Workgroup on Expansion of TK, early learning, &amp; childcare</dc:title>
  <dc:creator>Amanda Dickey</dc:creator>
  <cp:lastModifiedBy>Amanda Dickey</cp:lastModifiedBy>
  <cp:revision>23</cp:revision>
  <dcterms:created xsi:type="dcterms:W3CDTF">2021-08-09T23:13:08Z</dcterms:created>
  <dcterms:modified xsi:type="dcterms:W3CDTF">2021-10-15T21:41:41Z</dcterms:modified>
</cp:coreProperties>
</file>