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7"/>
  </p:notesMasterIdLst>
  <p:sldIdLst>
    <p:sldId id="257" r:id="rId2"/>
    <p:sldId id="368" r:id="rId3"/>
    <p:sldId id="409" r:id="rId4"/>
    <p:sldId id="390" r:id="rId5"/>
    <p:sldId id="371" r:id="rId6"/>
    <p:sldId id="373" r:id="rId7"/>
    <p:sldId id="408" r:id="rId8"/>
    <p:sldId id="367" r:id="rId9"/>
    <p:sldId id="394" r:id="rId10"/>
    <p:sldId id="375" r:id="rId11"/>
    <p:sldId id="405" r:id="rId12"/>
    <p:sldId id="377" r:id="rId13"/>
    <p:sldId id="379" r:id="rId14"/>
    <p:sldId id="381" r:id="rId15"/>
    <p:sldId id="383" r:id="rId16"/>
    <p:sldId id="385" r:id="rId17"/>
    <p:sldId id="374" r:id="rId18"/>
    <p:sldId id="263" r:id="rId19"/>
    <p:sldId id="265" r:id="rId20"/>
    <p:sldId id="281" r:id="rId21"/>
    <p:sldId id="325" r:id="rId22"/>
    <p:sldId id="392" r:id="rId23"/>
    <p:sldId id="403" r:id="rId24"/>
    <p:sldId id="401" r:id="rId25"/>
    <p:sldId id="338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CF61F5-BA92-4845-BD2A-E2C0945D07B3}">
          <p14:sldIdLst>
            <p14:sldId id="257"/>
            <p14:sldId id="368"/>
            <p14:sldId id="409"/>
            <p14:sldId id="390"/>
            <p14:sldId id="371"/>
            <p14:sldId id="373"/>
            <p14:sldId id="408"/>
            <p14:sldId id="367"/>
            <p14:sldId id="394"/>
            <p14:sldId id="375"/>
            <p14:sldId id="405"/>
            <p14:sldId id="377"/>
            <p14:sldId id="379"/>
            <p14:sldId id="381"/>
            <p14:sldId id="383"/>
            <p14:sldId id="385"/>
            <p14:sldId id="374"/>
            <p14:sldId id="263"/>
            <p14:sldId id="265"/>
            <p14:sldId id="281"/>
            <p14:sldId id="325"/>
            <p14:sldId id="392"/>
            <p14:sldId id="403"/>
            <p14:sldId id="401"/>
            <p14:sldId id="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B26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3"/>
    <p:restoredTop sz="76431" autoAdjust="0"/>
  </p:normalViewPr>
  <p:slideViewPr>
    <p:cSldViewPr snapToGrid="0" snapToObjects="1">
      <p:cViewPr varScale="1">
        <p:scale>
          <a:sx n="131" d="100"/>
          <a:sy n="131" d="100"/>
        </p:scale>
        <p:origin x="1632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4" d="100"/>
          <a:sy n="104" d="100"/>
        </p:scale>
        <p:origin x="3296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1FDFF-B1FC-8047-9166-D236DFA04BC4}" type="datetimeFigureOut">
              <a:rPr lang="en-US" smtClean="0"/>
              <a:t>9/20/22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90A02-4A64-E84A-83B9-01B663C7E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46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0A02-4A64-E84A-83B9-01B663C7E8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38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30c1b5b8e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30c1b5b8e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Add map of just counties and schools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64c3ed25dd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64c3ed25dd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0A02-4A64-E84A-83B9-01B663C7E8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10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0A02-4A64-E84A-83B9-01B663C7E8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15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0A02-4A64-E84A-83B9-01B663C7E8F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0A02-4A64-E84A-83B9-01B663C7E8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52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0A02-4A64-E84A-83B9-01B663C7E8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68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0A02-4A64-E84A-83B9-01B663C7E8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10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0A02-4A64-E84A-83B9-01B663C7E8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52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0A02-4A64-E84A-83B9-01B663C7E8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52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0A02-4A64-E84A-83B9-01B663C7E8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52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0A02-4A64-E84A-83B9-01B663C7E8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52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64c3ed25dd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64c3ed25dd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map of just counties and schools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3970138"/>
            <a:ext cx="9144093" cy="1082279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3970138"/>
            <a:ext cx="9144093" cy="1082279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" y="4159449"/>
            <a:ext cx="9146383" cy="985837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257300"/>
            <a:ext cx="3886200" cy="1143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2402681"/>
            <a:ext cx="3886200" cy="136921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946849"/>
            <a:ext cx="9144000" cy="559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4127002"/>
            <a:ext cx="9144066" cy="953363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E52B2-4ECA-BA4F-8D80-F26FB5EB4C2F}" type="datetimeFigureOut">
              <a:rPr lang="en-US" smtClean="0"/>
              <a:t>9/20/22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4D9D438-9D41-174A-A399-48AB6A6C86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4093369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90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4059253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E52B2-4ECA-BA4F-8D80-F26FB5EB4C2F}" type="datetimeFigureOut">
              <a:rPr lang="en-US" smtClean="0"/>
              <a:t>9/20/22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9D438-9D41-174A-A399-48AB6A6C86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4093369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90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4059253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E52B2-4ECA-BA4F-8D80-F26FB5EB4C2F}" type="datetimeFigureOut">
              <a:rPr lang="en-US" smtClean="0"/>
              <a:t>9/20/22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9D438-9D41-174A-A399-48AB6A6C86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22271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w/copy">
  <p:cSld name="Header w/cop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 txBox="1">
            <a:spLocks noGrp="1"/>
          </p:cNvSpPr>
          <p:nvPr>
            <p:ph type="body" idx="1"/>
          </p:nvPr>
        </p:nvSpPr>
        <p:spPr>
          <a:xfrm>
            <a:off x="1097280" y="1554480"/>
            <a:ext cx="68580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8595B"/>
              </a:buClr>
              <a:buSzPts val="1400"/>
              <a:buFont typeface="Arial"/>
              <a:buNone/>
              <a:defRPr b="0" i="0">
                <a:solidFill>
                  <a:srgbClr val="5859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8595B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8595B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8595B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8595B"/>
              </a:buClr>
              <a:buSzPts val="1800"/>
              <a:buChar char="•"/>
              <a:defRPr/>
            </a:lvl5pPr>
            <a:lvl6pPr marL="2743200" lvl="5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body" idx="2"/>
          </p:nvPr>
        </p:nvSpPr>
        <p:spPr>
          <a:xfrm>
            <a:off x="1097280" y="1188720"/>
            <a:ext cx="6858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58595B"/>
              </a:buClr>
              <a:buSzPts val="1400"/>
              <a:buFont typeface="Helvetica Neue"/>
              <a:buNone/>
              <a:defRPr b="1" i="0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8595B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8595B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8595B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8595B"/>
              </a:buClr>
              <a:buSzPts val="1800"/>
              <a:buChar char="•"/>
              <a:defRPr/>
            </a:lvl5pPr>
            <a:lvl6pPr marL="2743200" lvl="5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dt" idx="10"/>
          </p:nvPr>
        </p:nvSpPr>
        <p:spPr>
          <a:xfrm>
            <a:off x="7407534" y="4754880"/>
            <a:ext cx="94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560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sldNum" idx="12"/>
          </p:nvPr>
        </p:nvSpPr>
        <p:spPr>
          <a:xfrm>
            <a:off x="8686800" y="4754880"/>
            <a:ext cx="457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56025" anchor="t" anchorCtr="0">
            <a:noAutofit/>
          </a:bodyPr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buNone/>
              <a:defRPr/>
            </a:lvl1pPr>
            <a:lvl2pPr marL="0" lvl="1" indent="0" algn="l" rtl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lvl="2" indent="0" algn="l" rtl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lvl="3" indent="0" algn="l" rtl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lvl="4" indent="0" algn="l" rtl="0">
              <a:lnSpc>
                <a:spcPct val="100000"/>
              </a:lnSpc>
              <a:spcBef>
                <a:spcPts val="0"/>
              </a:spcBef>
              <a:buNone/>
              <a:defRPr/>
            </a:lvl5pPr>
            <a:lvl6pPr marL="0" lvl="5" indent="0" algn="l" rtl="0">
              <a:lnSpc>
                <a:spcPct val="100000"/>
              </a:lnSpc>
              <a:spcBef>
                <a:spcPts val="0"/>
              </a:spcBef>
              <a:buNone/>
              <a:defRPr/>
            </a:lvl6pPr>
            <a:lvl7pPr marL="0" lvl="6" indent="0" algn="l" rtl="0">
              <a:lnSpc>
                <a:spcPct val="100000"/>
              </a:lnSpc>
              <a:spcBef>
                <a:spcPts val="0"/>
              </a:spcBef>
              <a:buNone/>
              <a:defRPr/>
            </a:lvl7pPr>
            <a:lvl8pPr marL="0" lvl="7" indent="0" algn="l" rtl="0">
              <a:lnSpc>
                <a:spcPct val="100000"/>
              </a:lnSpc>
              <a:spcBef>
                <a:spcPts val="0"/>
              </a:spcBef>
              <a:buNone/>
              <a:defRPr/>
            </a:lvl8pPr>
            <a:lvl9pPr marL="0" lvl="8" indent="0" algn="l" rtl="0">
              <a:lnSpc>
                <a:spcPct val="10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640077" y="367401"/>
            <a:ext cx="77724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826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4093369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90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00151"/>
            <a:ext cx="7772400" cy="2800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 8"/>
          <p:cNvSpPr/>
          <p:nvPr/>
        </p:nvSpPr>
        <p:spPr>
          <a:xfrm>
            <a:off x="-196" y="4059253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E52B2-4ECA-BA4F-8D80-F26FB5EB4C2F}" type="datetimeFigureOut">
              <a:rPr lang="en-US" smtClean="0"/>
              <a:t>9/20/22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9D438-9D41-174A-A399-48AB6A6C86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1" y="4159449"/>
            <a:ext cx="9146383" cy="985837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3970138"/>
            <a:ext cx="9144093" cy="1082279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3970138"/>
            <a:ext cx="9144093" cy="1082279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25341"/>
            <a:ext cx="7772400" cy="1021556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600201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3946849"/>
            <a:ext cx="9144000" cy="559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4127002"/>
            <a:ext cx="9144066" cy="953363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E52B2-4ECA-BA4F-8D80-F26FB5EB4C2F}" type="datetimeFigureOut">
              <a:rPr lang="en-US" smtClean="0"/>
              <a:t>9/20/22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9D438-9D41-174A-A399-48AB6A6C86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90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4093369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Freeform 9"/>
          <p:cNvSpPr/>
          <p:nvPr/>
        </p:nvSpPr>
        <p:spPr>
          <a:xfrm>
            <a:off x="-196" y="4059253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E52B2-4ECA-BA4F-8D80-F26FB5EB4C2F}" type="datetimeFigureOut">
              <a:rPr lang="en-US" smtClean="0"/>
              <a:t>9/20/22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9D438-9D41-174A-A399-48AB6A6C865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152144"/>
            <a:ext cx="3657600" cy="29077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152144"/>
            <a:ext cx="3657600" cy="29077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90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4093369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151335"/>
            <a:ext cx="3657600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151335"/>
            <a:ext cx="3657600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4059253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E52B2-4ECA-BA4F-8D80-F26FB5EB4C2F}" type="datetimeFigureOut">
              <a:rPr lang="en-US" smtClean="0"/>
              <a:t>9/20/22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9D438-9D41-174A-A399-48AB6A6C8657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1657350"/>
            <a:ext cx="36576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6576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" y="3757614"/>
            <a:ext cx="7439025" cy="117871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4298751"/>
            <a:ext cx="9147178" cy="84475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reeform 7"/>
          <p:cNvSpPr/>
          <p:nvPr/>
        </p:nvSpPr>
        <p:spPr>
          <a:xfrm>
            <a:off x="1" y="3730058"/>
            <a:ext cx="7674867" cy="696224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4272181"/>
            <a:ext cx="9146382" cy="697721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E52B2-4ECA-BA4F-8D80-F26FB5EB4C2F}" type="datetimeFigureOut">
              <a:rPr lang="en-US" smtClean="0"/>
              <a:t>9/20/22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9D438-9D41-174A-A399-48AB6A6C86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4298751"/>
            <a:ext cx="9147178" cy="84475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4036220"/>
            <a:ext cx="3286124" cy="90547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4272181"/>
            <a:ext cx="9146382" cy="697721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4010265"/>
            <a:ext cx="3426231" cy="708544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E52B2-4ECA-BA4F-8D80-F26FB5EB4C2F}" type="datetimeFigureOut">
              <a:rPr lang="en-US" smtClean="0"/>
              <a:t>9/20/22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9D438-9D41-174A-A399-48AB6A6C86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2" y="3757614"/>
            <a:ext cx="7439025" cy="117871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4298751"/>
            <a:ext cx="9147178" cy="84475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457200"/>
            <a:ext cx="3383280" cy="6858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1" y="3730058"/>
            <a:ext cx="7674867" cy="696224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4272181"/>
            <a:ext cx="9146382" cy="697721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E52B2-4ECA-BA4F-8D80-F26FB5EB4C2F}" type="datetimeFigureOut">
              <a:rPr lang="en-US" smtClean="0"/>
              <a:t>9/20/22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9D438-9D41-174A-A399-48AB6A6C865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457200"/>
            <a:ext cx="3886200" cy="3143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145286"/>
            <a:ext cx="3383280" cy="246888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90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4093369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457201"/>
            <a:ext cx="3886200" cy="314324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4059253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E52B2-4ECA-BA4F-8D80-F26FB5EB4C2F}" type="datetimeFigureOut">
              <a:rPr lang="en-US" smtClean="0"/>
              <a:t>9/20/22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9D438-9D41-174A-A399-48AB6A6C865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457200"/>
            <a:ext cx="3383280" cy="6858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7" y="1143000"/>
            <a:ext cx="3381375" cy="24717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15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5979"/>
            <a:ext cx="7772400" cy="85725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00151"/>
            <a:ext cx="7772400" cy="339447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4812507"/>
            <a:ext cx="1981200" cy="27384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4AE52B2-4ECA-BA4F-8D80-F26FB5EB4C2F}" type="datetimeFigureOut">
              <a:rPr lang="en-US" smtClean="0"/>
              <a:t>9/20/22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4812507"/>
            <a:ext cx="2895600" cy="27384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4812507"/>
            <a:ext cx="457200" cy="27384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04D9D438-9D41-174A-A399-48AB6A6C8657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155214"/>
            <a:ext cx="8630654" cy="17751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2155214"/>
            <a:ext cx="9144000" cy="2646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C000"/>
                </a:solidFill>
                <a:latin typeface="Avenir LT Std 85 Heavy" charset="0"/>
                <a:ea typeface="Avenir LT Std 85 Heavy" charset="0"/>
                <a:cs typeface="Avenir LT Std 85 Heavy" charset="0"/>
              </a:rPr>
              <a:t>The California Way: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venir LT Std 85 Heavy" charset="0"/>
                <a:ea typeface="Avenir LT Std 85 Heavy" charset="0"/>
                <a:cs typeface="Avenir LT Std 85 Heavy" charset="0"/>
              </a:rPr>
              <a:t>Taking Equity to Scale by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Making high standards and powerful learning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opportunities available to </a:t>
            </a:r>
            <a:r>
              <a:rPr lang="en-US" sz="2800" b="1" i="1" dirty="0">
                <a:solidFill>
                  <a:schemeClr val="bg1"/>
                </a:solidFill>
                <a:latin typeface="Avenir Next Heavy" charset="0"/>
                <a:ea typeface="Avenir Next Heavy" charset="0"/>
                <a:cs typeface="Avenir Next Heavy" charset="0"/>
              </a:rPr>
              <a:t>ALL</a:t>
            </a:r>
            <a:r>
              <a:rPr lang="en-US" sz="2800" dirty="0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 students</a:t>
            </a:r>
          </a:p>
          <a:p>
            <a:pPr algn="ctr"/>
            <a:endParaRPr lang="en-US" dirty="0">
              <a:solidFill>
                <a:schemeClr val="bg1"/>
              </a:solidFill>
              <a:latin typeface="Avenir LT Std 55 Roman" charset="0"/>
              <a:ea typeface="Avenir LT Std 55 Roman" charset="0"/>
              <a:cs typeface="Avenir LT Std 55 Roman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Avenir LT Std 55 Roman" charset="0"/>
              <a:ea typeface="Avenir LT Std 55 Roman" charset="0"/>
              <a:cs typeface="Avenir LT Std 55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56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5177" y="418774"/>
            <a:ext cx="7612063" cy="459303"/>
          </a:xfrm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algn="l" eaLnBrk="1" hangingPunct="1"/>
            <a:r>
              <a:rPr lang="en-US" altLang="en-US" sz="3600" dirty="0">
                <a:solidFill>
                  <a:srgbClr val="FFC000"/>
                </a:solidFill>
                <a:effectLst>
                  <a:outerShdw algn="tl">
                    <a:srgbClr val="FFFFFF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  <a:t>collaborative problem solving with schools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5177" y="1323869"/>
            <a:ext cx="7612063" cy="4465270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Helping schools to identify measurable problems to focus on</a:t>
            </a:r>
          </a:p>
          <a:p>
            <a:r>
              <a:rPr lang="en-US" sz="2400" dirty="0">
                <a:solidFill>
                  <a:srgbClr val="FFFF00"/>
                </a:solidFill>
              </a:rPr>
              <a:t>Identifying high leverage interventions to further improvement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Utilizing guidance to empower principals</a:t>
            </a:r>
          </a:p>
          <a:p>
            <a:pPr lvl="1"/>
            <a:r>
              <a:rPr lang="en-US" sz="2400" dirty="0">
                <a:solidFill>
                  <a:srgbClr val="FFFF00"/>
                </a:solidFill>
              </a:rPr>
              <a:t>Developing leadership through mentorship</a:t>
            </a:r>
          </a:p>
          <a:p>
            <a:r>
              <a:rPr lang="en-US" sz="2400" dirty="0">
                <a:solidFill>
                  <a:srgbClr val="FFFF00"/>
                </a:solidFill>
              </a:rPr>
              <a:t>Promoting an equity vision and concrete plans with support from school board </a:t>
            </a:r>
          </a:p>
          <a:p>
            <a:pPr marL="468630" lvl="1" indent="0">
              <a:buNone/>
            </a:pPr>
            <a:endParaRPr lang="en-US" sz="24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endParaRPr lang="en-US" altLang="en-US" sz="2000" dirty="0">
              <a:solidFill>
                <a:srgbClr val="FFFF00"/>
              </a:solidFill>
              <a:effectLst>
                <a:outerShdw algn="tl">
                  <a:srgbClr val="194431"/>
                </a:outerShdw>
              </a:effectLst>
              <a:latin typeface="Avenir LT Std 45 Book" charset="0"/>
              <a:ea typeface="Avenir LT Std 45 Book" charset="0"/>
              <a:cs typeface="Avenir LT Std 45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71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FF"/>
                </a:solidFill>
              </a:rPr>
              <a:t>Identifying Measureable Problems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Start with issues</a:t>
            </a:r>
          </a:p>
          <a:p>
            <a:pPr lvl="1"/>
            <a:r>
              <a:rPr lang="en-US" dirty="0"/>
              <a:t> School culture</a:t>
            </a:r>
          </a:p>
          <a:p>
            <a:pPr lvl="1"/>
            <a:r>
              <a:rPr lang="en-US" dirty="0"/>
              <a:t> Black / Latino Discipline Referrals</a:t>
            </a:r>
          </a:p>
          <a:p>
            <a:pPr lvl="1"/>
            <a:r>
              <a:rPr lang="en-US" dirty="0"/>
              <a:t> Special Education Referrals</a:t>
            </a:r>
          </a:p>
          <a:p>
            <a:pPr lvl="1"/>
            <a:r>
              <a:rPr lang="en-US" dirty="0"/>
              <a:t> 9</a:t>
            </a:r>
            <a:r>
              <a:rPr lang="en-US" baseline="30000" dirty="0"/>
              <a:t>th</a:t>
            </a:r>
            <a:r>
              <a:rPr lang="en-US" dirty="0"/>
              <a:t> grade math or literacy</a:t>
            </a:r>
          </a:p>
          <a:p>
            <a:pPr lvl="1"/>
            <a:endParaRPr lang="en-US" dirty="0"/>
          </a:p>
          <a:p>
            <a:r>
              <a:rPr lang="en-US" dirty="0"/>
              <a:t>Drill down problem</a:t>
            </a:r>
          </a:p>
          <a:p>
            <a:pPr lvl="1"/>
            <a:r>
              <a:rPr lang="en-US" dirty="0"/>
              <a:t>How is the problem manifest? Symptom or cause?</a:t>
            </a:r>
          </a:p>
          <a:p>
            <a:pPr lvl="1"/>
            <a:r>
              <a:rPr lang="en-US" dirty="0"/>
              <a:t>Where and how does it occur?</a:t>
            </a:r>
          </a:p>
          <a:p>
            <a:pPr lvl="1"/>
            <a:r>
              <a:rPr lang="en-US" dirty="0"/>
              <a:t>What would improvement look like?</a:t>
            </a:r>
          </a:p>
          <a:p>
            <a:pPr lvl="1"/>
            <a:r>
              <a:rPr lang="en-US" dirty="0"/>
              <a:t>Who is responsible for carrying out the strategy? What is a reasonable time frame to evaluate?</a:t>
            </a:r>
          </a:p>
          <a:p>
            <a:pPr marL="425451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32294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 from Success: Sustained Progress in Toronto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Strategic actions to build coherence at every level of the system— classroom, school, district and provincial levels</a:t>
            </a:r>
          </a:p>
          <a:p>
            <a:r>
              <a:rPr lang="en-US" dirty="0"/>
              <a:t>Using multiple overlapping strategies to learn from within the system </a:t>
            </a:r>
            <a:r>
              <a:rPr lang="en-US" i="1" dirty="0"/>
              <a:t>during implementation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Sharing ideas about what works best in practice relative to each priority.</a:t>
            </a:r>
          </a:p>
          <a:p>
            <a:pPr lvl="0"/>
            <a:r>
              <a:rPr lang="en-US" dirty="0"/>
              <a:t>Leadership from the middle’: districts develop greater intra-district capacity, inter-district networks of learning, and become better partners to schools.</a:t>
            </a:r>
          </a:p>
          <a:p>
            <a:r>
              <a:rPr lang="en-US" dirty="0"/>
              <a:t>Investment of resources targeted to address areas of strategic importance.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2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Toronto: A culture of professional collaboration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200150"/>
            <a:ext cx="7772400" cy="3365845"/>
          </a:xfrm>
        </p:spPr>
        <p:txBody>
          <a:bodyPr>
            <a:normAutofit fontScale="85000" lnSpcReduction="10000"/>
          </a:bodyPr>
          <a:lstStyle/>
          <a:p>
            <a:r>
              <a:rPr lang="en-US" sz="2600" dirty="0"/>
              <a:t>A small number of ambitious goals </a:t>
            </a:r>
          </a:p>
          <a:p>
            <a:r>
              <a:rPr lang="en-US" sz="2600" dirty="0"/>
              <a:t>A focus on leadership and capacity building related to effective pedagogy: developing school principals as lead learners</a:t>
            </a:r>
          </a:p>
          <a:p>
            <a:r>
              <a:rPr lang="en-US" sz="2600" dirty="0"/>
              <a:t>A new unit within the Ministry of Education focused on Literacy Numeracy Secretariat (LNS) and the Student Success branch that included a number of skilled practitioners.</a:t>
            </a:r>
          </a:p>
          <a:p>
            <a:pPr lvl="0"/>
            <a:r>
              <a:rPr lang="en-US" sz="2600" dirty="0"/>
              <a:t>Utilizing data and intervening in a non-punitive manner, establishing principles of trust, transparency and urgency, monitoring progress at every level of the system.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04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Sustained progress </a:t>
            </a:r>
            <a:r>
              <a:rPr lang="en-US"/>
              <a:t>in Ontario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535770"/>
              </p:ext>
            </p:extLst>
          </p:nvPr>
        </p:nvGraphicFramePr>
        <p:xfrm>
          <a:off x="1113781" y="1200151"/>
          <a:ext cx="5943600" cy="325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43600" imgH="3251200" progId="Word.Document.12">
                  <p:embed/>
                </p:oleObj>
              </mc:Choice>
              <mc:Fallback>
                <p:oleObj name="Document" r:id="rId2" imgW="5943600" imgH="3251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13781" y="1200151"/>
                        <a:ext cx="5943600" cy="325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923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571860"/>
              </p:ext>
            </p:extLst>
          </p:nvPr>
        </p:nvGraphicFramePr>
        <p:xfrm>
          <a:off x="681410" y="0"/>
          <a:ext cx="8462591" cy="435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43600" imgH="3568700" progId="Word.Document.12">
                  <p:embed/>
                </p:oleObj>
              </mc:Choice>
              <mc:Fallback>
                <p:oleObj name="Document" r:id="rId2" imgW="5943600" imgH="3568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1410" y="0"/>
                        <a:ext cx="8462591" cy="435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170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doesn’t work:</a:t>
            </a:r>
          </a:p>
        </p:txBody>
      </p:sp>
      <p:sp>
        <p:nvSpPr>
          <p:cNvPr id="5" name="Rectangle 4"/>
          <p:cNvSpPr/>
          <p:nvPr/>
        </p:nvSpPr>
        <p:spPr>
          <a:xfrm>
            <a:off x="986351" y="1002091"/>
            <a:ext cx="7471935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Punitive accountability </a:t>
            </a:r>
          </a:p>
          <a:p>
            <a:pPr marL="342900" indent="-342900">
              <a:buAutoNum type="arabicParenR"/>
            </a:pPr>
            <a:r>
              <a:rPr lang="en-US" dirty="0"/>
              <a:t>Standards by themselves </a:t>
            </a:r>
          </a:p>
          <a:p>
            <a:pPr marL="342900" indent="-342900">
              <a:buAutoNum type="arabicParenR"/>
            </a:pPr>
            <a:r>
              <a:rPr lang="en-US" dirty="0"/>
              <a:t>Compliance driven cultures</a:t>
            </a:r>
          </a:p>
          <a:p>
            <a:pPr marL="342900" indent="-342900">
              <a:buAutoNum type="arabicParenR"/>
            </a:pPr>
            <a:r>
              <a:rPr lang="en-US" dirty="0"/>
              <a:t>Silver bullet fixes and programs</a:t>
            </a:r>
          </a:p>
          <a:p>
            <a:pPr marL="342900" indent="-342900">
              <a:buAutoNum type="arabicParenR"/>
            </a:pPr>
            <a:r>
              <a:rPr lang="en-US" dirty="0"/>
              <a:t>Solutions based on a view that teachers cannot change</a:t>
            </a:r>
          </a:p>
          <a:p>
            <a:pPr marL="342900" indent="-342900">
              <a:buAutoNum type="arabicParenR"/>
            </a:pPr>
            <a:r>
              <a:rPr lang="en-US" dirty="0"/>
              <a:t>Systems in which teachers get little feedback or where the principal is the only source of feedback</a:t>
            </a:r>
          </a:p>
          <a:p>
            <a:pPr marL="342900" indent="-342900">
              <a:buAutoNum type="arabicParenR"/>
            </a:pPr>
            <a:r>
              <a:rPr lang="en-US" dirty="0"/>
              <a:t>The absence of mechanisms for teachers, schools and districts to learn from each other, </a:t>
            </a:r>
          </a:p>
          <a:p>
            <a:pPr marL="342900" indent="-342900">
              <a:buAutoNum type="arabicParenR"/>
            </a:pPr>
            <a:r>
              <a:rPr lang="en-US" dirty="0"/>
              <a:t>Competition where there are only a few winners, </a:t>
            </a:r>
          </a:p>
        </p:txBody>
      </p:sp>
    </p:spTree>
    <p:extLst>
      <p:ext uri="{BB962C8B-B14F-4D97-AF65-F5344CB8AC3E}">
        <p14:creationId xmlns:p14="http://schemas.microsoft.com/office/powerpoint/2010/main" val="315344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83607" y="2248585"/>
            <a:ext cx="69449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Times New Roman" charset="0"/>
              </a:rPr>
              <a:t>Time to focus on supporting highly effective teaching and measurable evidence of learning. We need targeted interventions.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2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"/>
          <p:cNvSpPr txBox="1">
            <a:spLocks noGrp="1"/>
          </p:cNvSpPr>
          <p:nvPr>
            <p:ph type="body" idx="2"/>
          </p:nvPr>
        </p:nvSpPr>
        <p:spPr>
          <a:xfrm>
            <a:off x="640075" y="946250"/>
            <a:ext cx="3528300" cy="151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2100" dirty="0">
                <a:latin typeface="Arial"/>
                <a:ea typeface="Arial"/>
                <a:cs typeface="Arial"/>
                <a:sym typeface="Arial"/>
              </a:rPr>
              <a:t>Human Development Index for LA County School Districts with 800 Black Students or More</a:t>
            </a:r>
            <a:r>
              <a:rPr lang="en" sz="800" b="0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300" b="0" dirty="0"/>
          </a:p>
        </p:txBody>
      </p:sp>
      <p:sp>
        <p:nvSpPr>
          <p:cNvPr id="217" name="Google Shape;217;p26"/>
          <p:cNvSpPr txBox="1">
            <a:spLocks noGrp="1"/>
          </p:cNvSpPr>
          <p:nvPr>
            <p:ph type="title"/>
          </p:nvPr>
        </p:nvSpPr>
        <p:spPr>
          <a:xfrm>
            <a:off x="640077" y="367401"/>
            <a:ext cx="7772400" cy="39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Finding 1:  Place Matters </a:t>
            </a:r>
            <a:endParaRPr sz="3200"/>
          </a:p>
        </p:txBody>
      </p:sp>
      <p:pic>
        <p:nvPicPr>
          <p:cNvPr id="218" name="Google Shape;2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0775" y="909801"/>
            <a:ext cx="3901818" cy="408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2875" y="2371175"/>
            <a:ext cx="898000" cy="20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8"/>
          <p:cNvSpPr txBox="1">
            <a:spLocks noGrp="1"/>
          </p:cNvSpPr>
          <p:nvPr>
            <p:ph type="body" idx="2"/>
          </p:nvPr>
        </p:nvSpPr>
        <p:spPr>
          <a:xfrm>
            <a:off x="640075" y="946250"/>
            <a:ext cx="3528300" cy="151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2100" dirty="0">
                <a:latin typeface="Arial"/>
                <a:ea typeface="Arial"/>
                <a:cs typeface="Arial"/>
                <a:sym typeface="Arial"/>
              </a:rPr>
              <a:t>UC/CSU Readiness for LA County School Districts with 800 Black Students or More</a:t>
            </a:r>
            <a:endParaRPr sz="1300" b="0" dirty="0"/>
          </a:p>
        </p:txBody>
      </p:sp>
      <p:sp>
        <p:nvSpPr>
          <p:cNvPr id="233" name="Google Shape;233;p28"/>
          <p:cNvSpPr txBox="1">
            <a:spLocks noGrp="1"/>
          </p:cNvSpPr>
          <p:nvPr>
            <p:ph type="title"/>
          </p:nvPr>
        </p:nvSpPr>
        <p:spPr>
          <a:xfrm>
            <a:off x="640077" y="367401"/>
            <a:ext cx="7772400" cy="39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Finding 1:  Place Matters </a:t>
            </a:r>
            <a:endParaRPr sz="3200"/>
          </a:p>
        </p:txBody>
      </p:sp>
      <p:pic>
        <p:nvPicPr>
          <p:cNvPr id="234" name="Google Shape;2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0775" y="909801"/>
            <a:ext cx="3901818" cy="408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0600" y="2290650"/>
            <a:ext cx="1357600" cy="239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5177" y="0"/>
            <a:ext cx="7612063" cy="878078"/>
          </a:xfrm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en-US" altLang="en-US" sz="3600" dirty="0">
                <a:solidFill>
                  <a:srgbClr val="FFC000"/>
                </a:solidFill>
                <a:effectLst>
                  <a:outerShdw algn="tl">
                    <a:srgbClr val="FFFFFF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  <a:t>The challenge: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5177" y="878077"/>
            <a:ext cx="7612063" cy="4911062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Times New Roman" charset="0"/>
              </a:rPr>
              <a:t>Pursuing Excellence and Equity at a time of growing inequality</a:t>
            </a:r>
          </a:p>
          <a:p>
            <a:r>
              <a:rPr lang="en-US" sz="2800" dirty="0">
                <a:solidFill>
                  <a:srgbClr val="FFFF00"/>
                </a:solidFill>
                <a:latin typeface="Times New Roman" charset="0"/>
              </a:rPr>
              <a:t>Turning around under-performing schools and providing tangible help to districts</a:t>
            </a:r>
          </a:p>
          <a:p>
            <a:r>
              <a:rPr lang="en-US" sz="2800" dirty="0">
                <a:solidFill>
                  <a:srgbClr val="FFFF00"/>
                </a:solidFill>
                <a:latin typeface="Times New Roman" charset="0"/>
              </a:rPr>
              <a:t>Moving from compliance driven practice to capacity building</a:t>
            </a:r>
          </a:p>
          <a:p>
            <a:r>
              <a:rPr lang="en-US" sz="2800" dirty="0">
                <a:solidFill>
                  <a:srgbClr val="FFFF00"/>
                </a:solidFill>
                <a:latin typeface="Times New Roman" charset="0"/>
              </a:rPr>
              <a:t>Responding to pressure from a frustrated public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endParaRPr lang="en-US" altLang="en-US" sz="2000" dirty="0">
              <a:solidFill>
                <a:schemeClr val="bg1"/>
              </a:solidFill>
              <a:effectLst>
                <a:outerShdw algn="tl">
                  <a:srgbClr val="194431"/>
                </a:outerShdw>
              </a:effectLst>
              <a:latin typeface="Avenir LT Std 45 Book" charset="0"/>
              <a:ea typeface="Avenir LT Std 45 Book" charset="0"/>
              <a:cs typeface="Avenir LT Std 45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20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4"/>
          <p:cNvSpPr txBox="1">
            <a:spLocks noGrp="1"/>
          </p:cNvSpPr>
          <p:nvPr>
            <p:ph type="body" idx="2"/>
          </p:nvPr>
        </p:nvSpPr>
        <p:spPr>
          <a:xfrm>
            <a:off x="793125" y="1063475"/>
            <a:ext cx="7473600" cy="310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SzPts val="1700"/>
              <a:buChar char="●"/>
            </a:pPr>
            <a:r>
              <a:rPr lang="en" sz="1700" b="0"/>
              <a:t>Create a County-wide </a:t>
            </a:r>
            <a:r>
              <a:rPr lang="en" sz="1700"/>
              <a:t>strategic plan</a:t>
            </a:r>
            <a:r>
              <a:rPr lang="en" sz="1700" b="0"/>
              <a:t> to address the needs of Black children.</a:t>
            </a:r>
            <a:endParaRPr sz="1700" b="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0"/>
              <a:t>Work with districts to develop a strategic approach to racial and socioeconomic integration in schools.</a:t>
            </a:r>
            <a:endParaRPr sz="1700" b="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0"/>
              <a:t>Solicit the expertise and perspectives of Black youth, families, community and faith-based organizations regarding their needs.</a:t>
            </a:r>
            <a:endParaRPr sz="1700" b="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0"/>
              <a:t>Ensure better coordination across departments to ensure more efficient service delivery in high impact communities.</a:t>
            </a:r>
            <a:endParaRPr sz="1700" b="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0"/>
              <a:t>Engage LACOE in the implementation of the Healthy Neighborhoods Plan in targeted communities.</a:t>
            </a:r>
            <a:endParaRPr sz="1700" b="0"/>
          </a:p>
        </p:txBody>
      </p:sp>
      <p:sp>
        <p:nvSpPr>
          <p:cNvPr id="361" name="Google Shape;361;p44"/>
          <p:cNvSpPr txBox="1">
            <a:spLocks noGrp="1"/>
          </p:cNvSpPr>
          <p:nvPr>
            <p:ph type="title"/>
          </p:nvPr>
        </p:nvSpPr>
        <p:spPr>
          <a:xfrm>
            <a:off x="640077" y="367401"/>
            <a:ext cx="7772400" cy="39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County of Los Angeles</a:t>
            </a:r>
            <a:endParaRPr sz="3200"/>
          </a:p>
        </p:txBody>
      </p:sp>
      <p:sp>
        <p:nvSpPr>
          <p:cNvPr id="362" name="Google Shape;362;p44"/>
          <p:cNvSpPr txBox="1"/>
          <p:nvPr/>
        </p:nvSpPr>
        <p:spPr>
          <a:xfrm>
            <a:off x="3820875" y="4586325"/>
            <a:ext cx="2488800" cy="3900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9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5177" y="79376"/>
            <a:ext cx="7612063" cy="1055370"/>
          </a:xfrm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algn="l" eaLnBrk="1" hangingPunct="1"/>
            <a:r>
              <a:rPr lang="en-US" altLang="en-US" sz="2800" dirty="0">
                <a:solidFill>
                  <a:srgbClr val="FFC000"/>
                </a:solidFill>
                <a:effectLst>
                  <a:outerShdw sx="1000" sy="1000" algn="tl">
                    <a:srgbClr val="FFFFFF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  <a:t>Access to high standards is an equity issue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5177" y="1134746"/>
            <a:ext cx="7612063" cy="5118417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altLang="en-US" sz="2000" dirty="0">
                <a:solidFill>
                  <a:srgbClr val="FFFF00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45 Book" charset="0"/>
                <a:ea typeface="Avenir LT Std 45 Book" charset="0"/>
                <a:cs typeface="Avenir LT Std 45 Book" charset="0"/>
              </a:rPr>
              <a:t>We have used assessment to rationalize sorting/tracking students (and often teachers)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altLang="en-US" sz="2000" dirty="0">
                <a:solidFill>
                  <a:srgbClr val="FFFF00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45 Book" charset="0"/>
                <a:ea typeface="Avenir LT Std 45 Book" charset="0"/>
                <a:cs typeface="Avenir LT Std 45 Book" charset="0"/>
              </a:rPr>
              <a:t>We have traditionally “dumbed down” the curriculum for those we thought were not “college material”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altLang="en-US" sz="2000" dirty="0">
                <a:solidFill>
                  <a:srgbClr val="FFFF00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45 Book" charset="0"/>
                <a:ea typeface="Avenir LT Std 45 Book" charset="0"/>
                <a:cs typeface="Avenir LT Std 45 Book" charset="0"/>
              </a:rPr>
              <a:t>We have confused academic performance with intellectual ability and potential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altLang="en-US" sz="2000" dirty="0">
                <a:solidFill>
                  <a:srgbClr val="FFFF00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45 Book" charset="0"/>
                <a:ea typeface="Avenir LT Std 45 Book" charset="0"/>
                <a:cs typeface="Avenir LT Std 45 Book" charset="0"/>
              </a:rPr>
              <a:t>We have not given teachers sufficient guidance in how to teach in heterogeneous classrooms</a:t>
            </a:r>
          </a:p>
        </p:txBody>
      </p:sp>
    </p:spTree>
    <p:extLst>
      <p:ext uri="{BB962C8B-B14F-4D97-AF65-F5344CB8AC3E}">
        <p14:creationId xmlns:p14="http://schemas.microsoft.com/office/powerpoint/2010/main" val="18176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5869" y="65418"/>
            <a:ext cx="7612063" cy="1417638"/>
          </a:xfrm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en-US" altLang="en-US" sz="3600" dirty="0">
                <a:solidFill>
                  <a:srgbClr val="FFC000"/>
                </a:solidFill>
                <a:effectLst>
                  <a:outerShdw sx="1000" sy="1000" algn="tl">
                    <a:srgbClr val="FFFFFF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  <a:t>Teachers Focus on Evidence </a:t>
            </a:r>
            <a:br>
              <a:rPr lang="en-US" altLang="en-US" sz="3600" dirty="0">
                <a:solidFill>
                  <a:srgbClr val="FFC000"/>
                </a:solidFill>
                <a:effectLst>
                  <a:outerShdw sx="1000" sy="1000" algn="tl">
                    <a:srgbClr val="FFFFFF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</a:br>
            <a:r>
              <a:rPr lang="en-US" altLang="en-US" sz="3600" dirty="0">
                <a:solidFill>
                  <a:srgbClr val="FFC000"/>
                </a:solidFill>
                <a:effectLst>
                  <a:outerShdw sx="1000" sy="1000" algn="tl">
                    <a:srgbClr val="FFFFFF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  <a:t>of Learning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05867" y="1483057"/>
            <a:ext cx="7955744" cy="4729163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65125" indent="-255588">
              <a:spcBef>
                <a:spcPts val="1032"/>
              </a:spcBef>
              <a:buClr>
                <a:srgbClr val="FFFFFF"/>
              </a:buClr>
              <a:buFont typeface="Arial" charset="0"/>
              <a:buChar char="•"/>
            </a:pPr>
            <a:r>
              <a:rPr lang="en-US" altLang="en-US" sz="1800" dirty="0">
                <a:solidFill>
                  <a:srgbClr val="FFFFFF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  <a:t>Make expectations clear and standards explicit</a:t>
            </a:r>
          </a:p>
          <a:p>
            <a:pPr marL="365125" indent="-255588">
              <a:spcBef>
                <a:spcPts val="1032"/>
              </a:spcBef>
              <a:buClr>
                <a:srgbClr val="FFFFFF"/>
              </a:buClr>
              <a:buFont typeface="Arial" charset="0"/>
              <a:buChar char="•"/>
            </a:pPr>
            <a:r>
              <a:rPr lang="en-US" altLang="en-US" sz="1800" dirty="0">
                <a:solidFill>
                  <a:srgbClr val="FFFFFF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  <a:t>Model and expose students to high-quality work</a:t>
            </a:r>
          </a:p>
          <a:p>
            <a:pPr marL="365125" indent="-255588">
              <a:spcBef>
                <a:spcPts val="1032"/>
              </a:spcBef>
              <a:buClr>
                <a:srgbClr val="FFFFFF"/>
              </a:buClr>
              <a:buFont typeface="Arial" charset="0"/>
              <a:buChar char="•"/>
            </a:pPr>
            <a:r>
              <a:rPr lang="en-US" altLang="en-US" sz="1800" dirty="0">
                <a:solidFill>
                  <a:srgbClr val="FFFFFF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  <a:t>Utilize diagnostic tools to check for understanding</a:t>
            </a:r>
          </a:p>
          <a:p>
            <a:pPr marL="365125" indent="-255588">
              <a:spcBef>
                <a:spcPts val="1032"/>
              </a:spcBef>
              <a:buClr>
                <a:srgbClr val="FFFFFF"/>
              </a:buClr>
              <a:buFont typeface="Arial" charset="0"/>
              <a:buChar char="•"/>
            </a:pPr>
            <a:r>
              <a:rPr lang="en-US" altLang="en-US" sz="1800" dirty="0">
                <a:solidFill>
                  <a:srgbClr val="FFFFFF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  <a:t>Learn about student interests to make </a:t>
            </a:r>
            <a:r>
              <a:rPr lang="en-US" altLang="en-US" sz="1800">
                <a:solidFill>
                  <a:srgbClr val="FFFFFF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  <a:t>lessons relevant</a:t>
            </a:r>
            <a:endParaRPr lang="en-US" altLang="en-US" sz="1800" dirty="0">
              <a:solidFill>
                <a:srgbClr val="FFFFFF"/>
              </a:solidFill>
              <a:effectLst>
                <a:outerShdw sx="1000" sy="1000" algn="tl">
                  <a:srgbClr val="194431"/>
                </a:outerShdw>
              </a:effectLst>
              <a:latin typeface="Avenir LT Std 55 Roman" charset="0"/>
              <a:ea typeface="Avenir LT Std 55 Roman" charset="0"/>
              <a:cs typeface="Avenir LT Std 55 Roman" charset="0"/>
            </a:endParaRPr>
          </a:p>
          <a:p>
            <a:pPr marL="365125" indent="-255588">
              <a:spcBef>
                <a:spcPts val="1032"/>
              </a:spcBef>
              <a:buClr>
                <a:srgbClr val="FFFFFF"/>
              </a:buClr>
              <a:buFont typeface="Arial" charset="0"/>
              <a:buChar char="•"/>
            </a:pPr>
            <a:r>
              <a:rPr lang="en-US" altLang="en-US" sz="1800" dirty="0">
                <a:solidFill>
                  <a:srgbClr val="FFFFFF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  <a:t>Expect students to revise and resubmit work</a:t>
            </a:r>
          </a:p>
          <a:p>
            <a:pPr marL="365125" indent="-255588">
              <a:spcBef>
                <a:spcPts val="1032"/>
              </a:spcBef>
              <a:buClr>
                <a:srgbClr val="FFFFFF"/>
              </a:buClr>
              <a:buFont typeface="Arial" charset="0"/>
              <a:buChar char="•"/>
            </a:pPr>
            <a:r>
              <a:rPr lang="en-US" altLang="en-US" sz="1800" dirty="0">
                <a:solidFill>
                  <a:srgbClr val="FFFFFF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  <a:t>Solicit feedback and questions from students</a:t>
            </a:r>
          </a:p>
          <a:p>
            <a:pPr marL="365125" indent="-255588">
              <a:spcBef>
                <a:spcPts val="1032"/>
              </a:spcBef>
              <a:buClr>
                <a:srgbClr val="FFFFFF"/>
              </a:buClr>
              <a:buFont typeface="Arial" charset="0"/>
              <a:buChar char="•"/>
            </a:pPr>
            <a:r>
              <a:rPr lang="en-US" altLang="en-US" sz="1800" dirty="0">
                <a:solidFill>
                  <a:srgbClr val="FFFFFF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  <a:t>Analyze student work with a focus on evidence of competence and mastery, and with a willingness to reflect on efficacy of methods</a:t>
            </a:r>
          </a:p>
        </p:txBody>
      </p:sp>
    </p:spTree>
    <p:extLst>
      <p:ext uri="{BB962C8B-B14F-4D97-AF65-F5344CB8AC3E}">
        <p14:creationId xmlns:p14="http://schemas.microsoft.com/office/powerpoint/2010/main" val="218346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2155214"/>
            <a:ext cx="9144000" cy="1228625"/>
            <a:chOff x="0" y="2155213"/>
            <a:chExt cx="9144000" cy="1228625"/>
          </a:xfrm>
        </p:grpSpPr>
        <p:sp>
          <p:nvSpPr>
            <p:cNvPr id="19" name="Rectangle 18"/>
            <p:cNvSpPr/>
            <p:nvPr/>
          </p:nvSpPr>
          <p:spPr>
            <a:xfrm>
              <a:off x="0" y="2155213"/>
              <a:ext cx="8775510" cy="122862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0" y="2283229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C000"/>
                  </a:solidFill>
                  <a:latin typeface="Avenir LT Std 85 Heavy" charset="0"/>
                  <a:ea typeface="Avenir LT Std 85 Heavy" charset="0"/>
                  <a:cs typeface="Avenir LT Std 85 Heavy" charset="0"/>
                </a:rPr>
                <a:t>We Must Focus on Engagement</a:t>
              </a:r>
              <a:endParaRPr lang="en-US" sz="4000" dirty="0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85754" y="3741717"/>
            <a:ext cx="7756051" cy="1411672"/>
            <a:chOff x="1785752" y="3741717"/>
            <a:chExt cx="7756051" cy="1411672"/>
          </a:xfrm>
        </p:grpSpPr>
        <p:sp>
          <p:nvSpPr>
            <p:cNvPr id="11" name="Rectangle 10"/>
            <p:cNvSpPr/>
            <p:nvPr/>
          </p:nvSpPr>
          <p:spPr>
            <a:xfrm>
              <a:off x="3903260" y="3755128"/>
              <a:ext cx="3207224" cy="139826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5752" y="3741717"/>
              <a:ext cx="2117508" cy="141167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168620" y="3838606"/>
              <a:ext cx="53731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 dirty="0">
                  <a:solidFill>
                    <a:srgbClr val="FFC000"/>
                  </a:solidFill>
                  <a:latin typeface="Avenir LT Std 95 Black" charset="0"/>
                  <a:ea typeface="Avenir LT Std 95 Black" charset="0"/>
                  <a:cs typeface="Avenir LT Std 95 Black" charset="0"/>
                </a:rPr>
                <a:t>Affective Engagement</a:t>
              </a:r>
            </a:p>
            <a:p>
              <a:pPr marL="285750" lvl="0" indent="-285750">
                <a:buFont typeface="Arial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Avenir LT Std 45 Book" charset="0"/>
                  <a:ea typeface="Avenir LT Std 45 Book" charset="0"/>
                  <a:cs typeface="Avenir LT Std 45 Book" charset="0"/>
                </a:rPr>
                <a:t>Interest </a:t>
              </a:r>
            </a:p>
            <a:p>
              <a:pPr marL="285750" lvl="0" indent="-285750">
                <a:buFont typeface="Arial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Avenir LT Std 45 Book" charset="0"/>
                  <a:ea typeface="Avenir LT Std 45 Book" charset="0"/>
                  <a:cs typeface="Avenir LT Std 45 Book" charset="0"/>
                </a:rPr>
                <a:t>Value</a:t>
              </a:r>
              <a:endParaRPr lang="en-US" dirty="0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-66864" y="-44575"/>
            <a:ext cx="7955703" cy="1555217"/>
            <a:chOff x="-66864" y="-44576"/>
            <a:chExt cx="7955703" cy="1555217"/>
          </a:xfrm>
        </p:grpSpPr>
        <p:sp>
          <p:nvSpPr>
            <p:cNvPr id="7" name="Rectangle 6"/>
            <p:cNvSpPr/>
            <p:nvPr/>
          </p:nvSpPr>
          <p:spPr>
            <a:xfrm>
              <a:off x="2265962" y="-2802"/>
              <a:ext cx="3794078" cy="1513443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15656" y="116070"/>
              <a:ext cx="53731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 dirty="0">
                  <a:solidFill>
                    <a:srgbClr val="FFC000"/>
                  </a:solidFill>
                  <a:latin typeface="Avenir LT Std 95 Black" charset="0"/>
                  <a:ea typeface="Avenir LT Std 95 Black" charset="0"/>
                  <a:cs typeface="Avenir LT Std 95 Black" charset="0"/>
                </a:rPr>
                <a:t>Behavioral Engagement </a:t>
              </a:r>
            </a:p>
            <a:p>
              <a:pPr marL="285750" lvl="0" indent="-285750">
                <a:buFont typeface="Arial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Avenir LT Std 45 Book" charset="0"/>
                  <a:ea typeface="Avenir LT Std 45 Book" charset="0"/>
                  <a:cs typeface="Avenir LT Std 45 Book" charset="0"/>
                </a:rPr>
                <a:t>Preparation</a:t>
              </a:r>
            </a:p>
            <a:p>
              <a:pPr marL="285750" lvl="0" indent="-285750">
                <a:buFont typeface="Arial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Avenir LT Std 45 Book" charset="0"/>
                  <a:ea typeface="Avenir LT Std 45 Book" charset="0"/>
                  <a:cs typeface="Avenir LT Std 45 Book" charset="0"/>
                </a:rPr>
                <a:t>Persistence</a:t>
              </a:r>
            </a:p>
            <a:p>
              <a:pPr marL="285750" lvl="0" indent="-285750">
                <a:buFont typeface="Arial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Avenir LT Std 45 Book" charset="0"/>
                  <a:ea typeface="Avenir LT Std 45 Book" charset="0"/>
                  <a:cs typeface="Avenir LT Std 45 Book" charset="0"/>
                </a:rPr>
                <a:t>Instrumental Help Seeking</a:t>
              </a:r>
              <a:endParaRPr lang="en-US" dirty="0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864" y="-44576"/>
              <a:ext cx="2332826" cy="1555217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3297490" y="1932952"/>
            <a:ext cx="8005132" cy="1408149"/>
            <a:chOff x="3297490" y="1932951"/>
            <a:chExt cx="8005132" cy="1408149"/>
          </a:xfrm>
        </p:grpSpPr>
        <p:sp>
          <p:nvSpPr>
            <p:cNvPr id="28" name="Rectangle 27"/>
            <p:cNvSpPr/>
            <p:nvPr/>
          </p:nvSpPr>
          <p:spPr>
            <a:xfrm>
              <a:off x="5761630" y="1942840"/>
              <a:ext cx="3207224" cy="139826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929439" y="2039966"/>
              <a:ext cx="53731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 dirty="0">
                  <a:solidFill>
                    <a:srgbClr val="FFC000"/>
                  </a:solidFill>
                  <a:latin typeface="Avenir LT Std 95 Black" charset="0"/>
                  <a:ea typeface="Avenir LT Std 95 Black" charset="0"/>
                  <a:cs typeface="Avenir LT Std 95 Black" charset="0"/>
                </a:rPr>
                <a:t>Cognitive Engagement</a:t>
              </a:r>
            </a:p>
            <a:p>
              <a:pPr marL="285750" lvl="0" indent="-285750">
                <a:buFont typeface="Arial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Avenir LT Std 45 Book" charset="0"/>
                  <a:ea typeface="Avenir LT Std 45 Book" charset="0"/>
                  <a:cs typeface="Avenir LT Std 45 Book" charset="0"/>
                </a:rPr>
                <a:t>Deep Processing</a:t>
              </a:r>
            </a:p>
            <a:p>
              <a:pPr marL="285750" lvl="0" indent="-285750">
                <a:buFont typeface="Arial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Avenir LT Std 45 Book" charset="0"/>
                  <a:ea typeface="Avenir LT Std 45 Book" charset="0"/>
                  <a:cs typeface="Avenir LT Std 45 Book" charset="0"/>
                </a:rPr>
                <a:t>Meta-Cognition</a:t>
              </a:r>
              <a:endParaRPr lang="en-US" dirty="0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490" y="1932951"/>
              <a:ext cx="2475514" cy="1408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734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ntonio at wor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8784"/>
          <a:stretch>
            <a:fillRect/>
          </a:stretch>
        </p:blipFill>
        <p:spPr bwMode="auto">
          <a:xfrm>
            <a:off x="2" y="0"/>
            <a:ext cx="9359803" cy="5143500"/>
          </a:xfrm>
        </p:spPr>
      </p:pic>
      <p:sp>
        <p:nvSpPr>
          <p:cNvPr id="6" name="Rectangle 5"/>
          <p:cNvSpPr/>
          <p:nvPr/>
        </p:nvSpPr>
        <p:spPr>
          <a:xfrm>
            <a:off x="0" y="326414"/>
            <a:ext cx="8775510" cy="122862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413486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C000"/>
                </a:solidFill>
                <a:latin typeface="Avenir LT Std 85 Heavy" charset="0"/>
                <a:ea typeface="Avenir LT Std 85 Heavy" charset="0"/>
                <a:cs typeface="Avenir LT Std 85 Heavy" charset="0"/>
              </a:rPr>
              <a:t>Students in Control of Learning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  <a:latin typeface="Avenir LT Std 45 Book" charset="0"/>
                <a:ea typeface="Avenir LT Std 45 Book" charset="0"/>
                <a:cs typeface="Avenir LT Std 45 Book" charset="0"/>
              </a:rPr>
              <a:t>Hollenbeck Middle School, LA</a:t>
            </a:r>
          </a:p>
        </p:txBody>
      </p:sp>
    </p:spTree>
    <p:extLst>
      <p:ext uri="{BB962C8B-B14F-4D97-AF65-F5344CB8AC3E}">
        <p14:creationId xmlns:p14="http://schemas.microsoft.com/office/powerpoint/2010/main" val="220084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5869" y="65418"/>
            <a:ext cx="7612063" cy="1417638"/>
          </a:xfrm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en-US" altLang="en-US" sz="3600" dirty="0">
                <a:solidFill>
                  <a:srgbClr val="FFC000"/>
                </a:solidFill>
                <a:effectLst>
                  <a:outerShdw sx="1000" sy="1000" algn="tl">
                    <a:srgbClr val="FFFFFF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  <a:t>Align the Skills of Teachers with the Needs of Students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05867" y="1296852"/>
            <a:ext cx="7955744" cy="4915368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32"/>
              </a:spcBef>
              <a:buClr>
                <a:schemeClr val="bg1"/>
              </a:buClr>
              <a:buNone/>
            </a:pPr>
            <a:endParaRPr lang="en-US" altLang="en-US" sz="1800" dirty="0">
              <a:solidFill>
                <a:srgbClr val="FFFFFF"/>
              </a:solidFill>
              <a:effectLst>
                <a:outerShdw sx="1000" sy="1000" algn="tl">
                  <a:srgbClr val="194431"/>
                </a:outerShdw>
              </a:effectLst>
              <a:latin typeface="Avenir LT Std 45 Book" charset="0"/>
              <a:ea typeface="Avenir LT Std 45 Book" charset="0"/>
              <a:cs typeface="Avenir LT Std 45 Book" charset="0"/>
            </a:endParaRPr>
          </a:p>
          <a:p>
            <a:pPr>
              <a:lnSpc>
                <a:spcPct val="90000"/>
              </a:lnSpc>
              <a:spcBef>
                <a:spcPts val="1032"/>
              </a:spcBef>
              <a:buClr>
                <a:schemeClr val="bg1"/>
              </a:buClr>
            </a:pPr>
            <a:r>
              <a:rPr lang="en-US" altLang="en-US" sz="1800" dirty="0">
                <a:solidFill>
                  <a:srgbClr val="FFFFFF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45 Book" charset="0"/>
                <a:ea typeface="Avenir LT Std 45 Book" charset="0"/>
                <a:cs typeface="Avenir LT Std 45 Book" charset="0"/>
              </a:rPr>
              <a:t>Differentiate professional development – content, pedagogy and relationships</a:t>
            </a:r>
          </a:p>
          <a:p>
            <a:pPr>
              <a:lnSpc>
                <a:spcPct val="90000"/>
              </a:lnSpc>
              <a:spcBef>
                <a:spcPts val="1032"/>
              </a:spcBef>
              <a:buClr>
                <a:schemeClr val="bg1"/>
              </a:buClr>
            </a:pPr>
            <a:r>
              <a:rPr lang="en-US" altLang="en-US" sz="1800" dirty="0">
                <a:solidFill>
                  <a:srgbClr val="FFFFFF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45 Book" charset="0"/>
                <a:ea typeface="Avenir LT Std 45 Book" charset="0"/>
                <a:cs typeface="Avenir LT Std 45 Book" charset="0"/>
              </a:rPr>
              <a:t>Align PD to student needs</a:t>
            </a:r>
          </a:p>
          <a:p>
            <a:pPr>
              <a:lnSpc>
                <a:spcPct val="90000"/>
              </a:lnSpc>
              <a:spcBef>
                <a:spcPts val="1032"/>
              </a:spcBef>
              <a:buClr>
                <a:schemeClr val="bg1"/>
              </a:buClr>
            </a:pPr>
            <a:r>
              <a:rPr lang="en-US" altLang="en-US" sz="1800" dirty="0">
                <a:solidFill>
                  <a:srgbClr val="FFFFFF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45 Book" charset="0"/>
                <a:ea typeface="Avenir LT Std 45 Book" charset="0"/>
                <a:cs typeface="Avenir LT Std 45 Book" charset="0"/>
              </a:rPr>
              <a:t>Provide access to mentors and content area coaches  – selected based upon a record of effectiveness and an ability to work well with colleagues</a:t>
            </a:r>
          </a:p>
          <a:p>
            <a:pPr>
              <a:lnSpc>
                <a:spcPct val="90000"/>
              </a:lnSpc>
              <a:spcBef>
                <a:spcPts val="1032"/>
              </a:spcBef>
              <a:buClr>
                <a:schemeClr val="bg1"/>
              </a:buClr>
            </a:pPr>
            <a:r>
              <a:rPr lang="en-US" altLang="en-US" sz="1800" dirty="0">
                <a:solidFill>
                  <a:srgbClr val="FFFFFF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45 Book" charset="0"/>
                <a:ea typeface="Avenir LT Std 45 Book" charset="0"/>
                <a:cs typeface="Avenir LT Std 45 Book" charset="0"/>
              </a:rPr>
              <a:t>Provide time for observation and feedback – from veteran teachers and knowledgeable administrators</a:t>
            </a:r>
          </a:p>
          <a:p>
            <a:pPr>
              <a:lnSpc>
                <a:spcPct val="90000"/>
              </a:lnSpc>
              <a:spcBef>
                <a:spcPts val="1032"/>
              </a:spcBef>
              <a:buClr>
                <a:schemeClr val="bg1"/>
              </a:buClr>
            </a:pPr>
            <a:r>
              <a:rPr lang="en-US" altLang="en-US" sz="1800" dirty="0">
                <a:solidFill>
                  <a:srgbClr val="FFFFFF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45 Book" charset="0"/>
                <a:ea typeface="Avenir LT Std 45 Book" charset="0"/>
                <a:cs typeface="Avenir LT Std 45 Book" charset="0"/>
              </a:rPr>
              <a:t>Provide time to plan and collaborate with colleagues and learn from student work</a:t>
            </a:r>
          </a:p>
          <a:p>
            <a:pPr>
              <a:lnSpc>
                <a:spcPct val="90000"/>
              </a:lnSpc>
              <a:spcBef>
                <a:spcPts val="1032"/>
              </a:spcBef>
              <a:buClr>
                <a:schemeClr val="bg1"/>
              </a:buClr>
            </a:pPr>
            <a:r>
              <a:rPr lang="en-US" altLang="en-US" sz="1800" dirty="0">
                <a:solidFill>
                  <a:srgbClr val="FFFFFF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45 Book" charset="0"/>
                <a:ea typeface="Avenir LT Std 45 Book" charset="0"/>
                <a:cs typeface="Avenir LT Std 45 Book" charset="0"/>
              </a:rPr>
              <a:t>Don’</a:t>
            </a:r>
            <a:r>
              <a:rPr lang="en-US" altLang="ja-JP" sz="1800" dirty="0">
                <a:solidFill>
                  <a:srgbClr val="FFFFFF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45 Book" charset="0"/>
                <a:ea typeface="Avenir LT Std 45 Book" charset="0"/>
                <a:cs typeface="Avenir LT Std 45 Book" charset="0"/>
              </a:rPr>
              <a:t>t assign new teachers to teach the most challenging classes</a:t>
            </a:r>
          </a:p>
        </p:txBody>
      </p:sp>
    </p:spTree>
    <p:extLst>
      <p:ext uri="{BB962C8B-B14F-4D97-AF65-F5344CB8AC3E}">
        <p14:creationId xmlns:p14="http://schemas.microsoft.com/office/powerpoint/2010/main" val="77341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5177" y="0"/>
            <a:ext cx="7612063" cy="878078"/>
          </a:xfrm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en-US" altLang="en-US" sz="3600" dirty="0">
                <a:solidFill>
                  <a:srgbClr val="FFC000"/>
                </a:solidFill>
                <a:effectLst>
                  <a:outerShdw algn="tl">
                    <a:srgbClr val="FFFFFF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  <a:t>The </a:t>
            </a:r>
            <a:r>
              <a:rPr lang="en-US" altLang="en-US" dirty="0">
                <a:solidFill>
                  <a:srgbClr val="FFC000"/>
                </a:solidFill>
                <a:effectLst>
                  <a:outerShdw algn="tl">
                    <a:srgbClr val="FFFFFF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  <a:t>question</a:t>
            </a:r>
            <a:r>
              <a:rPr lang="en-US" altLang="en-US" sz="3600" dirty="0">
                <a:solidFill>
                  <a:srgbClr val="FFC000"/>
                </a:solidFill>
                <a:effectLst>
                  <a:outerShdw algn="tl">
                    <a:srgbClr val="FFFFFF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  <a:t>: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5177" y="878077"/>
            <a:ext cx="7612063" cy="4911062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altLang="en-US" sz="4400" dirty="0">
                <a:solidFill>
                  <a:srgbClr val="FFFF00"/>
                </a:solidFill>
                <a:effectLst>
                  <a:outerShdw algn="tl">
                    <a:srgbClr val="194431"/>
                  </a:outerShdw>
                </a:effectLst>
                <a:latin typeface="Avenir LT Std 45 Book" charset="0"/>
                <a:ea typeface="Avenir LT Std 45 Book" charset="0"/>
                <a:cs typeface="Avenir LT Std 45 Book" charset="0"/>
              </a:rPr>
              <a:t>Why isn’t California making more progress? </a:t>
            </a:r>
          </a:p>
        </p:txBody>
      </p:sp>
    </p:spTree>
    <p:extLst>
      <p:ext uri="{BB962C8B-B14F-4D97-AF65-F5344CB8AC3E}">
        <p14:creationId xmlns:p14="http://schemas.microsoft.com/office/powerpoint/2010/main" val="141866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9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5177" y="79375"/>
            <a:ext cx="7612063" cy="974316"/>
          </a:xfrm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3600" b="1" dirty="0">
                <a:solidFill>
                  <a:srgbClr val="FFC000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95 Black" charset="0"/>
                <a:ea typeface="Avenir LT Std 95 Black" charset="0"/>
                <a:cs typeface="Avenir LT Std 95 Black" charset="0"/>
              </a:rPr>
              <a:t>Equity is:</a:t>
            </a:r>
            <a:br>
              <a:rPr lang="en-US" altLang="en-US" sz="3600" b="1" dirty="0">
                <a:solidFill>
                  <a:srgbClr val="FFC000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95 Black" charset="0"/>
                <a:ea typeface="Avenir LT Std 95 Black" charset="0"/>
                <a:cs typeface="Avenir LT Std 95 Black" charset="0"/>
              </a:rPr>
            </a:br>
            <a:endParaRPr lang="en-US" altLang="en-US" sz="3600" dirty="0">
              <a:solidFill>
                <a:srgbClr val="FFC000"/>
              </a:solidFill>
              <a:effectLst>
                <a:outerShdw sx="1000" sy="1000" algn="tl">
                  <a:srgbClr val="FFFFFF"/>
                </a:outerShdw>
              </a:effectLst>
              <a:latin typeface="Avenir LT Std 55 Roman" charset="0"/>
              <a:ea typeface="Avenir LT Std 55 Roman" charset="0"/>
              <a:cs typeface="Avenir LT Std 55 Roman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5177" y="496112"/>
            <a:ext cx="7612063" cy="4568014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lvl="1">
              <a:lnSpc>
                <a:spcPct val="150000"/>
              </a:lnSpc>
            </a:pPr>
            <a:r>
              <a:rPr lang="en-US" altLang="en-US" sz="2000" dirty="0">
                <a:solidFill>
                  <a:srgbClr val="FFFF00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  <a:t>Addressing the needs of </a:t>
            </a:r>
            <a:r>
              <a:rPr lang="en-US" altLang="en-US" sz="2000" b="1" i="1" dirty="0">
                <a:solidFill>
                  <a:srgbClr val="FFFF00"/>
                </a:solidFill>
                <a:effectLst>
                  <a:outerShdw sx="1000" sy="1000" algn="tl">
                    <a:srgbClr val="194431"/>
                  </a:outerShdw>
                </a:effectLst>
                <a:latin typeface="Avenir Next" charset="0"/>
                <a:ea typeface="Avenir Next" charset="0"/>
                <a:cs typeface="Avenir Next" charset="0"/>
              </a:rPr>
              <a:t>all</a:t>
            </a:r>
            <a:r>
              <a:rPr lang="en-US" altLang="en-US" sz="2000" dirty="0">
                <a:solidFill>
                  <a:srgbClr val="FFFF00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  <a:t> students </a:t>
            </a:r>
          </a:p>
          <a:p>
            <a:pPr lvl="2">
              <a:lnSpc>
                <a:spcPct val="150000"/>
              </a:lnSpc>
            </a:pPr>
            <a:r>
              <a:rPr lang="en-US" altLang="en-US" sz="2000" dirty="0">
                <a:solidFill>
                  <a:srgbClr val="FFFF00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  <a:t>Academic, psychological, emotional, social</a:t>
            </a:r>
          </a:p>
          <a:p>
            <a:pPr lvl="1">
              <a:lnSpc>
                <a:spcPct val="150000"/>
              </a:lnSpc>
            </a:pPr>
            <a:r>
              <a:rPr lang="en-US" altLang="en-US" sz="2000" dirty="0">
                <a:solidFill>
                  <a:srgbClr val="FFFF00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  <a:t>Recognizing differences, compensating for disadvantages, and mitigating harm, hardships and risks to all students</a:t>
            </a:r>
          </a:p>
          <a:p>
            <a:pPr lvl="1">
              <a:lnSpc>
                <a:spcPct val="150000"/>
              </a:lnSpc>
            </a:pPr>
            <a:r>
              <a:rPr lang="en-US" altLang="en-US" sz="2000" b="1" dirty="0">
                <a:solidFill>
                  <a:srgbClr val="FFFF00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55 Roman" charset="0"/>
                <a:ea typeface="Avenir LT Std 95 Black" charset="0"/>
                <a:cs typeface="Avenir LT Std 95 Black" charset="0"/>
              </a:rPr>
              <a:t>Leveling the playing field in education so that all kids have the opportunity to succeed</a:t>
            </a:r>
            <a:endParaRPr lang="en-US" altLang="en-US" sz="2200" b="1" dirty="0">
              <a:solidFill>
                <a:srgbClr val="FFFF00"/>
              </a:solidFill>
              <a:effectLst>
                <a:outerShdw sx="1000" sy="1000" algn="tl">
                  <a:srgbClr val="194431"/>
                </a:outerShdw>
              </a:effectLst>
              <a:latin typeface="Avenir LT Std 95 Black" charset="0"/>
              <a:ea typeface="Avenir LT Std 95 Black" charset="0"/>
              <a:cs typeface="Avenir LT Std 95 Black" charset="0"/>
            </a:endParaRPr>
          </a:p>
          <a:p>
            <a:pPr marL="0" indent="0">
              <a:buNone/>
            </a:pPr>
            <a:r>
              <a:rPr lang="en-US" altLang="en-US" sz="2200" b="1" dirty="0">
                <a:solidFill>
                  <a:srgbClr val="FFC000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95 Black" charset="0"/>
                <a:ea typeface="Avenir LT Std 95 Black" charset="0"/>
                <a:cs typeface="Avenir LT Std 95 Black" charset="0"/>
              </a:rPr>
              <a:t>Staying focused on outcomes – academic and developmental</a:t>
            </a:r>
          </a:p>
          <a:p>
            <a:pPr marL="0" indent="0">
              <a:buNone/>
            </a:pPr>
            <a:r>
              <a:rPr lang="en-US" altLang="en-US" sz="2200" b="1" dirty="0">
                <a:solidFill>
                  <a:srgbClr val="FFC000"/>
                </a:solidFill>
                <a:effectLst>
                  <a:outerShdw sx="1000" sy="1000" algn="tl">
                    <a:srgbClr val="194431"/>
                  </a:outerShdw>
                </a:effectLst>
                <a:latin typeface="Avenir LT Std 95 Black" charset="0"/>
                <a:ea typeface="Avenir LT Std 95 Black" charset="0"/>
                <a:cs typeface="Avenir LT Std 95 Black" charset="0"/>
              </a:rPr>
              <a:t>Discussion: What is your COE doing to drive equity?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altLang="en-US" sz="2000" dirty="0">
              <a:solidFill>
                <a:schemeClr val="bg1"/>
              </a:solidFill>
              <a:effectLst>
                <a:outerShdw sx="1000" sy="1000" algn="tl">
                  <a:srgbClr val="194431"/>
                </a:outerShdw>
              </a:effectLst>
              <a:latin typeface="Avenir LT Std 45 Book" charset="0"/>
              <a:ea typeface="Avenir LT Std 45 Book" charset="0"/>
              <a:cs typeface="Avenir LT Std 45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70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5177" y="0"/>
            <a:ext cx="7612063" cy="878078"/>
          </a:xfrm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sz="3600" dirty="0">
                <a:solidFill>
                  <a:srgbClr val="FFFF00"/>
                </a:solidFill>
                <a:latin typeface="Times New Roman" charset="0"/>
              </a:rPr>
              <a:t>New California Accountability Framework</a:t>
            </a:r>
            <a:endParaRPr lang="en-US" altLang="en-US" sz="3600" dirty="0">
              <a:solidFill>
                <a:srgbClr val="FFFF00"/>
              </a:solidFill>
              <a:effectLst>
                <a:outerShdw algn="tl">
                  <a:srgbClr val="FFFFFF"/>
                </a:outerShdw>
              </a:effectLst>
              <a:latin typeface="Avenir LT Std 55 Roman" charset="0"/>
              <a:ea typeface="Avenir LT Std 55 Roman" charset="0"/>
              <a:cs typeface="Avenir LT Std 55 Roman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5177" y="878077"/>
            <a:ext cx="7612063" cy="4911062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Times New Roman" charset="0"/>
              </a:rPr>
              <a:t>Embedded in LCFF</a:t>
            </a:r>
          </a:p>
          <a:p>
            <a:r>
              <a:rPr lang="en-US" sz="2000" dirty="0">
                <a:solidFill>
                  <a:srgbClr val="FFFF00"/>
                </a:solidFill>
                <a:latin typeface="Times New Roman" charset="0"/>
              </a:rPr>
              <a:t>State assessments (AP, IB, Eng. Proficiency, etc.)</a:t>
            </a:r>
          </a:p>
          <a:p>
            <a:r>
              <a:rPr lang="en-US" sz="2000" dirty="0">
                <a:solidFill>
                  <a:srgbClr val="FFFF00"/>
                </a:solidFill>
                <a:latin typeface="Times New Roman" charset="0"/>
              </a:rPr>
              <a:t>Student persistence and graduation</a:t>
            </a:r>
          </a:p>
          <a:p>
            <a:r>
              <a:rPr lang="en-US" sz="2000" dirty="0">
                <a:solidFill>
                  <a:srgbClr val="FFFF00"/>
                </a:solidFill>
                <a:latin typeface="Times New Roman" charset="0"/>
              </a:rPr>
              <a:t>Student inclusion (suspension and expulsion rates)</a:t>
            </a:r>
          </a:p>
          <a:p>
            <a:r>
              <a:rPr lang="en-US" sz="2000" dirty="0">
                <a:solidFill>
                  <a:srgbClr val="FFFF00"/>
                </a:solidFill>
                <a:latin typeface="Times New Roman" charset="0"/>
              </a:rPr>
              <a:t>Access to qualified teachers, adequate facilities, necessary learning materials</a:t>
            </a:r>
          </a:p>
          <a:p>
            <a:r>
              <a:rPr lang="en-US" sz="2000" dirty="0">
                <a:solidFill>
                  <a:srgbClr val="FFFF00"/>
                </a:solidFill>
                <a:latin typeface="Times New Roman" charset="0"/>
              </a:rPr>
              <a:t>Student access to a broad curriculum, including core subjects, arts and physical education</a:t>
            </a:r>
          </a:p>
          <a:p>
            <a:r>
              <a:rPr lang="en-US" sz="2000" dirty="0">
                <a:solidFill>
                  <a:srgbClr val="FFFF00"/>
                </a:solidFill>
                <a:latin typeface="Times New Roman" charset="0"/>
              </a:rPr>
              <a:t>Evidence of parent participation and opportunities for input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endParaRPr lang="en-US" altLang="en-US" sz="2000" dirty="0">
              <a:solidFill>
                <a:srgbClr val="FFFF00"/>
              </a:solidFill>
              <a:effectLst>
                <a:outerShdw algn="tl">
                  <a:srgbClr val="194431"/>
                </a:outerShdw>
              </a:effectLst>
              <a:latin typeface="Avenir LT Std 45 Book" charset="0"/>
              <a:ea typeface="Avenir LT Std 45 Book" charset="0"/>
              <a:cs typeface="Avenir LT Std 45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5715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latin typeface="Times New Roman" charset="0"/>
              </a:rPr>
              <a:t>How the state monitors progress</a:t>
            </a:r>
          </a:p>
        </p:txBody>
      </p:sp>
      <p:pic>
        <p:nvPicPr>
          <p:cNvPr id="17410" name="Content Placeholder 3" descr="EvalRubric-GradRates0902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2" b="175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715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-2802"/>
            <a:ext cx="7137778" cy="1596200"/>
            <a:chOff x="0" y="366847"/>
            <a:chExt cx="7137778" cy="1596200"/>
          </a:xfrm>
        </p:grpSpPr>
        <p:sp>
          <p:nvSpPr>
            <p:cNvPr id="5" name="Rectangle 4"/>
            <p:cNvSpPr/>
            <p:nvPr/>
          </p:nvSpPr>
          <p:spPr>
            <a:xfrm>
              <a:off x="1514901" y="366847"/>
              <a:ext cx="5240740" cy="112075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64595" y="485719"/>
              <a:ext cx="537318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 dirty="0">
                  <a:solidFill>
                    <a:srgbClr val="FFC000"/>
                  </a:solidFill>
                  <a:latin typeface="Avenir LT Std 95 Black" charset="0"/>
                  <a:ea typeface="Avenir LT Std 95 Black" charset="0"/>
                  <a:cs typeface="Avenir LT Std 95 Black" charset="0"/>
                </a:rPr>
                <a:t>Child Development </a:t>
              </a:r>
              <a:r>
                <a:rPr lang="en-US" dirty="0">
                  <a:solidFill>
                    <a:schemeClr val="bg1"/>
                  </a:solidFill>
                  <a:latin typeface="Avenir LT Std 45 Book" charset="0"/>
                  <a:ea typeface="Avenir LT Std 45 Book" charset="0"/>
                  <a:cs typeface="Avenir LT Std 45 Book" charset="0"/>
                </a:rPr>
                <a:t>– a holistic approach to learning (social and emotional factors) and the need for differentiation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66847"/>
              <a:ext cx="1514901" cy="113617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800281" y="1790441"/>
            <a:ext cx="7343721" cy="1873198"/>
            <a:chOff x="1761609" y="2081919"/>
            <a:chExt cx="7343721" cy="1873198"/>
          </a:xfrm>
        </p:grpSpPr>
        <p:sp>
          <p:nvSpPr>
            <p:cNvPr id="8" name="Rectangle 7"/>
            <p:cNvSpPr/>
            <p:nvPr/>
          </p:nvSpPr>
          <p:spPr>
            <a:xfrm>
              <a:off x="3864590" y="2081919"/>
              <a:ext cx="5240740" cy="139826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14285" y="2200790"/>
              <a:ext cx="4825000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 dirty="0">
                  <a:solidFill>
                    <a:srgbClr val="FFC000"/>
                  </a:solidFill>
                  <a:latin typeface="Avenir LT Std 95 Black" charset="0"/>
                  <a:ea typeface="Avenir LT Std 95 Black" charset="0"/>
                  <a:cs typeface="Avenir LT Std 95 Black" charset="0"/>
                </a:rPr>
                <a:t>Neuroscience</a:t>
              </a:r>
              <a:r>
                <a:rPr lang="en-US" dirty="0">
                  <a:latin typeface="Avenir LT Std 55 Roman" charset="0"/>
                  <a:ea typeface="Avenir LT Std 55 Roman" charset="0"/>
                  <a:cs typeface="Avenir LT Std 55 Roman" charset="0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Avenir LT Std 55 Roman" charset="0"/>
                  <a:ea typeface="Avenir LT Std 55 Roman" charset="0"/>
                  <a:cs typeface="Avenir LT Std 55 Roman" charset="0"/>
                </a:rPr>
                <a:t>– elasticity of brain requires the use of strategies to promote cognitive development and mitigate harmful factors in the environment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609" y="2081919"/>
              <a:ext cx="2102982" cy="139826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943687" y="3746220"/>
            <a:ext cx="7338514" cy="1596199"/>
            <a:chOff x="841043" y="3745240"/>
            <a:chExt cx="7338514" cy="1596199"/>
          </a:xfrm>
        </p:grpSpPr>
        <p:sp>
          <p:nvSpPr>
            <p:cNvPr id="12" name="Rectangle 11"/>
            <p:cNvSpPr/>
            <p:nvPr/>
          </p:nvSpPr>
          <p:spPr>
            <a:xfrm>
              <a:off x="2938817" y="3745240"/>
              <a:ext cx="5240740" cy="139826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88512" y="3864111"/>
              <a:ext cx="48250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b="1" dirty="0">
                  <a:solidFill>
                    <a:srgbClr val="FFC000"/>
                  </a:solidFill>
                  <a:latin typeface="Avenir LT Std 95 Black" charset="0"/>
                  <a:ea typeface="Avenir LT Std 95 Black" charset="0"/>
                  <a:cs typeface="Avenir LT Std 95 Black" charset="0"/>
                </a:rPr>
                <a:t>Relationships </a:t>
              </a:r>
              <a:r>
                <a:rPr lang="en-US" dirty="0">
                  <a:solidFill>
                    <a:schemeClr val="bg1"/>
                  </a:solidFill>
                  <a:latin typeface="Avenir LT Std 55 Roman" charset="0"/>
                  <a:ea typeface="Avenir LT Std 55 Roman" charset="0"/>
                  <a:cs typeface="Avenir LT Std 55 Roman" charset="0"/>
                </a:rPr>
                <a:t>– </a:t>
              </a:r>
              <a:r>
                <a:rPr lang="en-US" dirty="0">
                  <a:solidFill>
                    <a:schemeClr val="bg1"/>
                  </a:solidFill>
                  <a:latin typeface="Avenir LT Std 45 Book" charset="0"/>
                  <a:ea typeface="Avenir LT Std 45 Book" charset="0"/>
                  <a:cs typeface="Avenir LT Std 45 Book" charset="0"/>
                </a:rPr>
                <a:t>Understanding and responding to the way students are affected by family, peers, community, and society</a:t>
              </a:r>
            </a:p>
            <a:p>
              <a:endParaRPr lang="en-US" dirty="0">
                <a:solidFill>
                  <a:schemeClr val="bg1"/>
                </a:solidFill>
                <a:latin typeface="Avenir LT Std 45 Book" charset="0"/>
                <a:ea typeface="Avenir LT Std 45 Book" charset="0"/>
                <a:cs typeface="Avenir LT Std 45 Book" charset="0"/>
              </a:endParaRPr>
            </a:p>
            <a:p>
              <a:endParaRPr lang="en-US" dirty="0">
                <a:solidFill>
                  <a:schemeClr val="bg1"/>
                </a:solidFill>
                <a:latin typeface="Avenir LT Std 45 Book" charset="0"/>
                <a:ea typeface="Avenir LT Std 45 Book" charset="0"/>
                <a:cs typeface="Avenir LT Std 45 Book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043" y="3745240"/>
              <a:ext cx="2097774" cy="139826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0" y="2155214"/>
            <a:ext cx="9144000" cy="1228625"/>
            <a:chOff x="0" y="2155213"/>
            <a:chExt cx="9144000" cy="1228625"/>
          </a:xfrm>
        </p:grpSpPr>
        <p:sp>
          <p:nvSpPr>
            <p:cNvPr id="21" name="Rectangle 20"/>
            <p:cNvSpPr/>
            <p:nvPr/>
          </p:nvSpPr>
          <p:spPr>
            <a:xfrm>
              <a:off x="0" y="2155213"/>
              <a:ext cx="8775510" cy="122862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0" y="2283229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C000"/>
                  </a:solidFill>
                  <a:latin typeface="Avenir LT Std 85 Heavy" charset="0"/>
                  <a:ea typeface="Avenir LT Std 85 Heavy" charset="0"/>
                  <a:cs typeface="Avenir LT Std 85 Heavy" charset="0"/>
                </a:rPr>
                <a:t>A Framework for Pursuing Equity</a:t>
              </a:r>
              <a:endParaRPr lang="en-US" sz="4000" dirty="0">
                <a:solidFill>
                  <a:schemeClr val="bg1"/>
                </a:solidFill>
                <a:latin typeface="Avenir LT Std 55 Roman" charset="0"/>
                <a:ea typeface="Avenir LT Std 55 Roman" charset="0"/>
                <a:cs typeface="Avenir LT Std 55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689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5177" y="108070"/>
            <a:ext cx="7612063" cy="1080709"/>
          </a:xfrm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algn="l" eaLnBrk="1" hangingPunct="1"/>
            <a:r>
              <a:rPr lang="en-US" altLang="en-US" dirty="0">
                <a:solidFill>
                  <a:srgbClr val="FFC000"/>
                </a:solidFill>
                <a:effectLst>
                  <a:outerShdw algn="tl">
                    <a:srgbClr val="FFFFFF"/>
                  </a:outerShdw>
                </a:effectLst>
                <a:latin typeface="Avenir LT Std 55 Roman" charset="0"/>
                <a:ea typeface="Avenir LT Std 55 Roman" charset="0"/>
                <a:cs typeface="Avenir LT Std 55 Roman" charset="0"/>
              </a:rPr>
              <a:t>AN Equity Centered approach: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5177" y="1391413"/>
            <a:ext cx="7612063" cy="4397726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Palatino" charset="0"/>
              </a:rPr>
              <a:t>Capacity Building - a process that requires sustained focus on measurable areas of improvement </a:t>
            </a:r>
          </a:p>
          <a:p>
            <a:pPr lvl="1">
              <a:buFontTx/>
              <a:buAutoNum type="arabicParenR"/>
              <a:defRPr/>
            </a:pPr>
            <a:r>
              <a:rPr lang="en-US" dirty="0"/>
              <a:t>A coherent instructional guidance system </a:t>
            </a:r>
          </a:p>
          <a:p>
            <a:pPr lvl="1">
              <a:buFontTx/>
              <a:buAutoNum type="arabicParenR"/>
              <a:defRPr/>
            </a:pPr>
            <a:r>
              <a:rPr lang="en-US" dirty="0"/>
              <a:t>Development of the professional capacity of faculty </a:t>
            </a:r>
          </a:p>
          <a:p>
            <a:pPr lvl="1">
              <a:buFontTx/>
              <a:buAutoNum type="arabicParenR"/>
              <a:defRPr/>
            </a:pPr>
            <a:r>
              <a:rPr lang="en-US" dirty="0"/>
              <a:t>Strong parent-community-school ties</a:t>
            </a:r>
          </a:p>
          <a:p>
            <a:pPr lvl="1">
              <a:buFontTx/>
              <a:buAutoNum type="arabicParenR"/>
              <a:defRPr/>
            </a:pPr>
            <a:r>
              <a:rPr lang="en-US" dirty="0"/>
              <a:t>A student-centered learning climate </a:t>
            </a:r>
          </a:p>
          <a:p>
            <a:pPr lvl="1">
              <a:buFontTx/>
              <a:buAutoNum type="arabicParenR"/>
              <a:defRPr/>
            </a:pPr>
            <a:r>
              <a:rPr lang="en-US" dirty="0"/>
              <a:t>Leadership that drives change</a:t>
            </a:r>
          </a:p>
          <a:p>
            <a:pPr marL="0" indent="0">
              <a:defRPr/>
            </a:pPr>
            <a:endParaRPr lang="en-US" dirty="0">
              <a:latin typeface="Palatino" charset="0"/>
            </a:endParaRPr>
          </a:p>
          <a:p>
            <a:pPr marL="0" indent="0">
              <a:buNone/>
              <a:defRPr/>
            </a:pPr>
            <a:endParaRPr lang="en-US" dirty="0"/>
          </a:p>
          <a:p>
            <a:endParaRPr lang="en-US" sz="2000" dirty="0">
              <a:solidFill>
                <a:srgbClr val="FFFF00"/>
              </a:solidFill>
              <a:latin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54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200">
                <a:latin typeface="Times New Roman" charset="0"/>
                <a:ea typeface="ＭＳ Ｐゴシック" charset="0"/>
                <a:cs typeface="ＭＳ Ｐゴシック" charset="0"/>
              </a:rPr>
              <a:t>Building school capacity requires an understanding of how to: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Build partnerships between schools, local government and CBOs in response to:</a:t>
            </a:r>
          </a:p>
          <a:p>
            <a:pPr lvl="1" eaLnBrk="1" hangingPunct="1"/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Health and social needs of children – PS 188</a:t>
            </a:r>
          </a:p>
          <a:p>
            <a:pPr lvl="1" eaLnBrk="1" hangingPunct="1"/>
            <a:r>
              <a:rPr lang="en-US" sz="1600">
                <a:latin typeface="Arial" charset="0"/>
                <a:ea typeface="ＭＳ Ｐゴシック" charset="0"/>
              </a:rPr>
              <a:t>Extended learning plan aligned to the academic plan - PS 28 Brooklyn, NY; </a:t>
            </a:r>
          </a:p>
          <a:p>
            <a:pPr eaLnBrk="1" hangingPunct="1"/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Provide professional development for teachers based on student needs – </a:t>
            </a: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Serving ELLs at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Edison Elementary School in Portchester, NY, Multicultural HS</a:t>
            </a:r>
          </a:p>
          <a:p>
            <a:pPr eaLnBrk="1" hangingPunct="1"/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Ability to implement and modify reforms based upon demonstrated effectiveness	</a:t>
            </a:r>
          </a:p>
          <a:p>
            <a:pPr lvl="1" eaLnBrk="1" hangingPunct="1"/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Literacy across the curriculum at Brockton HS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3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Pop.thmx</Template>
  <TotalTime>6744</TotalTime>
  <Words>1178</Words>
  <Application>Microsoft Macintosh PowerPoint</Application>
  <PresentationFormat>On-screen Show (16:9)</PresentationFormat>
  <Paragraphs>144</Paragraphs>
  <Slides>25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Avenir LT Std 45 Book</vt:lpstr>
      <vt:lpstr>Avenir LT Std 55 Roman</vt:lpstr>
      <vt:lpstr>Avenir LT Std 85 Heavy</vt:lpstr>
      <vt:lpstr>Avenir LT Std 95 Black</vt:lpstr>
      <vt:lpstr>Avenir Next</vt:lpstr>
      <vt:lpstr>Avenir Next Heavy</vt:lpstr>
      <vt:lpstr>Calibri</vt:lpstr>
      <vt:lpstr>Gill Sans MT</vt:lpstr>
      <vt:lpstr>Helvetica Neue</vt:lpstr>
      <vt:lpstr>Palatino</vt:lpstr>
      <vt:lpstr>Times New Roman</vt:lpstr>
      <vt:lpstr>Wingdings 3</vt:lpstr>
      <vt:lpstr>Urban Pop</vt:lpstr>
      <vt:lpstr>Document</vt:lpstr>
      <vt:lpstr>PowerPoint Presentation</vt:lpstr>
      <vt:lpstr>The challenge:</vt:lpstr>
      <vt:lpstr>The question:</vt:lpstr>
      <vt:lpstr>Equity is: </vt:lpstr>
      <vt:lpstr>New California Accountability Framework</vt:lpstr>
      <vt:lpstr>How the state monitors progress</vt:lpstr>
      <vt:lpstr>PowerPoint Presentation</vt:lpstr>
      <vt:lpstr>AN Equity Centered approach:</vt:lpstr>
      <vt:lpstr>Building school capacity requires an understanding of how to:</vt:lpstr>
      <vt:lpstr>collaborative problem solving with schools </vt:lpstr>
      <vt:lpstr>Identifying Measureable Problems</vt:lpstr>
      <vt:lpstr>Learn from Success: Sustained Progress in Toronto</vt:lpstr>
      <vt:lpstr> Toronto: A culture of professional collaboration</vt:lpstr>
      <vt:lpstr>Sustained progress in Ontario</vt:lpstr>
      <vt:lpstr>PowerPoint Presentation</vt:lpstr>
      <vt:lpstr>What doesn’t work:</vt:lpstr>
      <vt:lpstr>PowerPoint Presentation</vt:lpstr>
      <vt:lpstr>Finding 1:  Place Matters </vt:lpstr>
      <vt:lpstr>Finding 1:  Place Matters </vt:lpstr>
      <vt:lpstr>County of Los Angeles</vt:lpstr>
      <vt:lpstr>Access to high standards is an equity issue</vt:lpstr>
      <vt:lpstr>Teachers Focus on Evidence  of Learning</vt:lpstr>
      <vt:lpstr>PowerPoint Presentation</vt:lpstr>
      <vt:lpstr>PowerPoint Presentation</vt:lpstr>
      <vt:lpstr>Align the Skills of Teachers with the Needs of Students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Beerer</dc:creator>
  <cp:lastModifiedBy>Pedro Noguera</cp:lastModifiedBy>
  <cp:revision>242</cp:revision>
  <cp:lastPrinted>2016-01-17T20:22:28Z</cp:lastPrinted>
  <dcterms:created xsi:type="dcterms:W3CDTF">2016-01-17T20:08:02Z</dcterms:created>
  <dcterms:modified xsi:type="dcterms:W3CDTF">2022-09-20T14:51:27Z</dcterms:modified>
</cp:coreProperties>
</file>