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844DA0-5FA2-40A3-8D49-16FA296F6DD3}" v="1" dt="2021-05-14T18:30:30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8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3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5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55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5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0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90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698FD0-8A98-4AF0-A714-DE549B8EEAA4}" type="datetimeFigureOut">
              <a:rPr lang="en-US" smtClean="0"/>
              <a:t>5/16/2021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3CBFD9D-934F-4EE1-83BE-A543E0153A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51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0E94B5-6B03-4C6D-A886-D92083B3E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7B8231-6339-4326-9EE6-D2F78558E2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7974"/>
            <a:ext cx="11707367" cy="2538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5E8699-967D-49A3-9584-979879FF1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3603322"/>
            <a:ext cx="10210862" cy="1326227"/>
          </a:xfrm>
        </p:spPr>
        <p:txBody>
          <a:bodyPr>
            <a:normAutofit/>
          </a:bodyPr>
          <a:lstStyle/>
          <a:p>
            <a:r>
              <a:rPr lang="en-US" dirty="0"/>
              <a:t>CCSESA Arts Initiative Update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BB519-7253-458E-AF93-8F260F746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14" y="4881563"/>
            <a:ext cx="10180696" cy="1020324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May 17, 2021 </a:t>
            </a:r>
          </a:p>
          <a:p>
            <a:pPr algn="ctr"/>
            <a:r>
              <a:rPr lang="en-US" sz="3200" dirty="0"/>
              <a:t>CCSESA Board of Directors Meeting 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CEC8BA32-375D-4832-B09D-3DA00FD3E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73" y="468452"/>
            <a:ext cx="7062620" cy="27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52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A37D-46C4-4369-A9CC-A63EE9CC8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 Funding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FBC5FD-8F90-4088-A426-335BAC5CB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978659"/>
              </p:ext>
            </p:extLst>
          </p:nvPr>
        </p:nvGraphicFramePr>
        <p:xfrm>
          <a:off x="3714750" y="483970"/>
          <a:ext cx="7686675" cy="6583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1282">
                  <a:extLst>
                    <a:ext uri="{9D8B030D-6E8A-4147-A177-3AD203B41FA5}">
                      <a16:colId xmlns:a16="http://schemas.microsoft.com/office/drawing/2014/main" val="1391245798"/>
                    </a:ext>
                  </a:extLst>
                </a:gridCol>
                <a:gridCol w="2049266">
                  <a:extLst>
                    <a:ext uri="{9D8B030D-6E8A-4147-A177-3AD203B41FA5}">
                      <a16:colId xmlns:a16="http://schemas.microsoft.com/office/drawing/2014/main" val="520363693"/>
                    </a:ext>
                  </a:extLst>
                </a:gridCol>
                <a:gridCol w="1934846">
                  <a:extLst>
                    <a:ext uri="{9D8B030D-6E8A-4147-A177-3AD203B41FA5}">
                      <a16:colId xmlns:a16="http://schemas.microsoft.com/office/drawing/2014/main" val="3272759846"/>
                    </a:ext>
                  </a:extLst>
                </a:gridCol>
                <a:gridCol w="1851281">
                  <a:extLst>
                    <a:ext uri="{9D8B030D-6E8A-4147-A177-3AD203B41FA5}">
                      <a16:colId xmlns:a16="http://schemas.microsoft.com/office/drawing/2014/main" val="4283131158"/>
                    </a:ext>
                  </a:extLst>
                </a:gridCol>
              </a:tblGrid>
              <a:tr h="115086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Hewlett Foundation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Hewlett Foundation – Adaptation 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Stuart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Upcoming Hewlett Foundation Grant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557765"/>
                  </a:ext>
                </a:extLst>
              </a:tr>
              <a:tr h="4869051">
                <a:tc>
                  <a:txBody>
                    <a:bodyPr/>
                    <a:lstStyle/>
                    <a:p>
                      <a:r>
                        <a:rPr lang="en-US" b="1" dirty="0"/>
                        <a:t>$1,425,000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Closes June 30, 2021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Curriculum Development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Professional Development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Leadership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$500,000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3-year grant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Completed a Planning phase. 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Framework Rollout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Year 1 begins in June 2021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Grant ends in June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$175,000</a:t>
                      </a:r>
                      <a:endParaRPr lang="en-US" b="1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1 year grant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Focus on </a:t>
                      </a:r>
                      <a:r>
                        <a:rPr lang="en-US" i="1" dirty="0"/>
                        <a:t>Creativity at the Core  </a:t>
                      </a:r>
                      <a:r>
                        <a:rPr lang="en-US" dirty="0"/>
                        <a:t>and Rural Arts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$1,500,000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3-year grant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Begins in July 2021 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Curriculum Development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Professional Development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Leadership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472565"/>
                  </a:ext>
                </a:extLst>
              </a:tr>
              <a:tr h="354113">
                <a:tc>
                  <a:txBody>
                    <a:bodyPr/>
                    <a:lstStyle/>
                    <a:p>
                      <a:r>
                        <a:rPr lang="en-US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3260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8716C88-FB02-4555-9361-0D578B83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22" y="2910103"/>
            <a:ext cx="914479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F021-0AC6-4E0C-908C-E6691AAB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0356" cy="4601183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Research Review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24 Focus Groups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Survey</a:t>
            </a:r>
            <a:br>
              <a:rPr lang="en-US" sz="2000" dirty="0"/>
            </a:br>
            <a:r>
              <a:rPr lang="en-US" sz="1600" dirty="0">
                <a:solidFill>
                  <a:schemeClr val="bg1"/>
                </a:solidFill>
              </a:rPr>
              <a:t>1,211 survey responses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980 educators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231 administrators</a:t>
            </a: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chemeClr val="bg1"/>
                </a:solidFill>
              </a:rPr>
            </a:br>
            <a:br>
              <a:rPr lang="en-US" sz="2000" dirty="0"/>
            </a:br>
            <a:r>
              <a:rPr lang="en-US" sz="2000" dirty="0"/>
              <a:t>Executive Committee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Planning Committee meetings to create 3-year plan 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Submitting plan to Hewlett Foundation on June 1, 2021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26217-DC6C-438E-B237-105422EB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980" y="868680"/>
            <a:ext cx="7315200" cy="51206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Arts Education Framework Rollout Planning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/>
              <a:t>CCSESA Arts Initiative </a:t>
            </a:r>
          </a:p>
          <a:p>
            <a:r>
              <a:rPr lang="en-US" dirty="0"/>
              <a:t>CISC/Arts Subcommittee</a:t>
            </a:r>
          </a:p>
          <a:p>
            <a:r>
              <a:rPr lang="en-US" dirty="0"/>
              <a:t>California Department of Education </a:t>
            </a:r>
          </a:p>
          <a:p>
            <a:r>
              <a:rPr lang="en-US" dirty="0"/>
              <a:t>The California Arts Project – Subject Matter Project</a:t>
            </a:r>
          </a:p>
          <a:p>
            <a:endParaRPr lang="en-US" dirty="0"/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BE651D2-7AC5-44DC-94E8-CD19FA7FF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76" y="228025"/>
            <a:ext cx="2876328" cy="1125331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DC583DB-50AF-4705-8A79-746AD038D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07" y="5205121"/>
            <a:ext cx="1341520" cy="11814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262835-CDDD-4D35-B387-A52CCC8A6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117" y="5254020"/>
            <a:ext cx="2662238" cy="862188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BFC59220-4866-41DD-A62C-96E3A31C9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19" y="228025"/>
            <a:ext cx="3382236" cy="13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1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7080-75B5-41B6-8B66-41E1EFD90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099881" cy="4601183"/>
          </a:xfrm>
        </p:spPr>
        <p:txBody>
          <a:bodyPr/>
          <a:lstStyle/>
          <a:p>
            <a:r>
              <a:rPr lang="en-US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Arts Curriculum Resources</a:t>
            </a:r>
            <a:br>
              <a:rPr lang="en-US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br>
              <a:rPr lang="en-US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b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en-US" dirty="0"/>
              <a:t>Module Development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AF0F883-E21E-4113-A60E-45F0AE546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55" y="135887"/>
            <a:ext cx="3477279" cy="1568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03F0B-AE81-4B22-89ED-7D183490AA65}"/>
              </a:ext>
            </a:extLst>
          </p:cNvPr>
          <p:cNvSpPr txBox="1"/>
          <p:nvPr/>
        </p:nvSpPr>
        <p:spPr>
          <a:xfrm>
            <a:off x="3638550" y="1918345"/>
            <a:ext cx="7915275" cy="45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solidFill>
                  <a:schemeClr val="accent4"/>
                </a:solidFill>
                <a:effectLst/>
                <a:latin typeface="Ubuntu"/>
              </a:rPr>
              <a:t>Arts Integration as a Model of Rigorous Instruction: Connecting Arts Learning with the Common Core State Standards</a:t>
            </a:r>
            <a:br>
              <a:rPr lang="en-US" b="1" i="0" dirty="0">
                <a:solidFill>
                  <a:schemeClr val="accent4"/>
                </a:solidFill>
                <a:effectLst/>
                <a:latin typeface="Corbel" panose="020B0503020204020204"/>
              </a:rPr>
            </a:br>
            <a:r>
              <a:rPr lang="en-US" b="1" i="0" dirty="0">
                <a:solidFill>
                  <a:schemeClr val="accent4"/>
                </a:solidFill>
                <a:effectLst/>
                <a:latin typeface="Corbel" panose="020B0503020204020204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Corbel" panose="020B0503020204020204"/>
              </a:rPr>
              <a:t>Fresno County Superintendent of Schools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chemeClr val="accent4"/>
                </a:solidFill>
                <a:latin typeface="Corbel" panose="020B0503020204020204"/>
              </a:rPr>
              <a:t>Creativity in Court and Community Schools</a:t>
            </a:r>
            <a:br>
              <a:rPr lang="en-US" b="1" dirty="0">
                <a:solidFill>
                  <a:schemeClr val="accent4"/>
                </a:solidFill>
                <a:latin typeface="Corbel" panose="020B0503020204020204"/>
              </a:rPr>
            </a:br>
            <a:r>
              <a:rPr lang="en-US" b="1" dirty="0">
                <a:solidFill>
                  <a:schemeClr val="accent4"/>
                </a:solidFill>
                <a:latin typeface="Corbel" panose="020B0503020204020204"/>
              </a:rPr>
              <a:t>	</a:t>
            </a:r>
            <a:r>
              <a:rPr lang="en-US" b="1" dirty="0">
                <a:solidFill>
                  <a:srgbClr val="002060"/>
                </a:solidFill>
                <a:latin typeface="Corbel" panose="020B0503020204020204"/>
              </a:rPr>
              <a:t>Alameda County Office of Education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>
                <a:solidFill>
                  <a:schemeClr val="accent4"/>
                </a:solidFill>
                <a:effectLst/>
                <a:latin typeface="Ubuntu"/>
              </a:rPr>
              <a:t>California Arts Standards for Public Schools: Resources for Learning and Implementation </a:t>
            </a:r>
            <a:r>
              <a:rPr lang="en-US" b="1" dirty="0">
                <a:solidFill>
                  <a:srgbClr val="002060"/>
                </a:solidFill>
              </a:rPr>
              <a:t> Santa Clara County Office of Education &amp; San Diego 	County Office of Education </a:t>
            </a:r>
            <a:endParaRPr lang="en-US" b="1" dirty="0">
              <a:solidFill>
                <a:schemeClr val="accent4"/>
              </a:solidFill>
              <a:latin typeface="Corbel" panose="020B050302020402020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Media Arts for Elementary Classrooms, Grades TK-6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Los Angeles County Office of Education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Teaching Visual Arts in Connection with History/Social Studies, Grades K-12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Stanislaus County Office &amp; Butte County Office of Education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Leveraging English Learner Assets through the Arts 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	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San Diego County Office of Education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2C83F-7A8E-4A11-A7F2-9C19B16ADE69}"/>
              </a:ext>
            </a:extLst>
          </p:cNvPr>
          <p:cNvSpPr txBox="1"/>
          <p:nvPr/>
        </p:nvSpPr>
        <p:spPr>
          <a:xfrm>
            <a:off x="130968" y="6352781"/>
            <a:ext cx="46791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https://ccsesaarts.org/creativity-at-the-core/</a:t>
            </a:r>
          </a:p>
        </p:txBody>
      </p:sp>
    </p:spTree>
    <p:extLst>
      <p:ext uri="{BB962C8B-B14F-4D97-AF65-F5344CB8AC3E}">
        <p14:creationId xmlns:p14="http://schemas.microsoft.com/office/powerpoint/2010/main" val="161940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8B63-5898-4477-8B7E-03AD0780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Other Highlights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19C105-67DE-41E2-8C5D-DAA1659C1561}"/>
              </a:ext>
            </a:extLst>
          </p:cNvPr>
          <p:cNvSpPr txBox="1"/>
          <p:nvPr/>
        </p:nvSpPr>
        <p:spPr>
          <a:xfrm>
            <a:off x="4467225" y="1243012"/>
            <a:ext cx="70104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Representative</a:t>
            </a:r>
            <a:r>
              <a:rPr lang="en-US" sz="2800" dirty="0">
                <a:solidFill>
                  <a:schemeClr val="accent4"/>
                </a:solidFill>
              </a:rPr>
              <a:t> </a:t>
            </a:r>
            <a:r>
              <a:rPr lang="en-US" sz="2800" b="1" dirty="0">
                <a:solidFill>
                  <a:schemeClr val="accent4"/>
                </a:solidFill>
              </a:rPr>
              <a:t>Professional Learning Opportunities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Rural Arts Education – National Webinar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 State PTA – Arts and SEL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Arts Education Planning – 2-day series </a:t>
            </a:r>
            <a:br>
              <a:rPr lang="en-US" b="1" dirty="0"/>
            </a:b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Art of Everything Leadership Series with Dr. Gary Waddell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Leveraging the Power of Arts Education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National experts and students from the California State Summer School for the 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Leadership Practicum - TCAP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23063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177</TotalTime>
  <Words>367</Words>
  <Application>Microsoft Office PowerPoint</Application>
  <PresentationFormat>Widescreen</PresentationFormat>
  <Paragraphs>82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Corbel</vt:lpstr>
      <vt:lpstr>Ubuntu</vt:lpstr>
      <vt:lpstr>Wingdings 2</vt:lpstr>
      <vt:lpstr>Frame</vt:lpstr>
      <vt:lpstr>CCSESA Arts Initiative Update </vt:lpstr>
      <vt:lpstr>Grant Funding      </vt:lpstr>
      <vt:lpstr>Research Review  24 Focus Groups  Survey 1,211 survey responses  980 educators 231 administrators   Executive Committee   Planning Committee meetings to create 3-year plan   Submitting plan to Hewlett Foundation on June 1, 2021  </vt:lpstr>
      <vt:lpstr>Arts Curriculum Resources     Module Development </vt:lpstr>
      <vt:lpstr> Other Highlights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CCSESA Arts Initiative Update</dc:title>
  <dc:creator>Sarah Anderberg</dc:creator>
  <cp:lastModifiedBy>Sarah Anderberg</cp:lastModifiedBy>
  <cp:revision>10</cp:revision>
  <dcterms:created xsi:type="dcterms:W3CDTF">2021-05-14T17:22:04Z</dcterms:created>
  <dcterms:modified xsi:type="dcterms:W3CDTF">2021-05-17T03:47:41Z</dcterms:modified>
</cp:coreProperties>
</file>