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6"/>
  </p:sldMasterIdLst>
  <p:notesMasterIdLst>
    <p:notesMasterId r:id="rId18"/>
  </p:notesMasterIdLst>
  <p:sldIdLst>
    <p:sldId id="256" r:id="rId7"/>
    <p:sldId id="374" r:id="rId8"/>
    <p:sldId id="332" r:id="rId9"/>
    <p:sldId id="377" r:id="rId10"/>
    <p:sldId id="381" r:id="rId11"/>
    <p:sldId id="385" r:id="rId12"/>
    <p:sldId id="379" r:id="rId13"/>
    <p:sldId id="382" r:id="rId14"/>
    <p:sldId id="384" r:id="rId15"/>
    <p:sldId id="386" r:id="rId16"/>
    <p:sldId id="373" r:id="rId17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jic, Marko@CHHS" initials="MM" lastIdx="5" clrIdx="0">
    <p:extLst>
      <p:ext uri="{19B8F6BF-5375-455C-9EA6-DF929625EA0E}">
        <p15:presenceInfo xmlns:p15="http://schemas.microsoft.com/office/powerpoint/2012/main" userId="S::Marko.Mijic@chhs.ca.gov::883b46ff-66c0-43f6-a136-341f3848ca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425"/>
    <a:srgbClr val="CF3E29"/>
    <a:srgbClr val="2978C1"/>
    <a:srgbClr val="2977C1"/>
    <a:srgbClr val="547319"/>
    <a:srgbClr val="CCCACB"/>
    <a:srgbClr val="BFCB90"/>
    <a:srgbClr val="3F4721"/>
    <a:srgbClr val="272C14"/>
    <a:srgbClr val="4F6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79" autoAdjust="0"/>
  </p:normalViewPr>
  <p:slideViewPr>
    <p:cSldViewPr>
      <p:cViewPr varScale="1">
        <p:scale>
          <a:sx n="68" d="100"/>
          <a:sy n="68" d="100"/>
        </p:scale>
        <p:origin x="12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917" y="2674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95A9F9-BAD3-48F1-83A0-564E8B973693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</dgm:pt>
    <dgm:pt modelId="{6607DD6E-AA57-44F2-BC66-0A30B9BB6D20}">
      <dgm:prSet phldrT="[Text]" custT="1"/>
      <dgm:spPr/>
      <dgm:t>
        <a:bodyPr/>
        <a:lstStyle/>
        <a:p>
          <a:r>
            <a:rPr lang="en-US" sz="5400" dirty="0" smtClean="0">
              <a:solidFill>
                <a:schemeClr val="tx1"/>
              </a:solidFill>
            </a:rPr>
            <a:t>2022</a:t>
          </a:r>
          <a:endParaRPr lang="en-US" sz="5400" dirty="0">
            <a:solidFill>
              <a:schemeClr val="tx1"/>
            </a:solidFill>
          </a:endParaRPr>
        </a:p>
      </dgm:t>
    </dgm:pt>
    <dgm:pt modelId="{6256B6E5-0B47-4F0B-A04B-76DED53C23C6}" type="parTrans" cxnId="{D76E9C6B-BFB9-48F9-A32A-0DAEA6A1BE6D}">
      <dgm:prSet/>
      <dgm:spPr/>
      <dgm:t>
        <a:bodyPr/>
        <a:lstStyle/>
        <a:p>
          <a:endParaRPr lang="en-US"/>
        </a:p>
      </dgm:t>
    </dgm:pt>
    <dgm:pt modelId="{C9AB1D1D-BBE8-42D8-B636-8EBCD431C1DD}" type="sibTrans" cxnId="{D76E9C6B-BFB9-48F9-A32A-0DAEA6A1BE6D}">
      <dgm:prSet/>
      <dgm:spPr/>
      <dgm:t>
        <a:bodyPr/>
        <a:lstStyle/>
        <a:p>
          <a:endParaRPr lang="en-US"/>
        </a:p>
      </dgm:t>
    </dgm:pt>
    <dgm:pt modelId="{3EB19333-B10F-418F-A20D-E61E9FBAD89D}">
      <dgm:prSet phldrT="[Text]" custT="1"/>
      <dgm:spPr/>
      <dgm:t>
        <a:bodyPr/>
        <a:lstStyle/>
        <a:p>
          <a:r>
            <a:rPr lang="en-US" sz="5400" dirty="0" smtClean="0">
              <a:solidFill>
                <a:schemeClr val="tx1"/>
              </a:solidFill>
            </a:rPr>
            <a:t>2023</a:t>
          </a:r>
          <a:endParaRPr lang="en-US" sz="5400" dirty="0">
            <a:solidFill>
              <a:schemeClr val="tx1"/>
            </a:solidFill>
          </a:endParaRPr>
        </a:p>
      </dgm:t>
    </dgm:pt>
    <dgm:pt modelId="{F148E05D-8DE3-49F3-B5E8-CACE9F5FEA65}" type="parTrans" cxnId="{80B59C70-0668-44D1-9B01-722AB3CDDD39}">
      <dgm:prSet/>
      <dgm:spPr/>
      <dgm:t>
        <a:bodyPr/>
        <a:lstStyle/>
        <a:p>
          <a:endParaRPr lang="en-US"/>
        </a:p>
      </dgm:t>
    </dgm:pt>
    <dgm:pt modelId="{6A172B40-E004-4741-A296-471CDB5206BE}" type="sibTrans" cxnId="{80B59C70-0668-44D1-9B01-722AB3CDDD39}">
      <dgm:prSet/>
      <dgm:spPr/>
      <dgm:t>
        <a:bodyPr/>
        <a:lstStyle/>
        <a:p>
          <a:endParaRPr lang="en-US"/>
        </a:p>
      </dgm:t>
    </dgm:pt>
    <dgm:pt modelId="{83F6ABD1-AEFE-4EF7-AD5E-24AAED0491AE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1800" dirty="0" smtClean="0"/>
            <a:t>Stakeholder and BH Think Tank Engagement</a:t>
          </a:r>
        </a:p>
        <a:p>
          <a:pPr algn="l"/>
          <a:r>
            <a:rPr lang="en-US" sz="1800" dirty="0" smtClean="0"/>
            <a:t>Medi-Cal Incentive Program to increase BH in Schools </a:t>
          </a:r>
        </a:p>
        <a:p>
          <a:pPr algn="l"/>
          <a:r>
            <a:rPr lang="en-US" sz="1800" dirty="0" smtClean="0"/>
            <a:t>School Linked Capacity and Infrastructure Grants to Schools, Providers and CBOs</a:t>
          </a:r>
        </a:p>
        <a:p>
          <a:pPr algn="l"/>
          <a:r>
            <a:rPr lang="en-US" sz="1800" dirty="0" smtClean="0"/>
            <a:t>BH Evidence -Based Program Grants</a:t>
          </a:r>
        </a:p>
        <a:p>
          <a:pPr algn="l"/>
          <a:r>
            <a:rPr lang="en-US" sz="1800" dirty="0" smtClean="0"/>
            <a:t>BH Continuum Infrastructure </a:t>
          </a:r>
        </a:p>
        <a:p>
          <a:pPr algn="l"/>
          <a:r>
            <a:rPr lang="en-US" sz="1800" dirty="0" smtClean="0"/>
            <a:t>BH Workforce Expansion </a:t>
          </a:r>
          <a:endParaRPr lang="en-US" sz="1800" dirty="0"/>
        </a:p>
      </dgm:t>
    </dgm:pt>
    <dgm:pt modelId="{0D0D46A9-CAC6-4D98-9E5C-971FB00C45FB}" type="parTrans" cxnId="{3A4EECFD-E288-415B-981C-F90148B1E721}">
      <dgm:prSet/>
      <dgm:spPr/>
      <dgm:t>
        <a:bodyPr/>
        <a:lstStyle/>
        <a:p>
          <a:endParaRPr lang="en-US"/>
        </a:p>
      </dgm:t>
    </dgm:pt>
    <dgm:pt modelId="{A675345D-CD64-48AB-9BDC-8B73D6C485E6}" type="sibTrans" cxnId="{3A4EECFD-E288-415B-981C-F90148B1E721}">
      <dgm:prSet/>
      <dgm:spPr/>
      <dgm:t>
        <a:bodyPr/>
        <a:lstStyle/>
        <a:p>
          <a:endParaRPr lang="en-US"/>
        </a:p>
      </dgm:t>
    </dgm:pt>
    <dgm:pt modelId="{ECBBDCD3-B394-4CC4-8E56-2DC2AEA5D1F3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Continue Stakeholder Engagement, Incentives, Infrastructure Grants, and Workforce Expansion</a:t>
          </a:r>
        </a:p>
        <a:p>
          <a:r>
            <a:rPr lang="en-US" sz="1800" dirty="0" smtClean="0"/>
            <a:t>Provider Training of Virtual Platform</a:t>
          </a:r>
        </a:p>
        <a:p>
          <a:r>
            <a:rPr lang="en-US" sz="1800" dirty="0" smtClean="0"/>
            <a:t>Public Awareness Campaign</a:t>
          </a:r>
          <a:endParaRPr lang="en-US" sz="1800" dirty="0"/>
        </a:p>
      </dgm:t>
    </dgm:pt>
    <dgm:pt modelId="{699FF6BD-04AE-45C9-9456-870AC5379071}" type="parTrans" cxnId="{7869D169-B635-4980-A180-2F978101034F}">
      <dgm:prSet/>
      <dgm:spPr/>
      <dgm:t>
        <a:bodyPr/>
        <a:lstStyle/>
        <a:p>
          <a:endParaRPr lang="en-US"/>
        </a:p>
      </dgm:t>
    </dgm:pt>
    <dgm:pt modelId="{BAD67679-E496-4E5C-AC79-4F217E95BFEE}" type="sibTrans" cxnId="{7869D169-B635-4980-A180-2F978101034F}">
      <dgm:prSet/>
      <dgm:spPr/>
      <dgm:t>
        <a:bodyPr/>
        <a:lstStyle/>
        <a:p>
          <a:endParaRPr lang="en-US"/>
        </a:p>
      </dgm:t>
    </dgm:pt>
    <dgm:pt modelId="{DBA21CBA-E998-449E-9DB8-0DD208FBD3CA}" type="pres">
      <dgm:prSet presAssocID="{C895A9F9-BAD3-48F1-83A0-564E8B97369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C11D379-CC50-4ACE-A33B-90908E9F9ECF}" type="pres">
      <dgm:prSet presAssocID="{6607DD6E-AA57-44F2-BC66-0A30B9BB6D20}" presName="composite" presStyleCnt="0"/>
      <dgm:spPr/>
    </dgm:pt>
    <dgm:pt modelId="{0B87E6BA-15DA-469E-B613-EB2D310951BD}" type="pres">
      <dgm:prSet presAssocID="{6607DD6E-AA57-44F2-BC66-0A30B9BB6D20}" presName="FirstChild" presStyleLbl="revTx" presStyleIdx="0" presStyleCnt="2" custScaleX="99278" custScaleY="171648" custLinFactNeighborX="-543" custLinFactNeighborY="86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4EF15-8431-4334-8D9D-DA59C96242BA}" type="pres">
      <dgm:prSet presAssocID="{6607DD6E-AA57-44F2-BC66-0A30B9BB6D20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CC06F-9ED0-4288-B770-5E11E642B150}" type="pres">
      <dgm:prSet presAssocID="{6607DD6E-AA57-44F2-BC66-0A30B9BB6D20}" presName="Accent" presStyleLbl="parChTrans1D1" presStyleIdx="0" presStyleCnt="2"/>
      <dgm:spPr/>
    </dgm:pt>
    <dgm:pt modelId="{ED74AC66-B250-4BB7-823B-0B550073CDA5}" type="pres">
      <dgm:prSet presAssocID="{C9AB1D1D-BBE8-42D8-B636-8EBCD431C1DD}" presName="sibTrans" presStyleCnt="0"/>
      <dgm:spPr/>
    </dgm:pt>
    <dgm:pt modelId="{6D0026DF-EEC3-4517-8CD2-5F5B096D082C}" type="pres">
      <dgm:prSet presAssocID="{3EB19333-B10F-418F-A20D-E61E9FBAD89D}" presName="composite" presStyleCnt="0"/>
      <dgm:spPr/>
    </dgm:pt>
    <dgm:pt modelId="{0EAB9E43-8117-47B4-8C95-CB3B5C28DBEC}" type="pres">
      <dgm:prSet presAssocID="{3EB19333-B10F-418F-A20D-E61E9FBAD89D}" presName="FirstChild" presStyleLbl="revTx" presStyleIdx="1" presStyleCnt="2" custScaleY="89401" custLinFactNeighborX="-543" custLinFactNeighborY="6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2FB30B-38D4-4294-BDC4-3776E36CBA7C}" type="pres">
      <dgm:prSet presAssocID="{3EB19333-B10F-418F-A20D-E61E9FBAD89D}" presName="Parent" presStyleLbl="alignNode1" presStyleIdx="1" presStyleCnt="2" custLinFactNeighborY="589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261D3-A49D-40A9-BA71-B32C3D2A43CD}" type="pres">
      <dgm:prSet presAssocID="{3EB19333-B10F-418F-A20D-E61E9FBAD89D}" presName="Accent" presStyleLbl="parChTrans1D1" presStyleIdx="1" presStyleCnt="2"/>
      <dgm:spPr/>
    </dgm:pt>
  </dgm:ptLst>
  <dgm:cxnLst>
    <dgm:cxn modelId="{1055453A-8CB5-48D0-9B90-70A8D8F1DF3F}" type="presOf" srcId="{6607DD6E-AA57-44F2-BC66-0A30B9BB6D20}" destId="{D204EF15-8431-4334-8D9D-DA59C96242BA}" srcOrd="0" destOrd="0" presId="urn:microsoft.com/office/officeart/2011/layout/TabList"/>
    <dgm:cxn modelId="{7869D169-B635-4980-A180-2F978101034F}" srcId="{3EB19333-B10F-418F-A20D-E61E9FBAD89D}" destId="{ECBBDCD3-B394-4CC4-8E56-2DC2AEA5D1F3}" srcOrd="0" destOrd="0" parTransId="{699FF6BD-04AE-45C9-9456-870AC5379071}" sibTransId="{BAD67679-E496-4E5C-AC79-4F217E95BFEE}"/>
    <dgm:cxn modelId="{53C5069B-D372-4F81-BF73-9DC3376C72C3}" type="presOf" srcId="{83F6ABD1-AEFE-4EF7-AD5E-24AAED0491AE}" destId="{0B87E6BA-15DA-469E-B613-EB2D310951BD}" srcOrd="0" destOrd="0" presId="urn:microsoft.com/office/officeart/2011/layout/TabList"/>
    <dgm:cxn modelId="{80B59C70-0668-44D1-9B01-722AB3CDDD39}" srcId="{C895A9F9-BAD3-48F1-83A0-564E8B973693}" destId="{3EB19333-B10F-418F-A20D-E61E9FBAD89D}" srcOrd="1" destOrd="0" parTransId="{F148E05D-8DE3-49F3-B5E8-CACE9F5FEA65}" sibTransId="{6A172B40-E004-4741-A296-471CDB5206BE}"/>
    <dgm:cxn modelId="{3A4EECFD-E288-415B-981C-F90148B1E721}" srcId="{6607DD6E-AA57-44F2-BC66-0A30B9BB6D20}" destId="{83F6ABD1-AEFE-4EF7-AD5E-24AAED0491AE}" srcOrd="0" destOrd="0" parTransId="{0D0D46A9-CAC6-4D98-9E5C-971FB00C45FB}" sibTransId="{A675345D-CD64-48AB-9BDC-8B73D6C485E6}"/>
    <dgm:cxn modelId="{D76E9C6B-BFB9-48F9-A32A-0DAEA6A1BE6D}" srcId="{C895A9F9-BAD3-48F1-83A0-564E8B973693}" destId="{6607DD6E-AA57-44F2-BC66-0A30B9BB6D20}" srcOrd="0" destOrd="0" parTransId="{6256B6E5-0B47-4F0B-A04B-76DED53C23C6}" sibTransId="{C9AB1D1D-BBE8-42D8-B636-8EBCD431C1DD}"/>
    <dgm:cxn modelId="{B8C589CE-071F-4A80-9E0B-1F7FDDD38B39}" type="presOf" srcId="{C895A9F9-BAD3-48F1-83A0-564E8B973693}" destId="{DBA21CBA-E998-449E-9DB8-0DD208FBD3CA}" srcOrd="0" destOrd="0" presId="urn:microsoft.com/office/officeart/2011/layout/TabList"/>
    <dgm:cxn modelId="{C292AB33-2E2E-4C7B-AB1A-7CBE2F6EA343}" type="presOf" srcId="{3EB19333-B10F-418F-A20D-E61E9FBAD89D}" destId="{2C2FB30B-38D4-4294-BDC4-3776E36CBA7C}" srcOrd="0" destOrd="0" presId="urn:microsoft.com/office/officeart/2011/layout/TabList"/>
    <dgm:cxn modelId="{4F5405D3-BA2C-477B-B2E7-F702AEFB2032}" type="presOf" srcId="{ECBBDCD3-B394-4CC4-8E56-2DC2AEA5D1F3}" destId="{0EAB9E43-8117-47B4-8C95-CB3B5C28DBEC}" srcOrd="0" destOrd="0" presId="urn:microsoft.com/office/officeart/2011/layout/TabList"/>
    <dgm:cxn modelId="{6BFC060A-8043-492A-9802-5368B8D45650}" type="presParOf" srcId="{DBA21CBA-E998-449E-9DB8-0DD208FBD3CA}" destId="{7C11D379-CC50-4ACE-A33B-90908E9F9ECF}" srcOrd="0" destOrd="0" presId="urn:microsoft.com/office/officeart/2011/layout/TabList"/>
    <dgm:cxn modelId="{3EF0C2C7-3567-4BB3-AA9D-8D90AB2117B1}" type="presParOf" srcId="{7C11D379-CC50-4ACE-A33B-90908E9F9ECF}" destId="{0B87E6BA-15DA-469E-B613-EB2D310951BD}" srcOrd="0" destOrd="0" presId="urn:microsoft.com/office/officeart/2011/layout/TabList"/>
    <dgm:cxn modelId="{9E457440-400C-4402-A40F-6D85FFF43A6C}" type="presParOf" srcId="{7C11D379-CC50-4ACE-A33B-90908E9F9ECF}" destId="{D204EF15-8431-4334-8D9D-DA59C96242BA}" srcOrd="1" destOrd="0" presId="urn:microsoft.com/office/officeart/2011/layout/TabList"/>
    <dgm:cxn modelId="{EBB019B3-6EE7-471F-BD4F-934954160EC6}" type="presParOf" srcId="{7C11D379-CC50-4ACE-A33B-90908E9F9ECF}" destId="{EF3CC06F-9ED0-4288-B770-5E11E642B150}" srcOrd="2" destOrd="0" presId="urn:microsoft.com/office/officeart/2011/layout/TabList"/>
    <dgm:cxn modelId="{BA0C33DC-268E-486D-B1A9-79031B0326EF}" type="presParOf" srcId="{DBA21CBA-E998-449E-9DB8-0DD208FBD3CA}" destId="{ED74AC66-B250-4BB7-823B-0B550073CDA5}" srcOrd="1" destOrd="0" presId="urn:microsoft.com/office/officeart/2011/layout/TabList"/>
    <dgm:cxn modelId="{CE5BC0FE-DAF8-4EA0-A984-286244DD62CB}" type="presParOf" srcId="{DBA21CBA-E998-449E-9DB8-0DD208FBD3CA}" destId="{6D0026DF-EEC3-4517-8CD2-5F5B096D082C}" srcOrd="2" destOrd="0" presId="urn:microsoft.com/office/officeart/2011/layout/TabList"/>
    <dgm:cxn modelId="{7FFF2DCD-2DB7-4438-B283-595AB77D6176}" type="presParOf" srcId="{6D0026DF-EEC3-4517-8CD2-5F5B096D082C}" destId="{0EAB9E43-8117-47B4-8C95-CB3B5C28DBEC}" srcOrd="0" destOrd="0" presId="urn:microsoft.com/office/officeart/2011/layout/TabList"/>
    <dgm:cxn modelId="{009CA472-69F6-4F6E-9AA2-FFDEAEB1D9F5}" type="presParOf" srcId="{6D0026DF-EEC3-4517-8CD2-5F5B096D082C}" destId="{2C2FB30B-38D4-4294-BDC4-3776E36CBA7C}" srcOrd="1" destOrd="0" presId="urn:microsoft.com/office/officeart/2011/layout/TabList"/>
    <dgm:cxn modelId="{E3153516-4900-4BE7-8AD7-246E5DF98DB2}" type="presParOf" srcId="{6D0026DF-EEC3-4517-8CD2-5F5B096D082C}" destId="{392261D3-A49D-40A9-BA71-B32C3D2A43CD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2EF200-3E9F-4C42-BE3F-DA32110FB2E7}" type="doc">
      <dgm:prSet loTypeId="urn:microsoft.com/office/officeart/2005/8/layout/radial3" loCatId="cycle" qsTypeId="urn:microsoft.com/office/officeart/2005/8/quickstyle/3d3" qsCatId="3D" csTypeId="urn:microsoft.com/office/officeart/2005/8/colors/accent1_4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en-US"/>
        </a:p>
      </dgm:t>
    </dgm:pt>
    <dgm:pt modelId="{1E4858C1-CD7E-4C34-9B0E-B135B470BEA8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400" dirty="0" smtClean="0"/>
            <a:t>2024</a:t>
          </a:r>
        </a:p>
        <a:p>
          <a:r>
            <a:rPr lang="en-US" sz="1400" dirty="0" smtClean="0"/>
            <a:t>Launch Virtual Platform </a:t>
          </a:r>
          <a:endParaRPr lang="en-US" sz="1400" dirty="0"/>
        </a:p>
      </dgm:t>
    </dgm:pt>
    <dgm:pt modelId="{13438B60-8022-4224-803D-13BE0F3AE92A}" type="parTrans" cxnId="{0C77D918-AAF6-469E-BBA4-8972067A32DC}">
      <dgm:prSet/>
      <dgm:spPr/>
      <dgm:t>
        <a:bodyPr/>
        <a:lstStyle/>
        <a:p>
          <a:endParaRPr lang="en-US"/>
        </a:p>
      </dgm:t>
    </dgm:pt>
    <dgm:pt modelId="{BB354045-E3A5-422B-99EA-EB6A325E5E22}" type="sibTrans" cxnId="{0C77D918-AAF6-469E-BBA4-8972067A32DC}">
      <dgm:prSet/>
      <dgm:spPr/>
      <dgm:t>
        <a:bodyPr/>
        <a:lstStyle/>
        <a:p>
          <a:endParaRPr lang="en-US"/>
        </a:p>
      </dgm:t>
    </dgm:pt>
    <dgm:pt modelId="{D7F43CA1-43DA-4FEA-92AB-FCCA28EC715E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400" b="1" dirty="0" smtClean="0"/>
            <a:t>Statewide BH Network in Schools</a:t>
          </a:r>
          <a:endParaRPr lang="en-US" sz="1400" b="1" dirty="0"/>
        </a:p>
      </dgm:t>
    </dgm:pt>
    <dgm:pt modelId="{BB2AAF91-5EAF-4C16-BDF7-A202FDDD27DF}" type="parTrans" cxnId="{D55835BF-6FBD-4FDF-80F9-F9234767FA7D}">
      <dgm:prSet/>
      <dgm:spPr/>
      <dgm:t>
        <a:bodyPr/>
        <a:lstStyle/>
        <a:p>
          <a:endParaRPr lang="en-US"/>
        </a:p>
      </dgm:t>
    </dgm:pt>
    <dgm:pt modelId="{372C4CDD-A5A4-4D34-8D7F-EC0706398F46}" type="sibTrans" cxnId="{D55835BF-6FBD-4FDF-80F9-F9234767FA7D}">
      <dgm:prSet/>
      <dgm:spPr/>
      <dgm:t>
        <a:bodyPr/>
        <a:lstStyle/>
        <a:p>
          <a:endParaRPr lang="en-US"/>
        </a:p>
      </dgm:t>
    </dgm:pt>
    <dgm:pt modelId="{384B28A6-F470-4F26-B08D-6E848119557F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400" b="1" dirty="0" smtClean="0"/>
            <a:t>eConsult</a:t>
          </a:r>
          <a:endParaRPr lang="en-US" sz="1400" b="1" dirty="0"/>
        </a:p>
      </dgm:t>
    </dgm:pt>
    <dgm:pt modelId="{D1B6E7BF-6C94-45E7-AC34-95D33F5279C9}" type="parTrans" cxnId="{06494406-496E-4088-BAC0-AC5F2D912220}">
      <dgm:prSet/>
      <dgm:spPr/>
      <dgm:t>
        <a:bodyPr/>
        <a:lstStyle/>
        <a:p>
          <a:endParaRPr lang="en-US"/>
        </a:p>
      </dgm:t>
    </dgm:pt>
    <dgm:pt modelId="{22DBE2F5-7FCA-43DA-8F86-D909CE1E366D}" type="sibTrans" cxnId="{06494406-496E-4088-BAC0-AC5F2D912220}">
      <dgm:prSet/>
      <dgm:spPr/>
      <dgm:t>
        <a:bodyPr/>
        <a:lstStyle/>
        <a:p>
          <a:endParaRPr lang="en-US"/>
        </a:p>
      </dgm:t>
    </dgm:pt>
    <dgm:pt modelId="{DE179992-BAD4-40B2-9DB0-5DE45206E7A9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200" b="1" dirty="0" smtClean="0"/>
            <a:t>Statewide CBO Network </a:t>
          </a:r>
          <a:endParaRPr lang="en-US" sz="1200" b="1" dirty="0"/>
        </a:p>
      </dgm:t>
    </dgm:pt>
    <dgm:pt modelId="{B13BE5A2-F019-4A0D-9FF3-F57053F9BC86}" type="parTrans" cxnId="{CC59E351-1CBD-4120-8229-EACBD2D96E1E}">
      <dgm:prSet/>
      <dgm:spPr/>
      <dgm:t>
        <a:bodyPr/>
        <a:lstStyle/>
        <a:p>
          <a:endParaRPr lang="en-US"/>
        </a:p>
      </dgm:t>
    </dgm:pt>
    <dgm:pt modelId="{CE544DAB-E40E-4512-9DCB-52EC5205F8B4}" type="sibTrans" cxnId="{CC59E351-1CBD-4120-8229-EACBD2D96E1E}">
      <dgm:prSet/>
      <dgm:spPr/>
      <dgm:t>
        <a:bodyPr/>
        <a:lstStyle/>
        <a:p>
          <a:endParaRPr lang="en-US"/>
        </a:p>
      </dgm:t>
    </dgm:pt>
    <dgm:pt modelId="{190F0E21-0950-455C-BE84-4C4D1F76D26C}">
      <dgm:prSet phldrT="[Text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US" sz="1400" b="1" dirty="0" smtClean="0"/>
            <a:t>Statewide Fee Schedule  for BH Services in Schools</a:t>
          </a:r>
          <a:endParaRPr lang="en-US" sz="1400" b="1" dirty="0"/>
        </a:p>
      </dgm:t>
    </dgm:pt>
    <dgm:pt modelId="{534FE5C3-2DD3-466C-8BD7-B241A31FF0E6}" type="parTrans" cxnId="{BA5C34AA-3C24-4380-BDBF-B0AF6D2145FE}">
      <dgm:prSet/>
      <dgm:spPr/>
      <dgm:t>
        <a:bodyPr/>
        <a:lstStyle/>
        <a:p>
          <a:endParaRPr lang="en-US"/>
        </a:p>
      </dgm:t>
    </dgm:pt>
    <dgm:pt modelId="{7A123995-C30C-4478-BB17-A14E0558E089}" type="sibTrans" cxnId="{BA5C34AA-3C24-4380-BDBF-B0AF6D2145FE}">
      <dgm:prSet/>
      <dgm:spPr/>
      <dgm:t>
        <a:bodyPr/>
        <a:lstStyle/>
        <a:p>
          <a:endParaRPr lang="en-US"/>
        </a:p>
      </dgm:t>
    </dgm:pt>
    <dgm:pt modelId="{F23562DD-082A-4339-9436-E3EAA87D7660}" type="pres">
      <dgm:prSet presAssocID="{0B2EF200-3E9F-4C42-BE3F-DA32110FB2E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AC2EAE-A803-442F-AE07-F80767351032}" type="pres">
      <dgm:prSet presAssocID="{0B2EF200-3E9F-4C42-BE3F-DA32110FB2E7}" presName="radial" presStyleCnt="0">
        <dgm:presLayoutVars>
          <dgm:animLvl val="ctr"/>
        </dgm:presLayoutVars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056A4976-F03C-42D7-B7FC-068F80328F0D}" type="pres">
      <dgm:prSet presAssocID="{1E4858C1-CD7E-4C34-9B0E-B135B470BEA8}" presName="centerShape" presStyleLbl="vennNode1" presStyleIdx="0" presStyleCnt="5" custScaleX="47676" custScaleY="67155"/>
      <dgm:spPr/>
      <dgm:t>
        <a:bodyPr/>
        <a:lstStyle/>
        <a:p>
          <a:endParaRPr lang="en-US"/>
        </a:p>
      </dgm:t>
    </dgm:pt>
    <dgm:pt modelId="{CBF07B8E-578C-4545-8E4E-4B5D495F803B}" type="pres">
      <dgm:prSet presAssocID="{D7F43CA1-43DA-4FEA-92AB-FCCA28EC715E}" presName="node" presStyleLbl="vennNode1" presStyleIdx="1" presStyleCnt="5" custScaleX="111780" custRadScaleRad="92142" custRadScaleInc="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B7FAE-982D-40B4-876D-5905ED636FEC}" type="pres">
      <dgm:prSet presAssocID="{384B28A6-F470-4F26-B08D-6E848119557F}" presName="node" presStyleLbl="vennNode1" presStyleIdx="2" presStyleCnt="5" custScaleX="81419" custScaleY="96586" custRadScaleRad="49721" custRadScaleInc="-7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C9851-17E8-48B8-ACA8-E5222CE6F37E}" type="pres">
      <dgm:prSet presAssocID="{DE179992-BAD4-40B2-9DB0-5DE45206E7A9}" presName="node" presStyleLbl="vennNode1" presStyleIdx="3" presStyleCnt="5" custScaleX="92406" custScaleY="94762" custRadScaleRad="52350" custRadScaleInc="103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24591-2FF3-4361-8FA7-E0C319BAA7B9}" type="pres">
      <dgm:prSet presAssocID="{190F0E21-0950-455C-BE84-4C4D1F76D26C}" presName="node" presStyleLbl="vennNode1" presStyleIdx="4" presStyleCnt="5" custScaleY="106373" custRadScaleRad="93181" custRadScaleInc="-100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28175F-0C14-498B-9889-49C43F7ACA03}" type="presOf" srcId="{DE179992-BAD4-40B2-9DB0-5DE45206E7A9}" destId="{109C9851-17E8-48B8-ACA8-E5222CE6F37E}" srcOrd="0" destOrd="0" presId="urn:microsoft.com/office/officeart/2005/8/layout/radial3"/>
    <dgm:cxn modelId="{0C77D918-AAF6-469E-BBA4-8972067A32DC}" srcId="{0B2EF200-3E9F-4C42-BE3F-DA32110FB2E7}" destId="{1E4858C1-CD7E-4C34-9B0E-B135B470BEA8}" srcOrd="0" destOrd="0" parTransId="{13438B60-8022-4224-803D-13BE0F3AE92A}" sibTransId="{BB354045-E3A5-422B-99EA-EB6A325E5E22}"/>
    <dgm:cxn modelId="{BA5C34AA-3C24-4380-BDBF-B0AF6D2145FE}" srcId="{1E4858C1-CD7E-4C34-9B0E-B135B470BEA8}" destId="{190F0E21-0950-455C-BE84-4C4D1F76D26C}" srcOrd="3" destOrd="0" parTransId="{534FE5C3-2DD3-466C-8BD7-B241A31FF0E6}" sibTransId="{7A123995-C30C-4478-BB17-A14E0558E089}"/>
    <dgm:cxn modelId="{D55835BF-6FBD-4FDF-80F9-F9234767FA7D}" srcId="{1E4858C1-CD7E-4C34-9B0E-B135B470BEA8}" destId="{D7F43CA1-43DA-4FEA-92AB-FCCA28EC715E}" srcOrd="0" destOrd="0" parTransId="{BB2AAF91-5EAF-4C16-BDF7-A202FDDD27DF}" sibTransId="{372C4CDD-A5A4-4D34-8D7F-EC0706398F46}"/>
    <dgm:cxn modelId="{7D6CDD2C-E8C1-47B7-BFB0-4BD48C0A9511}" type="presOf" srcId="{1E4858C1-CD7E-4C34-9B0E-B135B470BEA8}" destId="{056A4976-F03C-42D7-B7FC-068F80328F0D}" srcOrd="0" destOrd="0" presId="urn:microsoft.com/office/officeart/2005/8/layout/radial3"/>
    <dgm:cxn modelId="{CC59E351-1CBD-4120-8229-EACBD2D96E1E}" srcId="{1E4858C1-CD7E-4C34-9B0E-B135B470BEA8}" destId="{DE179992-BAD4-40B2-9DB0-5DE45206E7A9}" srcOrd="2" destOrd="0" parTransId="{B13BE5A2-F019-4A0D-9FF3-F57053F9BC86}" sibTransId="{CE544DAB-E40E-4512-9DCB-52EC5205F8B4}"/>
    <dgm:cxn modelId="{06494406-496E-4088-BAC0-AC5F2D912220}" srcId="{1E4858C1-CD7E-4C34-9B0E-B135B470BEA8}" destId="{384B28A6-F470-4F26-B08D-6E848119557F}" srcOrd="1" destOrd="0" parTransId="{D1B6E7BF-6C94-45E7-AC34-95D33F5279C9}" sibTransId="{22DBE2F5-7FCA-43DA-8F86-D909CE1E366D}"/>
    <dgm:cxn modelId="{B0BD48B9-3ED2-4988-AAFC-1638385EAFF1}" type="presOf" srcId="{190F0E21-0950-455C-BE84-4C4D1F76D26C}" destId="{95824591-2FF3-4361-8FA7-E0C319BAA7B9}" srcOrd="0" destOrd="0" presId="urn:microsoft.com/office/officeart/2005/8/layout/radial3"/>
    <dgm:cxn modelId="{AE27D91D-16E6-49C5-82C3-E4444507D749}" type="presOf" srcId="{384B28A6-F470-4F26-B08D-6E848119557F}" destId="{929B7FAE-982D-40B4-876D-5905ED636FEC}" srcOrd="0" destOrd="0" presId="urn:microsoft.com/office/officeart/2005/8/layout/radial3"/>
    <dgm:cxn modelId="{664AE295-5978-4A59-8D45-AB404160A6A8}" type="presOf" srcId="{0B2EF200-3E9F-4C42-BE3F-DA32110FB2E7}" destId="{F23562DD-082A-4339-9436-E3EAA87D7660}" srcOrd="0" destOrd="0" presId="urn:microsoft.com/office/officeart/2005/8/layout/radial3"/>
    <dgm:cxn modelId="{63733685-86D4-4FE2-992D-CC7ECE6274D3}" type="presOf" srcId="{D7F43CA1-43DA-4FEA-92AB-FCCA28EC715E}" destId="{CBF07B8E-578C-4545-8E4E-4B5D495F803B}" srcOrd="0" destOrd="0" presId="urn:microsoft.com/office/officeart/2005/8/layout/radial3"/>
    <dgm:cxn modelId="{611824AC-842C-4029-BDD6-AD2B527B4F60}" type="presParOf" srcId="{F23562DD-082A-4339-9436-E3EAA87D7660}" destId="{91AC2EAE-A803-442F-AE07-F80767351032}" srcOrd="0" destOrd="0" presId="urn:microsoft.com/office/officeart/2005/8/layout/radial3"/>
    <dgm:cxn modelId="{EF11AC03-C1D5-4636-9029-602828312332}" type="presParOf" srcId="{91AC2EAE-A803-442F-AE07-F80767351032}" destId="{056A4976-F03C-42D7-B7FC-068F80328F0D}" srcOrd="0" destOrd="0" presId="urn:microsoft.com/office/officeart/2005/8/layout/radial3"/>
    <dgm:cxn modelId="{3D54842B-AB4C-45F7-8BFD-3EE6454C4C45}" type="presParOf" srcId="{91AC2EAE-A803-442F-AE07-F80767351032}" destId="{CBF07B8E-578C-4545-8E4E-4B5D495F803B}" srcOrd="1" destOrd="0" presId="urn:microsoft.com/office/officeart/2005/8/layout/radial3"/>
    <dgm:cxn modelId="{4B96204D-35B7-4375-A902-4313382DE905}" type="presParOf" srcId="{91AC2EAE-A803-442F-AE07-F80767351032}" destId="{929B7FAE-982D-40B4-876D-5905ED636FEC}" srcOrd="2" destOrd="0" presId="urn:microsoft.com/office/officeart/2005/8/layout/radial3"/>
    <dgm:cxn modelId="{99DC0245-5769-4B67-81F4-94E03E5C8F23}" type="presParOf" srcId="{91AC2EAE-A803-442F-AE07-F80767351032}" destId="{109C9851-17E8-48B8-ACA8-E5222CE6F37E}" srcOrd="3" destOrd="0" presId="urn:microsoft.com/office/officeart/2005/8/layout/radial3"/>
    <dgm:cxn modelId="{9B8EDF7F-A740-49A0-B806-D86D94FDDFD5}" type="presParOf" srcId="{91AC2EAE-A803-442F-AE07-F80767351032}" destId="{95824591-2FF3-4361-8FA7-E0C319BAA7B9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C6BEA2-6A9F-4A56-8C35-A659F05889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F00B29-64D1-4917-8F64-646CC0AA76D1}">
      <dgm:prSet phldrT="[Text]"/>
      <dgm:spPr/>
      <dgm:t>
        <a:bodyPr/>
        <a:lstStyle/>
        <a:p>
          <a:r>
            <a:rPr lang="en-US" u="none" dirty="0" smtClean="0">
              <a:solidFill>
                <a:schemeClr val="tx1"/>
              </a:solidFill>
            </a:rPr>
            <a:t>Local Educational Agency Billing Option Program and SB 75</a:t>
          </a:r>
          <a:endParaRPr lang="en-US" dirty="0">
            <a:solidFill>
              <a:schemeClr val="tx1"/>
            </a:solidFill>
          </a:endParaRPr>
        </a:p>
      </dgm:t>
    </dgm:pt>
    <dgm:pt modelId="{498CC773-34AF-43E1-85D8-4C798BE18C04}" type="parTrans" cxnId="{306BF8B3-5C62-4140-815C-16BAE878C27A}">
      <dgm:prSet/>
      <dgm:spPr/>
      <dgm:t>
        <a:bodyPr/>
        <a:lstStyle/>
        <a:p>
          <a:endParaRPr lang="en-US"/>
        </a:p>
      </dgm:t>
    </dgm:pt>
    <dgm:pt modelId="{6A87B98E-4ABB-4070-AB54-761C7BD1048A}" type="sibTrans" cxnId="{306BF8B3-5C62-4140-815C-16BAE878C27A}">
      <dgm:prSet/>
      <dgm:spPr/>
      <dgm:t>
        <a:bodyPr/>
        <a:lstStyle/>
        <a:p>
          <a:endParaRPr lang="en-US"/>
        </a:p>
      </dgm:t>
    </dgm:pt>
    <dgm:pt modelId="{598D44C2-8C76-4AB4-A3A5-620AFE526164}">
      <dgm:prSet phldrT="[Text]"/>
      <dgm:spPr/>
      <dgm:t>
        <a:bodyPr/>
        <a:lstStyle/>
        <a:p>
          <a:r>
            <a:rPr lang="en-US" u="none" dirty="0" smtClean="0">
              <a:solidFill>
                <a:schemeClr val="tx1"/>
              </a:solidFill>
            </a:rPr>
            <a:t>School-Based Administrative Activities </a:t>
          </a:r>
          <a:endParaRPr lang="en-US" dirty="0">
            <a:solidFill>
              <a:schemeClr val="tx1"/>
            </a:solidFill>
          </a:endParaRPr>
        </a:p>
      </dgm:t>
    </dgm:pt>
    <dgm:pt modelId="{819D5E01-CFCF-41FE-8C7A-D94D3039E5A7}" type="parTrans" cxnId="{BFCBA175-10E7-460F-A8E1-213339CE9937}">
      <dgm:prSet/>
      <dgm:spPr/>
      <dgm:t>
        <a:bodyPr/>
        <a:lstStyle/>
        <a:p>
          <a:endParaRPr lang="en-US"/>
        </a:p>
      </dgm:t>
    </dgm:pt>
    <dgm:pt modelId="{8B6D19FB-A2E5-41A7-ACF5-8262496E0AB4}" type="sibTrans" cxnId="{BFCBA175-10E7-460F-A8E1-213339CE9937}">
      <dgm:prSet/>
      <dgm:spPr/>
      <dgm:t>
        <a:bodyPr/>
        <a:lstStyle/>
        <a:p>
          <a:endParaRPr lang="en-US"/>
        </a:p>
      </dgm:t>
    </dgm:pt>
    <dgm:pt modelId="{95351DA2-CDD6-4962-817D-9DADC1FF7B3D}">
      <dgm:prSet phldrT="[Text]"/>
      <dgm:spPr/>
      <dgm:t>
        <a:bodyPr/>
        <a:lstStyle/>
        <a:p>
          <a:r>
            <a:rPr lang="en-US" u="none" dirty="0" smtClean="0">
              <a:solidFill>
                <a:schemeClr val="tx1"/>
              </a:solidFill>
            </a:rPr>
            <a:t>2022 </a:t>
          </a:r>
        </a:p>
        <a:p>
          <a:r>
            <a:rPr lang="en-US" u="none" dirty="0" smtClean="0">
              <a:solidFill>
                <a:schemeClr val="tx1"/>
              </a:solidFill>
            </a:rPr>
            <a:t>School BH Incentive Program </a:t>
          </a:r>
          <a:endParaRPr lang="en-US" u="none" dirty="0">
            <a:solidFill>
              <a:schemeClr val="tx1"/>
            </a:solidFill>
          </a:endParaRPr>
        </a:p>
      </dgm:t>
    </dgm:pt>
    <dgm:pt modelId="{079AF9E2-BB56-4A58-B4C2-026FB760903A}" type="parTrans" cxnId="{A9CEBE4F-783E-478E-BAFB-A959A7E1AD1D}">
      <dgm:prSet/>
      <dgm:spPr/>
      <dgm:t>
        <a:bodyPr/>
        <a:lstStyle/>
        <a:p>
          <a:endParaRPr lang="en-US"/>
        </a:p>
      </dgm:t>
    </dgm:pt>
    <dgm:pt modelId="{0621375C-7F88-4E5B-AF47-AD380DD93114}" type="sibTrans" cxnId="{A9CEBE4F-783E-478E-BAFB-A959A7E1AD1D}">
      <dgm:prSet/>
      <dgm:spPr/>
      <dgm:t>
        <a:bodyPr/>
        <a:lstStyle/>
        <a:p>
          <a:endParaRPr lang="en-US"/>
        </a:p>
      </dgm:t>
    </dgm:pt>
    <dgm:pt modelId="{9B68D5C3-097C-4BD6-BEE4-A663BC42A201}">
      <dgm:prSet phldrT="[Text]"/>
      <dgm:spPr/>
      <dgm:t>
        <a:bodyPr/>
        <a:lstStyle/>
        <a:p>
          <a:r>
            <a:rPr lang="en-US" u="none" dirty="0" smtClean="0">
              <a:solidFill>
                <a:schemeClr val="tx1"/>
              </a:solidFill>
            </a:rPr>
            <a:t>2024</a:t>
          </a:r>
        </a:p>
        <a:p>
          <a:r>
            <a:rPr lang="en-US" u="none" dirty="0" smtClean="0">
              <a:solidFill>
                <a:schemeClr val="tx1"/>
              </a:solidFill>
            </a:rPr>
            <a:t>Children and Youth Behavioral Health Initiative</a:t>
          </a:r>
          <a:endParaRPr lang="en-US" u="none" dirty="0">
            <a:solidFill>
              <a:schemeClr val="tx1"/>
            </a:solidFill>
          </a:endParaRPr>
        </a:p>
      </dgm:t>
    </dgm:pt>
    <dgm:pt modelId="{1E8F3E65-42CA-46DE-9BE0-C53BEDE734E3}" type="parTrans" cxnId="{B635EBBB-9919-4C15-949E-47DF8F709FCB}">
      <dgm:prSet/>
      <dgm:spPr/>
      <dgm:t>
        <a:bodyPr/>
        <a:lstStyle/>
        <a:p>
          <a:endParaRPr lang="en-US"/>
        </a:p>
      </dgm:t>
    </dgm:pt>
    <dgm:pt modelId="{4A0E2AB9-939F-421E-A807-37FDA03A9B28}" type="sibTrans" cxnId="{B635EBBB-9919-4C15-949E-47DF8F709FCB}">
      <dgm:prSet/>
      <dgm:spPr/>
      <dgm:t>
        <a:bodyPr/>
        <a:lstStyle/>
        <a:p>
          <a:endParaRPr lang="en-US"/>
        </a:p>
      </dgm:t>
    </dgm:pt>
    <dgm:pt modelId="{815A0D62-55A3-4DAD-8E67-233F8F007E7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Medical Therapy Units (CCS)</a:t>
          </a:r>
          <a:endParaRPr lang="en-US" dirty="0">
            <a:solidFill>
              <a:schemeClr val="tx1"/>
            </a:solidFill>
          </a:endParaRPr>
        </a:p>
      </dgm:t>
    </dgm:pt>
    <dgm:pt modelId="{95B7EF94-1EC0-41C9-A247-EAFE87FFE14A}" type="parTrans" cxnId="{F54B815F-5125-4486-88E6-C1F6388AD202}">
      <dgm:prSet/>
      <dgm:spPr/>
      <dgm:t>
        <a:bodyPr/>
        <a:lstStyle/>
        <a:p>
          <a:endParaRPr lang="en-US"/>
        </a:p>
      </dgm:t>
    </dgm:pt>
    <dgm:pt modelId="{206B49D5-E867-4F7C-9EDA-AB75D4E09FF9}" type="sibTrans" cxnId="{F54B815F-5125-4486-88E6-C1F6388AD202}">
      <dgm:prSet/>
      <dgm:spPr/>
      <dgm:t>
        <a:bodyPr/>
        <a:lstStyle/>
        <a:p>
          <a:endParaRPr lang="en-US"/>
        </a:p>
      </dgm:t>
    </dgm:pt>
    <dgm:pt modelId="{5CF3A0D6-FB1B-44C2-B87D-F741310D051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 2024</a:t>
          </a:r>
        </a:p>
        <a:p>
          <a:r>
            <a:rPr lang="en-US" dirty="0" smtClean="0">
              <a:solidFill>
                <a:schemeClr val="tx1"/>
              </a:solidFill>
            </a:rPr>
            <a:t>Require all Medi-Cal MCPs provide Medi-Cal Services in Schools</a:t>
          </a:r>
          <a:endParaRPr lang="en-US" dirty="0">
            <a:solidFill>
              <a:schemeClr val="tx1"/>
            </a:solidFill>
          </a:endParaRPr>
        </a:p>
      </dgm:t>
    </dgm:pt>
    <dgm:pt modelId="{2F0BD566-2E4D-434C-B48F-57E98077D050}" type="parTrans" cxnId="{D134C798-71F0-4D1B-8B2C-34A9D5D93158}">
      <dgm:prSet/>
      <dgm:spPr/>
      <dgm:t>
        <a:bodyPr/>
        <a:lstStyle/>
        <a:p>
          <a:endParaRPr lang="en-US"/>
        </a:p>
      </dgm:t>
    </dgm:pt>
    <dgm:pt modelId="{0BEF85FA-12D1-4CBC-BFCA-43497CC41DEC}" type="sibTrans" cxnId="{D134C798-71F0-4D1B-8B2C-34A9D5D93158}">
      <dgm:prSet/>
      <dgm:spPr/>
      <dgm:t>
        <a:bodyPr/>
        <a:lstStyle/>
        <a:p>
          <a:endParaRPr lang="en-US"/>
        </a:p>
      </dgm:t>
    </dgm:pt>
    <dgm:pt modelId="{F2701204-1F38-4695-AB60-DA2BD78F26B1}" type="pres">
      <dgm:prSet presAssocID="{FEC6BEA2-6A9F-4A56-8C35-A659F05889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A19F156-2E81-4789-94A0-A4C863E4C068}" type="pres">
      <dgm:prSet presAssocID="{ECF00B29-64D1-4917-8F64-646CC0AA76D1}" presName="vertOne" presStyleCnt="0"/>
      <dgm:spPr/>
    </dgm:pt>
    <dgm:pt modelId="{D76DDBC9-6949-4356-BC11-1A54E6A4DCDA}" type="pres">
      <dgm:prSet presAssocID="{ECF00B29-64D1-4917-8F64-646CC0AA76D1}" presName="txOne" presStyleLbl="node0" presStyleIdx="0" presStyleCnt="1" custLinFactNeighborY="-186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C17CEE-84AA-4806-A487-F26B0464A4AE}" type="pres">
      <dgm:prSet presAssocID="{ECF00B29-64D1-4917-8F64-646CC0AA76D1}" presName="parTransOne" presStyleCnt="0"/>
      <dgm:spPr/>
    </dgm:pt>
    <dgm:pt modelId="{D561616C-EDD4-4D90-B83C-B0F90FB9A8B7}" type="pres">
      <dgm:prSet presAssocID="{ECF00B29-64D1-4917-8F64-646CC0AA76D1}" presName="horzOne" presStyleCnt="0"/>
      <dgm:spPr/>
    </dgm:pt>
    <dgm:pt modelId="{F57114C3-274A-4948-975E-3884EEB0645A}" type="pres">
      <dgm:prSet presAssocID="{598D44C2-8C76-4AB4-A3A5-620AFE526164}" presName="vertTwo" presStyleCnt="0"/>
      <dgm:spPr/>
    </dgm:pt>
    <dgm:pt modelId="{3A6EEECB-708E-4AC2-B437-48C729C88E14}" type="pres">
      <dgm:prSet presAssocID="{598D44C2-8C76-4AB4-A3A5-620AFE52616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89260D-4B07-4714-80D4-FF585A4074A6}" type="pres">
      <dgm:prSet presAssocID="{598D44C2-8C76-4AB4-A3A5-620AFE526164}" presName="parTransTwo" presStyleCnt="0"/>
      <dgm:spPr/>
    </dgm:pt>
    <dgm:pt modelId="{2212BE27-51F5-477D-AC09-A4E04D4F5344}" type="pres">
      <dgm:prSet presAssocID="{598D44C2-8C76-4AB4-A3A5-620AFE526164}" presName="horzTwo" presStyleCnt="0"/>
      <dgm:spPr/>
    </dgm:pt>
    <dgm:pt modelId="{C2266768-8639-45CF-8394-FD428CECF0AD}" type="pres">
      <dgm:prSet presAssocID="{95351DA2-CDD6-4962-817D-9DADC1FF7B3D}" presName="vertThree" presStyleCnt="0"/>
      <dgm:spPr/>
    </dgm:pt>
    <dgm:pt modelId="{82B6D451-E81D-44BB-B9E0-13A1368EBAAC}" type="pres">
      <dgm:prSet presAssocID="{95351DA2-CDD6-4962-817D-9DADC1FF7B3D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F246DE-8A67-41F1-9CA9-E2CADBEF4737}" type="pres">
      <dgm:prSet presAssocID="{95351DA2-CDD6-4962-817D-9DADC1FF7B3D}" presName="horzThree" presStyleCnt="0"/>
      <dgm:spPr/>
    </dgm:pt>
    <dgm:pt modelId="{A575BE70-FA24-4126-8C76-E94FFC81A1C4}" type="pres">
      <dgm:prSet presAssocID="{0621375C-7F88-4E5B-AF47-AD380DD93114}" presName="sibSpaceThree" presStyleCnt="0"/>
      <dgm:spPr/>
    </dgm:pt>
    <dgm:pt modelId="{68C86D38-F6F8-4CAD-820F-8ABB9AF8F9D1}" type="pres">
      <dgm:prSet presAssocID="{9B68D5C3-097C-4BD6-BEE4-A663BC42A201}" presName="vertThree" presStyleCnt="0"/>
      <dgm:spPr/>
    </dgm:pt>
    <dgm:pt modelId="{98BE77DD-C47C-4166-AC7F-D3DAF3A12F42}" type="pres">
      <dgm:prSet presAssocID="{9B68D5C3-097C-4BD6-BEE4-A663BC42A201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4BD630-65D4-47C4-B64F-EF64728B4209}" type="pres">
      <dgm:prSet presAssocID="{9B68D5C3-097C-4BD6-BEE4-A663BC42A201}" presName="horzThree" presStyleCnt="0"/>
      <dgm:spPr/>
    </dgm:pt>
    <dgm:pt modelId="{A69F35BB-2063-4555-A448-9CEA94B33A13}" type="pres">
      <dgm:prSet presAssocID="{8B6D19FB-A2E5-41A7-ACF5-8262496E0AB4}" presName="sibSpaceTwo" presStyleCnt="0"/>
      <dgm:spPr/>
    </dgm:pt>
    <dgm:pt modelId="{3E7189A5-7513-4038-8EC7-E00161DEF96D}" type="pres">
      <dgm:prSet presAssocID="{815A0D62-55A3-4DAD-8E67-233F8F007E73}" presName="vertTwo" presStyleCnt="0"/>
      <dgm:spPr/>
    </dgm:pt>
    <dgm:pt modelId="{06230908-1392-4952-9321-12C45CBEBCA2}" type="pres">
      <dgm:prSet presAssocID="{815A0D62-55A3-4DAD-8E67-233F8F007E7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70CDB3-7F73-47B0-BA75-32B41CB0CB36}" type="pres">
      <dgm:prSet presAssocID="{815A0D62-55A3-4DAD-8E67-233F8F007E73}" presName="parTransTwo" presStyleCnt="0"/>
      <dgm:spPr/>
    </dgm:pt>
    <dgm:pt modelId="{D14BA1D8-1092-4A67-BB6E-21437002A573}" type="pres">
      <dgm:prSet presAssocID="{815A0D62-55A3-4DAD-8E67-233F8F007E73}" presName="horzTwo" presStyleCnt="0"/>
      <dgm:spPr/>
    </dgm:pt>
    <dgm:pt modelId="{808842F2-294F-4FE4-A745-3D9552EFAA8E}" type="pres">
      <dgm:prSet presAssocID="{5CF3A0D6-FB1B-44C2-B87D-F741310D051F}" presName="vertThree" presStyleCnt="0"/>
      <dgm:spPr/>
    </dgm:pt>
    <dgm:pt modelId="{9B39CB6E-1DF1-4236-A003-0B62DEAE1E26}" type="pres">
      <dgm:prSet presAssocID="{5CF3A0D6-FB1B-44C2-B87D-F741310D051F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E8B3E1-86C2-450D-97DB-24BF473BD008}" type="pres">
      <dgm:prSet presAssocID="{5CF3A0D6-FB1B-44C2-B87D-F741310D051F}" presName="horzThree" presStyleCnt="0"/>
      <dgm:spPr/>
    </dgm:pt>
  </dgm:ptLst>
  <dgm:cxnLst>
    <dgm:cxn modelId="{9FF0515B-6E7D-4DFB-9DAD-D66C7DCF7C64}" type="presOf" srcId="{ECF00B29-64D1-4917-8F64-646CC0AA76D1}" destId="{D76DDBC9-6949-4356-BC11-1A54E6A4DCDA}" srcOrd="0" destOrd="0" presId="urn:microsoft.com/office/officeart/2005/8/layout/hierarchy4"/>
    <dgm:cxn modelId="{A4325F3F-8175-43C6-98C6-BB1426CFA1E9}" type="presOf" srcId="{FEC6BEA2-6A9F-4A56-8C35-A659F0588914}" destId="{F2701204-1F38-4695-AB60-DA2BD78F26B1}" srcOrd="0" destOrd="0" presId="urn:microsoft.com/office/officeart/2005/8/layout/hierarchy4"/>
    <dgm:cxn modelId="{D134C798-71F0-4D1B-8B2C-34A9D5D93158}" srcId="{815A0D62-55A3-4DAD-8E67-233F8F007E73}" destId="{5CF3A0D6-FB1B-44C2-B87D-F741310D051F}" srcOrd="0" destOrd="0" parTransId="{2F0BD566-2E4D-434C-B48F-57E98077D050}" sibTransId="{0BEF85FA-12D1-4CBC-BFCA-43497CC41DEC}"/>
    <dgm:cxn modelId="{FCB60873-01F8-407F-9534-471C0D0E45E8}" type="presOf" srcId="{9B68D5C3-097C-4BD6-BEE4-A663BC42A201}" destId="{98BE77DD-C47C-4166-AC7F-D3DAF3A12F42}" srcOrd="0" destOrd="0" presId="urn:microsoft.com/office/officeart/2005/8/layout/hierarchy4"/>
    <dgm:cxn modelId="{35943784-29CA-4D8A-9650-152BC4CE0DBB}" type="presOf" srcId="{815A0D62-55A3-4DAD-8E67-233F8F007E73}" destId="{06230908-1392-4952-9321-12C45CBEBCA2}" srcOrd="0" destOrd="0" presId="urn:microsoft.com/office/officeart/2005/8/layout/hierarchy4"/>
    <dgm:cxn modelId="{B3D15D9C-5625-4C5A-AB8F-CF2EEE918372}" type="presOf" srcId="{598D44C2-8C76-4AB4-A3A5-620AFE526164}" destId="{3A6EEECB-708E-4AC2-B437-48C729C88E14}" srcOrd="0" destOrd="0" presId="urn:microsoft.com/office/officeart/2005/8/layout/hierarchy4"/>
    <dgm:cxn modelId="{B635EBBB-9919-4C15-949E-47DF8F709FCB}" srcId="{598D44C2-8C76-4AB4-A3A5-620AFE526164}" destId="{9B68D5C3-097C-4BD6-BEE4-A663BC42A201}" srcOrd="1" destOrd="0" parTransId="{1E8F3E65-42CA-46DE-9BE0-C53BEDE734E3}" sibTransId="{4A0E2AB9-939F-421E-A807-37FDA03A9B28}"/>
    <dgm:cxn modelId="{F494A44B-1308-4EE9-A45F-8FBFFAA3DA97}" type="presOf" srcId="{5CF3A0D6-FB1B-44C2-B87D-F741310D051F}" destId="{9B39CB6E-1DF1-4236-A003-0B62DEAE1E26}" srcOrd="0" destOrd="0" presId="urn:microsoft.com/office/officeart/2005/8/layout/hierarchy4"/>
    <dgm:cxn modelId="{AD6CBA64-7007-4E93-842A-B77BDB4A0AAD}" type="presOf" srcId="{95351DA2-CDD6-4962-817D-9DADC1FF7B3D}" destId="{82B6D451-E81D-44BB-B9E0-13A1368EBAAC}" srcOrd="0" destOrd="0" presId="urn:microsoft.com/office/officeart/2005/8/layout/hierarchy4"/>
    <dgm:cxn modelId="{BFCBA175-10E7-460F-A8E1-213339CE9937}" srcId="{ECF00B29-64D1-4917-8F64-646CC0AA76D1}" destId="{598D44C2-8C76-4AB4-A3A5-620AFE526164}" srcOrd="0" destOrd="0" parTransId="{819D5E01-CFCF-41FE-8C7A-D94D3039E5A7}" sibTransId="{8B6D19FB-A2E5-41A7-ACF5-8262496E0AB4}"/>
    <dgm:cxn modelId="{F54B815F-5125-4486-88E6-C1F6388AD202}" srcId="{ECF00B29-64D1-4917-8F64-646CC0AA76D1}" destId="{815A0D62-55A3-4DAD-8E67-233F8F007E73}" srcOrd="1" destOrd="0" parTransId="{95B7EF94-1EC0-41C9-A247-EAFE87FFE14A}" sibTransId="{206B49D5-E867-4F7C-9EDA-AB75D4E09FF9}"/>
    <dgm:cxn modelId="{306BF8B3-5C62-4140-815C-16BAE878C27A}" srcId="{FEC6BEA2-6A9F-4A56-8C35-A659F0588914}" destId="{ECF00B29-64D1-4917-8F64-646CC0AA76D1}" srcOrd="0" destOrd="0" parTransId="{498CC773-34AF-43E1-85D8-4C798BE18C04}" sibTransId="{6A87B98E-4ABB-4070-AB54-761C7BD1048A}"/>
    <dgm:cxn modelId="{A9CEBE4F-783E-478E-BAFB-A959A7E1AD1D}" srcId="{598D44C2-8C76-4AB4-A3A5-620AFE526164}" destId="{95351DA2-CDD6-4962-817D-9DADC1FF7B3D}" srcOrd="0" destOrd="0" parTransId="{079AF9E2-BB56-4A58-B4C2-026FB760903A}" sibTransId="{0621375C-7F88-4E5B-AF47-AD380DD93114}"/>
    <dgm:cxn modelId="{9E884C0E-F019-49D4-B967-99CB51802DC2}" type="presParOf" srcId="{F2701204-1F38-4695-AB60-DA2BD78F26B1}" destId="{3A19F156-2E81-4789-94A0-A4C863E4C068}" srcOrd="0" destOrd="0" presId="urn:microsoft.com/office/officeart/2005/8/layout/hierarchy4"/>
    <dgm:cxn modelId="{28E9DB14-3A04-42CE-8017-6584E371762F}" type="presParOf" srcId="{3A19F156-2E81-4789-94A0-A4C863E4C068}" destId="{D76DDBC9-6949-4356-BC11-1A54E6A4DCDA}" srcOrd="0" destOrd="0" presId="urn:microsoft.com/office/officeart/2005/8/layout/hierarchy4"/>
    <dgm:cxn modelId="{D88D33D5-49E0-4228-806D-6CD1FAD33A6B}" type="presParOf" srcId="{3A19F156-2E81-4789-94A0-A4C863E4C068}" destId="{85C17CEE-84AA-4806-A487-F26B0464A4AE}" srcOrd="1" destOrd="0" presId="urn:microsoft.com/office/officeart/2005/8/layout/hierarchy4"/>
    <dgm:cxn modelId="{515EDC99-E2D1-4479-AC13-6C6611CA19B8}" type="presParOf" srcId="{3A19F156-2E81-4789-94A0-A4C863E4C068}" destId="{D561616C-EDD4-4D90-B83C-B0F90FB9A8B7}" srcOrd="2" destOrd="0" presId="urn:microsoft.com/office/officeart/2005/8/layout/hierarchy4"/>
    <dgm:cxn modelId="{331773BB-5E58-4C97-BF9B-C3B1DB07349D}" type="presParOf" srcId="{D561616C-EDD4-4D90-B83C-B0F90FB9A8B7}" destId="{F57114C3-274A-4948-975E-3884EEB0645A}" srcOrd="0" destOrd="0" presId="urn:microsoft.com/office/officeart/2005/8/layout/hierarchy4"/>
    <dgm:cxn modelId="{36BCD330-002A-4B45-9FA6-FBCBC48ABB4B}" type="presParOf" srcId="{F57114C3-274A-4948-975E-3884EEB0645A}" destId="{3A6EEECB-708E-4AC2-B437-48C729C88E14}" srcOrd="0" destOrd="0" presId="urn:microsoft.com/office/officeart/2005/8/layout/hierarchy4"/>
    <dgm:cxn modelId="{7AB524EC-F45E-4A62-84B3-EDC3B6FF8F54}" type="presParOf" srcId="{F57114C3-274A-4948-975E-3884EEB0645A}" destId="{F689260D-4B07-4714-80D4-FF585A4074A6}" srcOrd="1" destOrd="0" presId="urn:microsoft.com/office/officeart/2005/8/layout/hierarchy4"/>
    <dgm:cxn modelId="{BA1E2326-517A-4E80-BC18-A11779D1278F}" type="presParOf" srcId="{F57114C3-274A-4948-975E-3884EEB0645A}" destId="{2212BE27-51F5-477D-AC09-A4E04D4F5344}" srcOrd="2" destOrd="0" presId="urn:microsoft.com/office/officeart/2005/8/layout/hierarchy4"/>
    <dgm:cxn modelId="{2E15074F-8018-44D4-AF52-D44FBD97DB24}" type="presParOf" srcId="{2212BE27-51F5-477D-AC09-A4E04D4F5344}" destId="{C2266768-8639-45CF-8394-FD428CECF0AD}" srcOrd="0" destOrd="0" presId="urn:microsoft.com/office/officeart/2005/8/layout/hierarchy4"/>
    <dgm:cxn modelId="{5046B4D0-3DFF-405D-A498-6D82E3C888EB}" type="presParOf" srcId="{C2266768-8639-45CF-8394-FD428CECF0AD}" destId="{82B6D451-E81D-44BB-B9E0-13A1368EBAAC}" srcOrd="0" destOrd="0" presId="urn:microsoft.com/office/officeart/2005/8/layout/hierarchy4"/>
    <dgm:cxn modelId="{F71FC89F-4715-492E-8FB3-81D6DE9249E1}" type="presParOf" srcId="{C2266768-8639-45CF-8394-FD428CECF0AD}" destId="{D1F246DE-8A67-41F1-9CA9-E2CADBEF4737}" srcOrd="1" destOrd="0" presId="urn:microsoft.com/office/officeart/2005/8/layout/hierarchy4"/>
    <dgm:cxn modelId="{36747CFA-7A2C-4682-8ECF-8410B27375DA}" type="presParOf" srcId="{2212BE27-51F5-477D-AC09-A4E04D4F5344}" destId="{A575BE70-FA24-4126-8C76-E94FFC81A1C4}" srcOrd="1" destOrd="0" presId="urn:microsoft.com/office/officeart/2005/8/layout/hierarchy4"/>
    <dgm:cxn modelId="{294C7771-2EB4-4340-B926-BB0D9C76EE77}" type="presParOf" srcId="{2212BE27-51F5-477D-AC09-A4E04D4F5344}" destId="{68C86D38-F6F8-4CAD-820F-8ABB9AF8F9D1}" srcOrd="2" destOrd="0" presId="urn:microsoft.com/office/officeart/2005/8/layout/hierarchy4"/>
    <dgm:cxn modelId="{462A77F9-C3ED-4F66-8E38-98B5DE8CDEDB}" type="presParOf" srcId="{68C86D38-F6F8-4CAD-820F-8ABB9AF8F9D1}" destId="{98BE77DD-C47C-4166-AC7F-D3DAF3A12F42}" srcOrd="0" destOrd="0" presId="urn:microsoft.com/office/officeart/2005/8/layout/hierarchy4"/>
    <dgm:cxn modelId="{BACF1038-DFB2-4FA1-8E57-4DC63BC787E0}" type="presParOf" srcId="{68C86D38-F6F8-4CAD-820F-8ABB9AF8F9D1}" destId="{7F4BD630-65D4-47C4-B64F-EF64728B4209}" srcOrd="1" destOrd="0" presId="urn:microsoft.com/office/officeart/2005/8/layout/hierarchy4"/>
    <dgm:cxn modelId="{E9A9075F-7617-4150-975C-0F6E1D4B5F4A}" type="presParOf" srcId="{D561616C-EDD4-4D90-B83C-B0F90FB9A8B7}" destId="{A69F35BB-2063-4555-A448-9CEA94B33A13}" srcOrd="1" destOrd="0" presId="urn:microsoft.com/office/officeart/2005/8/layout/hierarchy4"/>
    <dgm:cxn modelId="{87CD6598-5D53-43B7-A331-1E621CEF56CB}" type="presParOf" srcId="{D561616C-EDD4-4D90-B83C-B0F90FB9A8B7}" destId="{3E7189A5-7513-4038-8EC7-E00161DEF96D}" srcOrd="2" destOrd="0" presId="urn:microsoft.com/office/officeart/2005/8/layout/hierarchy4"/>
    <dgm:cxn modelId="{2B120524-2981-484F-BF74-1CAC6BEBF1D0}" type="presParOf" srcId="{3E7189A5-7513-4038-8EC7-E00161DEF96D}" destId="{06230908-1392-4952-9321-12C45CBEBCA2}" srcOrd="0" destOrd="0" presId="urn:microsoft.com/office/officeart/2005/8/layout/hierarchy4"/>
    <dgm:cxn modelId="{40EF0F02-B0AD-4170-8F8C-0392EB6171A7}" type="presParOf" srcId="{3E7189A5-7513-4038-8EC7-E00161DEF96D}" destId="{1170CDB3-7F73-47B0-BA75-32B41CB0CB36}" srcOrd="1" destOrd="0" presId="urn:microsoft.com/office/officeart/2005/8/layout/hierarchy4"/>
    <dgm:cxn modelId="{0427B0FF-3679-4665-AC6D-3609E5405A22}" type="presParOf" srcId="{3E7189A5-7513-4038-8EC7-E00161DEF96D}" destId="{D14BA1D8-1092-4A67-BB6E-21437002A573}" srcOrd="2" destOrd="0" presId="urn:microsoft.com/office/officeart/2005/8/layout/hierarchy4"/>
    <dgm:cxn modelId="{2DECB00F-EF71-47D6-AB84-67708FB082D3}" type="presParOf" srcId="{D14BA1D8-1092-4A67-BB6E-21437002A573}" destId="{808842F2-294F-4FE4-A745-3D9552EFAA8E}" srcOrd="0" destOrd="0" presId="urn:microsoft.com/office/officeart/2005/8/layout/hierarchy4"/>
    <dgm:cxn modelId="{F125B59B-4928-419B-9EC1-1732AF43D9BC}" type="presParOf" srcId="{808842F2-294F-4FE4-A745-3D9552EFAA8E}" destId="{9B39CB6E-1DF1-4236-A003-0B62DEAE1E26}" srcOrd="0" destOrd="0" presId="urn:microsoft.com/office/officeart/2005/8/layout/hierarchy4"/>
    <dgm:cxn modelId="{897FB474-BF34-40AC-B38E-BF19D074FA90}" type="presParOf" srcId="{808842F2-294F-4FE4-A745-3D9552EFAA8E}" destId="{9EE8B3E1-86C2-450D-97DB-24BF473BD00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261D3-A49D-40A9-BA71-B32C3D2A43CD}">
      <dsp:nvSpPr>
        <dsp:cNvPr id="0" name=""/>
        <dsp:cNvSpPr/>
      </dsp:nvSpPr>
      <dsp:spPr>
        <a:xfrm>
          <a:off x="0" y="5073622"/>
          <a:ext cx="5374026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CC06F-9ED0-4288-B770-5E11E642B150}">
      <dsp:nvSpPr>
        <dsp:cNvPr id="0" name=""/>
        <dsp:cNvSpPr/>
      </dsp:nvSpPr>
      <dsp:spPr>
        <a:xfrm>
          <a:off x="0" y="2596938"/>
          <a:ext cx="5374026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7E6BA-15DA-469E-B613-EB2D310951BD}">
      <dsp:nvSpPr>
        <dsp:cNvPr id="0" name=""/>
        <dsp:cNvSpPr/>
      </dsp:nvSpPr>
      <dsp:spPr>
        <a:xfrm>
          <a:off x="1390009" y="360581"/>
          <a:ext cx="3948066" cy="301878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Stakeholder and BH Think Tank Engagement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Medi-Cal Incentive Program to increase BH in Schools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School Linked Capacity and Infrastructure Grants to Schools, Providers and CBOs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BH Evidence -Based Program Grants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BH Continuum Infrastructure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BH Workforce Expansion </a:t>
          </a:r>
          <a:endParaRPr lang="en-US" sz="1800" kern="1200" dirty="0"/>
        </a:p>
      </dsp:txBody>
      <dsp:txXfrm>
        <a:off x="1390009" y="360581"/>
        <a:ext cx="3948066" cy="3018788"/>
      </dsp:txXfrm>
    </dsp:sp>
    <dsp:sp modelId="{D204EF15-8431-4334-8D9D-DA59C96242BA}">
      <dsp:nvSpPr>
        <dsp:cNvPr id="0" name=""/>
        <dsp:cNvSpPr/>
      </dsp:nvSpPr>
      <dsp:spPr>
        <a:xfrm>
          <a:off x="0" y="838229"/>
          <a:ext cx="1397246" cy="175870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>
              <a:solidFill>
                <a:schemeClr val="tx1"/>
              </a:solidFill>
            </a:rPr>
            <a:t>2022</a:t>
          </a:r>
          <a:endParaRPr lang="en-US" sz="5400" kern="1200" dirty="0">
            <a:solidFill>
              <a:schemeClr val="tx1"/>
            </a:solidFill>
          </a:endParaRPr>
        </a:p>
      </dsp:txBody>
      <dsp:txXfrm>
        <a:off x="68220" y="906449"/>
        <a:ext cx="1260806" cy="1690488"/>
      </dsp:txXfrm>
    </dsp:sp>
    <dsp:sp modelId="{0EAB9E43-8117-47B4-8C95-CB3B5C28DBEC}">
      <dsp:nvSpPr>
        <dsp:cNvPr id="0" name=""/>
        <dsp:cNvSpPr/>
      </dsp:nvSpPr>
      <dsp:spPr>
        <a:xfrm>
          <a:off x="1375652" y="3525615"/>
          <a:ext cx="3976779" cy="157230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Continue Stakeholder Engagement, Incentives, Infrastructure Grants, and Workforce Expansion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Provider Training of Virtual Platform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Public Awareness Campaign</a:t>
          </a:r>
          <a:endParaRPr lang="en-US" sz="1800" kern="1200" dirty="0"/>
        </a:p>
      </dsp:txBody>
      <dsp:txXfrm>
        <a:off x="1375652" y="3525615"/>
        <a:ext cx="3976779" cy="1572303"/>
      </dsp:txXfrm>
    </dsp:sp>
    <dsp:sp modelId="{2C2FB30B-38D4-4294-BDC4-3776E36CBA7C}">
      <dsp:nvSpPr>
        <dsp:cNvPr id="0" name=""/>
        <dsp:cNvSpPr/>
      </dsp:nvSpPr>
      <dsp:spPr>
        <a:xfrm>
          <a:off x="0" y="3418501"/>
          <a:ext cx="1397246" cy="175870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>
              <a:solidFill>
                <a:schemeClr val="tx1"/>
              </a:solidFill>
            </a:rPr>
            <a:t>2023</a:t>
          </a:r>
          <a:endParaRPr lang="en-US" sz="5400" kern="1200" dirty="0">
            <a:solidFill>
              <a:schemeClr val="tx1"/>
            </a:solidFill>
          </a:endParaRPr>
        </a:p>
      </dsp:txBody>
      <dsp:txXfrm>
        <a:off x="68220" y="3486721"/>
        <a:ext cx="1260806" cy="16904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A4976-F03C-42D7-B7FC-068F80328F0D}">
      <dsp:nvSpPr>
        <dsp:cNvPr id="0" name=""/>
        <dsp:cNvSpPr/>
      </dsp:nvSpPr>
      <dsp:spPr>
        <a:xfrm>
          <a:off x="1931998" y="1708611"/>
          <a:ext cx="1342212" cy="1890601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2024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Launch Virtual Platform </a:t>
          </a:r>
          <a:endParaRPr lang="en-US" sz="1400" kern="1200" dirty="0"/>
        </a:p>
      </dsp:txBody>
      <dsp:txXfrm>
        <a:off x="2128560" y="1985483"/>
        <a:ext cx="949088" cy="1336857"/>
      </dsp:txXfrm>
    </dsp:sp>
    <dsp:sp modelId="{CBF07B8E-578C-4545-8E4E-4B5D495F803B}">
      <dsp:nvSpPr>
        <dsp:cNvPr id="0" name=""/>
        <dsp:cNvSpPr/>
      </dsp:nvSpPr>
      <dsp:spPr>
        <a:xfrm>
          <a:off x="1828794" y="260811"/>
          <a:ext cx="1573459" cy="1407639"/>
        </a:xfrm>
        <a:prstGeom prst="ellipse">
          <a:avLst/>
        </a:prstGeom>
        <a:solidFill>
          <a:schemeClr val="accent1">
            <a:shade val="80000"/>
            <a:alpha val="50000"/>
            <a:hueOff val="-14096"/>
            <a:satOff val="-31506"/>
            <a:lumOff val="20646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Statewide BH Network in Schools</a:t>
          </a:r>
          <a:endParaRPr lang="en-US" sz="1400" b="1" kern="1200" dirty="0"/>
        </a:p>
      </dsp:txBody>
      <dsp:txXfrm>
        <a:off x="2059222" y="466955"/>
        <a:ext cx="1112603" cy="995351"/>
      </dsp:txXfrm>
    </dsp:sp>
    <dsp:sp modelId="{929B7FAE-982D-40B4-876D-5905ED636FEC}">
      <dsp:nvSpPr>
        <dsp:cNvPr id="0" name=""/>
        <dsp:cNvSpPr/>
      </dsp:nvSpPr>
      <dsp:spPr>
        <a:xfrm>
          <a:off x="2936020" y="1873021"/>
          <a:ext cx="1146086" cy="1359583"/>
        </a:xfrm>
        <a:prstGeom prst="ellipse">
          <a:avLst/>
        </a:prstGeom>
        <a:solidFill>
          <a:schemeClr val="accent1">
            <a:shade val="80000"/>
            <a:alpha val="50000"/>
            <a:hueOff val="-28192"/>
            <a:satOff val="-63011"/>
            <a:lumOff val="41292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eConsult</a:t>
          </a:r>
          <a:endParaRPr lang="en-US" sz="1400" b="1" kern="1200" dirty="0"/>
        </a:p>
      </dsp:txBody>
      <dsp:txXfrm>
        <a:off x="3103860" y="2072127"/>
        <a:ext cx="810406" cy="961371"/>
      </dsp:txXfrm>
    </dsp:sp>
    <dsp:sp modelId="{109C9851-17E8-48B8-ACA8-E5222CE6F37E}">
      <dsp:nvSpPr>
        <dsp:cNvPr id="0" name=""/>
        <dsp:cNvSpPr/>
      </dsp:nvSpPr>
      <dsp:spPr>
        <a:xfrm>
          <a:off x="994241" y="1937213"/>
          <a:ext cx="1300743" cy="1333907"/>
        </a:xfrm>
        <a:prstGeom prst="ellipse">
          <a:avLst/>
        </a:prstGeom>
        <a:solidFill>
          <a:schemeClr val="accent1">
            <a:shade val="80000"/>
            <a:alpha val="50000"/>
            <a:hueOff val="-28192"/>
            <a:satOff val="-63011"/>
            <a:lumOff val="41292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Statewide CBO Network </a:t>
          </a:r>
          <a:endParaRPr lang="en-US" sz="1200" b="1" kern="1200" dirty="0"/>
        </a:p>
      </dsp:txBody>
      <dsp:txXfrm>
        <a:off x="1184730" y="2132559"/>
        <a:ext cx="919765" cy="943215"/>
      </dsp:txXfrm>
    </dsp:sp>
    <dsp:sp modelId="{95824591-2FF3-4361-8FA7-E0C319BAA7B9}">
      <dsp:nvSpPr>
        <dsp:cNvPr id="0" name=""/>
        <dsp:cNvSpPr/>
      </dsp:nvSpPr>
      <dsp:spPr>
        <a:xfrm>
          <a:off x="1905001" y="3613603"/>
          <a:ext cx="1407639" cy="1497348"/>
        </a:xfrm>
        <a:prstGeom prst="ellipse">
          <a:avLst/>
        </a:prstGeom>
        <a:solidFill>
          <a:schemeClr val="accent1">
            <a:shade val="80000"/>
            <a:alpha val="50000"/>
            <a:hueOff val="-14096"/>
            <a:satOff val="-31506"/>
            <a:lumOff val="20646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Statewide Fee Schedule  for BH Services in Schools</a:t>
          </a:r>
          <a:endParaRPr lang="en-US" sz="1400" b="1" kern="1200" dirty="0"/>
        </a:p>
      </dsp:txBody>
      <dsp:txXfrm>
        <a:off x="2111145" y="3832885"/>
        <a:ext cx="995351" cy="1058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DDBC9-6949-4356-BC11-1A54E6A4DCDA}">
      <dsp:nvSpPr>
        <dsp:cNvPr id="0" name=""/>
        <dsp:cNvSpPr/>
      </dsp:nvSpPr>
      <dsp:spPr>
        <a:xfrm>
          <a:off x="783" y="0"/>
          <a:ext cx="6823302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u="none" kern="1200" dirty="0" smtClean="0">
              <a:solidFill>
                <a:schemeClr val="tx1"/>
              </a:solidFill>
            </a:rPr>
            <a:t>Local Educational Agency Billing Option Program and SB 75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2931" y="42148"/>
        <a:ext cx="6739006" cy="1354739"/>
      </dsp:txXfrm>
    </dsp:sp>
    <dsp:sp modelId="{3A6EEECB-708E-4AC2-B437-48C729C88E14}">
      <dsp:nvSpPr>
        <dsp:cNvPr id="0" name=""/>
        <dsp:cNvSpPr/>
      </dsp:nvSpPr>
      <dsp:spPr>
        <a:xfrm>
          <a:off x="783" y="1561553"/>
          <a:ext cx="4457192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u="none" kern="1200" dirty="0" smtClean="0">
              <a:solidFill>
                <a:schemeClr val="tx1"/>
              </a:solidFill>
            </a:rPr>
            <a:t>School-Based Administrative Activities 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42931" y="1603701"/>
        <a:ext cx="4372896" cy="1354739"/>
      </dsp:txXfrm>
    </dsp:sp>
    <dsp:sp modelId="{82B6D451-E81D-44BB-B9E0-13A1368EBAAC}">
      <dsp:nvSpPr>
        <dsp:cNvPr id="0" name=""/>
        <dsp:cNvSpPr/>
      </dsp:nvSpPr>
      <dsp:spPr>
        <a:xfrm>
          <a:off x="783" y="3121144"/>
          <a:ext cx="2182758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none" kern="1200" dirty="0" smtClean="0">
              <a:solidFill>
                <a:schemeClr val="tx1"/>
              </a:solidFill>
            </a:rPr>
            <a:t>2022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none" kern="1200" dirty="0" smtClean="0">
              <a:solidFill>
                <a:schemeClr val="tx1"/>
              </a:solidFill>
            </a:rPr>
            <a:t>School BH Incentive Program </a:t>
          </a:r>
          <a:endParaRPr lang="en-US" sz="1700" u="none" kern="1200" dirty="0">
            <a:solidFill>
              <a:schemeClr val="tx1"/>
            </a:solidFill>
          </a:endParaRPr>
        </a:p>
      </dsp:txBody>
      <dsp:txXfrm>
        <a:off x="42931" y="3163292"/>
        <a:ext cx="2098462" cy="1354739"/>
      </dsp:txXfrm>
    </dsp:sp>
    <dsp:sp modelId="{98BE77DD-C47C-4166-AC7F-D3DAF3A12F42}">
      <dsp:nvSpPr>
        <dsp:cNvPr id="0" name=""/>
        <dsp:cNvSpPr/>
      </dsp:nvSpPr>
      <dsp:spPr>
        <a:xfrm>
          <a:off x="2275217" y="3121144"/>
          <a:ext cx="2182758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none" kern="1200" dirty="0" smtClean="0">
              <a:solidFill>
                <a:schemeClr val="tx1"/>
              </a:solidFill>
            </a:rPr>
            <a:t>2024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none" kern="1200" dirty="0" smtClean="0">
              <a:solidFill>
                <a:schemeClr val="tx1"/>
              </a:solidFill>
            </a:rPr>
            <a:t>Children and Youth Behavioral Health Initiative</a:t>
          </a:r>
          <a:endParaRPr lang="en-US" sz="1700" u="none" kern="1200" dirty="0">
            <a:solidFill>
              <a:schemeClr val="tx1"/>
            </a:solidFill>
          </a:endParaRPr>
        </a:p>
      </dsp:txBody>
      <dsp:txXfrm>
        <a:off x="2317365" y="3163292"/>
        <a:ext cx="2098462" cy="1354739"/>
      </dsp:txXfrm>
    </dsp:sp>
    <dsp:sp modelId="{06230908-1392-4952-9321-12C45CBEBCA2}">
      <dsp:nvSpPr>
        <dsp:cNvPr id="0" name=""/>
        <dsp:cNvSpPr/>
      </dsp:nvSpPr>
      <dsp:spPr>
        <a:xfrm>
          <a:off x="4641327" y="1561553"/>
          <a:ext cx="2182758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Medical Therapy Units (CCS)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4683475" y="1603701"/>
        <a:ext cx="2098462" cy="1354739"/>
      </dsp:txXfrm>
    </dsp:sp>
    <dsp:sp modelId="{9B39CB6E-1DF1-4236-A003-0B62DEAE1E26}">
      <dsp:nvSpPr>
        <dsp:cNvPr id="0" name=""/>
        <dsp:cNvSpPr/>
      </dsp:nvSpPr>
      <dsp:spPr>
        <a:xfrm>
          <a:off x="4641327" y="3121144"/>
          <a:ext cx="2182758" cy="1439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 2024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Require all Medi-Cal MCPs provide Medi-Cal Services in Schools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4683475" y="3163292"/>
        <a:ext cx="2098462" cy="1354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78382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7" tIns="47549" rIns="95097" bIns="47549" numCol="1" anchor="t" anchorCtr="0" compatLnSpc="1">
            <a:prstTxWarp prst="textNoShape">
              <a:avLst/>
            </a:prstTxWarp>
          </a:bodyPr>
          <a:lstStyle>
            <a:lvl1pPr defTabSz="95106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87" y="1"/>
            <a:ext cx="3078382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7" tIns="47549" rIns="95097" bIns="47549" numCol="1" anchor="t" anchorCtr="0" compatLnSpc="1">
            <a:prstTxWarp prst="textNoShape">
              <a:avLst/>
            </a:prstTxWarp>
          </a:bodyPr>
          <a:lstStyle>
            <a:lvl1pPr algn="r" defTabSz="95106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265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1" y="4460170"/>
            <a:ext cx="5680694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7" tIns="47549" rIns="95097" bIns="47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917129"/>
            <a:ext cx="3078382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7" tIns="47549" rIns="95097" bIns="47549" numCol="1" anchor="b" anchorCtr="0" compatLnSpc="1">
            <a:prstTxWarp prst="textNoShape">
              <a:avLst/>
            </a:prstTxWarp>
          </a:bodyPr>
          <a:lstStyle>
            <a:lvl1pPr defTabSz="95106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87" y="8917129"/>
            <a:ext cx="3078382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7" tIns="47549" rIns="95097" bIns="47549" numCol="1" anchor="b" anchorCtr="0" compatLnSpc="1">
            <a:prstTxWarp prst="textNoShape">
              <a:avLst/>
            </a:prstTxWarp>
          </a:bodyPr>
          <a:lstStyle>
            <a:lvl1pPr algn="r" defTabSz="951068" eaLnBrk="0" hangingPunct="0">
              <a:defRPr sz="1300">
                <a:latin typeface="Times New Roman" pitchFamily="18" charset="0"/>
              </a:defRPr>
            </a:lvl1pPr>
          </a:lstStyle>
          <a:p>
            <a:fld id="{F1C0EC03-EEBD-407D-A806-670E0B4B27B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86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CB558-C9BA-432B-9431-8008F6FA11C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703263"/>
            <a:ext cx="4695825" cy="3521075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1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3325" y="703263"/>
            <a:ext cx="46958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CJ</a:t>
            </a:r>
            <a:r>
              <a:rPr lang="en-US" baseline="0" dirty="0"/>
              <a:t> population is a focus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0EC03-EEBD-407D-A806-670E0B4B27BF}" type="slidenum">
              <a:rPr lang="en-US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0184B-3B35-42BC-9C5B-E15596FE4A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5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EBP/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Community Defined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 to put 10% ($42.9 million) to OAC through an MOU with DHCS. Shifted funding source to General Fund.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550A4-D8AB-413D-A2AD-EC2857D433E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23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0EC03-EEBD-407D-A806-670E0B4B27B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2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0184B-3B35-42BC-9C5B-E15596FE4A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4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image" Target="../media/image3.emf"/><Relationship Id="rId5" Type="http://schemas.openxmlformats.org/officeDocument/2006/relationships/tags" Target="../tags/tag4.xml"/><Relationship Id="rId10" Type="http://schemas.openxmlformats.org/officeDocument/2006/relationships/oleObject" Target="../embeddings/oleObject1.bin"/><Relationship Id="rId4" Type="http://schemas.openxmlformats.org/officeDocument/2006/relationships/tags" Target="../tags/tag3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1" y="1524000"/>
            <a:ext cx="7623175" cy="1752600"/>
          </a:xfrm>
        </p:spPr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 i="1">
                <a:latin typeface="+mn-lt"/>
              </a:defRPr>
            </a:lvl1pPr>
          </a:lstStyle>
          <a:p>
            <a:r>
              <a:rPr lang="en-US" altLang="en-US"/>
              <a:t>Click to edit Master subtitle style</a:t>
            </a:r>
            <a:endParaRPr lang="en-US" altLang="en-US" dirty="0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7C95B6-3613-4146-B754-BA6351BD38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18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2977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1864" name="Line 8"/>
          <p:cNvSpPr>
            <a:spLocks noChangeShapeType="1"/>
          </p:cNvSpPr>
          <p:nvPr/>
        </p:nvSpPr>
        <p:spPr bwMode="auto">
          <a:xfrm>
            <a:off x="1981201" y="3962400"/>
            <a:ext cx="6511925" cy="0"/>
          </a:xfrm>
          <a:prstGeom prst="line">
            <a:avLst/>
          </a:prstGeom>
          <a:noFill/>
          <a:ln w="19050">
            <a:solidFill>
              <a:srgbClr val="2977C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91" y="108517"/>
            <a:ext cx="1828800" cy="9582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accent5"/>
              </a:buClr>
              <a:defRPr/>
            </a:lvl1pPr>
            <a:lvl3pPr>
              <a:buClr>
                <a:schemeClr val="accent5"/>
              </a:buClr>
              <a:defRPr/>
            </a:lvl3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CFD347-0BA2-47FD-9339-7990857D757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>
            <a:lvl1pPr>
              <a:buClr>
                <a:schemeClr val="accent5"/>
              </a:buClr>
              <a:defRPr/>
            </a:lvl1pPr>
            <a:lvl3pPr>
              <a:buClr>
                <a:schemeClr val="accent5"/>
              </a:buClr>
              <a:defRPr/>
            </a:lvl3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461487-6187-40CF-86DA-F29ECD560D9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3982BF-F60C-4DD1-8806-E222D7EF17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  <a:lvl3pPr>
              <a:buClr>
                <a:schemeClr val="accent5"/>
              </a:buClr>
              <a:defRPr/>
            </a:lvl3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  <a:lvl3pPr>
              <a:buClr>
                <a:schemeClr val="accent5"/>
              </a:buClr>
              <a:defRPr/>
            </a:lvl3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AD71655-7D03-4B66-BE46-B5136A991A5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191" y="1588"/>
          <a:ext cx="1191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1" y="1588"/>
                        <a:ext cx="1191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19063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225"/>
              </a:spcBef>
              <a:spcAft>
                <a:spcPts val="225"/>
              </a:spcAft>
            </a:pPr>
            <a:endParaRPr lang="en-US" sz="1875" b="1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16051" y="637722"/>
            <a:ext cx="8311896" cy="43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b="0" baseline="0" dirty="0"/>
            </a:lvl1pPr>
          </a:lstStyle>
          <a:p>
            <a:pPr lvl="0">
              <a:buNone/>
            </a:pPr>
            <a:r>
              <a:rPr lang="en-US" dirty="0"/>
              <a:t>Click to edit Master subtitle style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8484394" y="6533379"/>
            <a:ext cx="244126" cy="10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58058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675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458058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b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16052" y="6501670"/>
            <a:ext cx="5458396" cy="923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US" sz="600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416051" y="41598"/>
            <a:ext cx="2882504" cy="92333"/>
          </a:xfrm>
          <a:prstGeom prst="rect">
            <a:avLst/>
          </a:prstGeom>
          <a:noFill/>
          <a:ln w="6350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6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 dirty="0"/>
              <a:t>Add tracker</a:t>
            </a:r>
          </a:p>
        </p:txBody>
      </p:sp>
      <p:sp>
        <p:nvSpPr>
          <p:cNvPr id="10" name="2. Slide Title">
            <a:extLst>
              <a:ext uri="{FF2B5EF4-FFF2-40B4-BE49-F238E27FC236}">
                <a16:creationId xmlns:a16="http://schemas.microsoft.com/office/drawing/2014/main" id="{8326FFD0-8389-4032-AAB8-00C262CAF746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416052" y="172213"/>
            <a:ext cx="8311896" cy="4924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39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381E31-9B3B-403F-A467-A692401C8E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D6B27E-599D-4E3A-BB0B-A80842CBBF6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724400"/>
          </a:xfrm>
        </p:spPr>
        <p:txBody>
          <a:bodyPr/>
          <a:lstStyle>
            <a:lvl1pPr>
              <a:buClr>
                <a:schemeClr val="accent5"/>
              </a:buClr>
              <a:defRPr sz="2800"/>
            </a:lvl1pPr>
            <a:lvl2pPr>
              <a:defRPr sz="2400"/>
            </a:lvl2pPr>
            <a:lvl3pPr>
              <a:buClr>
                <a:schemeClr val="accent5"/>
              </a:buClr>
              <a:defRPr sz="2000"/>
            </a:lvl3pPr>
            <a:lvl4pPr>
              <a:defRPr sz="1800"/>
            </a:lvl4pPr>
            <a:lvl5pPr>
              <a:buClr>
                <a:schemeClr val="accent5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724400"/>
          </a:xfrm>
        </p:spPr>
        <p:txBody>
          <a:bodyPr/>
          <a:lstStyle>
            <a:lvl1pPr>
              <a:buClr>
                <a:schemeClr val="accent5"/>
              </a:buClr>
              <a:defRPr sz="2800"/>
            </a:lvl1pPr>
            <a:lvl2pPr>
              <a:defRPr sz="2400"/>
            </a:lvl2pPr>
            <a:lvl3pPr>
              <a:buClr>
                <a:schemeClr val="accent5"/>
              </a:buClr>
              <a:defRPr sz="2000"/>
            </a:lvl3pPr>
            <a:lvl4pPr>
              <a:defRPr sz="1800"/>
            </a:lvl4pPr>
            <a:lvl5pPr>
              <a:buClr>
                <a:schemeClr val="accent5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56990C-5E48-4A1F-854A-B3F0ADC2BA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accent5"/>
              </a:buClr>
              <a:defRPr sz="2400"/>
            </a:lvl1pPr>
            <a:lvl2pPr>
              <a:defRPr sz="2000"/>
            </a:lvl2pPr>
            <a:lvl3pPr>
              <a:buClr>
                <a:schemeClr val="accent5"/>
              </a:buClr>
              <a:defRPr sz="1800"/>
            </a:lvl3pPr>
            <a:lvl4pPr>
              <a:defRPr sz="1600"/>
            </a:lvl4pPr>
            <a:lvl5pPr>
              <a:buClr>
                <a:schemeClr val="accent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buClr>
                <a:schemeClr val="accent5"/>
              </a:buClr>
              <a:defRPr sz="2400"/>
            </a:lvl1pPr>
            <a:lvl2pPr>
              <a:defRPr sz="2000"/>
            </a:lvl2pPr>
            <a:lvl3pPr>
              <a:buClr>
                <a:schemeClr val="accent5"/>
              </a:buClr>
              <a:defRPr sz="1800"/>
            </a:lvl3pPr>
            <a:lvl4pPr>
              <a:defRPr sz="1600"/>
            </a:lvl4pPr>
            <a:lvl5pPr>
              <a:buClr>
                <a:schemeClr val="accent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59C5E-5FEE-4984-97B3-C93DC8BC9B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D91B40-0EC4-4287-861C-1DFFDDF36B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2720F5-7FDC-4144-9C06-65213EDF821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buClr>
                <a:schemeClr val="accent5"/>
              </a:buClr>
              <a:defRPr sz="3200"/>
            </a:lvl1pPr>
            <a:lvl2pPr>
              <a:defRPr sz="2800"/>
            </a:lvl2pPr>
            <a:lvl3pPr>
              <a:buClr>
                <a:schemeClr val="accent5"/>
              </a:buClr>
              <a:defRPr sz="2400"/>
            </a:lvl3pPr>
            <a:lvl4pPr>
              <a:defRPr sz="2000"/>
            </a:lvl4pPr>
            <a:lvl5pPr>
              <a:buClr>
                <a:schemeClr val="accent5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74CEB8-7999-4F5C-A1BB-AF81384A6DE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455B14-183F-42C5-8EB7-A5B6B6710B1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5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/>
                <a:cs typeface="Calibri"/>
              </a:defRPr>
            </a:lvl1pPr>
          </a:lstStyle>
          <a:p>
            <a:endParaRPr lang="en-US" altLang="en-US" dirty="0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cs typeface="Calibri"/>
              </a:defRPr>
            </a:lvl1pPr>
          </a:lstStyle>
          <a:p>
            <a:fld id="{36AB391A-ECD5-4A43-B137-921EB0CFCE1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208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2977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2977C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43272"/>
            <a:ext cx="1097280" cy="5749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0">
          <a:solidFill>
            <a:schemeClr val="tx1"/>
          </a:solidFill>
          <a:latin typeface="Calibri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Gaston" pitchFamily="2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rgbClr val="EF17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rgbClr val="EF17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rgbClr val="EF17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rgbClr val="EF17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anie.welch@chhs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5.emf"/><Relationship Id="rId18" Type="http://schemas.openxmlformats.org/officeDocument/2006/relationships/image" Target="../media/image12.svg"/><Relationship Id="rId26" Type="http://schemas.openxmlformats.org/officeDocument/2006/relationships/image" Target="../media/image20.svg"/><Relationship Id="rId3" Type="http://schemas.openxmlformats.org/officeDocument/2006/relationships/tags" Target="../tags/tag9.xml"/><Relationship Id="rId21" Type="http://schemas.openxmlformats.org/officeDocument/2006/relationships/image" Target="../media/image9.png"/><Relationship Id="rId7" Type="http://schemas.openxmlformats.org/officeDocument/2006/relationships/tags" Target="../tags/tag13.xml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7.png"/><Relationship Id="rId25" Type="http://schemas.openxmlformats.org/officeDocument/2006/relationships/image" Target="../media/image11.png"/><Relationship Id="rId2" Type="http://schemas.openxmlformats.org/officeDocument/2006/relationships/tags" Target="../tags/tag8.xml"/><Relationship Id="rId16" Type="http://schemas.openxmlformats.org/officeDocument/2006/relationships/image" Target="../media/image10.svg"/><Relationship Id="rId20" Type="http://schemas.openxmlformats.org/officeDocument/2006/relationships/image" Target="../media/image14.svg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11" Type="http://schemas.openxmlformats.org/officeDocument/2006/relationships/slideLayout" Target="../slideLayouts/slideLayout14.xml"/><Relationship Id="rId24" Type="http://schemas.openxmlformats.org/officeDocument/2006/relationships/image" Target="../media/image18.svg"/><Relationship Id="rId5" Type="http://schemas.openxmlformats.org/officeDocument/2006/relationships/tags" Target="../tags/tag11.xml"/><Relationship Id="rId23" Type="http://schemas.openxmlformats.org/officeDocument/2006/relationships/image" Target="../media/image10.png"/><Relationship Id="rId10" Type="http://schemas.openxmlformats.org/officeDocument/2006/relationships/tags" Target="../tags/tag16.xml"/><Relationship Id="rId19" Type="http://schemas.openxmlformats.org/officeDocument/2006/relationships/image" Target="../media/image8.png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image" Target="../media/image6.png"/><Relationship Id="rId22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11" Type="http://schemas.openxmlformats.org/officeDocument/2006/relationships/image" Target="../media/image5.emf"/><Relationship Id="rId5" Type="http://schemas.openxmlformats.org/officeDocument/2006/relationships/tags" Target="../tags/tag20.xml"/><Relationship Id="rId10" Type="http://schemas.openxmlformats.org/officeDocument/2006/relationships/oleObject" Target="../embeddings/oleObject3.bin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620000" cy="3810000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Children and Youth Behavioral Health  Initiative (CYBHI)</a:t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CCESEA</a:t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All Superintendents Meeting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486400"/>
            <a:ext cx="7696200" cy="609600"/>
          </a:xfrm>
        </p:spPr>
        <p:txBody>
          <a:bodyPr/>
          <a:lstStyle/>
          <a:p>
            <a:r>
              <a:rPr lang="en-US" sz="1600" b="0" dirty="0" smtClean="0"/>
              <a:t>California Health and Human Services Agency (</a:t>
            </a:r>
            <a:r>
              <a:rPr lang="en-US" sz="1600" b="0" dirty="0" err="1" smtClean="0"/>
              <a:t>CalHHS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California Department of Health Care Services (DHCS) </a:t>
            </a:r>
            <a:endParaRPr lang="en-US" sz="16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655" y="266902"/>
            <a:ext cx="7886700" cy="99417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School-Based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67290288"/>
              </p:ext>
            </p:extLst>
          </p:nvPr>
        </p:nvGraphicFramePr>
        <p:xfrm>
          <a:off x="464655" y="1261074"/>
          <a:ext cx="6824869" cy="4562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93885" y="1228866"/>
            <a:ext cx="1488385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n w="0"/>
              </a:rPr>
              <a:t>Standardize,  Simplify, and Expand School-Based LEA Services and Billing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00731" y="3733800"/>
            <a:ext cx="1381539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 w="0"/>
              </a:rPr>
              <a:t>Increase Access to Medi-Cal Services in Schools Paid by MCPs</a:t>
            </a:r>
            <a:endParaRPr lang="en-US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370919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</a:t>
            </a:r>
            <a:br>
              <a:rPr lang="en-US" sz="3600" dirty="0"/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2"/>
            <a:ext cx="8229600" cy="4987925"/>
          </a:xfrm>
        </p:spPr>
        <p:txBody>
          <a:bodyPr/>
          <a:lstStyle/>
          <a:p>
            <a:pPr marL="0" indent="0" algn="ctr">
              <a:spcBef>
                <a:spcPct val="30000"/>
              </a:spcBef>
              <a:buClrTx/>
              <a:buSzTx/>
              <a:buNone/>
            </a:pPr>
            <a:endParaRPr kumimoji="1" lang="en-US" sz="4000" kern="1200" dirty="0" smtClean="0">
              <a:solidFill>
                <a:srgbClr val="000000"/>
              </a:solidFill>
              <a:cs typeface="Arial" charset="0"/>
            </a:endParaRPr>
          </a:p>
          <a:p>
            <a:pPr marL="0" indent="0" algn="ctr">
              <a:spcBef>
                <a:spcPct val="30000"/>
              </a:spcBef>
              <a:buClrTx/>
              <a:buSzTx/>
              <a:buNone/>
            </a:pPr>
            <a:r>
              <a:rPr kumimoji="1" lang="en-US" sz="4000" kern="1200" dirty="0" smtClean="0">
                <a:solidFill>
                  <a:srgbClr val="000000"/>
                </a:solidFill>
                <a:cs typeface="Arial" charset="0"/>
              </a:rPr>
              <a:t>Thank You!</a:t>
            </a:r>
          </a:p>
          <a:p>
            <a:pPr marL="0" indent="0" algn="ctr">
              <a:spcBef>
                <a:spcPct val="30000"/>
              </a:spcBef>
              <a:buClrTx/>
              <a:buSzTx/>
              <a:buNone/>
            </a:pPr>
            <a:endParaRPr kumimoji="1" lang="en-US" sz="4000" kern="1200" dirty="0" smtClean="0">
              <a:solidFill>
                <a:srgbClr val="000000"/>
              </a:solidFill>
              <a:cs typeface="Arial" charset="0"/>
              <a:hlinkClick r:id="rId2"/>
            </a:endParaRPr>
          </a:p>
          <a:p>
            <a:pPr marL="0" indent="0" algn="ctr">
              <a:spcBef>
                <a:spcPct val="30000"/>
              </a:spcBef>
              <a:buClrTx/>
              <a:buSzTx/>
              <a:buNone/>
            </a:pPr>
            <a:r>
              <a:rPr kumimoji="1" lang="en-US" sz="4000" kern="1200" dirty="0" smtClean="0">
                <a:solidFill>
                  <a:srgbClr val="000000"/>
                </a:solidFill>
                <a:cs typeface="Arial" charset="0"/>
                <a:hlinkClick r:id="rId2"/>
              </a:rPr>
              <a:t>Stephanie.welch@chhs.ca.gov</a:t>
            </a:r>
            <a:r>
              <a:rPr kumimoji="1" lang="en-US" sz="4000" kern="1200" dirty="0" smtClean="0">
                <a:solidFill>
                  <a:srgbClr val="000000"/>
                </a:solidFill>
                <a:cs typeface="Arial" charset="0"/>
              </a:rPr>
              <a:t> </a:t>
            </a:r>
            <a:endParaRPr kumimoji="1" lang="en-US" sz="4000" kern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381E31-9B3B-403F-A467-A692401C8EF1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964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le 158">
            <a:extLst>
              <a:ext uri="{FF2B5EF4-FFF2-40B4-BE49-F238E27FC236}">
                <a16:creationId xmlns:a16="http://schemas.microsoft.com/office/drawing/2014/main" id="{3B4575FC-2F7B-4755-8219-5E5E671D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>
                <a:latin typeface="+mn-lt"/>
              </a:rPr>
              <a:t>CHHS Initiatives in Context</a:t>
            </a:r>
          </a:p>
        </p:txBody>
      </p:sp>
      <p:sp>
        <p:nvSpPr>
          <p:cNvPr id="164" name="TextBox 152">
            <a:extLst>
              <a:ext uri="{FF2B5EF4-FFF2-40B4-BE49-F238E27FC236}">
                <a16:creationId xmlns:a16="http://schemas.microsoft.com/office/drawing/2014/main" id="{37D25502-23D0-4A8F-9D8E-0E51236CE3FC}"/>
              </a:ext>
            </a:extLst>
          </p:cNvPr>
          <p:cNvSpPr txBox="1"/>
          <p:nvPr/>
        </p:nvSpPr>
        <p:spPr>
          <a:xfrm>
            <a:off x="569504" y="1438680"/>
            <a:ext cx="3702100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3"/>
              </a:lnSpc>
            </a:pPr>
            <a:r>
              <a:rPr lang="en-US" sz="1600" b="1" spc="28" dirty="0">
                <a:latin typeface="Arial 1"/>
              </a:rPr>
              <a:t>$2.2 Billion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C615D92D-461F-467B-9C72-BC639DB82165}"/>
              </a:ext>
            </a:extLst>
          </p:cNvPr>
          <p:cNvSpPr/>
          <p:nvPr/>
        </p:nvSpPr>
        <p:spPr>
          <a:xfrm>
            <a:off x="471733" y="1590187"/>
            <a:ext cx="23617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 1" panose="020B0604020202020204" charset="0"/>
                <a:cs typeface="Arial 1" panose="020B0604020202020204" charset="0"/>
              </a:rPr>
              <a:t>Construct, acquire, and rehabilitate infrastructure to expand the community continuum of behavioral health treatment resources.</a:t>
            </a:r>
          </a:p>
        </p:txBody>
      </p:sp>
      <p:sp>
        <p:nvSpPr>
          <p:cNvPr id="166" name="TextBox 152">
            <a:extLst>
              <a:ext uri="{FF2B5EF4-FFF2-40B4-BE49-F238E27FC236}">
                <a16:creationId xmlns:a16="http://schemas.microsoft.com/office/drawing/2014/main" id="{CE27EC8A-639F-4D9F-8234-1AABA07ECAC6}"/>
              </a:ext>
            </a:extLst>
          </p:cNvPr>
          <p:cNvSpPr txBox="1"/>
          <p:nvPr/>
        </p:nvSpPr>
        <p:spPr>
          <a:xfrm>
            <a:off x="569504" y="3194345"/>
            <a:ext cx="3702100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3"/>
              </a:lnSpc>
            </a:pPr>
            <a:r>
              <a:rPr lang="en-US" sz="1600" b="1" spc="28" dirty="0">
                <a:latin typeface="Arial 1"/>
              </a:rPr>
              <a:t>$805 Million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5B3531F-4F6F-43F5-973F-0AB614E35E18}"/>
              </a:ext>
            </a:extLst>
          </p:cNvPr>
          <p:cNvSpPr/>
          <p:nvPr/>
        </p:nvSpPr>
        <p:spPr>
          <a:xfrm>
            <a:off x="457200" y="3367071"/>
            <a:ext cx="25167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1" panose="020B0604020202020204" charset="0"/>
                <a:cs typeface="Arial 1" panose="020B0604020202020204" charset="0"/>
              </a:rPr>
              <a:t>Acquisition and rehabilitation of adult and senior care facilities for those who are homeless or at-risk of homelessness and have higher level-of-care needs.</a:t>
            </a:r>
          </a:p>
        </p:txBody>
      </p:sp>
      <p:sp>
        <p:nvSpPr>
          <p:cNvPr id="165" name="TextBox 152">
            <a:extLst>
              <a:ext uri="{FF2B5EF4-FFF2-40B4-BE49-F238E27FC236}">
                <a16:creationId xmlns:a16="http://schemas.microsoft.com/office/drawing/2014/main" id="{48F8D626-52EE-41D1-A303-2682E93D477F}"/>
              </a:ext>
            </a:extLst>
          </p:cNvPr>
          <p:cNvSpPr txBox="1"/>
          <p:nvPr/>
        </p:nvSpPr>
        <p:spPr>
          <a:xfrm>
            <a:off x="569504" y="4897474"/>
            <a:ext cx="3702100" cy="1923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13"/>
              </a:lnSpc>
            </a:pPr>
            <a:r>
              <a:rPr lang="en-US" sz="1600" b="1" spc="28" dirty="0">
                <a:latin typeface="Arial 1"/>
              </a:rPr>
              <a:t>$4.4 Billion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361A1F7-12F2-4CE7-BA39-1A9EE319F512}"/>
              </a:ext>
            </a:extLst>
          </p:cNvPr>
          <p:cNvSpPr/>
          <p:nvPr/>
        </p:nvSpPr>
        <p:spPr>
          <a:xfrm>
            <a:off x="471733" y="5042501"/>
            <a:ext cx="251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 1" panose="020B0604020202020204" charset="0"/>
                <a:cs typeface="Arial 1" panose="020B0604020202020204" charset="0"/>
              </a:rPr>
              <a:t>Transform California’s behavioral health system for children and youth into an innovative and prevention-focused system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1" panose="020B0604020202020204" charset="0"/>
                <a:cs typeface="Arial 1" panose="020B0604020202020204" charset="0"/>
              </a:rPr>
              <a:t>.</a:t>
            </a:r>
          </a:p>
        </p:txBody>
      </p:sp>
      <p:pic>
        <p:nvPicPr>
          <p:cNvPr id="105" name="Picture 104">
            <a:extLst>
              <a:ext uri="{FF2B5EF4-FFF2-40B4-BE49-F238E27FC236}">
                <a16:creationId xmlns:a16="http://schemas.microsoft.com/office/drawing/2014/main" id="{3D8280F4-1FB6-4F9E-8445-E35E013800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00" t="35185" r="30833" b="18889"/>
          <a:stretch/>
        </p:blipFill>
        <p:spPr>
          <a:xfrm>
            <a:off x="2988451" y="847727"/>
            <a:ext cx="5986616" cy="579953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AEBA4-36C1-427A-8C10-AA2F6D4E2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381E31-9B3B-403F-A467-A692401C8EF1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790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364"/>
            <a:ext cx="8229600" cy="706036"/>
          </a:xfrm>
        </p:spPr>
        <p:txBody>
          <a:bodyPr/>
          <a:lstStyle/>
          <a:p>
            <a:r>
              <a:rPr lang="en-US" sz="3400" dirty="0" smtClean="0">
                <a:latin typeface="+mn-lt"/>
              </a:rPr>
              <a:t>CYBHI – Generational Change </a:t>
            </a:r>
            <a:endParaRPr lang="en-US" sz="3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381E31-9B3B-403F-A467-A692401C8EF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2"/>
            <a:ext cx="8229600" cy="5216525"/>
          </a:xfrm>
        </p:spPr>
        <p:txBody>
          <a:bodyPr/>
          <a:lstStyle/>
          <a:p>
            <a:pPr marL="344487" lvl="1" indent="0">
              <a:buNone/>
            </a:pPr>
            <a:r>
              <a:rPr lang="en-US" sz="2000" b="1" dirty="0" smtClean="0"/>
              <a:t>$</a:t>
            </a:r>
            <a:r>
              <a:rPr lang="en-US" sz="2000" b="1" dirty="0"/>
              <a:t>4.4B </a:t>
            </a:r>
            <a:r>
              <a:rPr lang="en-US" sz="2000" dirty="0"/>
              <a:t>over 5 years, to transform California’s behavioral health system for children and youth into an innovative and prevention-focused system where all children and youth are routinely screened, supported, and served for emerging and existing behavioral health needs regardless of payer.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All young people 0-25: child care, K-12, Higher Ed, community based organizations.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Upstream – more community based approaches, normalizing the act of speaking up and seeking help, no one falling through the cracks.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Culturally and linguistically proficient; the workforce is representative of California’s diversity.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Availability of services should NOT be dependent on whether or not there is an adequate workforce.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725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28" y="304800"/>
            <a:ext cx="8024872" cy="635794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CYBHI – Generational Change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219200"/>
            <a:ext cx="7950199" cy="416907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Equity Focused – Close Disparities</a:t>
            </a:r>
            <a:endParaRPr lang="en-US" b="1" dirty="0" smtClean="0"/>
          </a:p>
          <a:p>
            <a:pPr marL="0" indent="0">
              <a:buNone/>
            </a:pPr>
            <a:r>
              <a:rPr lang="en-US" sz="2000" b="1" dirty="0" smtClean="0"/>
              <a:t>Before </a:t>
            </a:r>
            <a:r>
              <a:rPr lang="en-US" sz="2000" b="1" dirty="0"/>
              <a:t>and during the pandemic, behavioral health conditions impacted some more deeply than others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Proposal </a:t>
            </a:r>
            <a:r>
              <a:rPr lang="en-US" sz="2000" dirty="0"/>
              <a:t>closes gaps in services to:</a:t>
            </a:r>
          </a:p>
          <a:p>
            <a:pPr lvl="1"/>
            <a:r>
              <a:rPr lang="en-US" sz="2000" dirty="0"/>
              <a:t>Communities of color, immigrants, &amp; native populations</a:t>
            </a:r>
          </a:p>
          <a:p>
            <a:pPr lvl="1"/>
            <a:r>
              <a:rPr lang="en-US" sz="2000" dirty="0"/>
              <a:t>LGBTQ+ community </a:t>
            </a:r>
          </a:p>
          <a:p>
            <a:pPr lvl="1"/>
            <a:r>
              <a:rPr lang="en-US" sz="2000" dirty="0"/>
              <a:t>Low income communities</a:t>
            </a:r>
          </a:p>
          <a:p>
            <a:pPr lvl="1"/>
            <a:r>
              <a:rPr lang="en-US" sz="2000" dirty="0"/>
              <a:t>Kids in juvenile justice &amp; the child welfare systems and where ACES are widespread and prominent.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386082"/>
              </p:ext>
            </p:extLst>
          </p:nvPr>
        </p:nvGraphicFramePr>
        <p:xfrm>
          <a:off x="377341" y="457200"/>
          <a:ext cx="8157059" cy="502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3008">
                  <a:extLst>
                    <a:ext uri="{9D8B030D-6E8A-4147-A177-3AD203B41FA5}">
                      <a16:colId xmlns:a16="http://schemas.microsoft.com/office/drawing/2014/main" val="1715712065"/>
                    </a:ext>
                  </a:extLst>
                </a:gridCol>
                <a:gridCol w="2294051">
                  <a:extLst>
                    <a:ext uri="{9D8B030D-6E8A-4147-A177-3AD203B41FA5}">
                      <a16:colId xmlns:a16="http://schemas.microsoft.com/office/drawing/2014/main" val="2427793172"/>
                    </a:ext>
                  </a:extLst>
                </a:gridCol>
              </a:tblGrid>
              <a:tr h="9091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Funding Summary -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$4.4 Billion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 2021-22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through</a:t>
                      </a:r>
                    </a:p>
                    <a:p>
                      <a:pPr algn="ctr" fontAlgn="ctr"/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 2025-26 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1734771580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 Health Service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 Platform/ E-Consult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1129149533"/>
                  </a:ext>
                </a:extLst>
              </a:tr>
              <a:tr h="607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Capacity/Infrastructure-Health Plans, County Mental Health Plans, CBOs, and Schools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1062995755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&amp;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Scale-up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EBPs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Community Defined Evidence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$429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2372361529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Continuum of Care Infrastructure 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817375869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-Cal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Benefits (</a:t>
                      </a:r>
                      <a:r>
                        <a:rPr lang="en-US" sz="13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Dyadic services, ACEs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1053654977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BH Counselor and BH Coach Workforce 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$352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760868214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Broad BH Workforce Capacity 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834600755"/>
                  </a:ext>
                </a:extLst>
              </a:tr>
              <a:tr h="6077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Pediatric, Primary Care and Other Healthcare Providers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2515538651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Education and Change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Campaign/ACES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1998441726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Coordination, Subject Matter Expertise and Evaluation</a:t>
                      </a: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</a:t>
                      </a: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892004361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Plus MHSSA and </a:t>
                      </a:r>
                      <a:r>
                        <a:rPr lang="en-US" sz="13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Medi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-Cal Incentive Program*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</a:txBody>
                  <a:tcPr marL="3062" marR="3062" marT="3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$205M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$400M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2" marR="3062" marT="3062" marB="0" anchor="ctr"/>
                </a:tc>
                <a:extLst>
                  <a:ext uri="{0D108BD9-81ED-4DB2-BD59-A6C34878D82A}">
                    <a16:rowId xmlns:a16="http://schemas.microsoft.com/office/drawing/2014/main" val="418541979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7341" y="5486403"/>
            <a:ext cx="8142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</a:rPr>
              <a:t>* </a:t>
            </a:r>
            <a:r>
              <a:rPr lang="en-US" sz="1200" b="1" i="1" dirty="0" smtClean="0">
                <a:latin typeface="+mn-lt"/>
              </a:rPr>
              <a:t>Separate but Related Investments </a:t>
            </a:r>
          </a:p>
          <a:p>
            <a:r>
              <a:rPr lang="en-US" sz="1200" dirty="0" smtClean="0">
                <a:latin typeface="+mn-lt"/>
              </a:rPr>
              <a:t>Note: $150M of Capacity Building $$$ dedicated to Higher Education and Infrastructure includes $$$ for kids mobile crisis  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4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04" y="157119"/>
            <a:ext cx="7886700" cy="99417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Children and Youth BH Initiative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10703832"/>
              </p:ext>
            </p:extLst>
          </p:nvPr>
        </p:nvGraphicFramePr>
        <p:xfrm>
          <a:off x="536167" y="457200"/>
          <a:ext cx="5374026" cy="5281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 rot="16200000">
            <a:off x="-1794447" y="3670137"/>
            <a:ext cx="4199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Build Statewide Infrastructure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517469834"/>
              </p:ext>
            </p:extLst>
          </p:nvPr>
        </p:nvGraphicFramePr>
        <p:xfrm>
          <a:off x="4953000" y="729793"/>
          <a:ext cx="5075434" cy="527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0973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28" y="304800"/>
            <a:ext cx="7872472" cy="635794"/>
          </a:xfrm>
        </p:spPr>
        <p:txBody>
          <a:bodyPr/>
          <a:lstStyle/>
          <a:p>
            <a:r>
              <a:rPr lang="en-US" sz="3400" dirty="0" smtClean="0">
                <a:latin typeface="+mn-lt"/>
              </a:rPr>
              <a:t>CYBHI – What Does 2030 Look Like? </a:t>
            </a:r>
            <a:endParaRPr lang="en-US" sz="3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940594"/>
            <a:ext cx="7950199" cy="507920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1) Measurable Reductions in Negative Outcomes</a:t>
            </a:r>
          </a:p>
          <a:p>
            <a:pPr marL="0" indent="0">
              <a:buNone/>
            </a:pPr>
            <a:endParaRPr lang="en-US" sz="1000" b="1" u="sng" dirty="0" smtClean="0"/>
          </a:p>
          <a:p>
            <a:pPr lvl="1"/>
            <a:r>
              <a:rPr lang="en-US" sz="1600" dirty="0"/>
              <a:t>H</a:t>
            </a:r>
            <a:r>
              <a:rPr lang="en-US" sz="1600" dirty="0" smtClean="0"/>
              <a:t>ealth and Economic </a:t>
            </a:r>
            <a:r>
              <a:rPr lang="en-US" sz="1600" dirty="0"/>
              <a:t>D</a:t>
            </a:r>
            <a:r>
              <a:rPr lang="en-US" sz="1600" dirty="0" smtClean="0"/>
              <a:t>isparities</a:t>
            </a:r>
          </a:p>
          <a:p>
            <a:pPr lvl="1"/>
            <a:r>
              <a:rPr lang="en-US" sz="1600" dirty="0" smtClean="0"/>
              <a:t>Poor Physical Health  </a:t>
            </a:r>
          </a:p>
          <a:p>
            <a:pPr lvl="1"/>
            <a:r>
              <a:rPr lang="en-US" sz="1600" dirty="0" smtClean="0"/>
              <a:t>Homelessness</a:t>
            </a:r>
            <a:endParaRPr lang="en-US" sz="1600" dirty="0"/>
          </a:p>
          <a:p>
            <a:pPr lvl="1"/>
            <a:r>
              <a:rPr lang="en-US" sz="1600" dirty="0" smtClean="0"/>
              <a:t>Incarceration</a:t>
            </a:r>
            <a:endParaRPr lang="en-US" sz="1600" dirty="0"/>
          </a:p>
          <a:p>
            <a:pPr lvl="1"/>
            <a:r>
              <a:rPr lang="en-US" sz="1600" dirty="0" smtClean="0"/>
              <a:t>Institutionalization/ Out of </a:t>
            </a:r>
            <a:r>
              <a:rPr lang="en-US" sz="1600" dirty="0"/>
              <a:t>H</a:t>
            </a:r>
            <a:r>
              <a:rPr lang="en-US" sz="1600" dirty="0" smtClean="0"/>
              <a:t>ome </a:t>
            </a:r>
            <a:r>
              <a:rPr lang="en-US" sz="1600" dirty="0"/>
              <a:t>P</a:t>
            </a:r>
            <a:r>
              <a:rPr lang="en-US" sz="1600" dirty="0" smtClean="0"/>
              <a:t>lacements </a:t>
            </a:r>
          </a:p>
          <a:p>
            <a:pPr lvl="1"/>
            <a:r>
              <a:rPr lang="en-US" sz="1600" dirty="0" smtClean="0"/>
              <a:t>Frequent Hospitalization</a:t>
            </a:r>
          </a:p>
          <a:p>
            <a:pPr lvl="1"/>
            <a:r>
              <a:rPr lang="en-US" sz="1600" dirty="0" smtClean="0"/>
              <a:t>Unemployment - Lost Educational and Vocational Opportunities </a:t>
            </a:r>
          </a:p>
          <a:p>
            <a:pPr marL="0" indent="0">
              <a:buNone/>
            </a:pPr>
            <a:endParaRPr lang="en-US" sz="1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000" dirty="0" smtClean="0"/>
              <a:t>2) Normalized Behavioral Health Help Seeking – No stigma/ No shame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3) Services Capacity Meets Demand – Never again will 2/3 of all adolescents needing mental health services not receive the supports they need and want </a:t>
            </a:r>
            <a:endParaRPr lang="en-US" sz="2000" dirty="0"/>
          </a:p>
          <a:p>
            <a:pPr marL="0" indent="0">
              <a:buNone/>
            </a:pPr>
            <a:endParaRPr lang="en-US" sz="16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71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C2B4A4D-FB74-4F99-9895-78BCA9BA849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think-cell Slide" r:id="rId12" imgW="395" imgH="394" progId="TCLayout.ActiveDocument.1">
                  <p:embed/>
                </p:oleObj>
              </mc:Choice>
              <mc:Fallback>
                <p:oleObj name="think-cell Slide" r:id="rId12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DC2B4A4D-FB74-4F99-9895-78BCA9BA84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2. Slide Title">
            <a:extLst>
              <a:ext uri="{FF2B5EF4-FFF2-40B4-BE49-F238E27FC236}">
                <a16:creationId xmlns:a16="http://schemas.microsoft.com/office/drawing/2014/main" id="{95274C88-5EA8-4B9F-A995-20A994D83392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16052" y="172213"/>
            <a:ext cx="8311896" cy="523220"/>
          </a:xfrm>
        </p:spPr>
        <p:txBody>
          <a:bodyPr vert="horz"/>
          <a:lstStyle/>
          <a:p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CalHHS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Role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CustomIcon">
            <a:extLst>
              <a:ext uri="{FF2B5EF4-FFF2-40B4-BE49-F238E27FC236}">
                <a16:creationId xmlns:a16="http://schemas.microsoft.com/office/drawing/2014/main" id="{22B09F1E-F338-4879-BF7D-6B3604676344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307076" y="1799179"/>
            <a:ext cx="748334" cy="74833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BBCC20E-FD94-4EC5-A597-9FDC5CFEFA30}"/>
              </a:ext>
            </a:extLst>
          </p:cNvPr>
          <p:cNvSpPr txBox="1"/>
          <p:nvPr/>
        </p:nvSpPr>
        <p:spPr>
          <a:xfrm>
            <a:off x="874769" y="2693748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Facilitate cross-departmental collaboration</a:t>
            </a:r>
          </a:p>
        </p:txBody>
      </p:sp>
      <p:pic>
        <p:nvPicPr>
          <p:cNvPr id="16" name="CustomIcon">
            <a:extLst>
              <a:ext uri="{FF2B5EF4-FFF2-40B4-BE49-F238E27FC236}">
                <a16:creationId xmlns:a16="http://schemas.microsoft.com/office/drawing/2014/main" id="{7A884742-2E19-42EB-A175-C81CCB88D785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194848" y="1799179"/>
            <a:ext cx="748334" cy="748334"/>
          </a:xfrm>
          <a:prstGeom prst="rect">
            <a:avLst/>
          </a:prstGeom>
        </p:spPr>
      </p:pic>
      <p:sp>
        <p:nvSpPr>
          <p:cNvPr id="18" name="5. Source">
            <a:extLst>
              <a:ext uri="{FF2B5EF4-FFF2-40B4-BE49-F238E27FC236}">
                <a16:creationId xmlns:a16="http://schemas.microsoft.com/office/drawing/2014/main" id="{7280CAEE-7E4D-419C-A4BB-54F7037BA9D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16052" y="5731317"/>
            <a:ext cx="7318580" cy="923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600" dirty="0">
                <a:solidFill>
                  <a:srgbClr val="000000"/>
                </a:solidFill>
                <a:latin typeface="Arial"/>
              </a:rPr>
              <a:t>Source: California Health and Human Services Agency</a:t>
            </a:r>
          </a:p>
        </p:txBody>
      </p:sp>
      <p:pic>
        <p:nvPicPr>
          <p:cNvPr id="21" name="CustomIcon">
            <a:extLst>
              <a:ext uri="{FF2B5EF4-FFF2-40B4-BE49-F238E27FC236}">
                <a16:creationId xmlns:a16="http://schemas.microsoft.com/office/drawing/2014/main" id="{CB2A7831-4DAE-4BB0-8681-85D5433FA7F3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307076" y="3797770"/>
            <a:ext cx="748334" cy="748334"/>
          </a:xfrm>
          <a:prstGeom prst="rect">
            <a:avLst/>
          </a:prstGeom>
        </p:spPr>
      </p:pic>
      <p:pic>
        <p:nvPicPr>
          <p:cNvPr id="24" name="CustomIcon">
            <a:extLst>
              <a:ext uri="{FF2B5EF4-FFF2-40B4-BE49-F238E27FC236}">
                <a16:creationId xmlns:a16="http://schemas.microsoft.com/office/drawing/2014/main" id="{1EEB85CC-C1F9-43F5-960C-1596C3D67370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082620" y="3797770"/>
            <a:ext cx="748334" cy="748334"/>
          </a:xfrm>
          <a:prstGeom prst="rect">
            <a:avLst/>
          </a:prstGeom>
        </p:spPr>
      </p:pic>
      <p:pic>
        <p:nvPicPr>
          <p:cNvPr id="29" name="CustomIcon">
            <a:extLst>
              <a:ext uri="{FF2B5EF4-FFF2-40B4-BE49-F238E27FC236}">
                <a16:creationId xmlns:a16="http://schemas.microsoft.com/office/drawing/2014/main" id="{ABB88785-D3F3-4D69-9941-C0E944C94309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082620" y="1799179"/>
            <a:ext cx="748334" cy="748334"/>
          </a:xfrm>
          <a:prstGeom prst="rect">
            <a:avLst/>
          </a:prstGeom>
        </p:spPr>
      </p:pic>
      <p:pic>
        <p:nvPicPr>
          <p:cNvPr id="32" name="CustomIcon">
            <a:extLst>
              <a:ext uri="{FF2B5EF4-FFF2-40B4-BE49-F238E27FC236}">
                <a16:creationId xmlns:a16="http://schemas.microsoft.com/office/drawing/2014/main" id="{A143B073-68F7-439A-875C-5FA66A8D40EE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5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194848" y="3797770"/>
            <a:ext cx="748334" cy="74833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6D762F4-8103-48BD-B0D3-4E69B4871808}"/>
              </a:ext>
            </a:extLst>
          </p:cNvPr>
          <p:cNvSpPr txBox="1"/>
          <p:nvPr/>
        </p:nvSpPr>
        <p:spPr>
          <a:xfrm>
            <a:off x="3759120" y="2699804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Identify, convene, and engage stakeholders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1C80F7-4DAF-4E9B-8DE8-51D6083A153D}"/>
              </a:ext>
            </a:extLst>
          </p:cNvPr>
          <p:cNvSpPr txBox="1"/>
          <p:nvPr/>
        </p:nvSpPr>
        <p:spPr>
          <a:xfrm>
            <a:off x="6569149" y="2693748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Lead initial setup and project management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A26413-2BA5-4638-B94D-70934F5D2648}"/>
              </a:ext>
            </a:extLst>
          </p:cNvPr>
          <p:cNvSpPr txBox="1"/>
          <p:nvPr/>
        </p:nvSpPr>
        <p:spPr>
          <a:xfrm>
            <a:off x="6569149" y="4671507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Involve BH experts (e.g., SMEs, think tanks)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4FE663-06CF-452B-85DC-6CB5058F1FDC}"/>
              </a:ext>
            </a:extLst>
          </p:cNvPr>
          <p:cNvSpPr txBox="1"/>
          <p:nvPr/>
        </p:nvSpPr>
        <p:spPr>
          <a:xfrm>
            <a:off x="874769" y="4671507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Monitor progress and establish regular reporting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CC709F-9A60-4297-A760-ADD6D52B5B88}"/>
              </a:ext>
            </a:extLst>
          </p:cNvPr>
          <p:cNvSpPr txBox="1"/>
          <p:nvPr/>
        </p:nvSpPr>
        <p:spPr>
          <a:xfrm>
            <a:off x="3759120" y="4671507"/>
            <a:ext cx="1634923" cy="67983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500" dirty="0">
                <a:solidFill>
                  <a:srgbClr val="000000"/>
                </a:solidFill>
                <a:latin typeface="Arial"/>
                <a:cs typeface="+mn-cs"/>
              </a:rPr>
              <a:t>Integrate and align implementation plans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09692" y="950162"/>
            <a:ext cx="3733801" cy="43088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Initial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Focus Areas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87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5FD0D98-4CD5-4844-B349-0969B0D3AA6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think-cell Slide" r:id="rId10" imgW="395" imgH="394" progId="TCLayout.ActiveDocument.1">
                  <p:embed/>
                </p:oleObj>
              </mc:Choice>
              <mc:Fallback>
                <p:oleObj name="think-cell Slide" r:id="rId10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5FD0D98-4CD5-4844-B349-0969B0D3AA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2. Slide Title">
            <a:extLst>
              <a:ext uri="{FF2B5EF4-FFF2-40B4-BE49-F238E27FC236}">
                <a16:creationId xmlns:a16="http://schemas.microsoft.com/office/drawing/2014/main" id="{CEBCFAC0-B609-4D19-B231-7E775DED321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16052" y="172213"/>
            <a:ext cx="8311896" cy="523220"/>
          </a:xfrm>
        </p:spPr>
        <p:txBody>
          <a:bodyPr vert="horz"/>
          <a:lstStyle/>
          <a:p>
            <a:r>
              <a:rPr lang="en-US" sz="3400" dirty="0">
                <a:latin typeface="+mn-lt"/>
              </a:rPr>
              <a:t>Initial </a:t>
            </a:r>
            <a:r>
              <a:rPr lang="en-US" sz="3400" dirty="0" err="1" smtClean="0">
                <a:latin typeface="+mn-lt"/>
              </a:rPr>
              <a:t>CalHHS</a:t>
            </a:r>
            <a:r>
              <a:rPr lang="en-US" sz="3400" dirty="0" smtClean="0">
                <a:latin typeface="+mn-lt"/>
              </a:rPr>
              <a:t> </a:t>
            </a:r>
            <a:r>
              <a:rPr lang="en-US" sz="3400" dirty="0">
                <a:latin typeface="+mn-lt"/>
              </a:rPr>
              <a:t>T</a:t>
            </a:r>
            <a:r>
              <a:rPr lang="en-US" sz="3400" dirty="0" smtClean="0">
                <a:latin typeface="+mn-lt"/>
              </a:rPr>
              <a:t>imeline </a:t>
            </a:r>
            <a:r>
              <a:rPr lang="en-US" sz="3400" dirty="0">
                <a:latin typeface="+mn-lt"/>
              </a:rPr>
              <a:t>and </a:t>
            </a:r>
            <a:r>
              <a:rPr lang="en-US" sz="3400" dirty="0" smtClean="0">
                <a:latin typeface="+mn-lt"/>
              </a:rPr>
              <a:t>Outputs</a:t>
            </a:r>
            <a:endParaRPr lang="en-US" sz="3400" dirty="0">
              <a:latin typeface="+mn-lt"/>
            </a:endParaRPr>
          </a:p>
        </p:txBody>
      </p:sp>
      <p:sp>
        <p:nvSpPr>
          <p:cNvPr id="12" name="3. Subtitle">
            <a:extLst>
              <a:ext uri="{FF2B5EF4-FFF2-40B4-BE49-F238E27FC236}">
                <a16:creationId xmlns:a16="http://schemas.microsoft.com/office/drawing/2014/main" id="{07A25029-C084-4B62-A20B-5064BA0F00CB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398046" y="779186"/>
            <a:ext cx="8311896" cy="215444"/>
          </a:xfrm>
        </p:spPr>
        <p:txBody>
          <a:bodyPr/>
          <a:lstStyle/>
          <a:p>
            <a:r>
              <a:rPr lang="en-US" sz="1400" dirty="0" smtClean="0"/>
              <a:t>TO </a:t>
            </a:r>
            <a:r>
              <a:rPr lang="en-US" sz="1400" dirty="0"/>
              <a:t>BE FURTHER DEVELOPED AND ADJUSTED</a:t>
            </a:r>
          </a:p>
        </p:txBody>
      </p:sp>
      <p:sp>
        <p:nvSpPr>
          <p:cNvPr id="13" name="5. Source">
            <a:extLst>
              <a:ext uri="{FF2B5EF4-FFF2-40B4-BE49-F238E27FC236}">
                <a16:creationId xmlns:a16="http://schemas.microsoft.com/office/drawing/2014/main" id="{60354747-3CC4-4E2B-BB9D-FB0D6D0F7967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16052" y="5731317"/>
            <a:ext cx="7318580" cy="923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600" dirty="0">
                <a:solidFill>
                  <a:srgbClr val="000000"/>
                </a:solidFill>
                <a:latin typeface="Arial"/>
              </a:rPr>
              <a:t>Source: California Health and Human Services Agency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D086D4-2F7F-4416-91DF-011B23150329}"/>
              </a:ext>
            </a:extLst>
          </p:cNvPr>
          <p:cNvCxnSpPr/>
          <p:nvPr/>
        </p:nvCxnSpPr>
        <p:spPr>
          <a:xfrm>
            <a:off x="367692" y="2087942"/>
            <a:ext cx="8311896" cy="0"/>
          </a:xfrm>
          <a:prstGeom prst="straightConnector1">
            <a:avLst/>
          </a:prstGeom>
          <a:ln w="28575" cap="flat">
            <a:solidFill>
              <a:srgbClr val="506AB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C04CF6DD-8929-467F-A435-21464877F926}"/>
              </a:ext>
            </a:extLst>
          </p:cNvPr>
          <p:cNvSpPr/>
          <p:nvPr/>
        </p:nvSpPr>
        <p:spPr>
          <a:xfrm>
            <a:off x="2105163" y="1968673"/>
            <a:ext cx="113306" cy="119269"/>
          </a:xfrm>
          <a:prstGeom prst="ellipse">
            <a:avLst/>
          </a:prstGeom>
          <a:solidFill>
            <a:srgbClr val="506AB0"/>
          </a:solidFill>
          <a:ln w="6350" cap="sq">
            <a:solidFill>
              <a:srgbClr val="506AB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endParaRPr lang="en-US" sz="1200" dirty="0" err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FFA87D-07C1-41CB-BF6C-288EBCC29822}"/>
              </a:ext>
            </a:extLst>
          </p:cNvPr>
          <p:cNvSpPr/>
          <p:nvPr/>
        </p:nvSpPr>
        <p:spPr>
          <a:xfrm>
            <a:off x="4410334" y="1968673"/>
            <a:ext cx="113306" cy="119269"/>
          </a:xfrm>
          <a:prstGeom prst="ellipse">
            <a:avLst/>
          </a:prstGeom>
          <a:solidFill>
            <a:srgbClr val="506AB0"/>
          </a:solidFill>
          <a:ln w="6350" cap="sq">
            <a:solidFill>
              <a:srgbClr val="506AB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endParaRPr lang="en-US" sz="1200" dirty="0" err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18350E9-F54F-4572-8596-79E21262B9F2}"/>
              </a:ext>
            </a:extLst>
          </p:cNvPr>
          <p:cNvSpPr/>
          <p:nvPr/>
        </p:nvSpPr>
        <p:spPr>
          <a:xfrm>
            <a:off x="6466124" y="1968673"/>
            <a:ext cx="113306" cy="119269"/>
          </a:xfrm>
          <a:prstGeom prst="ellipse">
            <a:avLst/>
          </a:prstGeom>
          <a:solidFill>
            <a:srgbClr val="506AB0"/>
          </a:solidFill>
          <a:ln w="6350" cap="sq">
            <a:solidFill>
              <a:srgbClr val="506AB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endParaRPr lang="en-US" sz="1200" dirty="0" err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97B97-8AD1-4FEF-AB8B-37B5F0E7A9CB}"/>
              </a:ext>
            </a:extLst>
          </p:cNvPr>
          <p:cNvSpPr txBox="1"/>
          <p:nvPr/>
        </p:nvSpPr>
        <p:spPr>
          <a:xfrm>
            <a:off x="611855" y="1792031"/>
            <a:ext cx="1236518" cy="176642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050" i="1" dirty="0">
                <a:solidFill>
                  <a:srgbClr val="000000"/>
                </a:solidFill>
                <a:latin typeface="Arial"/>
                <a:cs typeface="+mn-cs"/>
              </a:rPr>
              <a:t>Oct-Dec 2021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BA5D53-3112-46C8-8899-1A36B08C9BA0}"/>
              </a:ext>
            </a:extLst>
          </p:cNvPr>
          <p:cNvSpPr txBox="1"/>
          <p:nvPr/>
        </p:nvSpPr>
        <p:spPr>
          <a:xfrm>
            <a:off x="2802884" y="1792031"/>
            <a:ext cx="1236518" cy="176642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050" i="1" dirty="0">
                <a:solidFill>
                  <a:srgbClr val="000000"/>
                </a:solidFill>
                <a:latin typeface="Arial"/>
                <a:cs typeface="+mn-cs"/>
              </a:rPr>
              <a:t>Jan-Mar 2022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49770B-3F00-4FC1-AE5E-5D138CB4B4A3}"/>
              </a:ext>
            </a:extLst>
          </p:cNvPr>
          <p:cNvSpPr txBox="1"/>
          <p:nvPr/>
        </p:nvSpPr>
        <p:spPr>
          <a:xfrm>
            <a:off x="4887673" y="1792031"/>
            <a:ext cx="1236518" cy="176642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050" i="1" dirty="0">
                <a:solidFill>
                  <a:srgbClr val="000000"/>
                </a:solidFill>
                <a:latin typeface="Arial"/>
                <a:cs typeface="+mn-cs"/>
              </a:rPr>
              <a:t>Apr-Jun 2022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580476-9AB8-4E54-91E9-346906388A4E}"/>
              </a:ext>
            </a:extLst>
          </p:cNvPr>
          <p:cNvSpPr txBox="1"/>
          <p:nvPr/>
        </p:nvSpPr>
        <p:spPr>
          <a:xfrm>
            <a:off x="6997031" y="1792031"/>
            <a:ext cx="1236518" cy="176642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050" i="1">
                <a:solidFill>
                  <a:srgbClr val="000000"/>
                </a:solidFill>
                <a:latin typeface="Arial"/>
                <a:cs typeface="+mn-cs"/>
              </a:rPr>
              <a:t>Jul-Aug </a:t>
            </a:r>
            <a:r>
              <a:rPr lang="en-US" sz="1050" i="1" dirty="0">
                <a:solidFill>
                  <a:srgbClr val="000000"/>
                </a:solidFill>
                <a:latin typeface="Arial"/>
                <a:cs typeface="+mn-cs"/>
              </a:rPr>
              <a:t>2022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7E3A0F-38BD-4A46-8901-ACB397828C2D}"/>
              </a:ext>
            </a:extLst>
          </p:cNvPr>
          <p:cNvSpPr txBox="1"/>
          <p:nvPr/>
        </p:nvSpPr>
        <p:spPr>
          <a:xfrm>
            <a:off x="488373" y="5034394"/>
            <a:ext cx="8311896" cy="39525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t"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Progres metrics will be defined for the overall program and for major program components. Regular progress updates will be shared with Behavioral Health Task Force and other stakeholders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A51F480-6937-4BFD-A520-C3EA3946CC56}"/>
              </a:ext>
            </a:extLst>
          </p:cNvPr>
          <p:cNvSpPr txBox="1"/>
          <p:nvPr/>
        </p:nvSpPr>
        <p:spPr>
          <a:xfrm>
            <a:off x="416051" y="2239243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Project charter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20A10A-0214-452F-9BB7-A81DB38EF1AF}"/>
              </a:ext>
            </a:extLst>
          </p:cNvPr>
          <p:cNvSpPr txBox="1">
            <a:spLocks/>
          </p:cNvSpPr>
          <p:nvPr/>
        </p:nvSpPr>
        <p:spPr>
          <a:xfrm>
            <a:off x="2293123" y="2878351"/>
            <a:ext cx="2117208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Risk and issue management plan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C3D562-F1D9-499A-BFC2-5DD78FEAB0AD}"/>
              </a:ext>
            </a:extLst>
          </p:cNvPr>
          <p:cNvSpPr txBox="1">
            <a:spLocks/>
          </p:cNvSpPr>
          <p:nvPr/>
        </p:nvSpPr>
        <p:spPr>
          <a:xfrm>
            <a:off x="2293122" y="2543206"/>
            <a:ext cx="2117208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Communication plan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E7C357-8A79-4648-8932-36A62FC0FFB8}"/>
              </a:ext>
            </a:extLst>
          </p:cNvPr>
          <p:cNvSpPr txBox="1">
            <a:spLocks/>
          </p:cNvSpPr>
          <p:nvPr/>
        </p:nvSpPr>
        <p:spPr>
          <a:xfrm>
            <a:off x="2293123" y="2239243"/>
            <a:ext cx="2117208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Governance plan</a:t>
            </a:r>
          </a:p>
        </p:txBody>
      </p:sp>
      <p:cxnSp>
        <p:nvCxnSpPr>
          <p:cNvPr id="37" name="LineBasicVerticalDefault 31">
            <a:extLst>
              <a:ext uri="{FF2B5EF4-FFF2-40B4-BE49-F238E27FC236}">
                <a16:creationId xmlns:a16="http://schemas.microsoft.com/office/drawing/2014/main" id="{CA356E65-EBE8-4CDA-87A7-E6A9854BBA02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2157076" y="2198544"/>
            <a:ext cx="0" cy="2555297"/>
          </a:xfrm>
          <a:prstGeom prst="straightConnector1">
            <a:avLst/>
          </a:prstGeom>
          <a:ln w="12700" cap="flat">
            <a:solidFill>
              <a:schemeClr val="bg1">
                <a:lumMod val="75000"/>
              </a:schemeClr>
            </a:solidFill>
            <a:prstDash val="dash"/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neBasicVerticalDefault 31">
            <a:extLst>
              <a:ext uri="{FF2B5EF4-FFF2-40B4-BE49-F238E27FC236}">
                <a16:creationId xmlns:a16="http://schemas.microsoft.com/office/drawing/2014/main" id="{2B18BCDA-12B1-4D2C-B5EF-D7EA22DADAEF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4469049" y="2198544"/>
            <a:ext cx="0" cy="2555297"/>
          </a:xfrm>
          <a:prstGeom prst="straightConnector1">
            <a:avLst/>
          </a:prstGeom>
          <a:ln w="12700" cap="flat">
            <a:solidFill>
              <a:schemeClr val="bg1">
                <a:lumMod val="75000"/>
              </a:schemeClr>
            </a:solidFill>
            <a:prstDash val="dash"/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neBasicVerticalDefault 31">
            <a:extLst>
              <a:ext uri="{FF2B5EF4-FFF2-40B4-BE49-F238E27FC236}">
                <a16:creationId xmlns:a16="http://schemas.microsoft.com/office/drawing/2014/main" id="{61551A8A-0575-459C-9AE4-A6E2A85987E5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6526454" y="2198544"/>
            <a:ext cx="0" cy="2555297"/>
          </a:xfrm>
          <a:prstGeom prst="straightConnector1">
            <a:avLst/>
          </a:prstGeom>
          <a:ln w="12700" cap="flat">
            <a:solidFill>
              <a:schemeClr val="bg1">
                <a:lumMod val="75000"/>
              </a:schemeClr>
            </a:solidFill>
            <a:prstDash val="dash"/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FA233B2-1D75-4EA5-8AB7-65D4C1102805}"/>
              </a:ext>
            </a:extLst>
          </p:cNvPr>
          <p:cNvSpPr txBox="1"/>
          <p:nvPr/>
        </p:nvSpPr>
        <p:spPr>
          <a:xfrm>
            <a:off x="416051" y="3884236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Stakeholder engagement plan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2D29A0-3AFC-47CF-A333-2827E1CA2EAB}"/>
              </a:ext>
            </a:extLst>
          </p:cNvPr>
          <p:cNvSpPr txBox="1"/>
          <p:nvPr/>
        </p:nvSpPr>
        <p:spPr>
          <a:xfrm>
            <a:off x="416051" y="3372391"/>
            <a:ext cx="1656936" cy="328757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Goals and progress metrics 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+mn-cs"/>
              </a:rPr>
              <a:t>(overall)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4447A8-E34F-496E-83B3-4123EC06251B}"/>
              </a:ext>
            </a:extLst>
          </p:cNvPr>
          <p:cNvSpPr txBox="1"/>
          <p:nvPr/>
        </p:nvSpPr>
        <p:spPr>
          <a:xfrm>
            <a:off x="416051" y="2543206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Project schedule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3C02E4-9C9A-4DA2-9F4C-2367DDCCB287}"/>
              </a:ext>
            </a:extLst>
          </p:cNvPr>
          <p:cNvSpPr txBox="1"/>
          <p:nvPr/>
        </p:nvSpPr>
        <p:spPr>
          <a:xfrm>
            <a:off x="4594571" y="2239243"/>
            <a:ext cx="1771785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Change management plan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13E841-D16D-49DD-9C59-91C069985FF2}"/>
              </a:ext>
            </a:extLst>
          </p:cNvPr>
          <p:cNvSpPr txBox="1"/>
          <p:nvPr/>
        </p:nvSpPr>
        <p:spPr>
          <a:xfrm>
            <a:off x="416051" y="2878351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Project management plan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C40CCA-8F96-4E66-82FC-2B21AF3C5992}"/>
              </a:ext>
            </a:extLst>
          </p:cNvPr>
          <p:cNvSpPr txBox="1">
            <a:spLocks/>
          </p:cNvSpPr>
          <p:nvPr/>
        </p:nvSpPr>
        <p:spPr>
          <a:xfrm>
            <a:off x="2282597" y="4434453"/>
            <a:ext cx="2117208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CYBHI Implementation plan 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+mn-cs"/>
              </a:rPr>
              <a:t>(initial)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D6650D5-200B-46E7-8642-DC9AA93F8627}"/>
              </a:ext>
            </a:extLst>
          </p:cNvPr>
          <p:cNvSpPr txBox="1"/>
          <p:nvPr/>
        </p:nvSpPr>
        <p:spPr>
          <a:xfrm>
            <a:off x="6686552" y="4434453"/>
            <a:ext cx="1969074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CYBHI Implementation plan 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+mn-cs"/>
              </a:rPr>
              <a:t>(revised)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66F0C8-F542-4EEB-B183-8B9D91B4CD0E}"/>
              </a:ext>
            </a:extLst>
          </p:cNvPr>
          <p:cNvSpPr txBox="1">
            <a:spLocks/>
          </p:cNvSpPr>
          <p:nvPr/>
        </p:nvSpPr>
        <p:spPr>
          <a:xfrm>
            <a:off x="2282597" y="3372391"/>
            <a:ext cx="2117208" cy="328757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Progress metrics </a:t>
            </a:r>
            <a:r>
              <a:rPr lang="en-US" sz="1200" i="1" dirty="0">
                <a:solidFill>
                  <a:srgbClr val="000000"/>
                </a:solidFill>
                <a:latin typeface="Arial"/>
                <a:cs typeface="+mn-cs"/>
              </a:rPr>
              <a:t>(cascaded to CYBHI components)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5EE1CD-6B12-4D47-A820-8A8405C7A15E}"/>
              </a:ext>
            </a:extLst>
          </p:cNvPr>
          <p:cNvSpPr txBox="1"/>
          <p:nvPr/>
        </p:nvSpPr>
        <p:spPr>
          <a:xfrm>
            <a:off x="6686553" y="2239243"/>
            <a:ext cx="2062480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Lessons learned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83F3054-A192-4D0D-B04E-94B995F47C53}"/>
              </a:ext>
            </a:extLst>
          </p:cNvPr>
          <p:cNvSpPr/>
          <p:nvPr/>
        </p:nvSpPr>
        <p:spPr>
          <a:xfrm>
            <a:off x="298753" y="1968673"/>
            <a:ext cx="113306" cy="119269"/>
          </a:xfrm>
          <a:prstGeom prst="ellipse">
            <a:avLst/>
          </a:prstGeom>
          <a:solidFill>
            <a:srgbClr val="506AB0"/>
          </a:solidFill>
          <a:ln w="6350" cap="sq">
            <a:solidFill>
              <a:srgbClr val="506AB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 fontAlgn="auto">
              <a:spcBef>
                <a:spcPts val="225"/>
              </a:spcBef>
              <a:spcAft>
                <a:spcPts val="225"/>
              </a:spcAft>
              <a:defRPr/>
            </a:pPr>
            <a:endParaRPr lang="en-US" sz="1200" dirty="0" err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59AFA21-40D2-4A80-84B7-F43BB8CF7429}"/>
              </a:ext>
            </a:extLst>
          </p:cNvPr>
          <p:cNvSpPr txBox="1"/>
          <p:nvPr/>
        </p:nvSpPr>
        <p:spPr>
          <a:xfrm>
            <a:off x="4594571" y="3910213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Stakeholder inputs and ongoing engagement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C37CA1A-6154-4306-A1FE-46ABA3B21586}"/>
              </a:ext>
            </a:extLst>
          </p:cNvPr>
          <p:cNvSpPr txBox="1"/>
          <p:nvPr/>
        </p:nvSpPr>
        <p:spPr>
          <a:xfrm>
            <a:off x="6686552" y="3910213"/>
            <a:ext cx="1656936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Stakeholder inputs and ongoing engagement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32A1B58-02CF-45E6-AF06-4CF5A667A186}"/>
              </a:ext>
            </a:extLst>
          </p:cNvPr>
          <p:cNvSpPr txBox="1"/>
          <p:nvPr/>
        </p:nvSpPr>
        <p:spPr>
          <a:xfrm>
            <a:off x="2282597" y="3884236"/>
            <a:ext cx="1967508" cy="29887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defTabSz="685800" fontAlgn="auto">
              <a:spcBef>
                <a:spcPts val="225"/>
              </a:spcBef>
              <a:spcAft>
                <a:spcPts val="225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Stakeholder inputs and ongoing engagement</a:t>
            </a:r>
          </a:p>
        </p:txBody>
      </p:sp>
    </p:spTree>
    <p:extLst>
      <p:ext uri="{BB962C8B-B14F-4D97-AF65-F5344CB8AC3E}">
        <p14:creationId xmlns:p14="http://schemas.microsoft.com/office/powerpoint/2010/main" val="40642527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ineBasicVerticalDefaul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ineBasicVertical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ineBasicVerticalDefaul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heme/theme1.xml><?xml version="1.0" encoding="utf-8"?>
<a:theme xmlns:a="http://schemas.openxmlformats.org/drawingml/2006/main" name="Edge">
  <a:themeElements>
    <a:clrScheme name="CHHS Color Palette">
      <a:dk1>
        <a:srgbClr val="000000"/>
      </a:dk1>
      <a:lt1>
        <a:srgbClr val="FFFFFF"/>
      </a:lt1>
      <a:dk2>
        <a:srgbClr val="547319"/>
      </a:dk2>
      <a:lt2>
        <a:srgbClr val="FDECD1"/>
      </a:lt2>
      <a:accent1>
        <a:srgbClr val="960200"/>
      </a:accent1>
      <a:accent2>
        <a:srgbClr val="FFE700"/>
      </a:accent2>
      <a:accent3>
        <a:srgbClr val="F8A01C"/>
      </a:accent3>
      <a:accent4>
        <a:srgbClr val="A4D545"/>
      </a:accent4>
      <a:accent5>
        <a:srgbClr val="2976C0"/>
      </a:accent5>
      <a:accent6>
        <a:srgbClr val="002FA7"/>
      </a:accent6>
      <a:hlink>
        <a:srgbClr val="002FA7"/>
      </a:hlink>
      <a:folHlink>
        <a:srgbClr val="241E4E"/>
      </a:folHlink>
    </a:clrScheme>
    <a:fontScheme name="Edge">
      <a:majorFont>
        <a:latin typeface="Gasto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HA Powerpoint 112020" id="{6CCD1A2D-4E60-4DB8-8AD4-72341005DF14}" vid="{95676841-36AC-4753-8C5B-BE78721D843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AAF911B2B85E4BB780A66A2492FB49" ma:contentTypeVersion="10" ma:contentTypeDescription="Create a new document." ma:contentTypeScope="" ma:versionID="8a10694fcb408c171b73334d0843bf41">
  <xsd:schema xmlns:xsd="http://www.w3.org/2001/XMLSchema" xmlns:xs="http://www.w3.org/2001/XMLSchema" xmlns:p="http://schemas.microsoft.com/office/2006/metadata/properties" xmlns:ns2="500343c0-af67-4d55-b6f3-a7838e163d14" xmlns:ns3="83a2b293-4c02-4b9c-9c18-2805ab97b016" targetNamespace="http://schemas.microsoft.com/office/2006/metadata/properties" ma:root="true" ma:fieldsID="dfc9e45919cf3f317f7e364d6940eef3" ns2:_="" ns3:_="">
    <xsd:import namespace="500343c0-af67-4d55-b6f3-a7838e163d14"/>
    <xsd:import namespace="83a2b293-4c02-4b9c-9c18-2805ab97b0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343c0-af67-4d55-b6f3-a7838e163d1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2b293-4c02-4b9c-9c18-2805ab97b0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00343c0-af67-4d55-b6f3-a7838e163d14">PROJ-1072600946-63</_dlc_DocId>
    <_dlc_DocIdUrl xmlns="500343c0-af67-4d55-b6f3-a7838e163d14">
      <Url>https://osicagov.sharepoint.com/sites/projects/CWS-NS/_layouts/15/DocIdRedir.aspx?ID=PROJ-1072600946-63</Url>
      <Description>PROJ-1072600946-63</Description>
    </_dlc_DocIdUrl>
  </documentManagement>
</p:properties>
</file>

<file path=customXml/item5.xml><?xml version="1.0" encoding="utf-8"?>
<?mso-contentType ?>
<SharedContentType xmlns="Microsoft.SharePoint.Taxonomy.ContentTypeSync" SourceId="5bce90d6-5a2c-47e0-8337-aac7acda0e97" ContentTypeId="0x0101" PreviousValue="false"/>
</file>

<file path=customXml/itemProps1.xml><?xml version="1.0" encoding="utf-8"?>
<ds:datastoreItem xmlns:ds="http://schemas.openxmlformats.org/officeDocument/2006/customXml" ds:itemID="{4C1B4E63-EE1A-4038-A0DA-998EB3CE16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0343c0-af67-4d55-b6f3-a7838e163d14"/>
    <ds:schemaRef ds:uri="83a2b293-4c02-4b9c-9c18-2805ab97b0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4BC54D-6A5A-46D5-BB07-504DAC1A979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9D74A87-5981-4791-992D-FB7FDC27BB2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01F37A0-91A6-4EDB-959D-7C7E02F27C1C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3a2b293-4c02-4b9c-9c18-2805ab97b016"/>
    <ds:schemaRef ds:uri="500343c0-af67-4d55-b6f3-a7838e163d14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3E659BDE-03EB-4BF8-9AB9-32FEEA87421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 Powerpoint 112020</Template>
  <TotalTime>2078</TotalTime>
  <Words>888</Words>
  <Application>Microsoft Office PowerPoint</Application>
  <PresentationFormat>On-screen Show (4:3)</PresentationFormat>
  <Paragraphs>147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Arial 1</vt:lpstr>
      <vt:lpstr>Arial Narrow</vt:lpstr>
      <vt:lpstr>Calibri</vt:lpstr>
      <vt:lpstr>Garamond</vt:lpstr>
      <vt:lpstr>Gaston</vt:lpstr>
      <vt:lpstr>Segoe UI</vt:lpstr>
      <vt:lpstr>Times New Roman</vt:lpstr>
      <vt:lpstr>Wingdings</vt:lpstr>
      <vt:lpstr>Edge</vt:lpstr>
      <vt:lpstr>think-cell Slide</vt:lpstr>
      <vt:lpstr> Children and Youth Behavioral Health  Initiative (CYBHI)  CCESEA  All Superintendents Meeting    </vt:lpstr>
      <vt:lpstr>CHHS Initiatives in Context</vt:lpstr>
      <vt:lpstr>CYBHI – Generational Change </vt:lpstr>
      <vt:lpstr>CYBHI – Generational Change </vt:lpstr>
      <vt:lpstr>PowerPoint Presentation</vt:lpstr>
      <vt:lpstr>Children and Youth BH Initiative </vt:lpstr>
      <vt:lpstr>CYBHI – What Does 2030 Look Like? </vt:lpstr>
      <vt:lpstr>CalHHS Role</vt:lpstr>
      <vt:lpstr>Initial CalHHS Timeline and Outputs</vt:lpstr>
      <vt:lpstr>School-Based Services</vt:lpstr>
      <vt:lpstr>QUESTIONS  </vt:lpstr>
    </vt:vector>
  </TitlesOfParts>
  <Company>DHCS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Health Care Virtual Symposium Moments of Change  Challenges Become Opportunities   Meeting the Moment for  Behavioral Health</dc:title>
  <dc:creator>Welch, Stephanie@CHHS</dc:creator>
  <cp:keywords/>
  <cp:lastModifiedBy>Welch, Stephanie@CHHS</cp:lastModifiedBy>
  <cp:revision>136</cp:revision>
  <cp:lastPrinted>2021-08-15T16:48:03Z</cp:lastPrinted>
  <dcterms:created xsi:type="dcterms:W3CDTF">2020-12-08T00:33:51Z</dcterms:created>
  <dcterms:modified xsi:type="dcterms:W3CDTF">2021-10-22T22:21:14Z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TC011408341033</vt:lpwstr>
  </property>
  <property fmtid="{D5CDD505-2E9C-101B-9397-08002B2CF9AE}" pid="3" name="ContentTypeId">
    <vt:lpwstr>0x010100E6AAF911B2B85E4BB780A66A2492FB49</vt:lpwstr>
  </property>
  <property fmtid="{D5CDD505-2E9C-101B-9397-08002B2CF9AE}" pid="4" name="_dlc_DocIdItemGuid">
    <vt:lpwstr>718059a1-6277-4a4a-92c8-b118f96d57c7</vt:lpwstr>
  </property>
</Properties>
</file>