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7"/>
  </p:notesMasterIdLst>
  <p:sldIdLst>
    <p:sldId id="256" r:id="rId5"/>
    <p:sldId id="1195" r:id="rId6"/>
    <p:sldId id="1172" r:id="rId7"/>
    <p:sldId id="1196" r:id="rId8"/>
    <p:sldId id="1197" r:id="rId9"/>
    <p:sldId id="1201" r:id="rId10"/>
    <p:sldId id="1212" r:id="rId11"/>
    <p:sldId id="1210" r:id="rId12"/>
    <p:sldId id="1205" r:id="rId13"/>
    <p:sldId id="1207" r:id="rId14"/>
    <p:sldId id="1208" r:id="rId15"/>
    <p:sldId id="1209" r:id="rId16"/>
    <p:sldId id="278" r:id="rId17"/>
    <p:sldId id="268" r:id="rId18"/>
    <p:sldId id="279" r:id="rId19"/>
    <p:sldId id="269" r:id="rId20"/>
    <p:sldId id="280" r:id="rId21"/>
    <p:sldId id="1199" r:id="rId22"/>
    <p:sldId id="1213" r:id="rId23"/>
    <p:sldId id="1215" r:id="rId24"/>
    <p:sldId id="1214" r:id="rId25"/>
    <p:sldId id="120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land, Tera@CDPH" initials="BT" lastIdx="5" clrIdx="0">
    <p:extLst>
      <p:ext uri="{19B8F6BF-5375-455C-9EA6-DF929625EA0E}">
        <p15:presenceInfo xmlns:p15="http://schemas.microsoft.com/office/powerpoint/2012/main" userId="S::Tera.Breland@cdph.ca.gov::2b0c92fb-ce92-4a29-a168-6af189646fbe" providerId="AD"/>
      </p:ext>
    </p:extLst>
  </p:cmAuthor>
  <p:cmAuthor id="2" name="Boykin, Danielle@CDPH" initials="BD" lastIdx="6" clrIdx="1">
    <p:extLst>
      <p:ext uri="{19B8F6BF-5375-455C-9EA6-DF929625EA0E}">
        <p15:presenceInfo xmlns:p15="http://schemas.microsoft.com/office/powerpoint/2012/main" userId="S::Danielle.Boykin@cdph.ca.gov::c3c47930-5738-446b-aaa6-287ae7ddbd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559AD3"/>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87941" autoAdjust="0"/>
  </p:normalViewPr>
  <p:slideViewPr>
    <p:cSldViewPr snapToGrid="0" snapToObjects="1">
      <p:cViewPr>
        <p:scale>
          <a:sx n="59" d="100"/>
          <a:sy n="59" d="100"/>
        </p:scale>
        <p:origin x="1108" y="44"/>
      </p:cViewPr>
      <p:guideLst>
        <p:guide orient="horz" pos="2160"/>
        <p:guide pos="3840"/>
      </p:guideLst>
    </p:cSldViewPr>
  </p:slideViewPr>
  <p:notesTextViewPr>
    <p:cViewPr>
      <p:scale>
        <a:sx n="1" d="1"/>
        <a:sy n="1" d="1"/>
      </p:scale>
      <p:origin x="0" y="0"/>
    </p:cViewPr>
  </p:notesTextViewPr>
  <p:sorterViewPr>
    <p:cViewPr>
      <p:scale>
        <a:sx n="100" d="100"/>
        <a:sy n="100" d="100"/>
      </p:scale>
      <p:origin x="0" y="-15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0:31:36.101"/>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1575 690,'35'-8,"1"1,0 2,0 1,63 2,4-2,121-24,-40 2,-122 19,0-2,117-35,-135 31,83-10,-114 21,-12 2,1 0,-1 0,0-1,0 1,1 0,-1 0,0-1,0 1,0-1,0 1,0-1,1 0,-1 1,1-2,-2 2,0-1,0 1,0 0,0-1,0 1,0 0,0 0,0-1,0 1,-1 0,1-1,0 1,0 0,0-1,0 1,-1 0,1 0,0-1,0 1,0 0,-1 0,1-1,0 1,0 0,-1 0,1 0,0 0,0-1,-1 1,1 0,0 0,-1 0,-39-14,-76-11,-131-33,199 45,-200-68,225 73,0 1,-1 1,0 0,0 2,-34-2,-124 7,89 1,-72-2,-126 2,-2 26,-46 24,309-47,-55 15,73-16,0 1,0 0,0 0,0 1,1 0,-20 16,27-18,1-1,-1 1,1-1,0 1,0 0,0 0,-4 8,7-10,-1-1,0 0,1 1,-1 0,1-1,-1 1,1-1,0 1,0-1,0 1,0 0,0-1,0 1,0 0,0-1,1 1,-1-1,1 1,-1-1,1 1,0-1,-1 1,1-1,0 0,0 1,0-1,1 2,4 2,1-1,-1 0,1 0,-1 0,1-1,1 1,9 2,-5-2,26 9,0-2,0-1,1-2,71 4,164-9,-170-5,2448-2,-1375 6,-725 25,-157-5,-203-18,548 49,-407-14,-65-9,182 8,128-37,-209-4,1356 3,-1203-30,-77 2,-185 25,-60 4,140-19,-78-4,213-1,352 24,158-1,-448-29,-32 0,-134 0,-41 1,41-1,35-2,-76 16,235-7,-234 6,-91 2,98-9,-199 18,0-2,0-2,-1-2,0-1,37-17,-22 8,80-20,-1 18,220-10,-200 22,18 2,134-17,2-12,-91 26,343-11,1743 24,-2274-1,53 7,-70-6,0 1,-1 1,0 0,0 0,0 1,0 0,0 1,-1-1,11 9,18 20,-1 2,-1 1,34 48,12 12,45 66,-93-116,-22-31,-2 0,1 1,-2 0,0 0,-1 1,-1 0,0 1,-1-1,-1 1,-1 0,0 0,-2 0,0 22,-3 288,-2-65,4-253,1 0,-1-1,-1 0,1 0,-5 17,5-24,-1-1,1 1,-1 0,0-1,1 1,-1 0,0-1,0 1,0-1,0 1,0-1,-1 0,1 1,0-1,-1 0,1 0,-1 0,1 0,-1 0,1 0,-1 0,0-1,1 1,-1 0,0-1,0 0,1 1,-1-1,0 0,-3 0,-5-1,0-1,0 0,0-1,0 0,0-1,-13-6,-12-4,-3 0,8 2,0 2,0 1,-1 1,-50-5,-293 13,34 36,205-19,-51 3,-221 32,-510 99,720-123,-2-8,-213-6,113-2,56 0,-919-10,562-4,351 3,-451-7,67-60,441 41,-327-69,246 18,-285-65,387 115,-130-26,254 42,-100-21,-166-15,290 44,0-2,1 0,-44-16,-62-33,2 1,52 29,-1 3,-94-13,-159-5,161 22,-155-43,32 4,-112 18,249 26,-204-31,16 0,-432 5,-4 37,351 2,-1610-2,1991 1,-1 1,-57 11,73-7,1 2,0 0,1 2,-39 20,-60 40,-28 14,129-72,0-2,-1 0,0-2,-36 6,-35 1,-145 30,-77 18,168-37,72-15,-92 1,33-3,33-3,47-3,0 2,-59 13,39 1,5 0,0-4,-126 10,83-24,-100 8,-179 30,211-24,143-8,0 1,0 2,1 2,-43 19,9-4,52-21,-1-1,0 0,0-2,0-1,-45-1,-26 2,62 1,-66 18,-1 1,99-23,-6 1,1 0,-1 1,0-1,1 1,-7 4,11-6,1 1,0-1,0 1,0 0,0-1,0 1,0 0,0 0,0 0,0 0,0 0,1 0,-1 0,0 0,1 0,-1 0,0 0,1 0,0 1,-1-1,1 0,0 0,-1 1,1-1,0 0,0 0,0 1,0-1,0 0,0 1,1-1,-1 0,0 0,1 2,2 2,-1 0,0 0,1-1,0 1,0-1,0 0,1 0,0 0,-1 0,1-1,0 0,1 1,-1-1,1-1,8 5,5 1,0-1,1 0,21 4,26 3,2-3,91 4,146-10,-264-5,716-4,906 1,-770 30,-214-4,1955-10,-1607-16,-593 4,467-3,47-30,-534 5,67-2,113 1,-19-27,43-4,-252 49,-36 2,112-37,-286 25,352-35,0 30,-258 16,-181 3,110-25,192-65,-294 75,312-51,-225 47,72-9,412-6,-265 26,-21-1,970 14,-632 3,-682-2,0 0,0-2,0 0,20-5,-31 5,-1 0,0 0,1-1,-1 0,0 0,0-1,-1 1,1-1,-1 0,0-1,0 0,0 1,0-1,3-6,5-8,-2 0,0-1,14-39,16-69,1-2,-29 95,33-75,-39 96,0 1,1 0,1 0,0 1,18-19,52-55,-49 52,58-52,-74 75,1-2,-2 1,0-2,-1 0,0 0,17-29,-28 42,-1 0,1 0,-1 1,1-1,-1 0,0 0,0 0,1 0,-1 0,0 0,0 0,0 0,0 0,0 0,0 0,0 0,0 0,0 0,-1 1,1-1,0 0,-1 0,1 0,0 0,-1 0,1 0,-1 1,0-1,1 0,-1 0,1 1,-1-1,0 0,0 1,1-1,-1 1,0-1,0 1,0-1,0 1,0 0,1-1,-1 1,-2 0,-3-2,0 1,-1 0,1 0,-13 0,-131 11,51-2,-31 5,-149 35,-68 9,-355-43,461-16,-4761 0,2580 3,2372 2,1 2,-69 15,-49 6,-400-17,354-11,-5462-1,2946 5,1482-2,1163-4,-124-22,-69-4,-179 29,217 2,230-1,0 0,0 1,0 0,0 0,-15 5,21-5,0 0,0 1,0-1,0 1,0 0,0 0,0 0,0 0,1 0,-1 1,1-1,0 1,0 0,0-1,0 1,0 0,1 0,-2 4,-4 12,1 0,0 0,2 1,-4 37,4 85,4-100,1 180,-1-185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0:31:52.255"/>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41 185,'2'-3,"0"-1,0 1,1 1,-1-1,1 0,0 1,-1-1,1 1,0 0,0 0,1 0,-1 0,0 0,1 1,-1-1,1 1,-1 0,1 0,-1 1,1-1,4 0,8 0,-1 1,1 0,25 3,76 20,-69-13,-9 1,69 27,-47-14,95 47,-15-5,-63-37,-22-9,83 42,3 21,54 30,-120-76,2-4,109 32,201 70,-290-98,112 50,-18-6,-153-68,0-1,78 12,86-2,-29-5,-26 4,183 21,36 21,-14-1,-1-38,-217-16,570 1,-424-11,6314 2,-6584 0,-1 0,1-1,-1 0,0-1,1 0,-1 0,0-1,-1-1,1 1,14-9,-19 8,1 0,-1 0,0 0,0-1,0 1,-1-1,0 0,0-1,0 1,-1-1,1 0,-1 0,-1 0,1 0,-1 0,0 0,-1-1,2-7,1-24,-1 0,-3 0,-4-52,-1 8,3-378,2 313,0 145,0-8,0-1,0 1,-1-1,-1 1,-2-11,3 18,0 0,0 1,-1-1,1 0,0 1,-1 0,1-1,-1 1,0 0,0 0,0 0,0 0,0 0,0 0,0 1,-1-1,1 1,-1-1,1 1,-1 0,0 0,1 0,-1 0,-3 0,-19-2,-1 1,0 2,-48 4,17-1,-778 2,476-6,-6177 1,6270-16,26 0,174 15,-215-9,154 2,41 3,-125-22,-184-49,-8 30,229 39,-87-7,169 7,-385-27,179 1,-7 0,-272 31,283 4,280-2,1 0,-24 4,32-3,1 1,0-1,-1 0,1 1,0 0,0 0,0 0,0 1,0-1,0 1,1 0,-4 4,0 1,0 1,0 0,1 1,0 0,1 0,0 0,1 0,0 1,0 0,1 0,1 0,-3 21,2 12,2-1,4 45,-1-43,4 748,-8-467,2-313,0 1,0 0,1 0,0 0,6 25,-6-36,0 1,0-1,1 1,0-1,-1 1,1-1,0 0,0 0,1 0,-1 0,1 0,-1-1,1 1,0-1,0 0,0 1,0-1,1-1,-1 1,0 0,1-1,-1 0,6 2,20 1,1 0,-1-2,0-1,46-5,-17 1,805-5,-721 9,354-31,-167 6,465 16,-469 10,3164-2,-2824-16,-110 1,-296 10,351-52,24-5,-508 57,710-18,-822 24,-1-2,0 0,17-3,-23 3,-1-1,1-1,-1 1,0-1,0 0,0 0,0-1,6-4,9-7,1 1,0 2,1 0,0 1,1 1,0 1,44-9,10 3,93-4,-42 6,396-18,-519 31,37 0,0-2,46-7,-77 7,1-1,-1 0,0 0,0-2,0 1,0-2,-1 1,0-1,0-1,-1 0,17-15,114-104,-82 84,-47 31,-12 11,1 0,-1-1,0 1,0 0,0 0,0 0,0-1,0 1,0 0,0 0,0 0,0-1,0 1,0 0,-1 0,1-1,0 1,0 0,0 0,0 0,0 0,0-1,0 1,-1 0,1 0,0 0,0 0,0-1,0 1,-1 0,1 0,0 0,0 0,0 0,0 0,-1 0,-30-5,-326 6,170 2,-61-4,-208 4,70 34,344-30,-1 1,2 3,-1 1,2 3,-73 35,43-15,-1-3,-1-4,-100 27,-245 42,-282 21,233-48,312-44,-296 10,-148-38,179 0,398 0,0 0,0-1,1-1,0-1,0-1,0-1,-31-15,14 7,-514-168,169 63,-434-118,754 225,-200-46,7-18,116 28,-270-56,-150 27,401 67,-79-9,108 10,-164 8,134 4,-966-2,921 15,64-2,127-12,-21 0,-64 13,91-13,-1 1,1 0,0 0,0 0,0 1,0 0,1 1,-1 0,1 0,0 0,0 1,0-1,0 2,-7 8,11-11,0 0,0-1,1 1,-1 0,1 0,0-1,0 1,0 0,0 0,0 1,1-1,-1 0,1 0,0 0,0 0,0 0,0 0,1 1,-1-1,1 0,0 0,0 0,0 0,0 0,0-1,1 1,-1 0,3 2,1 1,-1-1,1 0,1 0,-1 0,0-1,1 0,0 0,0 0,0-1,1 0,-1 0,9 2,11 2,0-1,0-1,30 2,86-1,-114-5,662-3,-302-3,427 6,300-3,-748-13,543-92,-36-6,-287 82,-415 24,187-18,-50 2,179-37,-433 52,391-30,0 39,-210 2,1337-3,-1553 2,-13 0,-7 1,-27 10,0-1,-29 9,5-2,-29 12,-41 15,-158 85,248-113,-2-2,0-1,0-2,-52 14,-3-2,-117 50,94-18,7-3,25-22,-1-2,-1-5,-168 31,172-43,38-5,-1-2,0-2,-65-1,78-7,7-3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0:32:44.422"/>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32 0,'1'2,"-1"-1,0 0,1 0,-1 0,1 0,-1 0,1 0,0 0,-1 0,1 0,0 0,-1-1,1 1,0 0,0 0,0-1,0 1,0 0,0-1,0 1,0-1,0 0,0 1,0-1,0 0,0 1,1-1,0 0,38 5,-34-4,275 3,11 0,280 41,-76-33,-416-12,110 13,-54-1,171-7,103 6,-222 8,251 13,29-34,-461 2,0 0,1 0,-1 1,0 0,0 0,12 4,-16-4,-1 1,0-1,0 0,1 1,-1-1,0 1,0-1,0 1,-1 0,1 0,0 0,-1 0,1 0,-1 1,1-1,-1 0,0 1,0-1,0 1,-1-1,1 1,0 2,3 27,-2-1,-1 1,-2-1,-5 36,0 24,4 309,3-223,0-168,-1 0,-1 0,0 0,0 0,-1 0,0 0,-6 17,6-23,0 1,0-1,0 1,-1-1,0 0,1 0,-1 0,0 0,-1-1,1 1,0-1,-1 0,1 0,-1 0,0 0,1-1,-1 1,0-1,0 0,-6 1,-39 4,-1-2,1-2,-71-7,44 2,18 1,-97-1,124 4,0 1,-57 13,-14 14,65-17,0-1,-1-2,-65 7,-201-16,131-2,-1607 2,1739-2,-1-2,-60-14,31 5,4 3,1-4,-90-30,148 41,-1-1,0 0,1 0,0-1,0 0,0 0,1-1,-8-6,11 7,0 0,0 0,0 0,1 0,0-1,0 1,0-1,0 0,1 0,0 0,0 0,-1-12,-1-28,2-1,7-73,-1 44,1-93,-21-231,11 364,-3-30,8 59,0 1,0 0,0 0,1 0,0-1,0 1,3-9,-3 14,-1 0,0 0,1 0,0 0,-1 0,1 0,-1 0,1 0,0 0,0 0,0 1,-1-1,1 0,0 1,0-1,0 0,0 1,0-1,0 1,0 0,0-1,0 1,0 0,0-1,1 1,-1 0,0 0,0 0,0 0,0 0,0 0,0 1,2-1,4 2,-1 0,1 1,-1-1,9 6,-4-2,105 43,14 7,-79-30,1-3,1-2,65 16,-84-28,256 63,-254-64,0 3,-1 0,-1 3,41 21,-48-23,2-1,0-1,0-1,47 7,121 7,-191-23,331 13,-37-2,120 8,-238 4,-19-1,421-8,-542-13,65 9,-63-3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0:32:49.022"/>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0:33:05.263"/>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1,'331'24,"-306"-21,60 9,31 3,246 37,-163-19,45 22,-95-18,13-12,-119-19,66 4,-68-7,1 1,0 2,-1 2,51 16,-25 2,7 3,121 29,-82-37,0-5,218 3,-264-18,-1 3,98 18,-63 1,-46-10,57 7,133-13,-239-8,-1 1,0-1,0 0,1 0,-1-1,0 1,0-1,0-1,0 1,-1 0,1-1,6-5,3-4,-1 0,17-19,-9 8,88-107,-12 12,-93 114,0 0,0 0,-1-1,1 1,-1-1,0 0,2-6,-5 10,1 1,-1-1,0 0,0 0,0 0,0 0,0 0,0 0,0 1,0-1,0 0,0 0,0 0,0 0,-1 0,1 1,0-1,-1 0,1 0,-1-1,0 1,0 0,-1 0,1 0,0 0,-1 0,1 0,-1 0,1 0,-1 1,1-1,-1 1,1-1,-1 1,-3-1,-72-11,-113-1,161 11,-633-3,373 7,-1729-2,1554 28,427-23,1 0,0 3,0 1,-66 26,96-32,0 0,1 0,0 0,0 1,0 0,0 0,1 0,-1 0,1 1,0 0,0 0,1 0,-1 0,1 0,1 1,-1 0,1-1,0 1,0 0,0 0,-1 9,0 11,1-1,1 1,5 49,-1-30,3 514,-7-387,2-155,0 1,1-1,1 0,0 1,1-1,1 0,1-1,0 1,11 17,1 10,-13-30,1 0,0 0,10 16,-13-26,0-1,-1 1,1-1,0 1,1-1,-1 0,1 0,-1-1,1 1,0-1,0 0,0 0,0 0,0 0,7 1,14 2,0-2,1 0,-1-2,34-2,-15 0,2379-5,-990 6,-1437-1,0 0,0 1,0-1,0-1,0 1,0 0,1-1,-1 0,1 0,-1 0,1 0,-1-1,-4-4,-6-6,-19-24,31 34,-24-29,1-2,2-1,2-1,1 0,2-2,-18-52,30 68,1 0,1-1,1 1,-1-32,3 23,-8-42,8 68,-1 0,1 0,-1 0,0 0,0 0,-1 0,1 1,-1-1,0 1,-1 0,1 0,-1 0,1 0,-1 1,0-1,0 1,-1 0,1 0,-1 0,1 1,-1 0,0 0,0 0,-7-1,-12-3,0 2,0 1,-1 1,-27 1,2-1,-565-17,-3 20,218 1,259-1,-172-4,120-22,37 4,-213 7,204 11,-58-9,38 1,116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0:33:20.975"/>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277 0,'29'8,"0"0,1-2,-1-2,34 2,124-5,-108-3,1651 1,-906 2,-412 15,-45-1,-344-14,19-2,0 3,78 13,-108-13,-1 1,0 0,0 1,0 0,-1 1,1 0,-1 1,0 0,-1 0,0 1,0 0,0 1,-1 0,0 0,8 12,-14-18,0 1,-1-1,1 1,-1 0,1-1,-1 1,0 0,0 0,0 0,-1 0,1 0,-1 0,0 0,0 0,0 1,0-1,0 0,0 0,-1 0,0 0,1 0,-1 0,0 0,-1 0,1-1,-3 6,-4 2,0 1,0-2,-1 1,0-1,-12 8,6-3,-4 4,1 0,2 1,0 1,0 1,2 0,1 1,1 0,0 1,-9 29,10-19,2 0,1 1,2 0,1 1,2-1,1 46,6 252,-3-319,-2 0,1 0,-2-1,-2 15,3-23,0-1,0 0,-1 1,1-1,-1 0,1 0,-1 0,0 0,0 0,0 0,0-1,-1 1,1-1,-1 1,0-1,0 0,1 0,-1 0,-1-1,-2 3,-6-1,0 0,0 0,0-1,0 0,0-1,-20-1,-12 1,-75 8,-185 36,-271 58,358-80,-249-4,-688-23,630 6,442-1,-97-3,174 2,1-1,-1 0,1 0,0 0,-1 0,1-1,0 1,0-1,0 0,0-1,0 1,-6-6,5 3,-1 0,1-1,0 0,0-1,0 1,-6-12,0-7,1 1,1-1,-7-35,-28-117,-34-127,56 235,-21-77,37 123,2 0,0 0,2 0,0-30,2 52,0-1,0 0,0 1,0-1,0 1,1-1,-1 1,1-1,-1 1,1-1,-1 1,1-1,0 1,0 0,0-1,1-1,-1 3,-1-1,1 1,0 0,0-1,-1 1,1 0,0-1,0 1,0 0,0 0,0 0,0-1,-1 1,1 0,0 0,0 1,0-1,0 0,0 0,0 0,0 1,6 2,0 0,0 0,-1 1,1 0,8 7,-2-1,-1-3,1-1,-1 0,1 0,0-2,1 1,19 3,86 7,-78-11,286 13,-301-15,0 1,-1 2,1 0,-1 1,28 12,56 12,-43-19,117 4,68-17,-128 0,1614-1,-956 4,-725-1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0:33:36.895"/>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66 153,'790'0,"-770"-2,0 0,-1-1,1-1,-1-1,30-12,17-4,109-18,-121 29,10 0,1 4,121 2,-116 5,186 1,212-3,-257-14,51-1,772 17,-1011 1,0 2,-1 0,0 1,0 1,0 1,30 14,-4-2,-32-13,-1 0,1 1,-2 1,25 16,-33-19,1 0,-1 1,0 0,0 0,-1 1,0-1,0 1,0 1,-1-1,0 1,3 7,-2 1,0-1,-1 1,-1 0,0 0,0 25,-6 83,0-52,3 105,-3 69,-10-115,3-51,10-73,-1 1,0-1,-1-1,1 1,-1 0,-1 0,1-1,-7 11,7-13,-1-1,1 0,-1 1,0-1,0 0,-1 0,1-1,-1 1,1-1,-1 0,0 0,0 0,0 0,0-1,0 1,-5 0,-6 1,0 0,0-2,-1 0,1 0,0-1,-1-1,-25-5,-108-34,9 2,-28 20,39 7,63 4,-79-13,-33 1,120 15,-87-16,108 10,0 2,0 2,-1 2,-69 0,-171 29,18 17,198-29,-78 19,-26 5,58-23,0-4,-140-6,181-4,-99 12,-123 9,-4-22,121-1,168 2,-17 1,0-2,0 0,-29-7,43 7,1-1,1 0,-1 0,0 0,0-1,1 0,-1 0,1 0,0-1,0 0,0 0,1 0,-1-1,1 1,0-1,-5-7,-2-8,1-1,1 0,1-1,0 0,2 0,1 0,0-1,-1-30,2-191,5 205,-1 6,0 17,0 0,1 0,1-1,5-22,-6 35,0-1,1 1,0-1,0 1,0 0,1 0,-1 0,1 0,0 0,0 1,1-1,-1 1,0 0,1 0,0 0,0 1,0-1,0 1,8-3,19-7,64-12,-45 12,14-2,0 3,108-4,132 15,-122 4,200-6,360 4,-373 12,72 1,331-15,-742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6T20:34:08.117"/>
    </inkml:context>
    <inkml:brush xml:id="br0">
      <inkml:brushProperty name="width" value="0.5" units="cm"/>
      <inkml:brushProperty name="height" value="1" units="cm"/>
      <inkml:brushProperty name="color" value="#EF0C4D"/>
      <inkml:brushProperty name="tip" value="rectangle"/>
      <inkml:brushProperty name="rasterOp" value="maskPen"/>
      <inkml:brushProperty name="ignorePressure" value="1"/>
    </inkml:brush>
  </inkml:definitions>
  <inkml:trace contextRef="#ctx0" brushRef="#br0">266 287,'1044'0,"-967"-3,127-24,30-1,-52 24,98-6,52-7,-182 13,120-20,-220 15,67-22,-67 15,72-10,173 0,-57 7,44-20,-271 37,0 1,0 1,-1 0,1 0,0 1,11 2,-19-2,0 0,0 0,0 0,0 0,-1 0,1 1,0-1,-1 1,1 0,-1-1,0 1,1 0,-1 1,0-1,0 0,0 1,-1-1,1 1,-1-1,1 1,-1 0,0 0,0-1,0 1,0 4,1 5,0 1,-1-1,-1 1,0-1,-3 19,-14 60,-8-5,16-60,1 1,1 1,-4 37,7 37,5-68,-3 0,0 0,-10 45,-30 72,-15 64,54-202,-8 34,3 1,-6 74,0 74,0 8,12-139,0-11,8 87,-6-137,1 0,0 0,0 0,0 0,0 0,1 0,0 0,0-1,0 1,0-1,0 1,1-1,-1 0,1 0,4 4,-2-3,0-1,1 0,-1 1,0-2,1 1,0-1,0 0,0 0,7 1,8 0,0-1,-1-1,1-1,39-5,-56 3,-9 0,-16-3,-142-18,-62-12,95 0,-136-55,-16-6,-168-4,-7 39,-38 49,308 14,-552-2,723 1,1 0,0 1,0 1,-26 7,-56 27,-1-1,-22-4,117-32,0 1,0-1,0 0,0 0,0 0,1 0,-1 0,0-1,0 1,0-1,0 0,1 0,-1 0,0 0,1 0,-1 0,1-1,-1 0,1 1,0-1,0 0,0 0,0 0,0 0,0 0,0-1,0 1,1-1,0 1,-2-4,-4-9,0 0,1 0,1-1,-3-17,6 26,-18-85,-8-110,-6-28,7 121,-69-174,43 136,49 138,1 0,1-1,-1 1,2-1,-1 1,1-1,1 0,1-15,-1 22,1 0,-1 0,1 0,0 1,0-1,0 0,1 0,-1 0,1 1,-1-1,1 1,0-1,0 1,0 0,0 0,1 0,-1 0,0 0,1 0,-1 1,1-1,0 1,0-1,-1 1,1 0,0 0,0 1,0-1,0 0,0 1,3 0,12-2,-1 2,0 0,0 1,19 3,70 18,-42-8,55 9,159 9,-243-28,0 1,0 3,-1 0,38 15,6 2,251 56,-256-68,123 27,-105-18,161 15,93-15,-212-16,678 5,-540-12,-256 1,-7 0,0 1,0-1,0 0,0-1,0 0,0 0,0-1,0 0,-1 0,1-1,-1 0,11-5,-12 4,-5 3,0 0,0 0,0 0,0 0,0 0,0 1,1-1,-1 1,0-1,1 1,-1-1,2 1,-2 0,-1 1,1-1,-1 1,1 0,-1-1,1 1,-1 0,1-1,-1 1,0 0,1 0,-1 0,0-1,0 1,0 0,1 0,-1 0,0-1,0 1,0 0,0 0,0 0,-1 0,1 1,-6 162,0-30,5-29,1-102,0-1,0 0,0 1,-1-1,1 0,-1 1,1-1,-1 0,0 0,0 1,1-1,-2 0,1 0,0 0,0 0,-1 0,1 0,-1 0,1-1,-1 1,0-1,-2 3,0-3,0 0,0 1,0-2,0 1,0 0,0-1,0 0,0 1,0-2,0 1,0 0,-6-2,-28-7,-1-2,2-2,-56-25,3 0,31 18,-1 2,-1 3,-103-12,-188 12,-1815 18,2156-3,1 1,0-1,-1 2,-19 4,26-4,-1-1,0 1,1 1,-1-1,1 0,0 1,0 0,0 0,0 0,0 1,1-1,-6 8,0 4,0 0,2 0,0 1,1 0,0 0,1 0,-2 20,-3 3,-53 175,43-154,-45 87,19-58,-80 169,124-252,-1-1,1 1,1 0,-1 0,1 0,0 0,0 0,0 11,2-14,-1-1,1 1,-1-1,1 1,0-1,0 0,0 1,0-1,1 0,-1 0,0 0,1 0,0 0,-1 0,1 0,0 0,0 0,0-1,0 1,0-1,0 0,5 2,2 1,-1 0,1-2,1 1,-1-1,0 0,1-1,12 1,71-4,-59 0,1152-11,-781 15,-346-4,-1-3,0-2,-1-2,69-21,-26 8,142-13,-80 15,-106 12,-23 5,0-3,0 0,49-17,-48 8,1 3,1 0,0 3,1 1,49-5,36-1,11 1,-75 11,137-10,-82 1,160 4,-241 6,0-1,0-2,46-11,-69 11,-11 2,-16 2,-159 45,131-36,-177 27,182-32,-134 19,139-16,0 1,-59 22,69-20,0-1,0-1,-1-1,0-1,0-1,-45 1,31-6,-69 5,94-3,1 0,-1 1,1 1,0 0,-16 8,-4 5,-46 30,53-30,11-8,-1-1,0-1,0-1,-1 0,1-1,-22 2,0 1,-14 3,-64 17,92-16,26-12,0 0,0 0,0 0,0 0,-1 1,1-1,0 0,0 0,0 0,0 0,0 1,0-1,-1 0,1 0,0 0,0 0,0 1,0-1,0 0,0 0,0 0,0 1,0-1,0 0,0 0,0 1,0-1,0 0,0 0,0 0,0 1,0-1,0 0,0 0,0 0,1 0,-1 1,0-1,0 0,0 0,0 0,0 0,0 1,1-1,-1 0,0 0,0 0,0 0,0 0,1 0,-1 0,0 1,0-1,0 0,1 0,-1 0,0 0,7 2,0 0,0 0,0-1,1 0,-1 0,13-1,-7 1,391 1,-215-4,478 2,-641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1ECA3-CF11-BB4E-956B-590450591E32}"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D9EC6-34CF-8E4D-A43F-ED95BC2B05DB}" type="slidenum">
              <a:rPr lang="en-US" smtClean="0"/>
              <a:t>‹#›</a:t>
            </a:fld>
            <a:endParaRPr lang="en-US"/>
          </a:p>
        </p:txBody>
      </p:sp>
    </p:spTree>
    <p:extLst>
      <p:ext uri="{BB962C8B-B14F-4D97-AF65-F5344CB8AC3E}">
        <p14:creationId xmlns:p14="http://schemas.microsoft.com/office/powerpoint/2010/main" val="201025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D9EC6-34CF-8E4D-A43F-ED95BC2B05DB}" type="slidenum">
              <a:rPr lang="en-US" smtClean="0"/>
              <a:t>1</a:t>
            </a:fld>
            <a:endParaRPr lang="en-US"/>
          </a:p>
        </p:txBody>
      </p:sp>
    </p:spTree>
    <p:extLst>
      <p:ext uri="{BB962C8B-B14F-4D97-AF65-F5344CB8AC3E}">
        <p14:creationId xmlns:p14="http://schemas.microsoft.com/office/powerpoint/2010/main" val="53777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b2df1a860_0_8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b2df1a860_0_8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0" name="Google Shape;140;g7b2df1a860_0_8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D9EC6-34CF-8E4D-A43F-ED95BC2B05DB}" type="slidenum">
              <a:rPr lang="en-US" smtClean="0"/>
              <a:t>15</a:t>
            </a:fld>
            <a:endParaRPr lang="en-US"/>
          </a:p>
        </p:txBody>
      </p:sp>
    </p:spTree>
    <p:extLst>
      <p:ext uri="{BB962C8B-B14F-4D97-AF65-F5344CB8AC3E}">
        <p14:creationId xmlns:p14="http://schemas.microsoft.com/office/powerpoint/2010/main" val="171301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D9EC6-34CF-8E4D-A43F-ED95BC2B05DB}" type="slidenum">
              <a:rPr lang="en-US" smtClean="0"/>
              <a:t>17</a:t>
            </a:fld>
            <a:endParaRPr lang="en-US"/>
          </a:p>
        </p:txBody>
      </p:sp>
    </p:spTree>
    <p:extLst>
      <p:ext uri="{BB962C8B-B14F-4D97-AF65-F5344CB8AC3E}">
        <p14:creationId xmlns:p14="http://schemas.microsoft.com/office/powerpoint/2010/main" val="758623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D9EC6-34CF-8E4D-A43F-ED95BC2B05DB}" type="slidenum">
              <a:rPr lang="en-US" smtClean="0"/>
              <a:t>19</a:t>
            </a:fld>
            <a:endParaRPr lang="en-US"/>
          </a:p>
        </p:txBody>
      </p:sp>
    </p:spTree>
    <p:extLst>
      <p:ext uri="{BB962C8B-B14F-4D97-AF65-F5344CB8AC3E}">
        <p14:creationId xmlns:p14="http://schemas.microsoft.com/office/powerpoint/2010/main" val="217695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D9EC6-34CF-8E4D-A43F-ED95BC2B05DB}" type="slidenum">
              <a:rPr lang="en-US" smtClean="0"/>
              <a:t>20</a:t>
            </a:fld>
            <a:endParaRPr lang="en-US"/>
          </a:p>
        </p:txBody>
      </p:sp>
    </p:spTree>
    <p:extLst>
      <p:ext uri="{BB962C8B-B14F-4D97-AF65-F5344CB8AC3E}">
        <p14:creationId xmlns:p14="http://schemas.microsoft.com/office/powerpoint/2010/main" val="218067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D9EC6-34CF-8E4D-A43F-ED95BC2B05DB}" type="slidenum">
              <a:rPr lang="en-US" smtClean="0"/>
              <a:t>21</a:t>
            </a:fld>
            <a:endParaRPr lang="en-US"/>
          </a:p>
        </p:txBody>
      </p:sp>
    </p:spTree>
    <p:extLst>
      <p:ext uri="{BB962C8B-B14F-4D97-AF65-F5344CB8AC3E}">
        <p14:creationId xmlns:p14="http://schemas.microsoft.com/office/powerpoint/2010/main" val="3724850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are close to the end of the fight against COVID19, but not yet done. Our best chance of winning is to stick together and hold on tight. </a:t>
            </a:r>
          </a:p>
          <a:p>
            <a:endParaRPr lang="en-US" dirty="0"/>
          </a:p>
        </p:txBody>
      </p:sp>
      <p:sp>
        <p:nvSpPr>
          <p:cNvPr id="4" name="Slide Number Placeholder 3"/>
          <p:cNvSpPr>
            <a:spLocks noGrp="1"/>
          </p:cNvSpPr>
          <p:nvPr>
            <p:ph type="sldNum" sz="quarter" idx="5"/>
          </p:nvPr>
        </p:nvSpPr>
        <p:spPr/>
        <p:txBody>
          <a:bodyPr/>
          <a:lstStyle/>
          <a:p>
            <a:fld id="{DE8D9EC6-34CF-8E4D-A43F-ED95BC2B05DB}" type="slidenum">
              <a:rPr lang="en-US" smtClean="0"/>
              <a:t>22</a:t>
            </a:fld>
            <a:endParaRPr lang="en-US"/>
          </a:p>
        </p:txBody>
      </p:sp>
    </p:spTree>
    <p:extLst>
      <p:ext uri="{BB962C8B-B14F-4D97-AF65-F5344CB8AC3E}">
        <p14:creationId xmlns:p14="http://schemas.microsoft.com/office/powerpoint/2010/main" val="414353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23663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is the enemy.  The goal is to get through this last piece together, with a more aggressive variant.  </a:t>
            </a:r>
          </a:p>
        </p:txBody>
      </p:sp>
      <p:sp>
        <p:nvSpPr>
          <p:cNvPr id="4" name="Slide Number Placeholder 3"/>
          <p:cNvSpPr>
            <a:spLocks noGrp="1"/>
          </p:cNvSpPr>
          <p:nvPr>
            <p:ph type="sldNum" sz="quarter" idx="5"/>
          </p:nvPr>
        </p:nvSpPr>
        <p:spPr/>
        <p:txBody>
          <a:bodyPr/>
          <a:lstStyle/>
          <a:p>
            <a:fld id="{DE8D9EC6-34CF-8E4D-A43F-ED95BC2B05DB}" type="slidenum">
              <a:rPr lang="en-US" smtClean="0"/>
              <a:t>3</a:t>
            </a:fld>
            <a:endParaRPr lang="en-US"/>
          </a:p>
        </p:txBody>
      </p:sp>
    </p:spTree>
    <p:extLst>
      <p:ext uri="{BB962C8B-B14F-4D97-AF65-F5344CB8AC3E}">
        <p14:creationId xmlns:p14="http://schemas.microsoft.com/office/powerpoint/2010/main" val="308518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parents want to get rid of masks, some want to keep them.  Everyone should feel safe coming back to school.  Masks are simplest and most effective intervention. We are hopefully at the end of the fight with COVID and vaccines are helping us win, but we need to protect our kids still with the other tools in the arsenal.  100% of the elementary and 60% of adolescents. </a:t>
            </a:r>
          </a:p>
        </p:txBody>
      </p:sp>
      <p:sp>
        <p:nvSpPr>
          <p:cNvPr id="4" name="Slide Number Placeholder 3"/>
          <p:cNvSpPr>
            <a:spLocks noGrp="1"/>
          </p:cNvSpPr>
          <p:nvPr>
            <p:ph type="sldNum" sz="quarter" idx="5"/>
          </p:nvPr>
        </p:nvSpPr>
        <p:spPr/>
        <p:txBody>
          <a:bodyPr/>
          <a:lstStyle/>
          <a:p>
            <a:fld id="{DE8D9EC6-34CF-8E4D-A43F-ED95BC2B05DB}" type="slidenum">
              <a:rPr lang="en-US" smtClean="0"/>
              <a:t>5</a:t>
            </a:fld>
            <a:endParaRPr lang="en-US"/>
          </a:p>
        </p:txBody>
      </p:sp>
    </p:spTree>
    <p:extLst>
      <p:ext uri="{BB962C8B-B14F-4D97-AF65-F5344CB8AC3E}">
        <p14:creationId xmlns:p14="http://schemas.microsoft.com/office/powerpoint/2010/main" val="176929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https://covid19.ca.gov/vaccination-progress-data/#progress-by-group</a:t>
            </a:r>
          </a:p>
        </p:txBody>
      </p:sp>
      <p:sp>
        <p:nvSpPr>
          <p:cNvPr id="4" name="Slide Number Placeholder 3"/>
          <p:cNvSpPr>
            <a:spLocks noGrp="1"/>
          </p:cNvSpPr>
          <p:nvPr>
            <p:ph type="sldNum" sz="quarter" idx="5"/>
          </p:nvPr>
        </p:nvSpPr>
        <p:spPr/>
        <p:txBody>
          <a:bodyPr/>
          <a:lstStyle/>
          <a:p>
            <a:fld id="{DE8D9EC6-34CF-8E4D-A43F-ED95BC2B05DB}" type="slidenum">
              <a:rPr lang="en-US" smtClean="0"/>
              <a:t>7</a:t>
            </a:fld>
            <a:endParaRPr lang="en-US"/>
          </a:p>
        </p:txBody>
      </p:sp>
    </p:spTree>
    <p:extLst>
      <p:ext uri="{BB962C8B-B14F-4D97-AF65-F5344CB8AC3E}">
        <p14:creationId xmlns:p14="http://schemas.microsoft.com/office/powerpoint/2010/main" val="191841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https://calcat.covid19.ca.gov/cacovidmodels/</a:t>
            </a:r>
          </a:p>
          <a:p>
            <a:endParaRPr lang="en-US" dirty="0"/>
          </a:p>
        </p:txBody>
      </p:sp>
      <p:sp>
        <p:nvSpPr>
          <p:cNvPr id="4" name="Slide Number Placeholder 3"/>
          <p:cNvSpPr>
            <a:spLocks noGrp="1"/>
          </p:cNvSpPr>
          <p:nvPr>
            <p:ph type="sldNum" sz="quarter" idx="5"/>
          </p:nvPr>
        </p:nvSpPr>
        <p:spPr/>
        <p:txBody>
          <a:bodyPr/>
          <a:lstStyle/>
          <a:p>
            <a:fld id="{DE8D9EC6-34CF-8E4D-A43F-ED95BC2B05DB}" type="slidenum">
              <a:rPr lang="en-US" smtClean="0"/>
              <a:t>9</a:t>
            </a:fld>
            <a:endParaRPr lang="en-US"/>
          </a:p>
        </p:txBody>
      </p:sp>
    </p:spTree>
    <p:extLst>
      <p:ext uri="{BB962C8B-B14F-4D97-AF65-F5344CB8AC3E}">
        <p14:creationId xmlns:p14="http://schemas.microsoft.com/office/powerpoint/2010/main" val="404796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https://calcat.covid19.ca.gov/cacovidmodels/</a:t>
            </a:r>
          </a:p>
          <a:p>
            <a:endParaRPr lang="en-US" dirty="0"/>
          </a:p>
        </p:txBody>
      </p:sp>
      <p:sp>
        <p:nvSpPr>
          <p:cNvPr id="4" name="Slide Number Placeholder 3"/>
          <p:cNvSpPr>
            <a:spLocks noGrp="1"/>
          </p:cNvSpPr>
          <p:nvPr>
            <p:ph type="sldNum" sz="quarter" idx="5"/>
          </p:nvPr>
        </p:nvSpPr>
        <p:spPr/>
        <p:txBody>
          <a:bodyPr/>
          <a:lstStyle/>
          <a:p>
            <a:fld id="{DE8D9EC6-34CF-8E4D-A43F-ED95BC2B05DB}" type="slidenum">
              <a:rPr lang="en-US" smtClean="0"/>
              <a:t>10</a:t>
            </a:fld>
            <a:endParaRPr lang="en-US"/>
          </a:p>
        </p:txBody>
      </p:sp>
    </p:spTree>
    <p:extLst>
      <p:ext uri="{BB962C8B-B14F-4D97-AF65-F5344CB8AC3E}">
        <p14:creationId xmlns:p14="http://schemas.microsoft.com/office/powerpoint/2010/main" val="410944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https://calcat.covid19.ca.gov/cacovidmodels/</a:t>
            </a:r>
          </a:p>
          <a:p>
            <a:endParaRPr lang="en-US" dirty="0"/>
          </a:p>
        </p:txBody>
      </p:sp>
      <p:sp>
        <p:nvSpPr>
          <p:cNvPr id="4" name="Slide Number Placeholder 3"/>
          <p:cNvSpPr>
            <a:spLocks noGrp="1"/>
          </p:cNvSpPr>
          <p:nvPr>
            <p:ph type="sldNum" sz="quarter" idx="5"/>
          </p:nvPr>
        </p:nvSpPr>
        <p:spPr/>
        <p:txBody>
          <a:bodyPr/>
          <a:lstStyle/>
          <a:p>
            <a:fld id="{DE8D9EC6-34CF-8E4D-A43F-ED95BC2B05DB}" type="slidenum">
              <a:rPr lang="en-US" smtClean="0"/>
              <a:t>11</a:t>
            </a:fld>
            <a:endParaRPr lang="en-US"/>
          </a:p>
        </p:txBody>
      </p:sp>
    </p:spTree>
    <p:extLst>
      <p:ext uri="{BB962C8B-B14F-4D97-AF65-F5344CB8AC3E}">
        <p14:creationId xmlns:p14="http://schemas.microsoft.com/office/powerpoint/2010/main" val="160922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https://calcat.covid19.ca.gov/cacovidmodels/</a:t>
            </a:r>
          </a:p>
          <a:p>
            <a:endParaRPr lang="en-US" dirty="0"/>
          </a:p>
        </p:txBody>
      </p:sp>
      <p:sp>
        <p:nvSpPr>
          <p:cNvPr id="4" name="Slide Number Placeholder 3"/>
          <p:cNvSpPr>
            <a:spLocks noGrp="1"/>
          </p:cNvSpPr>
          <p:nvPr>
            <p:ph type="sldNum" sz="quarter" idx="5"/>
          </p:nvPr>
        </p:nvSpPr>
        <p:spPr/>
        <p:txBody>
          <a:bodyPr/>
          <a:lstStyle/>
          <a:p>
            <a:fld id="{DE8D9EC6-34CF-8E4D-A43F-ED95BC2B05DB}" type="slidenum">
              <a:rPr lang="en-US" smtClean="0"/>
              <a:t>12</a:t>
            </a:fld>
            <a:endParaRPr lang="en-US"/>
          </a:p>
        </p:txBody>
      </p:sp>
    </p:spTree>
    <p:extLst>
      <p:ext uri="{BB962C8B-B14F-4D97-AF65-F5344CB8AC3E}">
        <p14:creationId xmlns:p14="http://schemas.microsoft.com/office/powerpoint/2010/main" val="80219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Column">
  <p:cSld name="Title &amp; Content 2 Column">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108365" y="398174"/>
            <a:ext cx="9975272" cy="610356"/>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1108367" y="1008536"/>
            <a:ext cx="4710544" cy="4639235"/>
          </a:xfrm>
          <a:prstGeom prst="rect">
            <a:avLst/>
          </a:prstGeom>
          <a:noFill/>
          <a:ln>
            <a:noFill/>
          </a:ln>
        </p:spPr>
        <p:txBody>
          <a:bodyPr spcFirstLastPara="1" wrap="square" lIns="0" tIns="0" rIns="0" bIns="0" anchor="t" anchorCtr="0">
            <a:noAutofit/>
          </a:bodyPr>
          <a:lstStyle>
            <a:lvl1pPr marL="457200" lvl="0" indent="-419100" algn="l">
              <a:lnSpc>
                <a:spcPct val="100000"/>
              </a:lnSpc>
              <a:spcBef>
                <a:spcPts val="0"/>
              </a:spcBef>
              <a:spcAft>
                <a:spcPts val="0"/>
              </a:spcAft>
              <a:buClr>
                <a:srgbClr val="5F5F5F"/>
              </a:buClr>
              <a:buSzPts val="3000"/>
              <a:buChar char="•"/>
              <a:defRPr sz="3000"/>
            </a:lvl1pPr>
            <a:lvl2pPr marL="914400" lvl="1" indent="-419100" algn="l">
              <a:lnSpc>
                <a:spcPct val="100000"/>
              </a:lnSpc>
              <a:spcBef>
                <a:spcPts val="1200"/>
              </a:spcBef>
              <a:spcAft>
                <a:spcPts val="0"/>
              </a:spcAft>
              <a:buClr>
                <a:srgbClr val="5F5F5F"/>
              </a:buClr>
              <a:buSzPts val="3000"/>
              <a:buChar char="•"/>
              <a:defRPr sz="3000"/>
            </a:lvl2pPr>
            <a:lvl3pPr marL="1371600" lvl="2" indent="-419100" algn="l">
              <a:lnSpc>
                <a:spcPct val="100000"/>
              </a:lnSpc>
              <a:spcBef>
                <a:spcPts val="1200"/>
              </a:spcBef>
              <a:spcAft>
                <a:spcPts val="0"/>
              </a:spcAft>
              <a:buClr>
                <a:srgbClr val="5F5F5F"/>
              </a:buClr>
              <a:buSzPts val="3000"/>
              <a:buChar char="•"/>
              <a:defRPr sz="3000"/>
            </a:lvl3pPr>
            <a:lvl4pPr marL="1828800" lvl="3" indent="-419100" algn="l">
              <a:lnSpc>
                <a:spcPct val="100000"/>
              </a:lnSpc>
              <a:spcBef>
                <a:spcPts val="1200"/>
              </a:spcBef>
              <a:spcAft>
                <a:spcPts val="0"/>
              </a:spcAft>
              <a:buClr>
                <a:srgbClr val="5F5F5F"/>
              </a:buClr>
              <a:buSzPts val="3000"/>
              <a:buChar char="•"/>
              <a:defRPr sz="3000"/>
            </a:lvl4pPr>
            <a:lvl5pPr marL="2286000" lvl="4" indent="-419100" algn="l">
              <a:lnSpc>
                <a:spcPct val="100000"/>
              </a:lnSpc>
              <a:spcBef>
                <a:spcPts val="1200"/>
              </a:spcBef>
              <a:spcAft>
                <a:spcPts val="0"/>
              </a:spcAft>
              <a:buClr>
                <a:srgbClr val="5F5F5F"/>
              </a:buClr>
              <a:buSzPts val="3000"/>
              <a:buChar char="•"/>
              <a:defRPr sz="3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2" name="Google Shape;32;p4"/>
          <p:cNvSpPr txBox="1">
            <a:spLocks noGrp="1"/>
          </p:cNvSpPr>
          <p:nvPr>
            <p:ph type="sldNum" idx="12"/>
          </p:nvPr>
        </p:nvSpPr>
        <p:spPr>
          <a:xfrm>
            <a:off x="11083640" y="6152029"/>
            <a:ext cx="831273" cy="403412"/>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buNone/>
              <a:defRPr sz="1320" b="0" i="0">
                <a:solidFill>
                  <a:srgbClr val="5F5F5F"/>
                </a:solidFill>
                <a:latin typeface="Arial"/>
                <a:ea typeface="Arial"/>
                <a:cs typeface="Arial"/>
                <a:sym typeface="Arial"/>
              </a:defRPr>
            </a:lvl1pPr>
            <a:lvl2pPr marL="0" lvl="1" indent="0" algn="r">
              <a:lnSpc>
                <a:spcPct val="100000"/>
              </a:lnSpc>
              <a:spcBef>
                <a:spcPts val="0"/>
              </a:spcBef>
              <a:buNone/>
              <a:defRPr sz="1320" b="0" i="0">
                <a:solidFill>
                  <a:srgbClr val="5F5F5F"/>
                </a:solidFill>
                <a:latin typeface="Arial"/>
                <a:ea typeface="Arial"/>
                <a:cs typeface="Arial"/>
                <a:sym typeface="Arial"/>
              </a:defRPr>
            </a:lvl2pPr>
            <a:lvl3pPr marL="0" lvl="2" indent="0" algn="r">
              <a:lnSpc>
                <a:spcPct val="100000"/>
              </a:lnSpc>
              <a:spcBef>
                <a:spcPts val="0"/>
              </a:spcBef>
              <a:buNone/>
              <a:defRPr sz="1320" b="0" i="0">
                <a:solidFill>
                  <a:srgbClr val="5F5F5F"/>
                </a:solidFill>
                <a:latin typeface="Arial"/>
                <a:ea typeface="Arial"/>
                <a:cs typeface="Arial"/>
                <a:sym typeface="Arial"/>
              </a:defRPr>
            </a:lvl3pPr>
            <a:lvl4pPr marL="0" lvl="3" indent="0" algn="r">
              <a:lnSpc>
                <a:spcPct val="100000"/>
              </a:lnSpc>
              <a:spcBef>
                <a:spcPts val="0"/>
              </a:spcBef>
              <a:buNone/>
              <a:defRPr sz="1320" b="0" i="0">
                <a:solidFill>
                  <a:srgbClr val="5F5F5F"/>
                </a:solidFill>
                <a:latin typeface="Arial"/>
                <a:ea typeface="Arial"/>
                <a:cs typeface="Arial"/>
                <a:sym typeface="Arial"/>
              </a:defRPr>
            </a:lvl4pPr>
            <a:lvl5pPr marL="0" lvl="4" indent="0" algn="r">
              <a:lnSpc>
                <a:spcPct val="100000"/>
              </a:lnSpc>
              <a:spcBef>
                <a:spcPts val="0"/>
              </a:spcBef>
              <a:buNone/>
              <a:defRPr sz="1320" b="0" i="0">
                <a:solidFill>
                  <a:srgbClr val="5F5F5F"/>
                </a:solidFill>
                <a:latin typeface="Arial"/>
                <a:ea typeface="Arial"/>
                <a:cs typeface="Arial"/>
                <a:sym typeface="Arial"/>
              </a:defRPr>
            </a:lvl5pPr>
            <a:lvl6pPr marL="0" lvl="5" indent="0" algn="r">
              <a:lnSpc>
                <a:spcPct val="100000"/>
              </a:lnSpc>
              <a:spcBef>
                <a:spcPts val="0"/>
              </a:spcBef>
              <a:buNone/>
              <a:defRPr sz="1320" b="0" i="0">
                <a:solidFill>
                  <a:srgbClr val="5F5F5F"/>
                </a:solidFill>
                <a:latin typeface="Arial"/>
                <a:ea typeface="Arial"/>
                <a:cs typeface="Arial"/>
                <a:sym typeface="Arial"/>
              </a:defRPr>
            </a:lvl6pPr>
            <a:lvl7pPr marL="0" lvl="6" indent="0" algn="r">
              <a:lnSpc>
                <a:spcPct val="100000"/>
              </a:lnSpc>
              <a:spcBef>
                <a:spcPts val="0"/>
              </a:spcBef>
              <a:buNone/>
              <a:defRPr sz="1320" b="0" i="0">
                <a:solidFill>
                  <a:srgbClr val="5F5F5F"/>
                </a:solidFill>
                <a:latin typeface="Arial"/>
                <a:ea typeface="Arial"/>
                <a:cs typeface="Arial"/>
                <a:sym typeface="Arial"/>
              </a:defRPr>
            </a:lvl7pPr>
            <a:lvl8pPr marL="0" lvl="7" indent="0" algn="r">
              <a:lnSpc>
                <a:spcPct val="100000"/>
              </a:lnSpc>
              <a:spcBef>
                <a:spcPts val="0"/>
              </a:spcBef>
              <a:buNone/>
              <a:defRPr sz="1320" b="0" i="0">
                <a:solidFill>
                  <a:srgbClr val="5F5F5F"/>
                </a:solidFill>
                <a:latin typeface="Arial"/>
                <a:ea typeface="Arial"/>
                <a:cs typeface="Arial"/>
                <a:sym typeface="Arial"/>
              </a:defRPr>
            </a:lvl8pPr>
            <a:lvl9pPr marL="0" lvl="8" indent="0" algn="r">
              <a:lnSpc>
                <a:spcPct val="100000"/>
              </a:lnSpc>
              <a:spcBef>
                <a:spcPts val="0"/>
              </a:spcBef>
              <a:buNone/>
              <a:defRPr sz="1320" b="0" i="0">
                <a:solidFill>
                  <a:srgbClr val="5F5F5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
          <p:cNvSpPr txBox="1">
            <a:spLocks noGrp="1"/>
          </p:cNvSpPr>
          <p:nvPr>
            <p:ph type="body" idx="2"/>
          </p:nvPr>
        </p:nvSpPr>
        <p:spPr>
          <a:xfrm>
            <a:off x="6394685" y="1008536"/>
            <a:ext cx="4710547" cy="4639235"/>
          </a:xfrm>
          <a:prstGeom prst="rect">
            <a:avLst/>
          </a:prstGeom>
          <a:noFill/>
          <a:ln>
            <a:noFill/>
          </a:ln>
        </p:spPr>
        <p:txBody>
          <a:bodyPr spcFirstLastPara="1" wrap="square" lIns="0" tIns="0" rIns="0" bIns="0" anchor="t" anchorCtr="0">
            <a:noAutofit/>
          </a:bodyPr>
          <a:lstStyle>
            <a:lvl1pPr marL="457200" lvl="0" indent="-419100" algn="l">
              <a:lnSpc>
                <a:spcPct val="100000"/>
              </a:lnSpc>
              <a:spcBef>
                <a:spcPts val="0"/>
              </a:spcBef>
              <a:spcAft>
                <a:spcPts val="0"/>
              </a:spcAft>
              <a:buClr>
                <a:srgbClr val="5F5F5F"/>
              </a:buClr>
              <a:buSzPts val="3000"/>
              <a:buChar char="•"/>
              <a:defRPr sz="3000"/>
            </a:lvl1pPr>
            <a:lvl2pPr marL="914400" lvl="1" indent="-419100" algn="l">
              <a:lnSpc>
                <a:spcPct val="100000"/>
              </a:lnSpc>
              <a:spcBef>
                <a:spcPts val="1200"/>
              </a:spcBef>
              <a:spcAft>
                <a:spcPts val="0"/>
              </a:spcAft>
              <a:buClr>
                <a:srgbClr val="5F5F5F"/>
              </a:buClr>
              <a:buSzPts val="3000"/>
              <a:buChar char="•"/>
              <a:defRPr sz="3000"/>
            </a:lvl2pPr>
            <a:lvl3pPr marL="1371600" lvl="2" indent="-419100" algn="l">
              <a:lnSpc>
                <a:spcPct val="100000"/>
              </a:lnSpc>
              <a:spcBef>
                <a:spcPts val="1200"/>
              </a:spcBef>
              <a:spcAft>
                <a:spcPts val="0"/>
              </a:spcAft>
              <a:buClr>
                <a:srgbClr val="5F5F5F"/>
              </a:buClr>
              <a:buSzPts val="3000"/>
              <a:buChar char="•"/>
              <a:defRPr sz="3000"/>
            </a:lvl3pPr>
            <a:lvl4pPr marL="1828800" lvl="3" indent="-419100" algn="l">
              <a:lnSpc>
                <a:spcPct val="100000"/>
              </a:lnSpc>
              <a:spcBef>
                <a:spcPts val="1200"/>
              </a:spcBef>
              <a:spcAft>
                <a:spcPts val="0"/>
              </a:spcAft>
              <a:buClr>
                <a:srgbClr val="5F5F5F"/>
              </a:buClr>
              <a:buSzPts val="3000"/>
              <a:buChar char="•"/>
              <a:defRPr sz="3000"/>
            </a:lvl4pPr>
            <a:lvl5pPr marL="2286000" lvl="4" indent="-419100" algn="l">
              <a:lnSpc>
                <a:spcPct val="100000"/>
              </a:lnSpc>
              <a:spcBef>
                <a:spcPts val="1200"/>
              </a:spcBef>
              <a:spcAft>
                <a:spcPts val="0"/>
              </a:spcAft>
              <a:buClr>
                <a:srgbClr val="5F5F5F"/>
              </a:buClr>
              <a:buSzPts val="3000"/>
              <a:buChar char="•"/>
              <a:defRPr sz="3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4" name="Google Shape;34;p4"/>
          <p:cNvSpPr txBox="1">
            <a:spLocks noGrp="1"/>
          </p:cNvSpPr>
          <p:nvPr>
            <p:ph type="ftr" idx="11"/>
          </p:nvPr>
        </p:nvSpPr>
        <p:spPr>
          <a:xfrm>
            <a:off x="7324077" y="6152029"/>
            <a:ext cx="3759553" cy="403412"/>
          </a:xfrm>
          <a:prstGeom prst="rect">
            <a:avLst/>
          </a:prstGeom>
          <a:noFill/>
          <a:ln>
            <a:noFill/>
          </a:ln>
        </p:spPr>
        <p:txBody>
          <a:bodyPr spcFirstLastPara="1" wrap="square" lIns="0" tIns="0" rIns="0" bIns="0" anchor="b" anchorCtr="0">
            <a:noAutofit/>
          </a:bodyPr>
          <a:lstStyle>
            <a:lvl1pPr lvl="0" algn="r">
              <a:lnSpc>
                <a:spcPct val="100000"/>
              </a:lnSpc>
              <a:spcBef>
                <a:spcPts val="0"/>
              </a:spcBef>
              <a:spcAft>
                <a:spcPts val="0"/>
              </a:spcAft>
              <a:buSzPts val="1400"/>
              <a:buNone/>
              <a:defRPr sz="7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22367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15600" y="593367"/>
            <a:ext cx="11360700" cy="763500"/>
          </a:xfrm>
          <a:prstGeom prst="rect">
            <a:avLst/>
          </a:prstGeom>
        </p:spPr>
        <p:txBody>
          <a:bodyPr spcFirstLastPara="1" wrap="square" lIns="0" tIns="0" rIns="0" bIns="0" anchor="t" anchorCtr="0">
            <a:normAutofit/>
          </a:bodyPr>
          <a:lstStyle>
            <a:lvl1pPr lvl="0" rtl="0">
              <a:spcBef>
                <a:spcPts val="0"/>
              </a:spcBef>
              <a:spcAft>
                <a:spcPts val="0"/>
              </a:spcAft>
              <a:buSzPts val="4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15600" y="1536633"/>
            <a:ext cx="11360700" cy="4555200"/>
          </a:xfrm>
          <a:prstGeom prst="rect">
            <a:avLst/>
          </a:prstGeom>
        </p:spPr>
        <p:txBody>
          <a:bodyPr spcFirstLastPara="1" wrap="square" lIns="0" tIns="0" rIns="0" bIns="0" anchor="t" anchorCtr="0">
            <a:normAutofit/>
          </a:bodyPr>
          <a:lstStyle>
            <a:lvl1pPr marL="457200" lvl="0" indent="-406400" rtl="0">
              <a:spcBef>
                <a:spcPts val="0"/>
              </a:spcBef>
              <a:spcAft>
                <a:spcPts val="0"/>
              </a:spcAft>
              <a:buSzPts val="2800"/>
              <a:buChar char="•"/>
              <a:defRPr/>
            </a:lvl1pPr>
            <a:lvl2pPr marL="914400" lvl="1" indent="-406400" rtl="0">
              <a:spcBef>
                <a:spcPts val="1200"/>
              </a:spcBef>
              <a:spcAft>
                <a:spcPts val="0"/>
              </a:spcAft>
              <a:buSzPts val="2800"/>
              <a:buChar char="•"/>
              <a:defRPr/>
            </a:lvl2pPr>
            <a:lvl3pPr marL="1371600" lvl="2" indent="-406400" rtl="0">
              <a:spcBef>
                <a:spcPts val="1200"/>
              </a:spcBef>
              <a:spcAft>
                <a:spcPts val="0"/>
              </a:spcAft>
              <a:buSzPts val="2800"/>
              <a:buChar char="•"/>
              <a:defRPr/>
            </a:lvl3pPr>
            <a:lvl4pPr marL="1828800" lvl="3" indent="-406400" rtl="0">
              <a:spcBef>
                <a:spcPts val="1200"/>
              </a:spcBef>
              <a:spcAft>
                <a:spcPts val="0"/>
              </a:spcAft>
              <a:buSzPts val="2800"/>
              <a:buChar char="•"/>
              <a:defRPr/>
            </a:lvl4pPr>
            <a:lvl5pPr marL="2286000" lvl="4" indent="-406400" rtl="0">
              <a:spcBef>
                <a:spcPts val="1200"/>
              </a:spcBef>
              <a:spcAft>
                <a:spcPts val="0"/>
              </a:spcAft>
              <a:buSzPts val="2800"/>
              <a:buChar char="•"/>
              <a:defRPr/>
            </a:lvl5pPr>
            <a:lvl6pPr marL="2743200" lvl="5" indent="-354329" rtl="0">
              <a:spcBef>
                <a:spcPts val="1200"/>
              </a:spcBef>
              <a:spcAft>
                <a:spcPts val="0"/>
              </a:spcAft>
              <a:buSzPts val="1980"/>
              <a:buChar char="•"/>
              <a:defRPr/>
            </a:lvl6pPr>
            <a:lvl7pPr marL="3200400" lvl="6" indent="-354329" rtl="0">
              <a:spcBef>
                <a:spcPts val="551"/>
              </a:spcBef>
              <a:spcAft>
                <a:spcPts val="0"/>
              </a:spcAft>
              <a:buSzPts val="1980"/>
              <a:buChar char="•"/>
              <a:defRPr/>
            </a:lvl7pPr>
            <a:lvl8pPr marL="3657600" lvl="7" indent="-354329" rtl="0">
              <a:spcBef>
                <a:spcPts val="551"/>
              </a:spcBef>
              <a:spcAft>
                <a:spcPts val="0"/>
              </a:spcAft>
              <a:buSzPts val="1980"/>
              <a:buChar char="•"/>
              <a:defRPr/>
            </a:lvl8pPr>
            <a:lvl9pPr marL="4114800" lvl="8" indent="-354329" rtl="0">
              <a:spcBef>
                <a:spcPts val="551"/>
              </a:spcBef>
              <a:spcAft>
                <a:spcPts val="0"/>
              </a:spcAft>
              <a:buSzPts val="1980"/>
              <a:buChar char="•"/>
              <a:defRPr/>
            </a:lvl9pPr>
          </a:lstStyle>
          <a:p>
            <a:endParaRPr/>
          </a:p>
        </p:txBody>
      </p:sp>
      <p:sp>
        <p:nvSpPr>
          <p:cNvPr id="57" name="Google Shape;57;p9"/>
          <p:cNvSpPr txBox="1">
            <a:spLocks noGrp="1"/>
          </p:cNvSpPr>
          <p:nvPr>
            <p:ph type="sldNum" idx="12"/>
          </p:nvPr>
        </p:nvSpPr>
        <p:spPr>
          <a:xfrm>
            <a:off x="11296610" y="6217622"/>
            <a:ext cx="731700" cy="5247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4729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7/15/2021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Calibri" panose="020F0502020204030204" pitchFamily="34" charset="0"/>
              </a:defRPr>
            </a:lvl1pPr>
          </a:lstStyle>
          <a:p>
            <a:fld id="{5586B75A-687E-405C-8A0B-8D00578BA2C3}" type="datetimeFigureOut">
              <a:rPr lang="en-US" smtClean="0"/>
              <a:pPr/>
              <a:t>7/15/2021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i="0">
                <a:solidFill>
                  <a:schemeClr val="accent1"/>
                </a:solidFill>
                <a:latin typeface="Calibri" panose="020F0502020204030204" pitchFamily="34" charset="0"/>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sldNum="0" hdr="0" ftr="0" dt="0"/>
  <p:txStyles>
    <p:titleStyle>
      <a:lvl1pPr algn="l" defTabSz="914400" rtl="0" eaLnBrk="1" latinLnBrk="0" hangingPunct="1">
        <a:lnSpc>
          <a:spcPct val="90000"/>
        </a:lnSpc>
        <a:spcBef>
          <a:spcPct val="0"/>
        </a:spcBef>
        <a:buNone/>
        <a:defRPr sz="3600" b="0" i="0" kern="1200" spc="-60" baseline="0">
          <a:solidFill>
            <a:srgbClr val="FFFFFF"/>
          </a:solidFill>
          <a:latin typeface="Calibri" panose="020F050202020403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Calibri" panose="020F050202020403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Calibri" panose="020F050202020403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Calibri" panose="020F050202020403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Calibri" panose="020F050202020403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8.png"/><Relationship Id="rId18" Type="http://schemas.openxmlformats.org/officeDocument/2006/relationships/customXml" Target="../ink/ink8.xml"/><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customXml" Target="../ink/ink5.xml"/><Relationship Id="rId17" Type="http://schemas.openxmlformats.org/officeDocument/2006/relationships/image" Target="../media/image20.png"/><Relationship Id="rId2" Type="http://schemas.openxmlformats.org/officeDocument/2006/relationships/notesSlide" Target="../notesSlides/notesSlide11.xml"/><Relationship Id="rId16" Type="http://schemas.openxmlformats.org/officeDocument/2006/relationships/customXml" Target="../ink/ink7.xml"/><Relationship Id="rId1" Type="http://schemas.openxmlformats.org/officeDocument/2006/relationships/slideLayout" Target="../slideLayouts/slideLayout13.xml"/><Relationship Id="rId6" Type="http://schemas.openxmlformats.org/officeDocument/2006/relationships/customXml" Target="../ink/ink2.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customXml" Target="../ink/ink4.xml"/><Relationship Id="rId19" Type="http://schemas.openxmlformats.org/officeDocument/2006/relationships/image" Target="../media/image21.png"/><Relationship Id="rId4" Type="http://schemas.openxmlformats.org/officeDocument/2006/relationships/customXml" Target="../ink/ink1.xml"/><Relationship Id="rId9" Type="http://schemas.openxmlformats.org/officeDocument/2006/relationships/image" Target="../media/image16.png"/><Relationship Id="rId14" Type="http://schemas.openxmlformats.org/officeDocument/2006/relationships/customXml" Target="../ink/ink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631F-83D6-EC4A-AECC-49E5782334DE}"/>
              </a:ext>
            </a:extLst>
          </p:cNvPr>
          <p:cNvSpPr>
            <a:spLocks noGrp="1"/>
          </p:cNvSpPr>
          <p:nvPr>
            <p:ph type="ctrTitle"/>
          </p:nvPr>
        </p:nvSpPr>
        <p:spPr/>
        <p:txBody>
          <a:bodyPr>
            <a:normAutofit/>
          </a:bodyPr>
          <a:lstStyle/>
          <a:p>
            <a:r>
              <a:rPr lang="en-US" sz="6000" dirty="0"/>
              <a:t>Discussion re: CDPH COVID-19 Guidance for K-12 schools</a:t>
            </a:r>
          </a:p>
        </p:txBody>
      </p:sp>
      <p:sp>
        <p:nvSpPr>
          <p:cNvPr id="3" name="Subtitle 2">
            <a:extLst>
              <a:ext uri="{FF2B5EF4-FFF2-40B4-BE49-F238E27FC236}">
                <a16:creationId xmlns:a16="http://schemas.microsoft.com/office/drawing/2014/main" id="{1BD1D87A-67FE-DD4B-8758-6F85972AE6D8}"/>
              </a:ext>
            </a:extLst>
          </p:cNvPr>
          <p:cNvSpPr>
            <a:spLocks noGrp="1"/>
          </p:cNvSpPr>
          <p:nvPr>
            <p:ph type="subTitle" idx="1"/>
          </p:nvPr>
        </p:nvSpPr>
        <p:spPr/>
        <p:txBody>
          <a:bodyPr>
            <a:normAutofit/>
          </a:bodyPr>
          <a:lstStyle/>
          <a:p>
            <a:r>
              <a:rPr lang="en-US" sz="1600" dirty="0">
                <a:solidFill>
                  <a:schemeClr val="bg1"/>
                </a:solidFill>
                <a:cs typeface="Calibri" panose="020F0502020204030204" pitchFamily="34" charset="0"/>
              </a:rPr>
              <a:t>July 15, 2021</a:t>
            </a:r>
          </a:p>
        </p:txBody>
      </p:sp>
      <p:pic>
        <p:nvPicPr>
          <p:cNvPr id="7" name="Picture 6">
            <a:extLst>
              <a:ext uri="{FF2B5EF4-FFF2-40B4-BE49-F238E27FC236}">
                <a16:creationId xmlns:a16="http://schemas.microsoft.com/office/drawing/2014/main" id="{92A045D8-23F3-DF49-8753-2047792C71AE}"/>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5374822"/>
            <a:ext cx="1384300" cy="1483178"/>
          </a:xfrm>
          <a:prstGeom prst="rect">
            <a:avLst/>
          </a:prstGeom>
        </p:spPr>
      </p:pic>
      <p:pic>
        <p:nvPicPr>
          <p:cNvPr id="9" name="Picture 8" descr="California Departement of Public Health logo">
            <a:extLst>
              <a:ext uri="{FF2B5EF4-FFF2-40B4-BE49-F238E27FC236}">
                <a16:creationId xmlns:a16="http://schemas.microsoft.com/office/drawing/2014/main" id="{44AFCDF7-FF22-544F-A0C8-E3AEF9A329D7}"/>
              </a:ext>
            </a:extLst>
          </p:cNvPr>
          <p:cNvPicPr>
            <a:picLocks noChangeAspect="1"/>
          </p:cNvPicPr>
          <p:nvPr/>
        </p:nvPicPr>
        <p:blipFill>
          <a:blip r:embed="rId4"/>
          <a:stretch>
            <a:fillRect/>
          </a:stretch>
        </p:blipFill>
        <p:spPr>
          <a:xfrm>
            <a:off x="10044413" y="4712018"/>
            <a:ext cx="1384300" cy="1156347"/>
          </a:xfrm>
          <a:prstGeom prst="rect">
            <a:avLst/>
          </a:prstGeom>
        </p:spPr>
      </p:pic>
      <p:pic>
        <p:nvPicPr>
          <p:cNvPr id="1026" name="Picture 2">
            <a:extLst>
              <a:ext uri="{FF2B5EF4-FFF2-40B4-BE49-F238E27FC236}">
                <a16:creationId xmlns:a16="http://schemas.microsoft.com/office/drawing/2014/main" id="{A3262ADF-178F-427B-9659-EDDC8EDC70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6125" y="645646"/>
            <a:ext cx="1461619" cy="21746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5DB83F5-2A75-4A29-B0C0-E03339558D94}"/>
              </a:ext>
            </a:extLst>
          </p:cNvPr>
          <p:cNvPicPr>
            <a:picLocks noChangeAspect="1"/>
          </p:cNvPicPr>
          <p:nvPr/>
        </p:nvPicPr>
        <p:blipFill>
          <a:blip r:embed="rId6"/>
          <a:stretch>
            <a:fillRect/>
          </a:stretch>
        </p:blipFill>
        <p:spPr>
          <a:xfrm>
            <a:off x="9636614" y="2679673"/>
            <a:ext cx="2032345" cy="2032345"/>
          </a:xfrm>
          <a:prstGeom prst="rect">
            <a:avLst/>
          </a:prstGeom>
        </p:spPr>
      </p:pic>
    </p:spTree>
    <p:extLst>
      <p:ext uri="{BB962C8B-B14F-4D97-AF65-F5344CB8AC3E}">
        <p14:creationId xmlns:p14="http://schemas.microsoft.com/office/powerpoint/2010/main" val="764140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C5A05A-5204-48EE-9622-D3E21C2F6708}"/>
              </a:ext>
            </a:extLst>
          </p:cNvPr>
          <p:cNvSpPr/>
          <p:nvPr/>
        </p:nvSpPr>
        <p:spPr>
          <a:xfrm>
            <a:off x="0" y="703352"/>
            <a:ext cx="3608439" cy="554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155D1F-9539-43B4-B567-FF7C49A7ED42}"/>
              </a:ext>
            </a:extLst>
          </p:cNvPr>
          <p:cNvSpPr txBox="1"/>
          <p:nvPr/>
        </p:nvSpPr>
        <p:spPr>
          <a:xfrm>
            <a:off x="993338" y="128041"/>
            <a:ext cx="10828547" cy="954107"/>
          </a:xfrm>
          <a:prstGeom prst="rect">
            <a:avLst/>
          </a:prstGeom>
          <a:noFill/>
        </p:spPr>
        <p:txBody>
          <a:bodyPr wrap="square" rtlCol="0">
            <a:spAutoFit/>
          </a:bodyPr>
          <a:lstStyle/>
          <a:p>
            <a:r>
              <a:rPr lang="en-US" sz="2800" b="1" dirty="0"/>
              <a:t>Reproductive rate of the virus in CA: We are likely to approach – and in some places surpass – last summer’s spike</a:t>
            </a:r>
            <a:endParaRPr lang="en-US" b="1" dirty="0"/>
          </a:p>
        </p:txBody>
      </p:sp>
      <p:pic>
        <p:nvPicPr>
          <p:cNvPr id="8" name="Picture 7">
            <a:extLst>
              <a:ext uri="{FF2B5EF4-FFF2-40B4-BE49-F238E27FC236}">
                <a16:creationId xmlns:a16="http://schemas.microsoft.com/office/drawing/2014/main" id="{6518DAB6-E6F7-43C2-9C5D-B02BB0EF20D1}"/>
              </a:ext>
            </a:extLst>
          </p:cNvPr>
          <p:cNvPicPr/>
          <p:nvPr/>
        </p:nvPicPr>
        <p:blipFill>
          <a:blip r:embed="rId3">
            <a:extLst>
              <a:ext uri="{28A0092B-C50C-407E-A947-70E740481C1C}">
                <a14:useLocalDpi xmlns:a14="http://schemas.microsoft.com/office/drawing/2010/main" val="0"/>
              </a:ext>
            </a:extLst>
          </a:blip>
          <a:stretch>
            <a:fillRect/>
          </a:stretch>
        </p:blipFill>
        <p:spPr>
          <a:xfrm>
            <a:off x="1241891" y="1034208"/>
            <a:ext cx="9677121" cy="5312804"/>
          </a:xfrm>
          <a:prstGeom prst="rect">
            <a:avLst/>
          </a:prstGeom>
        </p:spPr>
      </p:pic>
    </p:spTree>
    <p:extLst>
      <p:ext uri="{BB962C8B-B14F-4D97-AF65-F5344CB8AC3E}">
        <p14:creationId xmlns:p14="http://schemas.microsoft.com/office/powerpoint/2010/main" val="324515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C5A05A-5204-48EE-9622-D3E21C2F6708}"/>
              </a:ext>
            </a:extLst>
          </p:cNvPr>
          <p:cNvSpPr/>
          <p:nvPr/>
        </p:nvSpPr>
        <p:spPr>
          <a:xfrm>
            <a:off x="0" y="703352"/>
            <a:ext cx="3608439" cy="554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9CB75C5-51FA-4106-B11A-15A0C1B0E64B}"/>
              </a:ext>
            </a:extLst>
          </p:cNvPr>
          <p:cNvPicPr/>
          <p:nvPr/>
        </p:nvPicPr>
        <p:blipFill rotWithShape="1">
          <a:blip r:embed="rId3">
            <a:extLst>
              <a:ext uri="{28A0092B-C50C-407E-A947-70E740481C1C}">
                <a14:useLocalDpi xmlns:a14="http://schemas.microsoft.com/office/drawing/2010/main" val="0"/>
              </a:ext>
            </a:extLst>
          </a:blip>
          <a:srcRect t="9281" b="10286"/>
          <a:stretch/>
        </p:blipFill>
        <p:spPr bwMode="auto">
          <a:xfrm>
            <a:off x="344523" y="877278"/>
            <a:ext cx="11756571" cy="5940710"/>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1CD6F54C-D60F-4595-87EA-D202B9C556C3}"/>
              </a:ext>
            </a:extLst>
          </p:cNvPr>
          <p:cNvSpPr txBox="1"/>
          <p:nvPr/>
        </p:nvSpPr>
        <p:spPr>
          <a:xfrm>
            <a:off x="217714" y="185502"/>
            <a:ext cx="11756571" cy="430887"/>
          </a:xfrm>
          <a:prstGeom prst="rect">
            <a:avLst/>
          </a:prstGeom>
          <a:noFill/>
        </p:spPr>
        <p:txBody>
          <a:bodyPr wrap="square" rtlCol="0">
            <a:spAutoFit/>
          </a:bodyPr>
          <a:lstStyle/>
          <a:p>
            <a:r>
              <a:rPr lang="en-US" sz="2200" b="1" dirty="0">
                <a:solidFill>
                  <a:srgbClr val="FF0000"/>
                </a:solidFill>
              </a:rPr>
              <a:t>Cases are Increasing Sharply for Unvaccinated People; Hospitalizations Will Follow </a:t>
            </a:r>
          </a:p>
        </p:txBody>
      </p:sp>
      <p:sp>
        <p:nvSpPr>
          <p:cNvPr id="3" name="Oval 2">
            <a:extLst>
              <a:ext uri="{FF2B5EF4-FFF2-40B4-BE49-F238E27FC236}">
                <a16:creationId xmlns:a16="http://schemas.microsoft.com/office/drawing/2014/main" id="{31E8C4CC-5784-47A5-AC4D-C3923CA67DAE}"/>
              </a:ext>
            </a:extLst>
          </p:cNvPr>
          <p:cNvSpPr/>
          <p:nvPr/>
        </p:nvSpPr>
        <p:spPr>
          <a:xfrm>
            <a:off x="2394857" y="2841171"/>
            <a:ext cx="1317172" cy="21880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22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C5A05A-5204-48EE-9622-D3E21C2F6708}"/>
              </a:ext>
            </a:extLst>
          </p:cNvPr>
          <p:cNvSpPr/>
          <p:nvPr/>
        </p:nvSpPr>
        <p:spPr>
          <a:xfrm>
            <a:off x="0" y="703352"/>
            <a:ext cx="3608439" cy="554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BEBB390-F05A-49CB-B7A7-ACCC7A300C75}"/>
              </a:ext>
            </a:extLst>
          </p:cNvPr>
          <p:cNvPicPr/>
          <p:nvPr/>
        </p:nvPicPr>
        <p:blipFill rotWithShape="1">
          <a:blip r:embed="rId3"/>
          <a:srcRect l="581" t="2110" b="26891"/>
          <a:stretch/>
        </p:blipFill>
        <p:spPr bwMode="auto">
          <a:xfrm>
            <a:off x="1060523" y="1316816"/>
            <a:ext cx="10302241" cy="5226779"/>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263DC9CF-3576-4401-A440-20EB45414466}"/>
              </a:ext>
            </a:extLst>
          </p:cNvPr>
          <p:cNvSpPr txBox="1"/>
          <p:nvPr/>
        </p:nvSpPr>
        <p:spPr>
          <a:xfrm>
            <a:off x="816429" y="326571"/>
            <a:ext cx="10994571" cy="461665"/>
          </a:xfrm>
          <a:prstGeom prst="rect">
            <a:avLst/>
          </a:prstGeom>
          <a:noFill/>
        </p:spPr>
        <p:txBody>
          <a:bodyPr wrap="square" rtlCol="0">
            <a:spAutoFit/>
          </a:bodyPr>
          <a:lstStyle/>
          <a:p>
            <a:r>
              <a:rPr lang="en-US" sz="2400" dirty="0"/>
              <a:t>Hospitalization Increases Depend on Masking + Other Mitigation Policies </a:t>
            </a:r>
          </a:p>
        </p:txBody>
      </p:sp>
    </p:spTree>
    <p:extLst>
      <p:ext uri="{BB962C8B-B14F-4D97-AF65-F5344CB8AC3E}">
        <p14:creationId xmlns:p14="http://schemas.microsoft.com/office/powerpoint/2010/main" val="2246461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9D5099-77B4-4826-9A4B-C02C06F82EBC}"/>
              </a:ext>
            </a:extLst>
          </p:cNvPr>
          <p:cNvSpPr/>
          <p:nvPr/>
        </p:nvSpPr>
        <p:spPr>
          <a:xfrm>
            <a:off x="0" y="703352"/>
            <a:ext cx="3608439" cy="554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7BAD40E-E211-40FC-9FEA-0DE24F5E3066}"/>
              </a:ext>
            </a:extLst>
          </p:cNvPr>
          <p:cNvSpPr>
            <a:spLocks noGrp="1"/>
          </p:cNvSpPr>
          <p:nvPr>
            <p:ph type="title"/>
          </p:nvPr>
        </p:nvSpPr>
        <p:spPr>
          <a:xfrm>
            <a:off x="1939641" y="92996"/>
            <a:ext cx="9975272" cy="610356"/>
          </a:xfrm>
        </p:spPr>
        <p:txBody>
          <a:bodyPr>
            <a:normAutofit/>
          </a:bodyPr>
          <a:lstStyle/>
          <a:p>
            <a:r>
              <a:rPr lang="en-US" dirty="0">
                <a:solidFill>
                  <a:schemeClr val="tx1">
                    <a:lumMod val="65000"/>
                    <a:lumOff val="35000"/>
                  </a:schemeClr>
                </a:solidFill>
              </a:rPr>
              <a:t>Prior to Outbreak: Marin County Schools  </a:t>
            </a:r>
          </a:p>
        </p:txBody>
      </p:sp>
      <p:sp>
        <p:nvSpPr>
          <p:cNvPr id="7" name="Text Placeholder 6">
            <a:extLst>
              <a:ext uri="{FF2B5EF4-FFF2-40B4-BE49-F238E27FC236}">
                <a16:creationId xmlns:a16="http://schemas.microsoft.com/office/drawing/2014/main" id="{B69962E2-E09C-4C9C-8A78-E29D8D90371D}"/>
              </a:ext>
            </a:extLst>
          </p:cNvPr>
          <p:cNvSpPr>
            <a:spLocks noGrp="1"/>
          </p:cNvSpPr>
          <p:nvPr>
            <p:ph type="body" idx="1"/>
          </p:nvPr>
        </p:nvSpPr>
        <p:spPr>
          <a:xfrm>
            <a:off x="470413" y="1109382"/>
            <a:ext cx="4710544" cy="4639235"/>
          </a:xfrm>
        </p:spPr>
        <p:txBody>
          <a:bodyPr/>
          <a:lstStyle/>
          <a:p>
            <a:pPr marL="38100" indent="0">
              <a:buNone/>
            </a:pPr>
            <a:r>
              <a:rPr lang="en-US" dirty="0"/>
              <a:t>Last Year: </a:t>
            </a:r>
          </a:p>
          <a:p>
            <a:pPr marL="38100" indent="0">
              <a:buNone/>
            </a:pPr>
            <a:endParaRPr lang="en-US" dirty="0"/>
          </a:p>
          <a:p>
            <a:r>
              <a:rPr lang="en-US" dirty="0"/>
              <a:t>Over 2M “student days”</a:t>
            </a:r>
          </a:p>
          <a:p>
            <a:r>
              <a:rPr lang="en-US" dirty="0"/>
              <a:t>12 cases confirmed in-school transmission</a:t>
            </a:r>
          </a:p>
          <a:p>
            <a:r>
              <a:rPr lang="en-US" dirty="0"/>
              <a:t>Generally high adherence to infection prevention </a:t>
            </a:r>
          </a:p>
          <a:p>
            <a:endParaRPr lang="en-US" dirty="0"/>
          </a:p>
          <a:p>
            <a:endParaRPr lang="en-US" dirty="0"/>
          </a:p>
        </p:txBody>
      </p:sp>
      <p:sp>
        <p:nvSpPr>
          <p:cNvPr id="4" name="Slide Number Placeholder 3">
            <a:extLst>
              <a:ext uri="{FF2B5EF4-FFF2-40B4-BE49-F238E27FC236}">
                <a16:creationId xmlns:a16="http://schemas.microsoft.com/office/drawing/2014/main" id="{D2EF8580-2356-4AA0-9656-8316F6DD83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5" name="Picture 4">
            <a:extLst>
              <a:ext uri="{FF2B5EF4-FFF2-40B4-BE49-F238E27FC236}">
                <a16:creationId xmlns:a16="http://schemas.microsoft.com/office/drawing/2014/main" id="{53BACAD8-8CA3-462A-9F16-C563573A66E2}"/>
              </a:ext>
            </a:extLst>
          </p:cNvPr>
          <p:cNvPicPr>
            <a:picLocks noChangeAspect="1"/>
          </p:cNvPicPr>
          <p:nvPr/>
        </p:nvPicPr>
        <p:blipFill>
          <a:blip r:embed="rId2"/>
          <a:stretch>
            <a:fillRect/>
          </a:stretch>
        </p:blipFill>
        <p:spPr>
          <a:xfrm>
            <a:off x="5044126" y="1109382"/>
            <a:ext cx="6870787" cy="5139373"/>
          </a:xfrm>
          <a:prstGeom prst="rect">
            <a:avLst/>
          </a:prstGeom>
        </p:spPr>
      </p:pic>
    </p:spTree>
    <p:extLst>
      <p:ext uri="{BB962C8B-B14F-4D97-AF65-F5344CB8AC3E}">
        <p14:creationId xmlns:p14="http://schemas.microsoft.com/office/powerpoint/2010/main" val="132415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8" name="Rectangle 7">
            <a:extLst>
              <a:ext uri="{FF2B5EF4-FFF2-40B4-BE49-F238E27FC236}">
                <a16:creationId xmlns:a16="http://schemas.microsoft.com/office/drawing/2014/main" id="{92F0A5C0-736E-4B45-85BC-2FF83527B182}"/>
              </a:ext>
            </a:extLst>
          </p:cNvPr>
          <p:cNvSpPr/>
          <p:nvPr/>
        </p:nvSpPr>
        <p:spPr>
          <a:xfrm>
            <a:off x="0" y="703352"/>
            <a:ext cx="3608439" cy="554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42;p19"/>
          <p:cNvSpPr txBox="1">
            <a:spLocks noGrp="1"/>
          </p:cNvSpPr>
          <p:nvPr>
            <p:ph type="title"/>
          </p:nvPr>
        </p:nvSpPr>
        <p:spPr>
          <a:xfrm>
            <a:off x="1108364" y="92996"/>
            <a:ext cx="9975272" cy="610356"/>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sz="3600" dirty="0">
                <a:solidFill>
                  <a:schemeClr val="tx1">
                    <a:lumMod val="65000"/>
                    <a:lumOff val="35000"/>
                  </a:schemeClr>
                </a:solidFill>
              </a:rPr>
              <a:t>Increasing local prevalence of delta variant</a:t>
            </a:r>
            <a:endParaRPr dirty="0">
              <a:solidFill>
                <a:schemeClr val="tx1">
                  <a:lumMod val="65000"/>
                  <a:lumOff val="35000"/>
                </a:schemeClr>
              </a:solidFill>
            </a:endParaRPr>
          </a:p>
        </p:txBody>
      </p:sp>
      <p:sp>
        <p:nvSpPr>
          <p:cNvPr id="143" name="Google Shape;143;p19"/>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3" name="Text Placeholder 2">
            <a:extLst>
              <a:ext uri="{FF2B5EF4-FFF2-40B4-BE49-F238E27FC236}">
                <a16:creationId xmlns:a16="http://schemas.microsoft.com/office/drawing/2014/main" id="{BDDDC657-F155-4AF8-865C-C54FDF98A864}"/>
              </a:ext>
            </a:extLst>
          </p:cNvPr>
          <p:cNvSpPr>
            <a:spLocks noGrp="1"/>
          </p:cNvSpPr>
          <p:nvPr>
            <p:ph type="body" idx="2"/>
          </p:nvPr>
        </p:nvSpPr>
        <p:spPr>
          <a:xfrm>
            <a:off x="8545338" y="1260662"/>
            <a:ext cx="3259285" cy="4639235"/>
          </a:xfrm>
        </p:spPr>
        <p:txBody>
          <a:bodyPr/>
          <a:lstStyle/>
          <a:p>
            <a:r>
              <a:rPr lang="en-US" dirty="0"/>
              <a:t>Since May 1, 70% of samples  sequenced in Marin are delta </a:t>
            </a:r>
          </a:p>
          <a:p>
            <a:endParaRPr lang="en-US" dirty="0"/>
          </a:p>
          <a:p>
            <a:r>
              <a:rPr lang="en-US" dirty="0"/>
              <a:t>Approximately half of all cases are sequenced </a:t>
            </a:r>
          </a:p>
        </p:txBody>
      </p:sp>
      <p:sp>
        <p:nvSpPr>
          <p:cNvPr id="144" name="Google Shape;144;p19"/>
          <p:cNvSpPr txBox="1"/>
          <p:nvPr/>
        </p:nvSpPr>
        <p:spPr>
          <a:xfrm>
            <a:off x="9548323" y="6241475"/>
            <a:ext cx="2256300" cy="477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500" dirty="0">
                <a:latin typeface="Calibri"/>
                <a:ea typeface="Calibri"/>
                <a:cs typeface="Calibri"/>
                <a:sym typeface="Calibri"/>
              </a:rPr>
              <a:t>Data accessed 7/6/2021</a:t>
            </a:r>
            <a:endParaRPr sz="1500" dirty="0">
              <a:latin typeface="Calibri"/>
              <a:ea typeface="Calibri"/>
              <a:cs typeface="Calibri"/>
              <a:sym typeface="Calibri"/>
            </a:endParaRPr>
          </a:p>
        </p:txBody>
      </p:sp>
      <p:pic>
        <p:nvPicPr>
          <p:cNvPr id="145" name="Google Shape;145;p19"/>
          <p:cNvPicPr preferRelativeResize="0"/>
          <p:nvPr/>
        </p:nvPicPr>
        <p:blipFill rotWithShape="1">
          <a:blip r:embed="rId3">
            <a:alphaModFix/>
          </a:blip>
          <a:srcRect r="4927"/>
          <a:stretch/>
        </p:blipFill>
        <p:spPr>
          <a:xfrm>
            <a:off x="291461" y="1109609"/>
            <a:ext cx="8145724" cy="49556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7C27F3-7028-4A8D-BADC-E82AB540249E}"/>
              </a:ext>
            </a:extLst>
          </p:cNvPr>
          <p:cNvSpPr/>
          <p:nvPr/>
        </p:nvSpPr>
        <p:spPr>
          <a:xfrm>
            <a:off x="-169259" y="648101"/>
            <a:ext cx="3608439" cy="554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60F95E5-04B7-45E9-A73F-4551BFE2DD13}"/>
              </a:ext>
            </a:extLst>
          </p:cNvPr>
          <p:cNvSpPr>
            <a:spLocks noGrp="1"/>
          </p:cNvSpPr>
          <p:nvPr>
            <p:ph type="title"/>
          </p:nvPr>
        </p:nvSpPr>
        <p:spPr>
          <a:xfrm>
            <a:off x="197726" y="266351"/>
            <a:ext cx="11360700" cy="763500"/>
          </a:xfrm>
        </p:spPr>
        <p:txBody>
          <a:bodyPr/>
          <a:lstStyle/>
          <a:p>
            <a:r>
              <a:rPr lang="en-US" dirty="0"/>
              <a:t>Seating chart</a:t>
            </a:r>
          </a:p>
        </p:txBody>
      </p:sp>
      <p:sp>
        <p:nvSpPr>
          <p:cNvPr id="7" name="Text Placeholder 6">
            <a:extLst>
              <a:ext uri="{FF2B5EF4-FFF2-40B4-BE49-F238E27FC236}">
                <a16:creationId xmlns:a16="http://schemas.microsoft.com/office/drawing/2014/main" id="{8A3A5393-D8B0-46FF-AD7E-27F440A6312B}"/>
              </a:ext>
            </a:extLst>
          </p:cNvPr>
          <p:cNvSpPr>
            <a:spLocks noGrp="1"/>
          </p:cNvSpPr>
          <p:nvPr>
            <p:ph type="body" idx="1"/>
          </p:nvPr>
        </p:nvSpPr>
        <p:spPr>
          <a:xfrm>
            <a:off x="365990" y="2082897"/>
            <a:ext cx="11024171" cy="4555200"/>
          </a:xfrm>
        </p:spPr>
        <p:txBody>
          <a:bodyPr/>
          <a:lstStyle/>
          <a:p>
            <a:pPr marL="50800" indent="0">
              <a:buNone/>
            </a:pPr>
            <a:r>
              <a:rPr lang="en-US" dirty="0"/>
              <a:t>Attack rate:  Percentage of</a:t>
            </a:r>
          </a:p>
          <a:p>
            <a:pPr marL="50800" indent="0">
              <a:buNone/>
            </a:pPr>
            <a:r>
              <a:rPr lang="en-US" dirty="0"/>
              <a:t>children who contracted </a:t>
            </a:r>
          </a:p>
          <a:p>
            <a:pPr marL="50800" indent="0">
              <a:buNone/>
            </a:pPr>
            <a:r>
              <a:rPr lang="en-US" dirty="0"/>
              <a:t>COVID-19</a:t>
            </a:r>
          </a:p>
          <a:p>
            <a:pPr>
              <a:buFont typeface="Arial" panose="020B0604020202020204" pitchFamily="34" charset="0"/>
              <a:buChar char="•"/>
            </a:pPr>
            <a:r>
              <a:rPr lang="en-US" dirty="0"/>
              <a:t>1</a:t>
            </a:r>
            <a:r>
              <a:rPr lang="en-US" baseline="30000" dirty="0"/>
              <a:t>st-</a:t>
            </a:r>
            <a:r>
              <a:rPr lang="en-US" dirty="0"/>
              <a:t>2</a:t>
            </a:r>
            <a:r>
              <a:rPr lang="en-US" baseline="30000" dirty="0"/>
              <a:t>nd</a:t>
            </a:r>
            <a:r>
              <a:rPr lang="en-US" dirty="0"/>
              <a:t> row 80%</a:t>
            </a:r>
          </a:p>
          <a:p>
            <a:pPr>
              <a:buFont typeface="Arial" panose="020B0604020202020204" pitchFamily="34" charset="0"/>
              <a:buChar char="•"/>
            </a:pPr>
            <a:r>
              <a:rPr lang="en-US" dirty="0"/>
              <a:t>3</a:t>
            </a:r>
            <a:r>
              <a:rPr lang="en-US" baseline="30000" dirty="0"/>
              <a:t>rd-</a:t>
            </a:r>
            <a:r>
              <a:rPr lang="en-US" dirty="0"/>
              <a:t>5</a:t>
            </a:r>
            <a:r>
              <a:rPr lang="en-US" baseline="30000" dirty="0"/>
              <a:t>th</a:t>
            </a:r>
            <a:r>
              <a:rPr lang="en-US" dirty="0"/>
              <a:t> row 28%</a:t>
            </a:r>
          </a:p>
          <a:p>
            <a:pPr>
              <a:buFont typeface="Arial" panose="020B0604020202020204" pitchFamily="34" charset="0"/>
              <a:buChar char="•"/>
            </a:pPr>
            <a:endParaRPr lang="en-US" dirty="0"/>
          </a:p>
          <a:p>
            <a:pPr marL="50800" indent="0">
              <a:buNone/>
            </a:pPr>
            <a:r>
              <a:rPr lang="en-US" dirty="0"/>
              <a:t>Delta (9/9)</a:t>
            </a:r>
          </a:p>
          <a:p>
            <a:pPr marL="50800" indent="0">
              <a:buNone/>
            </a:pPr>
            <a:endParaRPr lang="en-US" dirty="0"/>
          </a:p>
          <a:p>
            <a:pPr marL="50800" indent="0">
              <a:buNone/>
            </a:pPr>
            <a:endParaRPr lang="en-US" dirty="0"/>
          </a:p>
          <a:p>
            <a:pPr marL="50800" indent="0">
              <a:buNone/>
            </a:pPr>
            <a:r>
              <a:rPr lang="en-US" b="1" dirty="0">
                <a:solidFill>
                  <a:srgbClr val="FF0000"/>
                </a:solidFill>
              </a:rPr>
              <a:t>Takeaway:</a:t>
            </a:r>
          </a:p>
          <a:p>
            <a:pPr marL="50800" indent="0">
              <a:buNone/>
            </a:pPr>
            <a:r>
              <a:rPr lang="en-US" sz="2000" b="1" dirty="0">
                <a:solidFill>
                  <a:srgbClr val="FF0000"/>
                </a:solidFill>
              </a:rPr>
              <a:t>Very High Rates of Infection, </a:t>
            </a:r>
          </a:p>
          <a:p>
            <a:pPr marL="50800" indent="0">
              <a:buNone/>
            </a:pPr>
            <a:r>
              <a:rPr lang="en-US" sz="2000" b="1" dirty="0">
                <a:solidFill>
                  <a:srgbClr val="FF0000"/>
                </a:solidFill>
              </a:rPr>
              <a:t>Especially Without Distancing</a:t>
            </a:r>
            <a:endParaRPr lang="en-US" dirty="0"/>
          </a:p>
          <a:p>
            <a:pPr marL="50800" indent="0">
              <a:buNone/>
            </a:pPr>
            <a:endParaRPr lang="en-US" dirty="0"/>
          </a:p>
        </p:txBody>
      </p:sp>
      <p:sp>
        <p:nvSpPr>
          <p:cNvPr id="4" name="Slide Number Placeholder 3">
            <a:extLst>
              <a:ext uri="{FF2B5EF4-FFF2-40B4-BE49-F238E27FC236}">
                <a16:creationId xmlns:a16="http://schemas.microsoft.com/office/drawing/2014/main" id="{516C90DD-122D-4BF7-8BA6-AE8D275D7C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5" name="Picture 4">
            <a:extLst>
              <a:ext uri="{FF2B5EF4-FFF2-40B4-BE49-F238E27FC236}">
                <a16:creationId xmlns:a16="http://schemas.microsoft.com/office/drawing/2014/main" id="{CE91EE37-CFC1-45F3-A281-AED628D36307}"/>
              </a:ext>
            </a:extLst>
          </p:cNvPr>
          <p:cNvPicPr>
            <a:picLocks noChangeAspect="1"/>
          </p:cNvPicPr>
          <p:nvPr/>
        </p:nvPicPr>
        <p:blipFill>
          <a:blip r:embed="rId3"/>
          <a:stretch>
            <a:fillRect/>
          </a:stretch>
        </p:blipFill>
        <p:spPr>
          <a:xfrm>
            <a:off x="4034859" y="307732"/>
            <a:ext cx="7890552" cy="6226139"/>
          </a:xfrm>
          <a:prstGeom prst="rect">
            <a:avLst/>
          </a:prstGeom>
        </p:spPr>
      </p:pic>
      <p:sp>
        <p:nvSpPr>
          <p:cNvPr id="2" name="TextBox 1">
            <a:extLst>
              <a:ext uri="{FF2B5EF4-FFF2-40B4-BE49-F238E27FC236}">
                <a16:creationId xmlns:a16="http://schemas.microsoft.com/office/drawing/2014/main" id="{F028FC2F-B236-414F-A1E6-9019550943BB}"/>
              </a:ext>
            </a:extLst>
          </p:cNvPr>
          <p:cNvSpPr txBox="1"/>
          <p:nvPr/>
        </p:nvSpPr>
        <p:spPr>
          <a:xfrm>
            <a:off x="534256" y="462125"/>
            <a:ext cx="3074183" cy="1323439"/>
          </a:xfrm>
          <a:prstGeom prst="rect">
            <a:avLst/>
          </a:prstGeom>
          <a:noFill/>
        </p:spPr>
        <p:txBody>
          <a:bodyPr wrap="square" rtlCol="0">
            <a:spAutoFit/>
          </a:bodyPr>
          <a:lstStyle/>
          <a:p>
            <a:r>
              <a:rPr lang="en-US" sz="2000" b="1" dirty="0">
                <a:solidFill>
                  <a:srgbClr val="FF0000"/>
                </a:solidFill>
              </a:rPr>
              <a:t>An Illustrative School Case: An unmasked teacher infected with Delta Variant </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F9994F9-64C8-476D-8A37-A74409C7E090}"/>
                  </a:ext>
                </a:extLst>
              </p14:cNvPr>
              <p14:cNvContentPartPr/>
              <p14:nvPr/>
            </p14:nvContentPartPr>
            <p14:xfrm>
              <a:off x="4015903" y="4344617"/>
              <a:ext cx="7808040" cy="674280"/>
            </p14:xfrm>
          </p:contentPart>
        </mc:Choice>
        <mc:Fallback>
          <p:pic>
            <p:nvPicPr>
              <p:cNvPr id="3" name="Ink 2">
                <a:extLst>
                  <a:ext uri="{FF2B5EF4-FFF2-40B4-BE49-F238E27FC236}">
                    <a16:creationId xmlns:a16="http://schemas.microsoft.com/office/drawing/2014/main" id="{CF9994F9-64C8-476D-8A37-A74409C7E090}"/>
                  </a:ext>
                </a:extLst>
              </p:cNvPr>
              <p:cNvPicPr/>
              <p:nvPr/>
            </p:nvPicPr>
            <p:blipFill>
              <a:blip r:embed="rId5"/>
              <a:stretch>
                <a:fillRect/>
              </a:stretch>
            </p:blipFill>
            <p:spPr>
              <a:xfrm>
                <a:off x="3925903" y="4164617"/>
                <a:ext cx="7987680" cy="1033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262D35F1-3F76-4C02-8616-7F1E2A186611}"/>
                  </a:ext>
                </a:extLst>
              </p14:cNvPr>
              <p14:cNvContentPartPr/>
              <p14:nvPr/>
            </p14:nvContentPartPr>
            <p14:xfrm>
              <a:off x="5678383" y="3307817"/>
              <a:ext cx="4591080" cy="615960"/>
            </p14:xfrm>
          </p:contentPart>
        </mc:Choice>
        <mc:Fallback>
          <p:pic>
            <p:nvPicPr>
              <p:cNvPr id="9" name="Ink 8">
                <a:extLst>
                  <a:ext uri="{FF2B5EF4-FFF2-40B4-BE49-F238E27FC236}">
                    <a16:creationId xmlns:a16="http://schemas.microsoft.com/office/drawing/2014/main" id="{262D35F1-3F76-4C02-8616-7F1E2A186611}"/>
                  </a:ext>
                </a:extLst>
              </p:cNvPr>
              <p:cNvPicPr/>
              <p:nvPr/>
            </p:nvPicPr>
            <p:blipFill>
              <a:blip r:embed="rId7"/>
              <a:stretch>
                <a:fillRect/>
              </a:stretch>
            </p:blipFill>
            <p:spPr>
              <a:xfrm>
                <a:off x="5588743" y="3128177"/>
                <a:ext cx="4770720" cy="975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78213593-A42F-4542-A8D0-F345FAF9FDDD}"/>
                  </a:ext>
                </a:extLst>
              </p14:cNvPr>
              <p14:cNvContentPartPr/>
              <p14:nvPr/>
            </p14:nvContentPartPr>
            <p14:xfrm>
              <a:off x="5648863" y="424217"/>
              <a:ext cx="1464480" cy="480240"/>
            </p14:xfrm>
          </p:contentPart>
        </mc:Choice>
        <mc:Fallback>
          <p:pic>
            <p:nvPicPr>
              <p:cNvPr id="14" name="Ink 13">
                <a:extLst>
                  <a:ext uri="{FF2B5EF4-FFF2-40B4-BE49-F238E27FC236}">
                    <a16:creationId xmlns:a16="http://schemas.microsoft.com/office/drawing/2014/main" id="{78213593-A42F-4542-A8D0-F345FAF9FDDD}"/>
                  </a:ext>
                </a:extLst>
              </p:cNvPr>
              <p:cNvPicPr/>
              <p:nvPr/>
            </p:nvPicPr>
            <p:blipFill>
              <a:blip r:embed="rId9"/>
              <a:stretch>
                <a:fillRect/>
              </a:stretch>
            </p:blipFill>
            <p:spPr>
              <a:xfrm>
                <a:off x="5559223" y="244217"/>
                <a:ext cx="1644120" cy="839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6D79A7A9-A873-42DC-AB4F-72B929E51CDB}"/>
                  </a:ext>
                </a:extLst>
              </p14:cNvPr>
              <p14:cNvContentPartPr/>
              <p14:nvPr/>
            </p14:nvContentPartPr>
            <p14:xfrm>
              <a:off x="9459463" y="642017"/>
              <a:ext cx="360" cy="360"/>
            </p14:xfrm>
          </p:contentPart>
        </mc:Choice>
        <mc:Fallback>
          <p:pic>
            <p:nvPicPr>
              <p:cNvPr id="15" name="Ink 14">
                <a:extLst>
                  <a:ext uri="{FF2B5EF4-FFF2-40B4-BE49-F238E27FC236}">
                    <a16:creationId xmlns:a16="http://schemas.microsoft.com/office/drawing/2014/main" id="{6D79A7A9-A873-42DC-AB4F-72B929E51CDB}"/>
                  </a:ext>
                </a:extLst>
              </p:cNvPr>
              <p:cNvPicPr/>
              <p:nvPr/>
            </p:nvPicPr>
            <p:blipFill>
              <a:blip r:embed="rId11"/>
              <a:stretch>
                <a:fillRect/>
              </a:stretch>
            </p:blipFill>
            <p:spPr>
              <a:xfrm>
                <a:off x="9369823" y="462377"/>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A03F1839-A790-4D47-AE40-24502C4C5386}"/>
                  </a:ext>
                </a:extLst>
              </p14:cNvPr>
              <p14:cNvContentPartPr/>
              <p14:nvPr/>
            </p14:nvContentPartPr>
            <p14:xfrm>
              <a:off x="8784463" y="337097"/>
              <a:ext cx="1552680" cy="580320"/>
            </p14:xfrm>
          </p:contentPart>
        </mc:Choice>
        <mc:Fallback>
          <p:pic>
            <p:nvPicPr>
              <p:cNvPr id="16" name="Ink 15">
                <a:extLst>
                  <a:ext uri="{FF2B5EF4-FFF2-40B4-BE49-F238E27FC236}">
                    <a16:creationId xmlns:a16="http://schemas.microsoft.com/office/drawing/2014/main" id="{A03F1839-A790-4D47-AE40-24502C4C5386}"/>
                  </a:ext>
                </a:extLst>
              </p:cNvPr>
              <p:cNvPicPr/>
              <p:nvPr/>
            </p:nvPicPr>
            <p:blipFill>
              <a:blip r:embed="rId13"/>
              <a:stretch>
                <a:fillRect/>
              </a:stretch>
            </p:blipFill>
            <p:spPr>
              <a:xfrm>
                <a:off x="8694463" y="157457"/>
                <a:ext cx="1732320" cy="939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61F4D46B-80A2-446F-93F0-26ACDD412169}"/>
                  </a:ext>
                </a:extLst>
              </p14:cNvPr>
              <p14:cNvContentPartPr/>
              <p14:nvPr/>
            </p14:nvContentPartPr>
            <p14:xfrm>
              <a:off x="10317703" y="1392891"/>
              <a:ext cx="1607040" cy="556560"/>
            </p14:xfrm>
          </p:contentPart>
        </mc:Choice>
        <mc:Fallback>
          <p:pic>
            <p:nvPicPr>
              <p:cNvPr id="17" name="Ink 16">
                <a:extLst>
                  <a:ext uri="{FF2B5EF4-FFF2-40B4-BE49-F238E27FC236}">
                    <a16:creationId xmlns:a16="http://schemas.microsoft.com/office/drawing/2014/main" id="{61F4D46B-80A2-446F-93F0-26ACDD412169}"/>
                  </a:ext>
                </a:extLst>
              </p:cNvPr>
              <p:cNvPicPr/>
              <p:nvPr/>
            </p:nvPicPr>
            <p:blipFill>
              <a:blip r:embed="rId15"/>
              <a:stretch>
                <a:fillRect/>
              </a:stretch>
            </p:blipFill>
            <p:spPr>
              <a:xfrm>
                <a:off x="10228063" y="1212891"/>
                <a:ext cx="1786680" cy="916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DD60CC29-E874-4DAD-8B34-8FB449F5FB25}"/>
                  </a:ext>
                </a:extLst>
              </p14:cNvPr>
              <p14:cNvContentPartPr/>
              <p14:nvPr/>
            </p14:nvContentPartPr>
            <p14:xfrm>
              <a:off x="7182823" y="2448051"/>
              <a:ext cx="1561680" cy="461160"/>
            </p14:xfrm>
          </p:contentPart>
        </mc:Choice>
        <mc:Fallback>
          <p:pic>
            <p:nvPicPr>
              <p:cNvPr id="18" name="Ink 17">
                <a:extLst>
                  <a:ext uri="{FF2B5EF4-FFF2-40B4-BE49-F238E27FC236}">
                    <a16:creationId xmlns:a16="http://schemas.microsoft.com/office/drawing/2014/main" id="{DD60CC29-E874-4DAD-8B34-8FB449F5FB25}"/>
                  </a:ext>
                </a:extLst>
              </p:cNvPr>
              <p:cNvPicPr/>
              <p:nvPr/>
            </p:nvPicPr>
            <p:blipFill>
              <a:blip r:embed="rId17"/>
              <a:stretch>
                <a:fillRect/>
              </a:stretch>
            </p:blipFill>
            <p:spPr>
              <a:xfrm>
                <a:off x="7092823" y="2268411"/>
                <a:ext cx="1741320" cy="820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Ink 18">
                <a:extLst>
                  <a:ext uri="{FF2B5EF4-FFF2-40B4-BE49-F238E27FC236}">
                    <a16:creationId xmlns:a16="http://schemas.microsoft.com/office/drawing/2014/main" id="{73EC88D0-4553-4467-AEF1-42BF1A79939C}"/>
                  </a:ext>
                </a:extLst>
              </p14:cNvPr>
              <p14:cNvContentPartPr/>
              <p14:nvPr/>
            </p14:nvContentPartPr>
            <p14:xfrm>
              <a:off x="5586223" y="5578611"/>
              <a:ext cx="1562400" cy="822600"/>
            </p14:xfrm>
          </p:contentPart>
        </mc:Choice>
        <mc:Fallback>
          <p:pic>
            <p:nvPicPr>
              <p:cNvPr id="19" name="Ink 18">
                <a:extLst>
                  <a:ext uri="{FF2B5EF4-FFF2-40B4-BE49-F238E27FC236}">
                    <a16:creationId xmlns:a16="http://schemas.microsoft.com/office/drawing/2014/main" id="{73EC88D0-4553-4467-AEF1-42BF1A79939C}"/>
                  </a:ext>
                </a:extLst>
              </p:cNvPr>
              <p:cNvPicPr/>
              <p:nvPr/>
            </p:nvPicPr>
            <p:blipFill>
              <a:blip r:embed="rId19"/>
              <a:stretch>
                <a:fillRect/>
              </a:stretch>
            </p:blipFill>
            <p:spPr>
              <a:xfrm>
                <a:off x="5496223" y="5398971"/>
                <a:ext cx="1742040" cy="1182240"/>
              </a:xfrm>
              <a:prstGeom prst="rect">
                <a:avLst/>
              </a:prstGeom>
            </p:spPr>
          </p:pic>
        </mc:Fallback>
      </mc:AlternateContent>
    </p:spTree>
    <p:extLst>
      <p:ext uri="{BB962C8B-B14F-4D97-AF65-F5344CB8AC3E}">
        <p14:creationId xmlns:p14="http://schemas.microsoft.com/office/powerpoint/2010/main" val="320393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0F57EE-B3B1-4BB0-B25C-6D68A28B25C7}"/>
              </a:ext>
            </a:extLst>
          </p:cNvPr>
          <p:cNvSpPr/>
          <p:nvPr/>
        </p:nvSpPr>
        <p:spPr>
          <a:xfrm>
            <a:off x="0" y="703352"/>
            <a:ext cx="3608439" cy="554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06765F-1668-4077-840F-104421352241}"/>
              </a:ext>
            </a:extLst>
          </p:cNvPr>
          <p:cNvSpPr>
            <a:spLocks noGrp="1"/>
          </p:cNvSpPr>
          <p:nvPr>
            <p:ph type="title"/>
          </p:nvPr>
        </p:nvSpPr>
        <p:spPr>
          <a:xfrm>
            <a:off x="415650" y="148606"/>
            <a:ext cx="11360700" cy="763500"/>
          </a:xfrm>
        </p:spPr>
        <p:txBody>
          <a:bodyPr>
            <a:normAutofit/>
          </a:bodyPr>
          <a:lstStyle/>
          <a:p>
            <a:r>
              <a:rPr lang="en-US" dirty="0">
                <a:solidFill>
                  <a:schemeClr val="tx1">
                    <a:lumMod val="65000"/>
                    <a:lumOff val="35000"/>
                  </a:schemeClr>
                </a:solidFill>
              </a:rPr>
              <a:t>Marin County Primary School Outbreak</a:t>
            </a:r>
          </a:p>
        </p:txBody>
      </p:sp>
      <p:sp>
        <p:nvSpPr>
          <p:cNvPr id="5" name="Text Placeholder 4">
            <a:extLst>
              <a:ext uri="{FF2B5EF4-FFF2-40B4-BE49-F238E27FC236}">
                <a16:creationId xmlns:a16="http://schemas.microsoft.com/office/drawing/2014/main" id="{58FF1D53-4575-412B-98D0-70341B8CECDC}"/>
              </a:ext>
            </a:extLst>
          </p:cNvPr>
          <p:cNvSpPr>
            <a:spLocks noGrp="1"/>
          </p:cNvSpPr>
          <p:nvPr>
            <p:ph type="body" idx="1"/>
          </p:nvPr>
        </p:nvSpPr>
        <p:spPr>
          <a:xfrm>
            <a:off x="301760" y="1356867"/>
            <a:ext cx="11360700" cy="4907766"/>
          </a:xfrm>
        </p:spPr>
        <p:txBody>
          <a:bodyPr>
            <a:normAutofit fontScale="70000" lnSpcReduction="20000"/>
          </a:bodyPr>
          <a:lstStyle/>
          <a:p>
            <a:r>
              <a:rPr lang="en-US" sz="3200" b="1" dirty="0"/>
              <a:t>2</a:t>
            </a:r>
            <a:r>
              <a:rPr lang="en-US" sz="3200" b="1" baseline="30000" dirty="0"/>
              <a:t>nd</a:t>
            </a:r>
            <a:r>
              <a:rPr lang="en-US" sz="3200" b="1" dirty="0"/>
              <a:t> Grade cluster – 20 persons</a:t>
            </a:r>
          </a:p>
          <a:p>
            <a:pPr lvl="1"/>
            <a:r>
              <a:rPr lang="en-US" sz="3200" dirty="0"/>
              <a:t>12 students </a:t>
            </a:r>
          </a:p>
          <a:p>
            <a:pPr lvl="1"/>
            <a:r>
              <a:rPr lang="en-US" sz="3200" dirty="0"/>
              <a:t>5 siblings </a:t>
            </a:r>
          </a:p>
          <a:p>
            <a:pPr lvl="1"/>
            <a:r>
              <a:rPr lang="en-US" sz="3200" dirty="0">
                <a:highlight>
                  <a:srgbClr val="FFFF00"/>
                </a:highlight>
              </a:rPr>
              <a:t>2 parents {1 </a:t>
            </a:r>
            <a:r>
              <a:rPr lang="en-US" sz="3200" dirty="0" err="1">
                <a:highlight>
                  <a:srgbClr val="FFFF00"/>
                </a:highlight>
              </a:rPr>
              <a:t>vaxxed</a:t>
            </a:r>
            <a:r>
              <a:rPr lang="en-US" sz="3200" dirty="0">
                <a:highlight>
                  <a:srgbClr val="FFFF00"/>
                </a:highlight>
              </a:rPr>
              <a:t>, 1 </a:t>
            </a:r>
            <a:r>
              <a:rPr lang="en-US" sz="3200" dirty="0" err="1">
                <a:highlight>
                  <a:srgbClr val="FFFF00"/>
                </a:highlight>
              </a:rPr>
              <a:t>unvaxxed</a:t>
            </a:r>
            <a:r>
              <a:rPr lang="en-US" sz="3200" dirty="0">
                <a:highlight>
                  <a:srgbClr val="FFFF00"/>
                </a:highlight>
              </a:rPr>
              <a:t>}</a:t>
            </a:r>
          </a:p>
          <a:p>
            <a:pPr lvl="0"/>
            <a:endParaRPr lang="en-US" sz="3200" b="1" dirty="0"/>
          </a:p>
          <a:p>
            <a:pPr lvl="0"/>
            <a:r>
              <a:rPr lang="en-US" sz="3200" b="1" dirty="0"/>
              <a:t>5</a:t>
            </a:r>
            <a:r>
              <a:rPr lang="en-US" sz="3200" b="1" baseline="30000" dirty="0"/>
              <a:t>th</a:t>
            </a:r>
            <a:r>
              <a:rPr lang="en-US" sz="3200" b="1" dirty="0"/>
              <a:t> Grade cluster– 7 persons</a:t>
            </a:r>
          </a:p>
          <a:p>
            <a:pPr lvl="1"/>
            <a:r>
              <a:rPr lang="en-US" sz="3200" dirty="0"/>
              <a:t>2 classmates</a:t>
            </a:r>
          </a:p>
          <a:p>
            <a:pPr lvl="1"/>
            <a:r>
              <a:rPr lang="en-US" sz="3200" dirty="0"/>
              <a:t>3 students who attended sleepover on 5/21</a:t>
            </a:r>
          </a:p>
          <a:p>
            <a:pPr lvl="1"/>
            <a:r>
              <a:rPr lang="en-US" sz="3200" dirty="0"/>
              <a:t>1 sibling </a:t>
            </a:r>
          </a:p>
          <a:p>
            <a:pPr lvl="1"/>
            <a:r>
              <a:rPr lang="en-US" sz="3200" dirty="0">
                <a:highlight>
                  <a:srgbClr val="FFFF00"/>
                </a:highlight>
              </a:rPr>
              <a:t>1 parent {</a:t>
            </a:r>
            <a:r>
              <a:rPr lang="en-US" sz="3200" dirty="0" err="1">
                <a:highlight>
                  <a:srgbClr val="FFFF00"/>
                </a:highlight>
              </a:rPr>
              <a:t>vaxxed</a:t>
            </a:r>
            <a:r>
              <a:rPr lang="en-US" sz="3200" dirty="0">
                <a:highlight>
                  <a:srgbClr val="FFFF00"/>
                </a:highlight>
              </a:rPr>
              <a:t>}</a:t>
            </a:r>
          </a:p>
          <a:p>
            <a:pPr lvl="1"/>
            <a:endParaRPr lang="en-US" sz="3200" dirty="0"/>
          </a:p>
          <a:p>
            <a:r>
              <a:rPr lang="en-US" sz="3200" dirty="0"/>
              <a:t>No hospitalizations or deaths </a:t>
            </a:r>
          </a:p>
          <a:p>
            <a:endParaRPr lang="en-US" sz="3200" dirty="0"/>
          </a:p>
          <a:p>
            <a:r>
              <a:rPr lang="en-US" sz="3200" dirty="0"/>
              <a:t>Last linked case diagnosed 20 days after first</a:t>
            </a:r>
          </a:p>
          <a:p>
            <a:endParaRPr lang="en-US" dirty="0"/>
          </a:p>
        </p:txBody>
      </p:sp>
      <p:sp>
        <p:nvSpPr>
          <p:cNvPr id="3" name="Slide Number Placeholder 2">
            <a:extLst>
              <a:ext uri="{FF2B5EF4-FFF2-40B4-BE49-F238E27FC236}">
                <a16:creationId xmlns:a16="http://schemas.microsoft.com/office/drawing/2014/main" id="{CA3266C6-E0F8-4E57-92D3-318F279A5D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2045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59BF29-1C2A-4EA1-8FDB-376523BA26AD}"/>
              </a:ext>
            </a:extLst>
          </p:cNvPr>
          <p:cNvSpPr/>
          <p:nvPr/>
        </p:nvSpPr>
        <p:spPr>
          <a:xfrm>
            <a:off x="0" y="703352"/>
            <a:ext cx="3608439" cy="554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A4B71-8E09-4D23-910D-4C2183F32EAB}"/>
              </a:ext>
            </a:extLst>
          </p:cNvPr>
          <p:cNvSpPr>
            <a:spLocks noGrp="1"/>
          </p:cNvSpPr>
          <p:nvPr>
            <p:ph type="title"/>
          </p:nvPr>
        </p:nvSpPr>
        <p:spPr/>
        <p:txBody>
          <a:bodyPr/>
          <a:lstStyle/>
          <a:p>
            <a:r>
              <a:rPr lang="en-US" dirty="0">
                <a:solidFill>
                  <a:schemeClr val="tx1">
                    <a:lumMod val="65000"/>
                    <a:lumOff val="35000"/>
                  </a:schemeClr>
                </a:solidFill>
              </a:rPr>
              <a:t>Take Home Messages</a:t>
            </a:r>
          </a:p>
        </p:txBody>
      </p:sp>
      <p:sp>
        <p:nvSpPr>
          <p:cNvPr id="5" name="Text Placeholder 4">
            <a:extLst>
              <a:ext uri="{FF2B5EF4-FFF2-40B4-BE49-F238E27FC236}">
                <a16:creationId xmlns:a16="http://schemas.microsoft.com/office/drawing/2014/main" id="{94ACD280-767F-4EA2-B9BF-EC1B56CD9324}"/>
              </a:ext>
            </a:extLst>
          </p:cNvPr>
          <p:cNvSpPr>
            <a:spLocks noGrp="1"/>
          </p:cNvSpPr>
          <p:nvPr>
            <p:ph type="body" idx="1"/>
          </p:nvPr>
        </p:nvSpPr>
        <p:spPr>
          <a:xfrm>
            <a:off x="875070" y="1228408"/>
            <a:ext cx="10787389" cy="5237706"/>
          </a:xfrm>
        </p:spPr>
        <p:txBody>
          <a:bodyPr>
            <a:normAutofit lnSpcReduction="10000"/>
          </a:bodyPr>
          <a:lstStyle/>
          <a:p>
            <a:r>
              <a:rPr lang="en-US" sz="2400" dirty="0"/>
              <a:t>High rate of transmission of delta among unvaccinated persons</a:t>
            </a:r>
          </a:p>
          <a:p>
            <a:endParaRPr lang="en-US" sz="2400" dirty="0"/>
          </a:p>
          <a:p>
            <a:r>
              <a:rPr lang="en-US" sz="2400" dirty="0"/>
              <a:t>Even vaccinated people can become infected </a:t>
            </a:r>
          </a:p>
          <a:p>
            <a:endParaRPr lang="en-US" sz="2400" dirty="0"/>
          </a:p>
          <a:p>
            <a:r>
              <a:rPr lang="en-US" sz="2400" dirty="0"/>
              <a:t>Double down on fundamentals in school settings</a:t>
            </a:r>
          </a:p>
          <a:p>
            <a:pPr lvl="1"/>
            <a:r>
              <a:rPr lang="en-US" sz="2000" dirty="0"/>
              <a:t>Facial covering</a:t>
            </a:r>
          </a:p>
          <a:p>
            <a:pPr lvl="1"/>
            <a:r>
              <a:rPr lang="en-US" sz="2000" dirty="0"/>
              <a:t>Vaccination of adults and children who are eligible</a:t>
            </a:r>
          </a:p>
          <a:p>
            <a:pPr lvl="1"/>
            <a:r>
              <a:rPr lang="en-US" sz="2000" dirty="0"/>
              <a:t>Stay home with symptoms</a:t>
            </a:r>
          </a:p>
          <a:p>
            <a:pPr lvl="1"/>
            <a:r>
              <a:rPr lang="en-US" sz="2000" dirty="0"/>
              <a:t>Timely and complete cycles of testing</a:t>
            </a:r>
          </a:p>
          <a:p>
            <a:endParaRPr lang="en-US" sz="2400" dirty="0"/>
          </a:p>
          <a:p>
            <a:r>
              <a:rPr lang="en-US" sz="2400" dirty="0"/>
              <a:t>Whole genome sequencing can describe links not apparent through contact investigation</a:t>
            </a:r>
          </a:p>
          <a:p>
            <a:endParaRPr lang="en-US" sz="2400" dirty="0"/>
          </a:p>
          <a:p>
            <a:r>
              <a:rPr lang="en-US" sz="2400" dirty="0"/>
              <a:t>In school outbreaks, transmission occurs within and outside of school</a:t>
            </a:r>
          </a:p>
          <a:p>
            <a:pPr lvl="1"/>
            <a:r>
              <a:rPr lang="en-US" sz="2000" dirty="0"/>
              <a:t>High vaccination rates limits wider spread</a:t>
            </a:r>
          </a:p>
          <a:p>
            <a:endParaRPr lang="en-US" sz="2400" dirty="0"/>
          </a:p>
          <a:p>
            <a:pPr marL="50800" indent="0">
              <a:buNone/>
            </a:pPr>
            <a:endParaRPr lang="en-US" sz="2400" dirty="0"/>
          </a:p>
        </p:txBody>
      </p:sp>
      <p:sp>
        <p:nvSpPr>
          <p:cNvPr id="3" name="Slide Number Placeholder 2">
            <a:extLst>
              <a:ext uri="{FF2B5EF4-FFF2-40B4-BE49-F238E27FC236}">
                <a16:creationId xmlns:a16="http://schemas.microsoft.com/office/drawing/2014/main" id="{95C9032B-5ED9-4398-831E-F06A59DAEC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10622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714C4-3DDD-4F54-A1D5-473C61577968}"/>
              </a:ext>
            </a:extLst>
          </p:cNvPr>
          <p:cNvSpPr>
            <a:spLocks noGrp="1"/>
          </p:cNvSpPr>
          <p:nvPr>
            <p:ph type="title"/>
          </p:nvPr>
        </p:nvSpPr>
        <p:spPr/>
        <p:txBody>
          <a:bodyPr/>
          <a:lstStyle/>
          <a:p>
            <a:r>
              <a:rPr lang="en-US" dirty="0"/>
              <a:t>Additional  Delta information</a:t>
            </a:r>
          </a:p>
        </p:txBody>
      </p:sp>
      <p:sp>
        <p:nvSpPr>
          <p:cNvPr id="5" name="Content Placeholder 4">
            <a:extLst>
              <a:ext uri="{FF2B5EF4-FFF2-40B4-BE49-F238E27FC236}">
                <a16:creationId xmlns:a16="http://schemas.microsoft.com/office/drawing/2014/main" id="{421C0E52-DC6D-45EC-A498-24AD3892DBB2}"/>
              </a:ext>
            </a:extLst>
          </p:cNvPr>
          <p:cNvSpPr>
            <a:spLocks noGrp="1"/>
          </p:cNvSpPr>
          <p:nvPr>
            <p:ph idx="1"/>
          </p:nvPr>
        </p:nvSpPr>
        <p:spPr>
          <a:xfrm>
            <a:off x="3592285" y="215455"/>
            <a:ext cx="7968343" cy="5120640"/>
          </a:xfrm>
        </p:spPr>
        <p:txBody>
          <a:bodyPr>
            <a:normAutofit/>
          </a:bodyPr>
          <a:lstStyle/>
          <a:p>
            <a:r>
              <a:rPr lang="en-US" sz="2800" dirty="0"/>
              <a:t>Percent of Delta-related cases in CA &gt;40% and rising</a:t>
            </a:r>
          </a:p>
          <a:p>
            <a:r>
              <a:rPr lang="en-US" sz="2800" dirty="0"/>
              <a:t>Vaccines are still key prevention </a:t>
            </a:r>
          </a:p>
          <a:p>
            <a:pPr marL="502920" lvl="1" indent="0">
              <a:buNone/>
            </a:pPr>
            <a:r>
              <a:rPr lang="en-US" sz="2400" dirty="0"/>
              <a:t>Two doses provide high levels of protection from severe illness and hospitalization </a:t>
            </a:r>
            <a:endParaRPr lang="en-US" sz="2800" dirty="0"/>
          </a:p>
          <a:p>
            <a:r>
              <a:rPr lang="en-US" sz="2800" dirty="0"/>
              <a:t>Breakthrough cases do occur, however, especially in crowded contexts without masking </a:t>
            </a:r>
          </a:p>
        </p:txBody>
      </p:sp>
      <p:pic>
        <p:nvPicPr>
          <p:cNvPr id="6" name="Picture 2" descr="Models of COVID virus with their name tags, grouped around a small globe">
            <a:extLst>
              <a:ext uri="{FF2B5EF4-FFF2-40B4-BE49-F238E27FC236}">
                <a16:creationId xmlns:a16="http://schemas.microsoft.com/office/drawing/2014/main" id="{46D374D3-0AEF-4418-8C33-A4E3C2E785D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61820" y="4406347"/>
            <a:ext cx="4166341" cy="234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3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130E94B5-6B03-4C6D-A886-D92083B3E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7B8231-6339-4326-9EE6-D2F78558E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7974"/>
            <a:ext cx="11707367" cy="2538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6C7A72F-D1B4-43D4-A4AF-644BE21D6BCE}"/>
              </a:ext>
            </a:extLst>
          </p:cNvPr>
          <p:cNvSpPr>
            <a:spLocks noGrp="1"/>
          </p:cNvSpPr>
          <p:nvPr>
            <p:ph type="title"/>
          </p:nvPr>
        </p:nvSpPr>
        <p:spPr>
          <a:xfrm>
            <a:off x="1069848" y="3908245"/>
            <a:ext cx="10210862" cy="1991812"/>
          </a:xfrm>
        </p:spPr>
        <p:txBody>
          <a:bodyPr vert="horz" lIns="91440" tIns="45720" rIns="91440" bIns="45720" rtlCol="0" anchor="b">
            <a:normAutofit fontScale="90000"/>
          </a:bodyPr>
          <a:lstStyle/>
          <a:p>
            <a:r>
              <a:rPr lang="en-US" sz="5900" spc="-100" dirty="0">
                <a:latin typeface="+mj-lt"/>
              </a:rPr>
              <a:t>US Trends: Cases Up, Deaths Rising, Community Transmission “Substantial”</a:t>
            </a:r>
          </a:p>
        </p:txBody>
      </p:sp>
      <p:pic>
        <p:nvPicPr>
          <p:cNvPr id="5" name="Content Placeholder 4">
            <a:extLst>
              <a:ext uri="{FF2B5EF4-FFF2-40B4-BE49-F238E27FC236}">
                <a16:creationId xmlns:a16="http://schemas.microsoft.com/office/drawing/2014/main" id="{88E460ED-9EF4-491A-8800-B0256703F001}"/>
              </a:ext>
            </a:extLst>
          </p:cNvPr>
          <p:cNvPicPr>
            <a:picLocks noGrp="1" noChangeAspect="1"/>
          </p:cNvPicPr>
          <p:nvPr>
            <p:ph idx="1"/>
          </p:nvPr>
        </p:nvPicPr>
        <p:blipFill>
          <a:blip r:embed="rId3"/>
          <a:stretch>
            <a:fillRect/>
          </a:stretch>
        </p:blipFill>
        <p:spPr>
          <a:xfrm>
            <a:off x="947649" y="1432001"/>
            <a:ext cx="10759717" cy="887677"/>
          </a:xfrm>
          <a:prstGeom prst="rect">
            <a:avLst/>
          </a:prstGeom>
        </p:spPr>
      </p:pic>
      <p:sp>
        <p:nvSpPr>
          <p:cNvPr id="6" name="TextBox 5">
            <a:extLst>
              <a:ext uri="{FF2B5EF4-FFF2-40B4-BE49-F238E27FC236}">
                <a16:creationId xmlns:a16="http://schemas.microsoft.com/office/drawing/2014/main" id="{83EC3514-FC61-4DB5-8E6A-C3B6BE47D3FE}"/>
              </a:ext>
            </a:extLst>
          </p:cNvPr>
          <p:cNvSpPr txBox="1"/>
          <p:nvPr/>
        </p:nvSpPr>
        <p:spPr>
          <a:xfrm>
            <a:off x="947649" y="609600"/>
            <a:ext cx="10591208" cy="1046440"/>
          </a:xfrm>
          <a:prstGeom prst="rect">
            <a:avLst/>
          </a:prstGeom>
          <a:noFill/>
        </p:spPr>
        <p:txBody>
          <a:bodyPr wrap="square" rtlCol="0">
            <a:spAutoFit/>
          </a:bodyPr>
          <a:lstStyle/>
          <a:p>
            <a:r>
              <a:rPr lang="en-US" sz="2200" b="1" i="0" dirty="0">
                <a:effectLst/>
                <a:latin typeface="Lato"/>
              </a:rPr>
              <a:t>Trends in Number of COVID-19 Cases and Deaths Reported to the CDC as of July 15, 2021</a:t>
            </a:r>
          </a:p>
          <a:p>
            <a:endParaRPr lang="en-US" dirty="0"/>
          </a:p>
        </p:txBody>
      </p:sp>
      <p:sp>
        <p:nvSpPr>
          <p:cNvPr id="7" name="TextBox 6">
            <a:extLst>
              <a:ext uri="{FF2B5EF4-FFF2-40B4-BE49-F238E27FC236}">
                <a16:creationId xmlns:a16="http://schemas.microsoft.com/office/drawing/2014/main" id="{4973CF4C-4A75-49E0-9CAA-C094E88EB4CA}"/>
              </a:ext>
            </a:extLst>
          </p:cNvPr>
          <p:cNvSpPr txBox="1"/>
          <p:nvPr/>
        </p:nvSpPr>
        <p:spPr>
          <a:xfrm>
            <a:off x="947649" y="2601686"/>
            <a:ext cx="10014265" cy="646331"/>
          </a:xfrm>
          <a:prstGeom prst="rect">
            <a:avLst/>
          </a:prstGeom>
          <a:noFill/>
        </p:spPr>
        <p:txBody>
          <a:bodyPr wrap="square" rtlCol="0">
            <a:spAutoFit/>
          </a:bodyPr>
          <a:lstStyle/>
          <a:p>
            <a:r>
              <a:rPr lang="en-US" dirty="0"/>
              <a:t>Case rate on July 15, 2021: 58/100,000 ~ Case rate on April 5, 2020 </a:t>
            </a:r>
          </a:p>
          <a:p>
            <a:r>
              <a:rPr lang="en-US" dirty="0"/>
              <a:t>Up 70% from the week before </a:t>
            </a:r>
          </a:p>
        </p:txBody>
      </p:sp>
    </p:spTree>
    <p:extLst>
      <p:ext uri="{BB962C8B-B14F-4D97-AF65-F5344CB8AC3E}">
        <p14:creationId xmlns:p14="http://schemas.microsoft.com/office/powerpoint/2010/main" val="296445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672B08-D504-4EB8-8596-35F29789643C}"/>
              </a:ext>
            </a:extLst>
          </p:cNvPr>
          <p:cNvSpPr>
            <a:spLocks noGrp="1"/>
          </p:cNvSpPr>
          <p:nvPr>
            <p:ph type="dt" sz="half" idx="10"/>
          </p:nvPr>
        </p:nvSpPr>
        <p:spPr/>
        <p:txBody>
          <a:bodyPr/>
          <a:lstStyle/>
          <a:p>
            <a:endParaRPr lang="en-US" dirty="0"/>
          </a:p>
          <a:p>
            <a:endParaRPr lang="en-US" dirty="0"/>
          </a:p>
        </p:txBody>
      </p:sp>
      <p:sp>
        <p:nvSpPr>
          <p:cNvPr id="8" name="Rectangle 7">
            <a:extLst>
              <a:ext uri="{FF2B5EF4-FFF2-40B4-BE49-F238E27FC236}">
                <a16:creationId xmlns:a16="http://schemas.microsoft.com/office/drawing/2014/main" id="{14582AEE-D34F-4CAB-97DF-683A54E9C315}"/>
              </a:ext>
            </a:extLst>
          </p:cNvPr>
          <p:cNvSpPr/>
          <p:nvPr/>
        </p:nvSpPr>
        <p:spPr>
          <a:xfrm>
            <a:off x="9614069" y="6059596"/>
            <a:ext cx="1044222" cy="816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mage result for go alone and go fast">
            <a:extLst>
              <a:ext uri="{FF2B5EF4-FFF2-40B4-BE49-F238E27FC236}">
                <a16:creationId xmlns:a16="http://schemas.microsoft.com/office/drawing/2014/main" id="{195B4DAA-4148-7544-B680-3A4828E462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45646" y="771671"/>
            <a:ext cx="7209767" cy="528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215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BF642CD-68C6-40DA-83AD-19A341F445AA}"/>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2800" spc="-100">
                <a:latin typeface="+mj-lt"/>
              </a:rPr>
              <a:t>Delta Surge Causes Seven Bay Area County Health Departments to Join SoCal Counties in Returning to Indoor Masking as of Friday </a:t>
            </a:r>
          </a:p>
        </p:txBody>
      </p:sp>
      <p:pic>
        <p:nvPicPr>
          <p:cNvPr id="5" name="Content Placeholder 4">
            <a:extLst>
              <a:ext uri="{FF2B5EF4-FFF2-40B4-BE49-F238E27FC236}">
                <a16:creationId xmlns:a16="http://schemas.microsoft.com/office/drawing/2014/main" id="{2209E702-BBF1-46B1-AFEB-3B258B840E0C}"/>
              </a:ext>
            </a:extLst>
          </p:cNvPr>
          <p:cNvPicPr>
            <a:picLocks noGrp="1" noChangeAspect="1"/>
          </p:cNvPicPr>
          <p:nvPr>
            <p:ph idx="1"/>
          </p:nvPr>
        </p:nvPicPr>
        <p:blipFill rotWithShape="1">
          <a:blip r:embed="rId3"/>
          <a:srcRect l="599" r="17281" b="-1"/>
          <a:stretch/>
        </p:blipFill>
        <p:spPr>
          <a:xfrm>
            <a:off x="5120640" y="759599"/>
            <a:ext cx="6367271" cy="5330650"/>
          </a:xfrm>
          <a:prstGeom prst="rect">
            <a:avLst/>
          </a:prstGeom>
        </p:spPr>
      </p:pic>
      <p:sp>
        <p:nvSpPr>
          <p:cNvPr id="31" name="Rectangle 30">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705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5691-7172-44B5-B668-744705800E38}"/>
              </a:ext>
            </a:extLst>
          </p:cNvPr>
          <p:cNvSpPr>
            <a:spLocks noGrp="1"/>
          </p:cNvSpPr>
          <p:nvPr>
            <p:ph type="title"/>
          </p:nvPr>
        </p:nvSpPr>
        <p:spPr/>
        <p:txBody>
          <a:bodyPr/>
          <a:lstStyle/>
          <a:p>
            <a:r>
              <a:rPr lang="en-US" dirty="0"/>
              <a:t>American Academy of Pediatrics Today Recommends  Universal Masking in School </a:t>
            </a:r>
          </a:p>
        </p:txBody>
      </p:sp>
      <p:pic>
        <p:nvPicPr>
          <p:cNvPr id="5" name="Picture 4">
            <a:extLst>
              <a:ext uri="{FF2B5EF4-FFF2-40B4-BE49-F238E27FC236}">
                <a16:creationId xmlns:a16="http://schemas.microsoft.com/office/drawing/2014/main" id="{FDF4D605-D36C-4392-8097-27015BB59FCB}"/>
              </a:ext>
            </a:extLst>
          </p:cNvPr>
          <p:cNvPicPr>
            <a:picLocks noChangeAspect="1"/>
          </p:cNvPicPr>
          <p:nvPr/>
        </p:nvPicPr>
        <p:blipFill>
          <a:blip r:embed="rId3"/>
          <a:stretch>
            <a:fillRect/>
          </a:stretch>
        </p:blipFill>
        <p:spPr>
          <a:xfrm>
            <a:off x="3505858" y="873251"/>
            <a:ext cx="8383461" cy="4504291"/>
          </a:xfrm>
          <a:prstGeom prst="rect">
            <a:avLst/>
          </a:prstGeom>
        </p:spPr>
      </p:pic>
    </p:spTree>
    <p:extLst>
      <p:ext uri="{BB962C8B-B14F-4D97-AF65-F5344CB8AC3E}">
        <p14:creationId xmlns:p14="http://schemas.microsoft.com/office/powerpoint/2010/main" val="3681067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B0A8-F412-4CC4-93EC-0C28374014B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2F043F0-4932-443B-92A0-E12AC0DAD928}"/>
              </a:ext>
            </a:extLst>
          </p:cNvPr>
          <p:cNvSpPr>
            <a:spLocks noGrp="1"/>
          </p:cNvSpPr>
          <p:nvPr>
            <p:ph idx="1"/>
          </p:nvPr>
        </p:nvSpPr>
        <p:spPr>
          <a:xfrm>
            <a:off x="3869268" y="664029"/>
            <a:ext cx="7315200" cy="5562599"/>
          </a:xfrm>
        </p:spPr>
        <p:txBody>
          <a:bodyPr>
            <a:normAutofit/>
          </a:bodyPr>
          <a:lstStyle/>
          <a:p>
            <a:r>
              <a:rPr lang="en-US" sz="2800" dirty="0"/>
              <a:t>The goal is safe, full, in-person instruction, with minimized missed school days due to quarantine or due to outbreaks that send a lot of kids out of school </a:t>
            </a:r>
          </a:p>
          <a:p>
            <a:r>
              <a:rPr lang="en-US" sz="2800" dirty="0"/>
              <a:t>Most K-12 students are not vaccinated, making masks one of the most effective, simplest interventions available</a:t>
            </a:r>
          </a:p>
          <a:p>
            <a:r>
              <a:rPr lang="en-US" sz="2800" dirty="0"/>
              <a:t>Even vaccinated adults and children are vulnerable to infection</a:t>
            </a:r>
          </a:p>
          <a:p>
            <a:r>
              <a:rPr lang="en-US" sz="2800" dirty="0"/>
              <a:t>Flexibility in other strategies (e.g. distancing, </a:t>
            </a:r>
            <a:r>
              <a:rPr lang="en-US" sz="2800" dirty="0" err="1"/>
              <a:t>cohorting</a:t>
            </a:r>
            <a:r>
              <a:rPr lang="en-US" sz="2800" dirty="0"/>
              <a:t> makes masking even more essential until vaccinations go up and rates go down</a:t>
            </a:r>
          </a:p>
        </p:txBody>
      </p:sp>
    </p:spTree>
    <p:extLst>
      <p:ext uri="{BB962C8B-B14F-4D97-AF65-F5344CB8AC3E}">
        <p14:creationId xmlns:p14="http://schemas.microsoft.com/office/powerpoint/2010/main" val="413232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B056D8-0456-4D5F-A34C-40D4C68B621F}"/>
              </a:ext>
            </a:extLst>
          </p:cNvPr>
          <p:cNvSpPr>
            <a:spLocks noGrp="1"/>
          </p:cNvSpPr>
          <p:nvPr>
            <p:ph type="title"/>
          </p:nvPr>
        </p:nvSpPr>
        <p:spPr/>
        <p:txBody>
          <a:bodyPr/>
          <a:lstStyle/>
          <a:p>
            <a:r>
              <a:rPr lang="en-US" dirty="0"/>
              <a:t>Framework and Rationale for CDC and CDPH guidance</a:t>
            </a:r>
          </a:p>
        </p:txBody>
      </p:sp>
      <p:sp>
        <p:nvSpPr>
          <p:cNvPr id="8" name="Content Placeholder 7">
            <a:extLst>
              <a:ext uri="{FF2B5EF4-FFF2-40B4-BE49-F238E27FC236}">
                <a16:creationId xmlns:a16="http://schemas.microsoft.com/office/drawing/2014/main" id="{D9DCD5BD-AD07-4B43-BD05-CFDC78D2333F}"/>
              </a:ext>
            </a:extLst>
          </p:cNvPr>
          <p:cNvSpPr>
            <a:spLocks noGrp="1"/>
          </p:cNvSpPr>
          <p:nvPr>
            <p:ph idx="1"/>
          </p:nvPr>
        </p:nvSpPr>
        <p:spPr/>
        <p:txBody>
          <a:bodyPr>
            <a:normAutofit/>
          </a:bodyPr>
          <a:lstStyle/>
          <a:p>
            <a:r>
              <a:rPr lang="en-US" sz="2400" dirty="0"/>
              <a:t>SARS-CoV-2 causes damage directly and indirectly</a:t>
            </a:r>
          </a:p>
          <a:p>
            <a:pPr lvl="1"/>
            <a:r>
              <a:rPr lang="en-US" sz="2000" dirty="0"/>
              <a:t>Infections, hospitalizations, death, long COVID</a:t>
            </a:r>
          </a:p>
          <a:p>
            <a:pPr lvl="1"/>
            <a:r>
              <a:rPr lang="en-US" sz="2000" dirty="0"/>
              <a:t>School closures, distance learning, loss of school days—Substantial educational losses, inequity, social and emotional consequences</a:t>
            </a:r>
          </a:p>
          <a:p>
            <a:pPr lvl="1"/>
            <a:endParaRPr lang="en-US" sz="2000" dirty="0"/>
          </a:p>
          <a:p>
            <a:r>
              <a:rPr lang="en-US" sz="2400" dirty="0"/>
              <a:t>The goal of the K-12 Schools guidance is safe and successful schools</a:t>
            </a:r>
          </a:p>
          <a:p>
            <a:pPr lvl="1"/>
            <a:r>
              <a:rPr lang="en-US" sz="2000" dirty="0"/>
              <a:t>Full, in-person instruction for all students, with minimized school days lost, safely</a:t>
            </a:r>
          </a:p>
          <a:p>
            <a:r>
              <a:rPr lang="en-US" sz="2400" dirty="0"/>
              <a:t>CDC and CDPH: layered approach to safety</a:t>
            </a:r>
          </a:p>
        </p:txBody>
      </p:sp>
    </p:spTree>
    <p:extLst>
      <p:ext uri="{BB962C8B-B14F-4D97-AF65-F5344CB8AC3E}">
        <p14:creationId xmlns:p14="http://schemas.microsoft.com/office/powerpoint/2010/main" val="71446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9601-B2E7-44A4-8540-E45F985FA494}"/>
              </a:ext>
            </a:extLst>
          </p:cNvPr>
          <p:cNvSpPr>
            <a:spLocks noGrp="1"/>
          </p:cNvSpPr>
          <p:nvPr>
            <p:ph type="title"/>
          </p:nvPr>
        </p:nvSpPr>
        <p:spPr/>
        <p:txBody>
          <a:bodyPr/>
          <a:lstStyle/>
          <a:p>
            <a:r>
              <a:rPr lang="en-US" dirty="0"/>
              <a:t>CDPH Tools in the tool kit, Weapons in the arsenal</a:t>
            </a:r>
          </a:p>
        </p:txBody>
      </p:sp>
      <p:sp>
        <p:nvSpPr>
          <p:cNvPr id="3" name="Content Placeholder 2">
            <a:extLst>
              <a:ext uri="{FF2B5EF4-FFF2-40B4-BE49-F238E27FC236}">
                <a16:creationId xmlns:a16="http://schemas.microsoft.com/office/drawing/2014/main" id="{1408FF14-534E-433F-BC5D-816280E2D458}"/>
              </a:ext>
            </a:extLst>
          </p:cNvPr>
          <p:cNvSpPr>
            <a:spLocks noGrp="1"/>
          </p:cNvSpPr>
          <p:nvPr>
            <p:ph idx="1"/>
          </p:nvPr>
        </p:nvSpPr>
        <p:spPr/>
        <p:txBody>
          <a:bodyPr/>
          <a:lstStyle/>
          <a:p>
            <a:r>
              <a:rPr lang="en-US" u="sng" dirty="0"/>
              <a:t>Vaccination</a:t>
            </a:r>
            <a:r>
              <a:rPr lang="en-US" dirty="0"/>
              <a:t> for all eligible individuals to get COVID-19 rates down throughout the community </a:t>
            </a:r>
          </a:p>
          <a:p>
            <a:r>
              <a:rPr lang="en-US" u="sng" dirty="0"/>
              <a:t>Universal masking</a:t>
            </a:r>
            <a:r>
              <a:rPr lang="en-US" dirty="0"/>
              <a:t> in schools</a:t>
            </a:r>
          </a:p>
          <a:p>
            <a:pPr lvl="1"/>
            <a:r>
              <a:rPr lang="en-US" dirty="0"/>
              <a:t>Simple and highly effective, and which enables: </a:t>
            </a:r>
          </a:p>
          <a:p>
            <a:pPr lvl="1"/>
            <a:r>
              <a:rPr lang="en-US" dirty="0"/>
              <a:t>No minimum physical distancing, allowing all students access to full in-person learning, and </a:t>
            </a:r>
          </a:p>
          <a:p>
            <a:pPr lvl="1"/>
            <a:r>
              <a:rPr lang="en-US" dirty="0"/>
              <a:t>More targeted quarantine practices, keeping students in school </a:t>
            </a:r>
          </a:p>
          <a:p>
            <a:pPr lvl="1"/>
            <a:r>
              <a:rPr lang="en-US" dirty="0"/>
              <a:t>Prevents outbreaks, avoiding </a:t>
            </a:r>
            <a:r>
              <a:rPr lang="en-US" u="sng" dirty="0"/>
              <a:t>many</a:t>
            </a:r>
            <a:r>
              <a:rPr lang="en-US" dirty="0"/>
              <a:t> days of missed instruction</a:t>
            </a:r>
          </a:p>
          <a:p>
            <a:r>
              <a:rPr lang="en-US" dirty="0"/>
              <a:t>Contact tracing, isolation, quarantine, including </a:t>
            </a:r>
            <a:r>
              <a:rPr lang="en-US" u="sng" dirty="0"/>
              <a:t>modified quarantine </a:t>
            </a:r>
            <a:r>
              <a:rPr lang="en-US" dirty="0"/>
              <a:t>to allow students to stay in school if mask on mask (in schools with universal masking policy)</a:t>
            </a:r>
          </a:p>
          <a:p>
            <a:r>
              <a:rPr lang="en-US" dirty="0"/>
              <a:t>Access to a robust COVID-19 </a:t>
            </a:r>
            <a:r>
              <a:rPr lang="en-US" u="sng" dirty="0"/>
              <a:t>testing</a:t>
            </a:r>
            <a:r>
              <a:rPr lang="en-US" dirty="0"/>
              <a:t> program as an available additional safety layer and to optimize school days </a:t>
            </a:r>
          </a:p>
          <a:p>
            <a:pPr marL="0" indent="0">
              <a:buNone/>
            </a:pPr>
            <a:r>
              <a:rPr lang="en-US" dirty="0"/>
              <a:t> </a:t>
            </a:r>
          </a:p>
        </p:txBody>
      </p:sp>
    </p:spTree>
    <p:extLst>
      <p:ext uri="{BB962C8B-B14F-4D97-AF65-F5344CB8AC3E}">
        <p14:creationId xmlns:p14="http://schemas.microsoft.com/office/powerpoint/2010/main" val="216293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248D-5BB7-4FCD-AA1E-C0624A383F48}"/>
              </a:ext>
            </a:extLst>
          </p:cNvPr>
          <p:cNvSpPr>
            <a:spLocks noGrp="1"/>
          </p:cNvSpPr>
          <p:nvPr>
            <p:ph type="title"/>
          </p:nvPr>
        </p:nvSpPr>
        <p:spPr/>
        <p:txBody>
          <a:bodyPr/>
          <a:lstStyle/>
          <a:p>
            <a:r>
              <a:rPr lang="en-US" dirty="0"/>
              <a:t>Additional considerations</a:t>
            </a:r>
          </a:p>
        </p:txBody>
      </p:sp>
      <p:sp>
        <p:nvSpPr>
          <p:cNvPr id="3" name="Content Placeholder 2">
            <a:extLst>
              <a:ext uri="{FF2B5EF4-FFF2-40B4-BE49-F238E27FC236}">
                <a16:creationId xmlns:a16="http://schemas.microsoft.com/office/drawing/2014/main" id="{B22BC2A6-6B41-4CC5-B9FB-A42869CE198A}"/>
              </a:ext>
            </a:extLst>
          </p:cNvPr>
          <p:cNvSpPr>
            <a:spLocks noGrp="1"/>
          </p:cNvSpPr>
          <p:nvPr>
            <p:ph idx="1"/>
          </p:nvPr>
        </p:nvSpPr>
        <p:spPr>
          <a:xfrm>
            <a:off x="3869268" y="864108"/>
            <a:ext cx="7315200" cy="5361880"/>
          </a:xfrm>
        </p:spPr>
        <p:txBody>
          <a:bodyPr>
            <a:normAutofit/>
          </a:bodyPr>
          <a:lstStyle/>
          <a:p>
            <a:r>
              <a:rPr lang="en-US" sz="2400" dirty="0"/>
              <a:t>Current unknowns associated with more transmissible variants, including the Delta variant</a:t>
            </a:r>
          </a:p>
          <a:p>
            <a:r>
              <a:rPr lang="en-US" sz="2400" dirty="0"/>
              <a:t>Operational barriers of tracking vaccination status, classroom and hallway monitoring </a:t>
            </a:r>
          </a:p>
          <a:p>
            <a:r>
              <a:rPr lang="en-US" sz="2400" dirty="0"/>
              <a:t>Potential detrimental effects of differential mask policies based on vaccination status (high schools and middle schools, since all elementary school students not yet eligible)</a:t>
            </a:r>
          </a:p>
          <a:p>
            <a:r>
              <a:rPr lang="en-US" sz="2400" dirty="0"/>
              <a:t>Will revisit mask guidance no later than November 1, 2021</a:t>
            </a:r>
          </a:p>
          <a:p>
            <a:endParaRPr lang="en-US" sz="2400" dirty="0"/>
          </a:p>
        </p:txBody>
      </p:sp>
    </p:spTree>
    <p:extLst>
      <p:ext uri="{BB962C8B-B14F-4D97-AF65-F5344CB8AC3E}">
        <p14:creationId xmlns:p14="http://schemas.microsoft.com/office/powerpoint/2010/main" val="62559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FA81C-4879-4611-891A-1D819A6B6764}"/>
              </a:ext>
            </a:extLst>
          </p:cNvPr>
          <p:cNvSpPr>
            <a:spLocks noGrp="1"/>
          </p:cNvSpPr>
          <p:nvPr>
            <p:ph type="title"/>
          </p:nvPr>
        </p:nvSpPr>
        <p:spPr/>
        <p:txBody>
          <a:bodyPr>
            <a:normAutofit/>
          </a:bodyPr>
          <a:lstStyle/>
          <a:p>
            <a:r>
              <a:rPr lang="en-US" sz="5400" dirty="0"/>
              <a:t>Current and projected pandemic metrics</a:t>
            </a:r>
          </a:p>
        </p:txBody>
      </p:sp>
    </p:spTree>
    <p:extLst>
      <p:ext uri="{BB962C8B-B14F-4D97-AF65-F5344CB8AC3E}">
        <p14:creationId xmlns:p14="http://schemas.microsoft.com/office/powerpoint/2010/main" val="38146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C6AE-55E1-49FF-B5EC-3E4B2877CFE8}"/>
              </a:ext>
            </a:extLst>
          </p:cNvPr>
          <p:cNvSpPr>
            <a:spLocks noGrp="1"/>
          </p:cNvSpPr>
          <p:nvPr>
            <p:ph type="title"/>
          </p:nvPr>
        </p:nvSpPr>
        <p:spPr/>
        <p:txBody>
          <a:bodyPr/>
          <a:lstStyle/>
          <a:p>
            <a:r>
              <a:rPr lang="en-US" dirty="0"/>
              <a:t>Vaccine metrics as of mid-July, 2021</a:t>
            </a:r>
          </a:p>
        </p:txBody>
      </p:sp>
      <p:sp>
        <p:nvSpPr>
          <p:cNvPr id="4" name="Content Placeholder 3">
            <a:extLst>
              <a:ext uri="{FF2B5EF4-FFF2-40B4-BE49-F238E27FC236}">
                <a16:creationId xmlns:a16="http://schemas.microsoft.com/office/drawing/2014/main" id="{9AB0CAEC-BD2E-4260-B6C1-1F7865F827CE}"/>
              </a:ext>
            </a:extLst>
          </p:cNvPr>
          <p:cNvSpPr>
            <a:spLocks noGrp="1"/>
          </p:cNvSpPr>
          <p:nvPr>
            <p:ph idx="1"/>
          </p:nvPr>
        </p:nvSpPr>
        <p:spPr/>
        <p:txBody>
          <a:bodyPr/>
          <a:lstStyle/>
          <a:p>
            <a:r>
              <a:rPr lang="en-US" sz="2800" dirty="0"/>
              <a:t>Statewide fully vaccinated people: 52%</a:t>
            </a:r>
          </a:p>
          <a:p>
            <a:r>
              <a:rPr lang="en-US" sz="2800" dirty="0"/>
              <a:t>Statewide fully vaccinated 12-17 year </a:t>
            </a:r>
            <a:r>
              <a:rPr lang="en-US" sz="2800" dirty="0" err="1"/>
              <a:t>olds</a:t>
            </a:r>
            <a:r>
              <a:rPr lang="en-US" sz="2800" dirty="0"/>
              <a:t>: 36%</a:t>
            </a:r>
          </a:p>
          <a:p>
            <a:r>
              <a:rPr lang="en-US" sz="2800" dirty="0"/>
              <a:t>By age:</a:t>
            </a:r>
          </a:p>
          <a:p>
            <a:pPr lvl="1"/>
            <a:r>
              <a:rPr lang="en-US" sz="2600" dirty="0"/>
              <a:t>65 or older = 73%</a:t>
            </a:r>
          </a:p>
          <a:p>
            <a:pPr lvl="1"/>
            <a:r>
              <a:rPr lang="en-US" sz="2600" dirty="0"/>
              <a:t>50 - 64 = 62%</a:t>
            </a:r>
          </a:p>
          <a:p>
            <a:pPr lvl="1"/>
            <a:r>
              <a:rPr lang="en-US" sz="2600" dirty="0"/>
              <a:t>18 – 49 = 44%</a:t>
            </a:r>
          </a:p>
          <a:p>
            <a:pPr lvl="1"/>
            <a:r>
              <a:rPr lang="en-US" sz="2600" dirty="0"/>
              <a:t>17 or younger = 3% </a:t>
            </a:r>
          </a:p>
          <a:p>
            <a:endParaRPr lang="en-US" dirty="0"/>
          </a:p>
          <a:p>
            <a:endParaRPr lang="en-US" dirty="0"/>
          </a:p>
        </p:txBody>
      </p:sp>
    </p:spTree>
    <p:extLst>
      <p:ext uri="{BB962C8B-B14F-4D97-AF65-F5344CB8AC3E}">
        <p14:creationId xmlns:p14="http://schemas.microsoft.com/office/powerpoint/2010/main" val="286027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C5A05A-5204-48EE-9622-D3E21C2F6708}"/>
              </a:ext>
            </a:extLst>
          </p:cNvPr>
          <p:cNvSpPr/>
          <p:nvPr/>
        </p:nvSpPr>
        <p:spPr>
          <a:xfrm>
            <a:off x="0" y="703352"/>
            <a:ext cx="3608439" cy="554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5EB2B0-152C-43F9-A76F-31F2D764FBF0}"/>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1DE523B-D55F-4226-BFA7-D83E398B914C}"/>
              </a:ext>
            </a:extLst>
          </p:cNvPr>
          <p:cNvPicPr>
            <a:picLocks noChangeAspect="1"/>
          </p:cNvPicPr>
          <p:nvPr/>
        </p:nvPicPr>
        <p:blipFill rotWithShape="1">
          <a:blip r:embed="rId2"/>
          <a:srcRect t="6470" b="25882"/>
          <a:stretch/>
        </p:blipFill>
        <p:spPr>
          <a:xfrm>
            <a:off x="0" y="1298448"/>
            <a:ext cx="12192000" cy="5075457"/>
          </a:xfrm>
          <a:prstGeom prst="rect">
            <a:avLst/>
          </a:prstGeom>
        </p:spPr>
      </p:pic>
      <p:sp>
        <p:nvSpPr>
          <p:cNvPr id="6" name="TextBox 5">
            <a:extLst>
              <a:ext uri="{FF2B5EF4-FFF2-40B4-BE49-F238E27FC236}">
                <a16:creationId xmlns:a16="http://schemas.microsoft.com/office/drawing/2014/main" id="{7B155D1F-9539-43B4-B567-FF7C49A7ED42}"/>
              </a:ext>
            </a:extLst>
          </p:cNvPr>
          <p:cNvSpPr txBox="1"/>
          <p:nvPr/>
        </p:nvSpPr>
        <p:spPr>
          <a:xfrm>
            <a:off x="1008888" y="510988"/>
            <a:ext cx="10174224" cy="523220"/>
          </a:xfrm>
          <a:prstGeom prst="rect">
            <a:avLst/>
          </a:prstGeom>
          <a:noFill/>
        </p:spPr>
        <p:txBody>
          <a:bodyPr wrap="square" rtlCol="0">
            <a:spAutoFit/>
          </a:bodyPr>
          <a:lstStyle/>
          <a:p>
            <a:r>
              <a:rPr lang="en-US" sz="2800" b="1" dirty="0"/>
              <a:t>Reproductive rate of the virus in CA: The Spike is Starting</a:t>
            </a:r>
            <a:endParaRPr lang="en-US" b="1" dirty="0"/>
          </a:p>
        </p:txBody>
      </p:sp>
      <p:sp>
        <p:nvSpPr>
          <p:cNvPr id="3" name="Oval 2">
            <a:extLst>
              <a:ext uri="{FF2B5EF4-FFF2-40B4-BE49-F238E27FC236}">
                <a16:creationId xmlns:a16="http://schemas.microsoft.com/office/drawing/2014/main" id="{D6E36FD9-8EC4-4E98-9A75-FC438F60A6BC}"/>
              </a:ext>
            </a:extLst>
          </p:cNvPr>
          <p:cNvSpPr/>
          <p:nvPr/>
        </p:nvSpPr>
        <p:spPr>
          <a:xfrm>
            <a:off x="9285514" y="3624943"/>
            <a:ext cx="1897598" cy="2253343"/>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00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C5A05A-5204-48EE-9622-D3E21C2F6708}"/>
              </a:ext>
            </a:extLst>
          </p:cNvPr>
          <p:cNvSpPr/>
          <p:nvPr/>
        </p:nvSpPr>
        <p:spPr>
          <a:xfrm>
            <a:off x="0" y="703352"/>
            <a:ext cx="3608439" cy="5545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5EB2B0-152C-43F9-A76F-31F2D764FBF0}"/>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7B155D1F-9539-43B4-B567-FF7C49A7ED42}"/>
              </a:ext>
            </a:extLst>
          </p:cNvPr>
          <p:cNvSpPr txBox="1"/>
          <p:nvPr/>
        </p:nvSpPr>
        <p:spPr>
          <a:xfrm>
            <a:off x="1008888" y="180132"/>
            <a:ext cx="10174224" cy="523220"/>
          </a:xfrm>
          <a:prstGeom prst="rect">
            <a:avLst/>
          </a:prstGeom>
          <a:noFill/>
        </p:spPr>
        <p:txBody>
          <a:bodyPr wrap="square" rtlCol="0">
            <a:spAutoFit/>
          </a:bodyPr>
          <a:lstStyle/>
          <a:p>
            <a:r>
              <a:rPr lang="en-US" sz="2800" b="1" dirty="0"/>
              <a:t>Reproductive rate of the virus by county in CA</a:t>
            </a:r>
            <a:endParaRPr lang="en-US" b="1" dirty="0"/>
          </a:p>
        </p:txBody>
      </p:sp>
      <p:pic>
        <p:nvPicPr>
          <p:cNvPr id="3" name="Picture 2">
            <a:extLst>
              <a:ext uri="{FF2B5EF4-FFF2-40B4-BE49-F238E27FC236}">
                <a16:creationId xmlns:a16="http://schemas.microsoft.com/office/drawing/2014/main" id="{2D1E4C3C-E735-4DED-97DE-C2FCBB650A09}"/>
              </a:ext>
            </a:extLst>
          </p:cNvPr>
          <p:cNvPicPr>
            <a:picLocks noChangeAspect="1"/>
          </p:cNvPicPr>
          <p:nvPr/>
        </p:nvPicPr>
        <p:blipFill rotWithShape="1">
          <a:blip r:embed="rId3"/>
          <a:srcRect t="2745" r="7243" b="8883"/>
          <a:stretch/>
        </p:blipFill>
        <p:spPr>
          <a:xfrm>
            <a:off x="441512" y="931971"/>
            <a:ext cx="11532774" cy="6060497"/>
          </a:xfrm>
          <a:prstGeom prst="rect">
            <a:avLst/>
          </a:prstGeom>
        </p:spPr>
      </p:pic>
      <p:sp>
        <p:nvSpPr>
          <p:cNvPr id="4" name="Oval 3">
            <a:extLst>
              <a:ext uri="{FF2B5EF4-FFF2-40B4-BE49-F238E27FC236}">
                <a16:creationId xmlns:a16="http://schemas.microsoft.com/office/drawing/2014/main" id="{50C2024B-A9B0-428A-AA05-C0FB4A930311}"/>
              </a:ext>
            </a:extLst>
          </p:cNvPr>
          <p:cNvSpPr/>
          <p:nvPr/>
        </p:nvSpPr>
        <p:spPr>
          <a:xfrm>
            <a:off x="756732" y="3102429"/>
            <a:ext cx="3706411" cy="155665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85DD36-9913-40F9-B1CA-D65C18CD94FD}"/>
              </a:ext>
            </a:extLst>
          </p:cNvPr>
          <p:cNvSpPr/>
          <p:nvPr/>
        </p:nvSpPr>
        <p:spPr>
          <a:xfrm>
            <a:off x="5497286" y="3712029"/>
            <a:ext cx="903514" cy="947057"/>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28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Frame">
  <a:themeElements>
    <a:clrScheme name="CDPH">
      <a:dk1>
        <a:srgbClr val="000000"/>
      </a:dk1>
      <a:lt1>
        <a:srgbClr val="FFFFFF"/>
      </a:lt1>
      <a:dk2>
        <a:srgbClr val="373545"/>
      </a:dk2>
      <a:lt2>
        <a:srgbClr val="CEDBE6"/>
      </a:lt2>
      <a:accent1>
        <a:srgbClr val="5499D3"/>
      </a:accent1>
      <a:accent2>
        <a:srgbClr val="58B6C0"/>
      </a:accent2>
      <a:accent3>
        <a:srgbClr val="75BDA7"/>
      </a:accent3>
      <a:accent4>
        <a:srgbClr val="7A8C8E"/>
      </a:accent4>
      <a:accent5>
        <a:srgbClr val="84ACB6"/>
      </a:accent5>
      <a:accent6>
        <a:srgbClr val="2683C6"/>
      </a:accent6>
      <a:hlink>
        <a:srgbClr val="5B8627"/>
      </a:hlink>
      <a:folHlink>
        <a:srgbClr val="E86D1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9F6D53C7E1A94DBC55408F5B68220C" ma:contentTypeVersion="2" ma:contentTypeDescription="Create a new document." ma:contentTypeScope="" ma:versionID="b5c53b724330aa825cabd4472297ab7a">
  <xsd:schema xmlns:xsd="http://www.w3.org/2001/XMLSchema" xmlns:xs="http://www.w3.org/2001/XMLSchema" xmlns:p="http://schemas.microsoft.com/office/2006/metadata/properties" xmlns:ns2="2203493e-df29-4ea4-8f3f-28aef467710b" targetNamespace="http://schemas.microsoft.com/office/2006/metadata/properties" ma:root="true" ma:fieldsID="7229bb32489827f78ffe386cb441cf3e" ns2:_="">
    <xsd:import namespace="2203493e-df29-4ea4-8f3f-28aef467710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3493e-df29-4ea4-8f3f-28aef46771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2E6790-BC24-440B-AF5E-3BDE45430C7A}">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 ds:uri="http://purl.org/dc/terms/"/>
    <ds:schemaRef ds:uri="2203493e-df29-4ea4-8f3f-28aef467710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6E3BF3B-CB7E-4365-A7AD-8D772983E9A3}">
  <ds:schemaRefs>
    <ds:schemaRef ds:uri="http://schemas.microsoft.com/sharepoint/v3/contenttype/forms"/>
  </ds:schemaRefs>
</ds:datastoreItem>
</file>

<file path=customXml/itemProps3.xml><?xml version="1.0" encoding="utf-8"?>
<ds:datastoreItem xmlns:ds="http://schemas.openxmlformats.org/officeDocument/2006/customXml" ds:itemID="{1E47E440-981D-41D5-8D69-3F1D81446D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3493e-df29-4ea4-8f3f-28aef46771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{2A4EC2A7-AFE3-FB4E-AA93-0566708127A0}tf10001124</Template>
  <TotalTime>8876</TotalTime>
  <Words>1055</Words>
  <Application>Microsoft Office PowerPoint</Application>
  <PresentationFormat>Widescreen</PresentationFormat>
  <Paragraphs>140</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Lato</vt:lpstr>
      <vt:lpstr>Wingdings 2</vt:lpstr>
      <vt:lpstr>Frame</vt:lpstr>
      <vt:lpstr>Discussion re: CDPH COVID-19 Guidance for K-12 schools</vt:lpstr>
      <vt:lpstr>PowerPoint Presentation</vt:lpstr>
      <vt:lpstr>Framework and Rationale for CDC and CDPH guidance</vt:lpstr>
      <vt:lpstr>CDPH Tools in the tool kit, Weapons in the arsenal</vt:lpstr>
      <vt:lpstr>Additional considerations</vt:lpstr>
      <vt:lpstr>Current and projected pandemic metrics</vt:lpstr>
      <vt:lpstr>Vaccine metrics as of mid-July, 2021</vt:lpstr>
      <vt:lpstr>PowerPoint Presentation</vt:lpstr>
      <vt:lpstr>PowerPoint Presentation</vt:lpstr>
      <vt:lpstr>PowerPoint Presentation</vt:lpstr>
      <vt:lpstr>PowerPoint Presentation</vt:lpstr>
      <vt:lpstr>PowerPoint Presentation</vt:lpstr>
      <vt:lpstr>Prior to Outbreak: Marin County Schools  </vt:lpstr>
      <vt:lpstr>Increasing local prevalence of delta variant</vt:lpstr>
      <vt:lpstr>Seating chart</vt:lpstr>
      <vt:lpstr>Marin County Primary School Outbreak</vt:lpstr>
      <vt:lpstr>Take Home Messages</vt:lpstr>
      <vt:lpstr>Additional  Delta information</vt:lpstr>
      <vt:lpstr>US Trends: Cases Up, Deaths Rising, Community Transmission “Substantial”</vt:lpstr>
      <vt:lpstr>Delta Surge Causes Seven Bay Area County Health Departments to Join SoCal Counties in Returning to Indoor Masking as of Friday </vt:lpstr>
      <vt:lpstr>American Academy of Pediatrics Today Recommends  Universal Masking in School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Department of Public Health</dc:title>
  <dc:creator>niki digrigorio</dc:creator>
  <cp:lastModifiedBy>Linda Darling-Hammond</cp:lastModifiedBy>
  <cp:revision>241</cp:revision>
  <dcterms:created xsi:type="dcterms:W3CDTF">2021-01-13T18:02:06Z</dcterms:created>
  <dcterms:modified xsi:type="dcterms:W3CDTF">2021-07-19T23:14:25Z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0x010100339F6D53C7E1A94DBC55408F5B68220C</vt:lpwstr>
  </property>
</Properties>
</file>