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Play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5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svu2dv0MkqHUgBdmcYHBWAYLb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E037E1-1BF6-4F88-AB9B-12D4FA95516F}">
  <a:tblStyle styleId="{D0E037E1-1BF6-4F88-AB9B-12D4FA9551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8" y="102"/>
      </p:cViewPr>
      <p:guideLst>
        <p:guide orient="horz" pos="285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dcf8fcad3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bdcf8fcad3_0_31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9" name="Google Shape;59;gbdcf8fcad3_0_316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6528b73f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f6528b73f0_0_2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Devon</a:t>
            </a:r>
            <a:endParaRPr/>
          </a:p>
        </p:txBody>
      </p:sp>
      <p:sp>
        <p:nvSpPr>
          <p:cNvPr id="143" name="Google Shape;143;gf6528b73f0_0_21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b55cac512_4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b55cac512_4_1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Devon</a:t>
            </a:r>
            <a:endParaRPr/>
          </a:p>
        </p:txBody>
      </p:sp>
      <p:sp>
        <p:nvSpPr>
          <p:cNvPr id="153" name="Google Shape;153;gcb55cac512_4_17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b55cac512_4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cb55cac512_4_5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cb55cac512_4_56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Devon</a:t>
            </a:r>
            <a:endParaRPr/>
          </a:p>
        </p:txBody>
      </p:sp>
      <p:sp>
        <p:nvSpPr>
          <p:cNvPr id="168" name="Google Shape;168;p4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Devon</a:t>
            </a:r>
            <a:endParaRPr/>
          </a:p>
        </p:txBody>
      </p:sp>
      <p:sp>
        <p:nvSpPr>
          <p:cNvPr id="177" name="Google Shape;177;p7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b55cac512_4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b55cac512_4_4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Devon</a:t>
            </a:r>
            <a:endParaRPr/>
          </a:p>
        </p:txBody>
      </p:sp>
      <p:sp>
        <p:nvSpPr>
          <p:cNvPr id="186" name="Google Shape;186;gcb55cac512_4_43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dcf8fcad3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bdcf8fcad3_0_31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bdcf8fcad3_0_310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6528b73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f6528b73f0_0_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02" name="Google Shape;202;gf6528b73f0_0_6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dcf8fcad3_0_12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bdcf8fcad3_0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Ben</a:t>
            </a:r>
            <a:endParaRPr/>
          </a:p>
        </p:txBody>
      </p:sp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Ben</a:t>
            </a:r>
            <a:endParaRPr/>
          </a:p>
        </p:txBody>
      </p:sp>
      <p:sp>
        <p:nvSpPr>
          <p:cNvPr id="76" name="Google Shape;76;p2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b55cac512_4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cb55cac512_4_3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Ben</a:t>
            </a:r>
            <a:endParaRPr/>
          </a:p>
        </p:txBody>
      </p:sp>
      <p:sp>
        <p:nvSpPr>
          <p:cNvPr id="86" name="Google Shape;86;gcb55cac512_4_34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6528b73f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f6528b73f0_0_4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Tom</a:t>
            </a:r>
            <a:endParaRPr/>
          </a:p>
        </p:txBody>
      </p:sp>
      <p:sp>
        <p:nvSpPr>
          <p:cNvPr id="96" name="Google Shape;96;gf6528b73f0_0_48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758a4b5dc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f758a4b5dc_2_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Tom</a:t>
            </a:r>
            <a:endParaRPr/>
          </a:p>
        </p:txBody>
      </p:sp>
      <p:sp>
        <p:nvSpPr>
          <p:cNvPr id="105" name="Google Shape;105;gf758a4b5dc_2_1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Devon</a:t>
            </a:r>
            <a:endParaRPr/>
          </a:p>
        </p:txBody>
      </p:sp>
      <p:sp>
        <p:nvSpPr>
          <p:cNvPr id="115" name="Google Shape;115;p3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b55cac512_4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cb55cac512_4_5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cb55cac512_4_50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Devon</a:t>
            </a:r>
            <a:endParaRPr/>
          </a:p>
        </p:txBody>
      </p:sp>
      <p:sp>
        <p:nvSpPr>
          <p:cNvPr id="132" name="Google Shape;132;p5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91598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916939" y="329406"/>
            <a:ext cx="103581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1F46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916939" y="1035780"/>
            <a:ext cx="10199400" cy="47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>
                <a:solidFill>
                  <a:srgbClr val="1F46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ba8ad50598_3_16"/>
          <p:cNvSpPr txBox="1">
            <a:spLocks noGrp="1"/>
          </p:cNvSpPr>
          <p:nvPr>
            <p:ph type="title"/>
          </p:nvPr>
        </p:nvSpPr>
        <p:spPr>
          <a:xfrm>
            <a:off x="444988" y="136525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ba8ad50598_3_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gba8ad50598_3_16"/>
          <p:cNvSpPr txBox="1">
            <a:spLocks noGrp="1"/>
          </p:cNvSpPr>
          <p:nvPr>
            <p:ph type="sldNum" idx="12"/>
          </p:nvPr>
        </p:nvSpPr>
        <p:spPr>
          <a:xfrm>
            <a:off x="91598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ba8ad50598_3_20"/>
          <p:cNvSpPr txBox="1">
            <a:spLocks noGrp="1"/>
          </p:cNvSpPr>
          <p:nvPr>
            <p:ph type="title"/>
          </p:nvPr>
        </p:nvSpPr>
        <p:spPr>
          <a:xfrm>
            <a:off x="2667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ba8ad50598_3_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gba8ad50598_3_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ba8ad50598_3_20"/>
          <p:cNvSpPr txBox="1">
            <a:spLocks noGrp="1"/>
          </p:cNvSpPr>
          <p:nvPr>
            <p:ph type="sldNum" idx="12"/>
          </p:nvPr>
        </p:nvSpPr>
        <p:spPr>
          <a:xfrm>
            <a:off x="91598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gba8ad50598_3_20"/>
          <p:cNvCxnSpPr/>
          <p:nvPr/>
        </p:nvCxnSpPr>
        <p:spPr>
          <a:xfrm>
            <a:off x="2930" y="103749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ba8ad50598_3_26"/>
          <p:cNvSpPr txBox="1">
            <a:spLocks noGrp="1"/>
          </p:cNvSpPr>
          <p:nvPr>
            <p:ph type="title"/>
          </p:nvPr>
        </p:nvSpPr>
        <p:spPr>
          <a:xfrm>
            <a:off x="347419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ba8ad50598_3_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gba8ad50598_3_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gba8ad50598_3_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gba8ad50598_3_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gba8ad50598_3_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gba8ad50598_3_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gba8ad50598_3_26"/>
          <p:cNvSpPr txBox="1">
            <a:spLocks noGrp="1"/>
          </p:cNvSpPr>
          <p:nvPr>
            <p:ph type="sldNum" idx="12"/>
          </p:nvPr>
        </p:nvSpPr>
        <p:spPr>
          <a:xfrm>
            <a:off x="91598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gba8ad50598_3_26"/>
          <p:cNvCxnSpPr/>
          <p:nvPr/>
        </p:nvCxnSpPr>
        <p:spPr>
          <a:xfrm>
            <a:off x="2930" y="103749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ba8ad50598_3_36"/>
          <p:cNvSpPr txBox="1">
            <a:spLocks noGrp="1"/>
          </p:cNvSpPr>
          <p:nvPr>
            <p:ph type="title"/>
          </p:nvPr>
        </p:nvSpPr>
        <p:spPr>
          <a:xfrm>
            <a:off x="407377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ba8ad50598_3_36"/>
          <p:cNvSpPr txBox="1">
            <a:spLocks noGrp="1"/>
          </p:cNvSpPr>
          <p:nvPr>
            <p:ph type="sldNum" idx="12"/>
          </p:nvPr>
        </p:nvSpPr>
        <p:spPr>
          <a:xfrm>
            <a:off x="91598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head &amp; Breadcrumb">
  <p:cSld name="Title, Subhead &amp; Breadcrumb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bdcf8fcad3_0_135"/>
          <p:cNvSpPr txBox="1">
            <a:spLocks noGrp="1"/>
          </p:cNvSpPr>
          <p:nvPr>
            <p:ph type="title"/>
          </p:nvPr>
        </p:nvSpPr>
        <p:spPr>
          <a:xfrm>
            <a:off x="914400" y="694944"/>
            <a:ext cx="103632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 sz="3200"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bdcf8fcad3_0_135"/>
          <p:cNvSpPr txBox="1">
            <a:spLocks noGrp="1"/>
          </p:cNvSpPr>
          <p:nvPr>
            <p:ph type="body" idx="1"/>
          </p:nvPr>
        </p:nvSpPr>
        <p:spPr>
          <a:xfrm>
            <a:off x="914721" y="1353312"/>
            <a:ext cx="103629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gbdcf8fcad3_0_135"/>
          <p:cNvSpPr txBox="1">
            <a:spLocks noGrp="1"/>
          </p:cNvSpPr>
          <p:nvPr>
            <p:ph type="body" idx="2"/>
          </p:nvPr>
        </p:nvSpPr>
        <p:spPr>
          <a:xfrm>
            <a:off x="914971" y="466344"/>
            <a:ext cx="3355800" cy="2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B"/>
              </a:buClr>
              <a:buSzPts val="900"/>
              <a:buNone/>
              <a:defRPr sz="900" b="1" cap="none">
                <a:solidFill>
                  <a:srgbClr val="FFF2C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ba8ad50598_3_0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ba8ad50598_3_0"/>
          <p:cNvSpPr txBox="1">
            <a:spLocks noGrp="1"/>
          </p:cNvSpPr>
          <p:nvPr>
            <p:ph type="title"/>
          </p:nvPr>
        </p:nvSpPr>
        <p:spPr>
          <a:xfrm>
            <a:off x="288925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ba8ad50598_3_0"/>
          <p:cNvSpPr txBox="1">
            <a:spLocks noGrp="1"/>
          </p:cNvSpPr>
          <p:nvPr>
            <p:ph type="body" idx="1"/>
          </p:nvPr>
        </p:nvSpPr>
        <p:spPr>
          <a:xfrm>
            <a:off x="653562" y="157275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gba8ad50598_3_0"/>
          <p:cNvSpPr txBox="1">
            <a:spLocks noGrp="1"/>
          </p:cNvSpPr>
          <p:nvPr>
            <p:ph type="sldNum" idx="12"/>
          </p:nvPr>
        </p:nvSpPr>
        <p:spPr>
          <a:xfrm>
            <a:off x="91598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gba8ad50598_3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8925" y="6311900"/>
            <a:ext cx="1098550" cy="406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kit.covid19.ca.gov/partner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tsforschool.org/k-12/clinic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9a9IOFDWj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kit.covid19.ca.gov/partner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kit.covid19.ca.gov/partner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ubrie.Fong@cdph.ca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oolkit.covid19.ca.gov/partners/" TargetMode="External"/><Relationship Id="rId4" Type="http://schemas.openxmlformats.org/officeDocument/2006/relationships/hyperlink" Target="mailto:devon.keeler@cdph.ca.go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imes.com/california/story/2021-08-14/kids-covid-hospitalization-rat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bc7news.com/coronavirus-marin-county-california-school-covid-outbreak/10982004/" TargetMode="External"/><Relationship Id="rId5" Type="http://schemas.openxmlformats.org/officeDocument/2006/relationships/hyperlink" Target="https://www.cdc.gov/media/releases/2021/p0924-school-masking.html" TargetMode="External"/><Relationship Id="rId4" Type="http://schemas.openxmlformats.org/officeDocument/2006/relationships/hyperlink" Target="https://www.nytimes.com/2021/10/19/us/california-covid-school-closures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kit.covid19.ca.gov/partner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dcf8fcad3_0_316"/>
          <p:cNvSpPr txBox="1">
            <a:spLocks noGrp="1"/>
          </p:cNvSpPr>
          <p:nvPr>
            <p:ph type="subTitle" idx="1"/>
          </p:nvPr>
        </p:nvSpPr>
        <p:spPr>
          <a:xfrm>
            <a:off x="5063475" y="2719137"/>
            <a:ext cx="6856200" cy="216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20"/>
              <a:buNone/>
            </a:pPr>
            <a:endParaRPr sz="82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20"/>
              <a:buNone/>
            </a:pPr>
            <a:r>
              <a:rPr lang="en-US" sz="36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Safe Schools for All Stakeholder Convening</a:t>
            </a:r>
            <a:endParaRPr sz="32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20"/>
              <a:buNone/>
            </a:pP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20"/>
              <a:buNone/>
            </a:pPr>
            <a:r>
              <a:rPr lang="en-US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Monday, October 25, 2021</a:t>
            </a:r>
            <a:endParaRPr sz="222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20"/>
              <a:buNone/>
            </a:pPr>
            <a:endParaRPr sz="222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gbdcf8fcad3_0_316" descr="Chart, logo, sunburst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9559" t="13874" r="16184" b="13750"/>
          <a:stretch/>
        </p:blipFill>
        <p:spPr>
          <a:xfrm>
            <a:off x="665746" y="1506206"/>
            <a:ext cx="4243138" cy="3693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6528b73f0_0_21"/>
          <p:cNvSpPr txBox="1">
            <a:spLocks noGrp="1"/>
          </p:cNvSpPr>
          <p:nvPr>
            <p:ph type="title"/>
          </p:nvPr>
        </p:nvSpPr>
        <p:spPr>
          <a:xfrm>
            <a:off x="562178" y="473180"/>
            <a:ext cx="1132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 b="1">
                <a:latin typeface="Century Gothic"/>
                <a:ea typeface="Century Gothic"/>
                <a:cs typeface="Century Gothic"/>
                <a:sym typeface="Century Gothic"/>
              </a:rPr>
              <a:t>VA58 Campaign - Research Findings </a:t>
            </a:r>
            <a:endParaRPr/>
          </a:p>
        </p:txBody>
      </p:sp>
      <p:sp>
        <p:nvSpPr>
          <p:cNvPr id="147" name="Google Shape;147;gf6528b73f0_0_21"/>
          <p:cNvSpPr txBox="1"/>
          <p:nvPr/>
        </p:nvSpPr>
        <p:spPr>
          <a:xfrm>
            <a:off x="7643004" y="6507193"/>
            <a:ext cx="6351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48" name="Google Shape;148;gf6528b73f0_0_21"/>
          <p:cNvGraphicFramePr/>
          <p:nvPr/>
        </p:nvGraphicFramePr>
        <p:xfrm>
          <a:off x="390250" y="1100275"/>
          <a:ext cx="4114800" cy="5016622"/>
        </p:xfrm>
        <a:graphic>
          <a:graphicData uri="http://schemas.openxmlformats.org/drawingml/2006/table">
            <a:tbl>
              <a:tblPr>
                <a:noFill/>
                <a:tableStyleId>{D0E037E1-1BF6-4F88-AB9B-12D4FA95516F}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5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WHAT WE LEARNED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2047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Perceived “newness” of vaccine is a primary concern amongst parents.</a:t>
                      </a:r>
                      <a:endParaRPr>
                        <a:solidFill>
                          <a:srgbClr val="20479E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2047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Fear and anxiety over possible long- and short-term side effects are a key deterrent. </a:t>
                      </a:r>
                      <a:endParaRPr>
                        <a:solidFill>
                          <a:srgbClr val="20479E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2047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Physicians and youth play key role in influencing decisions.</a:t>
                      </a:r>
                      <a:endParaRPr>
                        <a:solidFill>
                          <a:srgbClr val="20479E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2047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Concerns about ingredients in the vaccines. </a:t>
                      </a:r>
                      <a:endParaRPr>
                        <a:solidFill>
                          <a:srgbClr val="20479E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2047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Parents feel they have a right to vaccinate their children when they are ready. </a:t>
                      </a:r>
                      <a:endParaRPr dirty="0">
                        <a:solidFill>
                          <a:srgbClr val="20479E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9" name="Google Shape;149;gf6528b73f0_0_21"/>
          <p:cNvGraphicFramePr/>
          <p:nvPr>
            <p:extLst>
              <p:ext uri="{D42A27DB-BD31-4B8C-83A1-F6EECF244321}">
                <p14:modId xmlns:p14="http://schemas.microsoft.com/office/powerpoint/2010/main" val="1804917085"/>
              </p:ext>
            </p:extLst>
          </p:nvPr>
        </p:nvGraphicFramePr>
        <p:xfrm>
          <a:off x="5029475" y="1100275"/>
          <a:ext cx="6772275" cy="5019421"/>
        </p:xfrm>
        <a:graphic>
          <a:graphicData uri="http://schemas.openxmlformats.org/drawingml/2006/table">
            <a:tbl>
              <a:tblPr>
                <a:noFill/>
                <a:tableStyleId>{D0E037E1-1BF6-4F88-AB9B-12D4FA95516F}</a:tableStyleId>
              </a:tblPr>
              <a:tblGrid>
                <a:gridCol w="677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21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RECOMMENDATION</a:t>
                      </a:r>
                      <a:endParaRPr b="1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B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524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479E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 dirty="0">
                          <a:solidFill>
                            <a:srgbClr val="2047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Integrate scientific information into messaging that reassures parents the vaccines are not a new development.</a:t>
                      </a:r>
                      <a:endParaRPr sz="1200" dirty="0">
                        <a:solidFill>
                          <a:srgbClr val="20479E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479E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 dirty="0">
                          <a:solidFill>
                            <a:srgbClr val="2047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Share that vaccine development/technology has been underway for 20+ years. Use facts to counter misinformation and overcome concerns.</a:t>
                      </a:r>
                      <a:endParaRPr sz="1200" dirty="0">
                        <a:solidFill>
                          <a:srgbClr val="20479E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572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479E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>
                          <a:solidFill>
                            <a:srgbClr val="2047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Emphasize messages regarding safety of vaccine.</a:t>
                      </a:r>
                      <a:endParaRPr sz="1200">
                        <a:solidFill>
                          <a:srgbClr val="20479E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479E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>
                          <a:solidFill>
                            <a:srgbClr val="2047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Develop messages that respond to questions about risks of youth getting sick from COVID vs. vaccine side effects (i.e. Long COVID and Myocarditis)</a:t>
                      </a:r>
                      <a:endParaRPr sz="1200">
                        <a:solidFill>
                          <a:srgbClr val="20479E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524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479E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 dirty="0">
                          <a:solidFill>
                            <a:srgbClr val="2047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Utilize science/medical professionals as messengers wherever possible.</a:t>
                      </a:r>
                      <a:endParaRPr sz="1200" dirty="0">
                        <a:solidFill>
                          <a:srgbClr val="20479E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479E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 dirty="0">
                          <a:solidFill>
                            <a:srgbClr val="2047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Encourage pediatricians to proactively reach out to patients to encourage vaccination and reaffirm safety.</a:t>
                      </a:r>
                      <a:endParaRPr sz="1200" dirty="0">
                        <a:solidFill>
                          <a:srgbClr val="20479E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479E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 dirty="0">
                          <a:solidFill>
                            <a:srgbClr val="2047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 possible, explore using youth themselves as messengers.</a:t>
                      </a:r>
                      <a:endParaRPr sz="1200" dirty="0">
                        <a:solidFill>
                          <a:srgbClr val="20479E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572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479E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>
                          <a:solidFill>
                            <a:srgbClr val="2047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Simplify the information of what’s in the vaccines.</a:t>
                      </a:r>
                      <a:endParaRPr sz="1200">
                        <a:solidFill>
                          <a:srgbClr val="20479E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479E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>
                          <a:solidFill>
                            <a:srgbClr val="2047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Normalize vaccine ingredients with connections to other trusted medications. Use this sparingly to not inadvertently drive mistrust in other treatments. </a:t>
                      </a:r>
                      <a:endParaRPr sz="1200">
                        <a:solidFill>
                          <a:srgbClr val="20479E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4524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479E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 dirty="0">
                          <a:solidFill>
                            <a:srgbClr val="2047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Continue offering and promoting a variety of options, including those that don’t need an appointment.</a:t>
                      </a:r>
                      <a:endParaRPr sz="1200" dirty="0">
                        <a:solidFill>
                          <a:srgbClr val="20479E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479E"/>
                        </a:buClr>
                        <a:buSzPts val="1200"/>
                        <a:buFont typeface="Century Gothic"/>
                        <a:buChar char="●"/>
                      </a:pPr>
                      <a:r>
                        <a:rPr lang="en-US" sz="1200" dirty="0">
                          <a:solidFill>
                            <a:srgbClr val="20479E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Remind parents that vaccines are the safest way to keep their whole family safe from COVID-19, especially during the holidays. </a:t>
                      </a:r>
                      <a:endParaRPr sz="1200" dirty="0">
                        <a:solidFill>
                          <a:srgbClr val="20479E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F46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cb55cac512_4_17"/>
          <p:cNvPicPr preferRelativeResize="0"/>
          <p:nvPr/>
        </p:nvPicPr>
        <p:blipFill rotWithShape="1">
          <a:blip r:embed="rId3">
            <a:alphaModFix/>
          </a:blip>
          <a:srcRect l="30623" t="12541"/>
          <a:stretch/>
        </p:blipFill>
        <p:spPr>
          <a:xfrm>
            <a:off x="2397300" y="1187087"/>
            <a:ext cx="7397399" cy="48737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56" name="Google Shape;156;gcb55cac512_4_17"/>
          <p:cNvCxnSpPr/>
          <p:nvPr/>
        </p:nvCxnSpPr>
        <p:spPr>
          <a:xfrm flipH="1">
            <a:off x="390254" y="1011270"/>
            <a:ext cx="11372400" cy="2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gcb55cac512_4_17"/>
          <p:cNvSpPr txBox="1">
            <a:spLocks noGrp="1"/>
          </p:cNvSpPr>
          <p:nvPr>
            <p:ph type="title"/>
          </p:nvPr>
        </p:nvSpPr>
        <p:spPr>
          <a:xfrm>
            <a:off x="543128" y="473180"/>
            <a:ext cx="1132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400" b="1">
                <a:latin typeface="Century Gothic"/>
                <a:ea typeface="Century Gothic"/>
                <a:cs typeface="Century Gothic"/>
                <a:sym typeface="Century Gothic"/>
              </a:rPr>
              <a:t>VA58 Campaign - Research Findings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b55cac512_4_56"/>
          <p:cNvSpPr/>
          <p:nvPr/>
        </p:nvSpPr>
        <p:spPr>
          <a:xfrm>
            <a:off x="5974813" y="3244334"/>
            <a:ext cx="24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cb55cac512_4_56"/>
          <p:cNvSpPr txBox="1"/>
          <p:nvPr/>
        </p:nvSpPr>
        <p:spPr>
          <a:xfrm>
            <a:off x="2096700" y="2560498"/>
            <a:ext cx="79986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1" i="0" u="none" strike="noStrike" cap="none">
                <a:solidFill>
                  <a:srgbClr val="E27D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r>
              <a:rPr lang="en-US" sz="2400" b="0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24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543128" y="473180"/>
            <a:ext cx="1132140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 b="1">
                <a:latin typeface="Century Gothic"/>
                <a:ea typeface="Century Gothic"/>
                <a:cs typeface="Century Gothic"/>
                <a:sym typeface="Century Gothic"/>
              </a:rPr>
              <a:t>Operational Supports to Maximize Access</a:t>
            </a:r>
            <a:endParaRPr/>
          </a:p>
        </p:txBody>
      </p:sp>
      <p:cxnSp>
        <p:nvCxnSpPr>
          <p:cNvPr id="171" name="Google Shape;171;p4"/>
          <p:cNvCxnSpPr/>
          <p:nvPr/>
        </p:nvCxnSpPr>
        <p:spPr>
          <a:xfrm flipH="1">
            <a:off x="390164" y="1087470"/>
            <a:ext cx="11372490" cy="2875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p4"/>
          <p:cNvSpPr txBox="1"/>
          <p:nvPr/>
        </p:nvSpPr>
        <p:spPr>
          <a:xfrm>
            <a:off x="7643004" y="6507193"/>
            <a:ext cx="63519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408150" y="1363438"/>
            <a:ext cx="11375700" cy="4807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 is investing in resources to help schools play a role in 5-11 vaccination. 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●"/>
            </a:pP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host a school-based vaccine clinic: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○"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Visit the CDPH website: </a:t>
            </a:r>
            <a:r>
              <a:rPr lang="en-US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https://www.shotsforschool.org/k-12/clinics/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○"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View the CDPH webinar: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https://www.youtube.com/watch?v=_9a9IOFDWjk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>
              <a:solidFill>
                <a:schemeClr val="dk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●"/>
            </a:pP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 has reached out affirmatively to hundreds of schools in Q1 and Q2 neighborhoods under the Vaccine Equity Metric.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●"/>
            </a:pP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 is also working with non-school partners, including pediatricians and CBOs statewide.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543128" y="473180"/>
            <a:ext cx="1132140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 b="1">
                <a:latin typeface="Century Gothic"/>
                <a:ea typeface="Century Gothic"/>
                <a:cs typeface="Century Gothic"/>
                <a:sym typeface="Century Gothic"/>
              </a:rPr>
              <a:t>Communications Resources for Family Engagement</a:t>
            </a:r>
            <a:endParaRPr/>
          </a:p>
        </p:txBody>
      </p:sp>
      <p:cxnSp>
        <p:nvCxnSpPr>
          <p:cNvPr id="180" name="Google Shape;180;p7"/>
          <p:cNvCxnSpPr/>
          <p:nvPr/>
        </p:nvCxnSpPr>
        <p:spPr>
          <a:xfrm flipH="1">
            <a:off x="390164" y="1087470"/>
            <a:ext cx="11372490" cy="2875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7"/>
          <p:cNvSpPr txBox="1"/>
          <p:nvPr/>
        </p:nvSpPr>
        <p:spPr>
          <a:xfrm>
            <a:off x="7643004" y="6507193"/>
            <a:ext cx="63519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7"/>
          <p:cNvSpPr txBox="1">
            <a:spLocks noGrp="1"/>
          </p:cNvSpPr>
          <p:nvPr>
            <p:ph type="body" idx="1"/>
          </p:nvPr>
        </p:nvSpPr>
        <p:spPr>
          <a:xfrm>
            <a:off x="390164" y="1301496"/>
            <a:ext cx="11375776" cy="446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Resources in English/Spanish will be posted on on a rolling basis:</a:t>
            </a: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https://toolkit.covid19.ca.gov/partners/</a:t>
            </a: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Being Developed (based on Safe for Schools feedback):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●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Newsletter Content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●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Fact Sheets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●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Talking Points for Schools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●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 Templates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●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●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Media Assets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●"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Suggested School Website Content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*** Materials will be uploaded on a rolling basis, with key materials available before November 4, 2021. </a:t>
            </a:r>
            <a:r>
              <a:rPr lang="en-US" sz="18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b55cac512_4_43"/>
          <p:cNvSpPr txBox="1">
            <a:spLocks noGrp="1"/>
          </p:cNvSpPr>
          <p:nvPr>
            <p:ph type="title"/>
          </p:nvPr>
        </p:nvSpPr>
        <p:spPr>
          <a:xfrm>
            <a:off x="916939" y="329406"/>
            <a:ext cx="10358100" cy="130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latin typeface="Century Gothic"/>
                <a:ea typeface="Century Gothic"/>
                <a:cs typeface="Century Gothic"/>
                <a:sym typeface="Century Gothic"/>
              </a:rPr>
              <a:t>Sample Materials</a:t>
            </a:r>
            <a:endParaRPr sz="3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9" name="Google Shape;189;gcb55cac512_4_43"/>
          <p:cNvCxnSpPr/>
          <p:nvPr/>
        </p:nvCxnSpPr>
        <p:spPr>
          <a:xfrm flipH="1">
            <a:off x="390254" y="935070"/>
            <a:ext cx="11372400" cy="2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0" name="Google Shape;190;gcb55cac512_4_43"/>
          <p:cNvPicPr preferRelativeResize="0"/>
          <p:nvPr/>
        </p:nvPicPr>
        <p:blipFill rotWithShape="1">
          <a:blip r:embed="rId3">
            <a:alphaModFix/>
          </a:blip>
          <a:srcRect l="1240" r="1045" b="1244"/>
          <a:stretch/>
        </p:blipFill>
        <p:spPr>
          <a:xfrm>
            <a:off x="1657350" y="1119750"/>
            <a:ext cx="3771900" cy="48619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1" name="Google Shape;191;gcb55cac512_4_43"/>
          <p:cNvPicPr preferRelativeResize="0"/>
          <p:nvPr/>
        </p:nvPicPr>
        <p:blipFill rotWithShape="1">
          <a:blip r:embed="rId4">
            <a:alphaModFix/>
          </a:blip>
          <a:srcRect l="4823" t="861" r="1701" b="1243"/>
          <a:stretch/>
        </p:blipFill>
        <p:spPr>
          <a:xfrm>
            <a:off x="6948325" y="1119750"/>
            <a:ext cx="3737061" cy="486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dcf8fcad3_0_310"/>
          <p:cNvSpPr/>
          <p:nvPr/>
        </p:nvSpPr>
        <p:spPr>
          <a:xfrm>
            <a:off x="5974813" y="3244334"/>
            <a:ext cx="24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bdcf8fcad3_0_310"/>
          <p:cNvSpPr txBox="1"/>
          <p:nvPr/>
        </p:nvSpPr>
        <p:spPr>
          <a:xfrm>
            <a:off x="2096700" y="2560498"/>
            <a:ext cx="7998600" cy="136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1" i="0" u="none" strike="noStrike" cap="none">
                <a:solidFill>
                  <a:srgbClr val="E27D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r>
              <a:rPr lang="en-US" sz="2400" b="0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24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6528b73f0_0_6"/>
          <p:cNvSpPr txBox="1">
            <a:spLocks noGrp="1"/>
          </p:cNvSpPr>
          <p:nvPr>
            <p:ph type="title"/>
          </p:nvPr>
        </p:nvSpPr>
        <p:spPr>
          <a:xfrm>
            <a:off x="543128" y="473180"/>
            <a:ext cx="1132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 b="1">
                <a:latin typeface="Century Gothic"/>
                <a:ea typeface="Century Gothic"/>
                <a:cs typeface="Century Gothic"/>
                <a:sym typeface="Century Gothic"/>
              </a:rPr>
              <a:t>Points of Contact</a:t>
            </a:r>
            <a:endParaRPr/>
          </a:p>
        </p:txBody>
      </p:sp>
      <p:cxnSp>
        <p:nvCxnSpPr>
          <p:cNvPr id="205" name="Google Shape;205;gf6528b73f0_0_6"/>
          <p:cNvCxnSpPr/>
          <p:nvPr/>
        </p:nvCxnSpPr>
        <p:spPr>
          <a:xfrm flipH="1">
            <a:off x="390254" y="1087470"/>
            <a:ext cx="11372400" cy="2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gf6528b73f0_0_6"/>
          <p:cNvSpPr txBox="1"/>
          <p:nvPr/>
        </p:nvSpPr>
        <p:spPr>
          <a:xfrm>
            <a:off x="7643004" y="6507193"/>
            <a:ext cx="6351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gf6528b73f0_0_6"/>
          <p:cNvSpPr txBox="1">
            <a:spLocks noGrp="1"/>
          </p:cNvSpPr>
          <p:nvPr>
            <p:ph type="body" idx="1"/>
          </p:nvPr>
        </p:nvSpPr>
        <p:spPr>
          <a:xfrm>
            <a:off x="390164" y="1301496"/>
            <a:ext cx="1137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●"/>
            </a:pPr>
            <a:r>
              <a:rPr lang="en-US" sz="24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Operations</a:t>
            </a:r>
            <a:endParaRPr sz="24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Aubrie Fong: </a:t>
            </a:r>
            <a:r>
              <a:rPr lang="en-US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Aubrie.Fong@cdph.ca.gov</a:t>
            </a: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●"/>
            </a:pPr>
            <a:r>
              <a:rPr lang="en-US" sz="24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Communications</a:t>
            </a:r>
            <a:endParaRPr sz="24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Devon Keeler: </a:t>
            </a:r>
            <a:r>
              <a:rPr lang="en-US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devon.keeler@cdph.ca.gov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Char char="●"/>
            </a:pPr>
            <a:r>
              <a:rPr lang="en-US" sz="24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Resources</a:t>
            </a:r>
            <a:endParaRPr sz="24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Toolkit: </a:t>
            </a:r>
            <a:r>
              <a:rPr lang="en-US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https://toolkit.covid19.ca.gov/partners/ </a:t>
            </a:r>
            <a:endParaRPr sz="2400" u="sng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dcf8fcad3_0_1286"/>
          <p:cNvSpPr txBox="1">
            <a:spLocks noGrp="1"/>
          </p:cNvSpPr>
          <p:nvPr>
            <p:ph type="sldNum" idx="12"/>
          </p:nvPr>
        </p:nvSpPr>
        <p:spPr>
          <a:xfrm>
            <a:off x="915987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13" name="Google Shape;213;gbdcf8fcad3_0_1286"/>
          <p:cNvSpPr txBox="1"/>
          <p:nvPr/>
        </p:nvSpPr>
        <p:spPr>
          <a:xfrm>
            <a:off x="3743400" y="2921100"/>
            <a:ext cx="4705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title"/>
          </p:nvPr>
        </p:nvSpPr>
        <p:spPr>
          <a:xfrm>
            <a:off x="543128" y="473180"/>
            <a:ext cx="103581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 b="1">
                <a:latin typeface="Century Gothic"/>
                <a:ea typeface="Century Gothic"/>
                <a:cs typeface="Century Gothic"/>
                <a:sym typeface="Century Gothic"/>
              </a:rPr>
              <a:t>Meeting Agenda</a:t>
            </a: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body" idx="1"/>
          </p:nvPr>
        </p:nvSpPr>
        <p:spPr>
          <a:xfrm>
            <a:off x="413732" y="1294572"/>
            <a:ext cx="11378313" cy="54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287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10287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10287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9715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11430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114300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6858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6858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0" name="Google Shape;70;p1"/>
          <p:cNvCxnSpPr/>
          <p:nvPr/>
        </p:nvCxnSpPr>
        <p:spPr>
          <a:xfrm flipH="1">
            <a:off x="390164" y="1087470"/>
            <a:ext cx="11372490" cy="2875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1"/>
          <p:cNvSpPr txBox="1"/>
          <p:nvPr/>
        </p:nvSpPr>
        <p:spPr>
          <a:xfrm>
            <a:off x="7643004" y="6507193"/>
            <a:ext cx="63519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390164" y="1301496"/>
            <a:ext cx="11375776" cy="446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</a:t>
            </a:r>
            <a:endParaRPr>
              <a:solidFill>
                <a:schemeClr val="dk1"/>
              </a:solidFill>
            </a:endParaRPr>
          </a:p>
          <a:p>
            <a:pPr marL="36576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Landscape Update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Timeline (Questions)</a:t>
            </a:r>
            <a:endParaRPr>
              <a:solidFill>
                <a:schemeClr val="dk1"/>
              </a:solidFill>
            </a:endParaRPr>
          </a:p>
          <a:p>
            <a:pPr marL="36576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VA58 Campaign Update </a:t>
            </a: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(Questions)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Operations (Questions)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576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Resources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>
            <a:spLocks noGrp="1"/>
          </p:cNvSpPr>
          <p:nvPr>
            <p:ph type="title"/>
          </p:nvPr>
        </p:nvSpPr>
        <p:spPr>
          <a:xfrm>
            <a:off x="543128" y="473180"/>
            <a:ext cx="103581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 b="1">
                <a:latin typeface="Century Gothic"/>
                <a:ea typeface="Century Gothic"/>
                <a:cs typeface="Century Gothic"/>
                <a:sym typeface="Century Gothic"/>
              </a:rPr>
              <a:t>Introduction</a:t>
            </a: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body" idx="1"/>
          </p:nvPr>
        </p:nvSpPr>
        <p:spPr>
          <a:xfrm>
            <a:off x="413725" y="1294575"/>
            <a:ext cx="11466300" cy="54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287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10287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10287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9715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11430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114300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6858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6858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0" name="Google Shape;80;p2"/>
          <p:cNvCxnSpPr/>
          <p:nvPr/>
        </p:nvCxnSpPr>
        <p:spPr>
          <a:xfrm flipH="1">
            <a:off x="390164" y="1087470"/>
            <a:ext cx="11372490" cy="2875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2"/>
          <p:cNvSpPr txBox="1"/>
          <p:nvPr/>
        </p:nvSpPr>
        <p:spPr>
          <a:xfrm>
            <a:off x="7643004" y="6507193"/>
            <a:ext cx="63519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922850" y="1301500"/>
            <a:ext cx="10839900" cy="446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 Goal:</a:t>
            </a:r>
            <a:r>
              <a:rPr lang="en-US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Maximize (a) accurate information about and (b) access to the vaccine for youth and families.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 the next two weeks, expect significant media coverage about vaccines for youth ages 5-11.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Meeting Objectives:</a:t>
            </a:r>
            <a:endParaRPr sz="2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AutoNum type="arabicPeriod"/>
            </a:pPr>
            <a:r>
              <a:rPr lang="en-US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this is on your radar;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AutoNum type="arabicPeriod"/>
            </a:pPr>
            <a:r>
              <a:rPr lang="en-US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Supply you with information on what we know, so you can answer questions from membership, convey accurate information, </a:t>
            </a:r>
            <a:r>
              <a:rPr lang="en-US" sz="22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etc.</a:t>
            </a:r>
            <a:r>
              <a:rPr lang="en-US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and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AutoNum type="arabicPeriod"/>
            </a:pPr>
            <a:r>
              <a:rPr lang="en-US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Continue conversations and spur new collaborations.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b55cac512_4_34"/>
          <p:cNvSpPr txBox="1">
            <a:spLocks noGrp="1"/>
          </p:cNvSpPr>
          <p:nvPr>
            <p:ph type="title"/>
          </p:nvPr>
        </p:nvSpPr>
        <p:spPr>
          <a:xfrm>
            <a:off x="543128" y="473180"/>
            <a:ext cx="1035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 b="1">
                <a:latin typeface="Century Gothic"/>
                <a:ea typeface="Century Gothic"/>
                <a:cs typeface="Century Gothic"/>
                <a:sym typeface="Century Gothic"/>
              </a:rPr>
              <a:t>Introduction (Cont.): Forthcoming Requirements</a:t>
            </a:r>
            <a:endParaRPr/>
          </a:p>
        </p:txBody>
      </p:sp>
      <p:sp>
        <p:nvSpPr>
          <p:cNvPr id="89" name="Google Shape;89;gcb55cac512_4_34"/>
          <p:cNvSpPr txBox="1">
            <a:spLocks noGrp="1"/>
          </p:cNvSpPr>
          <p:nvPr>
            <p:ph type="body" idx="1"/>
          </p:nvPr>
        </p:nvSpPr>
        <p:spPr>
          <a:xfrm>
            <a:off x="413732" y="1294572"/>
            <a:ext cx="11378400" cy="54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287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10287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10287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9715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11430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114300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6858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6858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0" name="Google Shape;90;gcb55cac512_4_34"/>
          <p:cNvCxnSpPr/>
          <p:nvPr/>
        </p:nvCxnSpPr>
        <p:spPr>
          <a:xfrm flipH="1">
            <a:off x="390254" y="1087470"/>
            <a:ext cx="11372400" cy="2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gcb55cac512_4_34"/>
          <p:cNvSpPr txBox="1"/>
          <p:nvPr/>
        </p:nvSpPr>
        <p:spPr>
          <a:xfrm>
            <a:off x="7643004" y="6507193"/>
            <a:ext cx="6351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gcb55cac512_4_34"/>
          <p:cNvSpPr txBox="1"/>
          <p:nvPr/>
        </p:nvSpPr>
        <p:spPr>
          <a:xfrm>
            <a:off x="390164" y="1301496"/>
            <a:ext cx="1137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Today’s discussion is </a:t>
            </a:r>
            <a:r>
              <a:rPr lang="en-US" sz="19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</a:t>
            </a:r>
            <a:r>
              <a:rPr lang="en-US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about forthcoming vaccine requirements. But here’s a quick overview.</a:t>
            </a:r>
            <a:endParaRPr sz="1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here, we are committed to educating and engaging families to get vaccinated. And the forthcoming requirements will be the surest path back to pre-pandemic school life.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this means:</a:t>
            </a:r>
            <a:endParaRPr sz="1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lang="en-U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COVID-19 vaccine will be added to the list of required vaccinations for in-person school -- public traditional, public charter, and private. This will be done through the public rulemaking (or legislative) process.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lang="en-U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Depending on federal actions, this requirement will become effective for students in grades 7-12 on </a:t>
            </a:r>
            <a:r>
              <a:rPr lang="en-US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July 1, 2022</a:t>
            </a:r>
            <a:r>
              <a:rPr lang="en-U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The requirement for grades K-6 will be implemented thereafter (again, depending on federal timing).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lang="en-U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the first student requirement becomes effective, the staff verify-or-test requirement will be converted to a mandate.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lang="en-U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 current law, requirements implemented through rulemaking must include a personal belief exception.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6528b73f0_0_48"/>
          <p:cNvSpPr txBox="1">
            <a:spLocks noGrp="1"/>
          </p:cNvSpPr>
          <p:nvPr>
            <p:ph type="title"/>
          </p:nvPr>
        </p:nvSpPr>
        <p:spPr>
          <a:xfrm>
            <a:off x="543128" y="473180"/>
            <a:ext cx="1035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 b="1">
                <a:latin typeface="Century Gothic"/>
                <a:ea typeface="Century Gothic"/>
                <a:cs typeface="Century Gothic"/>
                <a:sym typeface="Century Gothic"/>
              </a:rPr>
              <a:t>Landscape Update: Safe and Open Schools</a:t>
            </a:r>
            <a:endParaRPr/>
          </a:p>
        </p:txBody>
      </p:sp>
      <p:cxnSp>
        <p:nvCxnSpPr>
          <p:cNvPr id="99" name="Google Shape;99;gf6528b73f0_0_48"/>
          <p:cNvCxnSpPr/>
          <p:nvPr/>
        </p:nvCxnSpPr>
        <p:spPr>
          <a:xfrm flipH="1">
            <a:off x="390254" y="1087470"/>
            <a:ext cx="11372400" cy="2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gf6528b73f0_0_48"/>
          <p:cNvSpPr txBox="1"/>
          <p:nvPr/>
        </p:nvSpPr>
        <p:spPr>
          <a:xfrm>
            <a:off x="7643004" y="6507193"/>
            <a:ext cx="6351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gf6528b73f0_0_48"/>
          <p:cNvSpPr txBox="1"/>
          <p:nvPr/>
        </p:nvSpPr>
        <p:spPr>
          <a:xfrm>
            <a:off x="408139" y="1176471"/>
            <a:ext cx="1137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California schools lead the nation in: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entury Gothic"/>
              <a:buChar char="●"/>
            </a:pPr>
            <a:r>
              <a:rPr lang="en-US" sz="185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Safety:</a:t>
            </a:r>
            <a:r>
              <a:rPr lang="en-US" sz="18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Through the start of the school year, California children were hospitalized for COVID-19 at less than </a:t>
            </a:r>
            <a:r>
              <a:rPr lang="en-US" sz="18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one-half</a:t>
            </a:r>
            <a:r>
              <a:rPr lang="en-US" sz="1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national</a:t>
            </a:r>
            <a:r>
              <a:rPr lang="en-US" sz="1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rate and </a:t>
            </a:r>
            <a:r>
              <a:rPr lang="en-US" sz="18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one-fourth</a:t>
            </a:r>
            <a:r>
              <a:rPr lang="en-US" sz="1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rate in states like Florida.</a:t>
            </a:r>
            <a:endParaRPr sz="18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i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Child COVID-19 Hospitalization Rates Hit Record in U.S. -- But Not in California. Here’s Why.</a:t>
            </a:r>
            <a:r>
              <a:rPr lang="en-US" sz="185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Times)</a:t>
            </a:r>
            <a:endParaRPr sz="18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entury Gothic"/>
              <a:buChar char="●"/>
            </a:pPr>
            <a:r>
              <a:rPr lang="en-US" sz="185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Open:</a:t>
            </a:r>
            <a:r>
              <a:rPr lang="en-US" sz="1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California schools have closed due to COVID-19 at </a:t>
            </a:r>
            <a:r>
              <a:rPr lang="en-US" sz="185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one-twelfth </a:t>
            </a:r>
            <a:r>
              <a:rPr lang="en-US" sz="1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national rate.</a:t>
            </a:r>
            <a:endParaRPr sz="18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i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California Accounts for 12% of U.S. Students, but Only 1% of Covid School Closures</a:t>
            </a:r>
            <a:r>
              <a:rPr lang="en-US" sz="185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(NY Times)</a:t>
            </a:r>
            <a:endParaRPr sz="18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3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entury Gothic"/>
              <a:buChar char="●"/>
            </a:pPr>
            <a:r>
              <a:rPr lang="en-US" sz="16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 recent CDC studies have confirmed that universal mask mandates reduce in-school transmission. One study based in California attributed a school outbreak to an unvaccinated staff-person who temporarily removed her mask for a read-aloud .</a:t>
            </a:r>
            <a:endParaRPr sz="16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i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Studies Show More COVID-19 Cases in Areas Without School Masking Policies</a:t>
            </a:r>
            <a:r>
              <a:rPr lang="en-US" sz="185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(CDC)</a:t>
            </a:r>
            <a:endParaRPr sz="18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50" i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CDC Study Finds Unvaccinated Marin Co. Teacher Infected 22 Elementary School Students with COVID</a:t>
            </a:r>
            <a:r>
              <a:rPr lang="en-US" sz="185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(ABC)</a:t>
            </a:r>
            <a:endParaRPr sz="18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758a4b5dc_2_1"/>
          <p:cNvSpPr txBox="1">
            <a:spLocks noGrp="1"/>
          </p:cNvSpPr>
          <p:nvPr>
            <p:ph type="title"/>
          </p:nvPr>
        </p:nvSpPr>
        <p:spPr>
          <a:xfrm>
            <a:off x="543128" y="473180"/>
            <a:ext cx="1035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500" b="1">
                <a:latin typeface="Century Gothic"/>
                <a:ea typeface="Century Gothic"/>
                <a:cs typeface="Century Gothic"/>
                <a:sym typeface="Century Gothic"/>
              </a:rPr>
              <a:t>Landscape Update: Youth Vaccination Rates</a:t>
            </a:r>
            <a:endParaRPr sz="35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gf758a4b5dc_2_1"/>
          <p:cNvSpPr txBox="1">
            <a:spLocks noGrp="1"/>
          </p:cNvSpPr>
          <p:nvPr>
            <p:ph type="body" idx="1"/>
          </p:nvPr>
        </p:nvSpPr>
        <p:spPr>
          <a:xfrm>
            <a:off x="413732" y="1294572"/>
            <a:ext cx="11378400" cy="54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287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10287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10287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9715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11430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114300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6858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100"/>
          </a:p>
          <a:p>
            <a:pPr marL="6858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9" name="Google Shape;109;gf758a4b5dc_2_1"/>
          <p:cNvCxnSpPr/>
          <p:nvPr/>
        </p:nvCxnSpPr>
        <p:spPr>
          <a:xfrm flipH="1">
            <a:off x="390254" y="1087470"/>
            <a:ext cx="11372400" cy="2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gf758a4b5dc_2_1"/>
          <p:cNvSpPr txBox="1"/>
          <p:nvPr/>
        </p:nvSpPr>
        <p:spPr>
          <a:xfrm>
            <a:off x="7643004" y="6507193"/>
            <a:ext cx="6351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gf758a4b5dc_2_1"/>
          <p:cNvSpPr txBox="1"/>
          <p:nvPr/>
        </p:nvSpPr>
        <p:spPr>
          <a:xfrm>
            <a:off x="1425800" y="1294575"/>
            <a:ext cx="90636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Data on 12-17 age group as of October 19th: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○"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1,834,792 fully vaccinated (58.2% of eligible population)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○"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247,818  partially vaccinated (7.9% of eligible population)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○"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1,072,526 not yet vaccinated (34% of eligible population)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543128" y="473180"/>
            <a:ext cx="103581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 b="1">
                <a:latin typeface="Century Gothic"/>
                <a:ea typeface="Century Gothic"/>
                <a:cs typeface="Century Gothic"/>
                <a:sym typeface="Century Gothic"/>
              </a:rPr>
              <a:t>Timeline</a:t>
            </a: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413732" y="1294572"/>
            <a:ext cx="11378313" cy="54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287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>
              <a:solidFill>
                <a:srgbClr val="1F469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0287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>
              <a:solidFill>
                <a:srgbClr val="1F469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0287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>
              <a:solidFill>
                <a:srgbClr val="1F469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715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solidFill>
                <a:srgbClr val="1F469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solidFill>
                <a:srgbClr val="1F469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715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solidFill>
                <a:srgbClr val="1F469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1">
              <a:solidFill>
                <a:srgbClr val="1F469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1">
              <a:solidFill>
                <a:srgbClr val="1F469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>
                <a:solidFill>
                  <a:srgbClr val="1F469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Dates:</a:t>
            </a:r>
            <a:endParaRPr sz="1800" b="1">
              <a:solidFill>
                <a:srgbClr val="1F469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10/26 FDA Advisory Committee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10/27 - ? FDA Emergency Use Authorization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11/2 - 11/3 CDC ACIP Meeting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11/3 - ? CDC Recommendations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11/3 Western States Scientific Review Workgroup Meeting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11/4 Key date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>
              <a:solidFill>
                <a:srgbClr val="1F469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>
              <a:solidFill>
                <a:srgbClr val="1F469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19" name="Google Shape;119;p3"/>
          <p:cNvCxnSpPr/>
          <p:nvPr/>
        </p:nvCxnSpPr>
        <p:spPr>
          <a:xfrm flipH="1">
            <a:off x="390164" y="1087470"/>
            <a:ext cx="11372490" cy="2875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7643004" y="6507193"/>
            <a:ext cx="63519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925" y="1446978"/>
            <a:ext cx="11248925" cy="1749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b55cac512_4_50"/>
          <p:cNvSpPr/>
          <p:nvPr/>
        </p:nvSpPr>
        <p:spPr>
          <a:xfrm>
            <a:off x="5974813" y="3244334"/>
            <a:ext cx="24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cb55cac512_4_50"/>
          <p:cNvSpPr txBox="1"/>
          <p:nvPr/>
        </p:nvSpPr>
        <p:spPr>
          <a:xfrm>
            <a:off x="2096700" y="2560498"/>
            <a:ext cx="79986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1" i="0" u="none" strike="noStrike" cap="none">
                <a:solidFill>
                  <a:srgbClr val="E27D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r>
              <a:rPr lang="en-US" sz="2400" b="0" i="0" u="sng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24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543128" y="473180"/>
            <a:ext cx="1132140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 b="1">
                <a:latin typeface="Century Gothic"/>
                <a:ea typeface="Century Gothic"/>
                <a:cs typeface="Century Gothic"/>
                <a:sym typeface="Century Gothic"/>
              </a:rPr>
              <a:t>VA58 Campaign Update</a:t>
            </a:r>
            <a:endParaRPr/>
          </a:p>
        </p:txBody>
      </p:sp>
      <p:cxnSp>
        <p:nvCxnSpPr>
          <p:cNvPr id="135" name="Google Shape;135;p5"/>
          <p:cNvCxnSpPr/>
          <p:nvPr/>
        </p:nvCxnSpPr>
        <p:spPr>
          <a:xfrm flipH="1">
            <a:off x="390164" y="1087470"/>
            <a:ext cx="11372490" cy="2875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Google Shape;136;p5"/>
          <p:cNvSpPr txBox="1"/>
          <p:nvPr/>
        </p:nvSpPr>
        <p:spPr>
          <a:xfrm>
            <a:off x="7643004" y="6507193"/>
            <a:ext cx="63519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1"/>
          </p:nvPr>
        </p:nvSpPr>
        <p:spPr>
          <a:xfrm>
            <a:off x="388551" y="1335346"/>
            <a:ext cx="1137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VA58 Team has been actively preparing for 5-11 EUA. Activities we’ll be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focusing on in the coming weeks include: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Paid media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campaign in multiple languages launching when EUA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takes effect (TV, radio, digital, paid social, paid search, and out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home). 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Earned media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engagement including securing interviews for state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doctors and community partners, ethnic media briefings and op-eds.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Messaging 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focused on addressing parent concerns about the vaccine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Digital 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engagement with parent influencers. 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engagement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CBO network to engage community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partners.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Preparing </a:t>
            </a: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medical providers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administer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vaccines. This work has been underway for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several months, and will continue.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Engaging </a:t>
            </a:r>
            <a:r>
              <a:rPr lang="en-US" sz="1800" b="1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schools </a:t>
            </a: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for vaccine clinics and to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serve as trusted messengers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9145" y="1353263"/>
            <a:ext cx="2673825" cy="26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4500" y="4300300"/>
            <a:ext cx="5830026" cy="16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accinate ALL 58">
      <a:dk1>
        <a:srgbClr val="000000"/>
      </a:dk1>
      <a:lt1>
        <a:srgbClr val="FFFFFF"/>
      </a:lt1>
      <a:dk2>
        <a:srgbClr val="20479E"/>
      </a:dk2>
      <a:lt2>
        <a:srgbClr val="E7E6E6"/>
      </a:lt2>
      <a:accent1>
        <a:srgbClr val="F37D20"/>
      </a:accent1>
      <a:accent2>
        <a:srgbClr val="0087BD"/>
      </a:accent2>
      <a:accent3>
        <a:srgbClr val="FEBC11"/>
      </a:accent3>
      <a:accent4>
        <a:srgbClr val="F26524"/>
      </a:accent4>
      <a:accent5>
        <a:srgbClr val="FFEBA9"/>
      </a:accent5>
      <a:accent6>
        <a:srgbClr val="94DBFF"/>
      </a:accent6>
      <a:hlink>
        <a:srgbClr val="F37D20"/>
      </a:hlink>
      <a:folHlink>
        <a:srgbClr val="D75F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Microsoft Office PowerPoint</Application>
  <PresentationFormat>Widescreen</PresentationFormat>
  <Paragraphs>254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Times New Roman</vt:lpstr>
      <vt:lpstr>Play</vt:lpstr>
      <vt:lpstr>Calibri</vt:lpstr>
      <vt:lpstr>1_Office Theme</vt:lpstr>
      <vt:lpstr>PowerPoint Presentation</vt:lpstr>
      <vt:lpstr>Meeting Agenda</vt:lpstr>
      <vt:lpstr>Introduction</vt:lpstr>
      <vt:lpstr>Introduction (Cont.): Forthcoming Requirements</vt:lpstr>
      <vt:lpstr>Landscape Update: Safe and Open Schools</vt:lpstr>
      <vt:lpstr>Landscape Update: Youth Vaccination Rates</vt:lpstr>
      <vt:lpstr>Timeline</vt:lpstr>
      <vt:lpstr>PowerPoint Presentation</vt:lpstr>
      <vt:lpstr>VA58 Campaign Update</vt:lpstr>
      <vt:lpstr>VA58 Campaign - Research Findings </vt:lpstr>
      <vt:lpstr>VA58 Campaign - Research Findings  </vt:lpstr>
      <vt:lpstr>PowerPoint Presentation</vt:lpstr>
      <vt:lpstr>Operational Supports to Maximize Access</vt:lpstr>
      <vt:lpstr>Communications Resources for Family Engagement</vt:lpstr>
      <vt:lpstr>Sample Materials</vt:lpstr>
      <vt:lpstr>PowerPoint Presentation</vt:lpstr>
      <vt:lpstr>Points of Contact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Nelson</dc:creator>
  <cp:lastModifiedBy>Ben Chida</cp:lastModifiedBy>
  <cp:revision>1</cp:revision>
  <dcterms:created xsi:type="dcterms:W3CDTF">2020-12-21T23:34:32Z</dcterms:created>
  <dcterms:modified xsi:type="dcterms:W3CDTF">2021-10-26T01:06:16Z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2020-12-16T00:00:00Z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2020-12-21T00:00:00Z</vt:filetime>
  </property>
  <property fmtid="{D5CDD505-2E9C-101B-9397-08002B2CF9AE}" pid="5" name="ContentTypeId">
    <vt:lpwstr>0x0101006BB073E6A8F65A46A013DED1B81D6008</vt:lpwstr>
  </property>
</Properties>
</file>