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34" r:id="rId5"/>
    <p:sldMasterId id="2147483746" r:id="rId6"/>
  </p:sldMasterIdLst>
  <p:notesMasterIdLst>
    <p:notesMasterId r:id="rId35"/>
  </p:notesMasterIdLst>
  <p:sldIdLst>
    <p:sldId id="1082" r:id="rId7"/>
    <p:sldId id="256" r:id="rId8"/>
    <p:sldId id="1064" r:id="rId9"/>
    <p:sldId id="2146849025" r:id="rId10"/>
    <p:sldId id="2146849036" r:id="rId11"/>
    <p:sldId id="2146849027" r:id="rId12"/>
    <p:sldId id="1101" r:id="rId13"/>
    <p:sldId id="1170" r:id="rId14"/>
    <p:sldId id="1172" r:id="rId15"/>
    <p:sldId id="1171" r:id="rId16"/>
    <p:sldId id="275" r:id="rId17"/>
    <p:sldId id="261" r:id="rId18"/>
    <p:sldId id="1169" r:id="rId19"/>
    <p:sldId id="1173" r:id="rId20"/>
    <p:sldId id="1176" r:id="rId21"/>
    <p:sldId id="1180" r:id="rId22"/>
    <p:sldId id="1181" r:id="rId23"/>
    <p:sldId id="1179" r:id="rId24"/>
    <p:sldId id="1178" r:id="rId25"/>
    <p:sldId id="1188" r:id="rId26"/>
    <p:sldId id="1187" r:id="rId27"/>
    <p:sldId id="1190" r:id="rId28"/>
    <p:sldId id="1189" r:id="rId29"/>
    <p:sldId id="1182" r:id="rId30"/>
    <p:sldId id="1162" r:id="rId31"/>
    <p:sldId id="1184" r:id="rId32"/>
    <p:sldId id="2146849035" r:id="rId33"/>
    <p:sldId id="1090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0012" autoAdjust="0"/>
  </p:normalViewPr>
  <p:slideViewPr>
    <p:cSldViewPr snapToGrid="0">
      <p:cViewPr varScale="1">
        <p:scale>
          <a:sx n="65" d="100"/>
          <a:sy n="65" d="100"/>
        </p:scale>
        <p:origin x="162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urce.org/2021/orange-county-schools-join-with-childrens-hospital-to-address-student-mental-health-needs/656045" TargetMode="External"/><Relationship Id="rId2" Type="http://schemas.openxmlformats.org/officeDocument/2006/relationships/hyperlink" Target="https://www.latimes.com/science/story/2021-06-07/study-shows-how-schools-can-reopen-safely-in-the-fall?utm_id=30652&amp;sfmc_id=3609252" TargetMode="External"/><Relationship Id="rId1" Type="http://schemas.openxmlformats.org/officeDocument/2006/relationships/hyperlink" Target="https://www.latimes.com/california/story/2021-06-10/los-angeles-schools-reopening-teachers-union-masks-covid-tests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urce.org/2021/orange-county-schools-join-with-childrens-hospital-to-address-student-mental-health-needs/656045" TargetMode="External"/><Relationship Id="rId2" Type="http://schemas.openxmlformats.org/officeDocument/2006/relationships/hyperlink" Target="https://www.latimes.com/science/story/2021-06-07/study-shows-how-schools-can-reopen-safely-in-the-fall?utm_id=30652&amp;sfmc_id=3609252" TargetMode="External"/><Relationship Id="rId1" Type="http://schemas.openxmlformats.org/officeDocument/2006/relationships/hyperlink" Target="https://www.latimes.com/california/story/2021-06-10/los-angeles-schools-reopening-teachers-union-masks-covid-test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4C85D-397B-4ACA-B5C3-F8CAEB670C16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4F8609-ED85-402B-948A-6897E6253332}">
      <dgm:prSet custT="1"/>
      <dgm:spPr/>
      <dgm:t>
        <a:bodyPr/>
        <a:lstStyle/>
        <a:p>
          <a:r>
            <a:rPr lang="en-US" sz="2300" i="1" dirty="0">
              <a:latin typeface="Century Gothic" panose="020B0502020202020204" pitchFamily="34" charset="0"/>
            </a:rPr>
            <a:t>Los Angeles Times</a:t>
          </a:r>
        </a:p>
      </dgm:t>
    </dgm:pt>
    <dgm:pt modelId="{01F9A670-4F8C-42A8-9B4F-B5E1A6551BB3}" type="parTrans" cxnId="{8553F77F-F12F-4A8F-AEE5-0FD0CC8E12BD}">
      <dgm:prSet/>
      <dgm:spPr/>
      <dgm:t>
        <a:bodyPr/>
        <a:lstStyle/>
        <a:p>
          <a:endParaRPr lang="en-US"/>
        </a:p>
      </dgm:t>
    </dgm:pt>
    <dgm:pt modelId="{8D845B7D-9474-4A52-97E8-36AE326F2CA8}" type="sibTrans" cxnId="{8553F77F-F12F-4A8F-AEE5-0FD0CC8E12BD}">
      <dgm:prSet/>
      <dgm:spPr/>
      <dgm:t>
        <a:bodyPr/>
        <a:lstStyle/>
        <a:p>
          <a:endParaRPr lang="en-US"/>
        </a:p>
      </dgm:t>
    </dgm:pt>
    <dgm:pt modelId="{5B294D47-EBD2-4114-980D-196590B89FF6}">
      <dgm:prSet custT="1"/>
      <dgm:spPr/>
      <dgm:t>
        <a:bodyPr/>
        <a:lstStyle/>
        <a:p>
          <a:r>
            <a:rPr lang="en-US" sz="2300" b="0" i="0" dirty="0">
              <a:solidFill>
                <a:schemeClr val="bg1"/>
              </a:solidFill>
              <a:latin typeface="Century Gothic" panose="020B0502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L.A. teachers union pact mandates masks and coronavirus tests for all this fall</a:t>
          </a:r>
          <a:endParaRPr lang="en-US" sz="2300" b="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E2E0EB28-0C91-4A2E-B9B2-4D39B00B945C}" type="parTrans" cxnId="{8D23648C-E525-4911-A0EB-D8A91136FB40}">
      <dgm:prSet/>
      <dgm:spPr/>
      <dgm:t>
        <a:bodyPr/>
        <a:lstStyle/>
        <a:p>
          <a:endParaRPr lang="en-US"/>
        </a:p>
      </dgm:t>
    </dgm:pt>
    <dgm:pt modelId="{DE880B85-90A3-4412-AFFA-A9425F8CBCAE}" type="sibTrans" cxnId="{8D23648C-E525-4911-A0EB-D8A91136FB40}">
      <dgm:prSet/>
      <dgm:spPr/>
      <dgm:t>
        <a:bodyPr/>
        <a:lstStyle/>
        <a:p>
          <a:endParaRPr lang="en-US"/>
        </a:p>
      </dgm:t>
    </dgm:pt>
    <dgm:pt modelId="{E1467B66-8BF5-46E2-815E-D33B23DD73FD}">
      <dgm:prSet custT="1"/>
      <dgm:spPr/>
      <dgm:t>
        <a:bodyPr/>
        <a:lstStyle/>
        <a:p>
          <a:r>
            <a:rPr lang="en-US" sz="2300" i="1" dirty="0">
              <a:latin typeface="Century Gothic" panose="020B0502020202020204" pitchFamily="34" charset="0"/>
            </a:rPr>
            <a:t>Los Angeles Times</a:t>
          </a:r>
        </a:p>
      </dgm:t>
    </dgm:pt>
    <dgm:pt modelId="{752B3C66-5BD9-43F3-AE1F-9CE1B755D643}" type="parTrans" cxnId="{90CC584C-D2A7-40B6-9F37-05EBC35EDB0C}">
      <dgm:prSet/>
      <dgm:spPr/>
      <dgm:t>
        <a:bodyPr/>
        <a:lstStyle/>
        <a:p>
          <a:endParaRPr lang="en-US"/>
        </a:p>
      </dgm:t>
    </dgm:pt>
    <dgm:pt modelId="{DE86D2CB-5CBC-46AC-A9B7-BDBF435039EE}" type="sibTrans" cxnId="{90CC584C-D2A7-40B6-9F37-05EBC35EDB0C}">
      <dgm:prSet/>
      <dgm:spPr/>
      <dgm:t>
        <a:bodyPr/>
        <a:lstStyle/>
        <a:p>
          <a:endParaRPr lang="en-US"/>
        </a:p>
      </dgm:t>
    </dgm:pt>
    <dgm:pt modelId="{4AF91ED1-F4E4-4B70-8833-6A6A7EC0DFF1}">
      <dgm:prSet custT="1"/>
      <dgm:spPr/>
      <dgm:t>
        <a:bodyPr/>
        <a:lstStyle/>
        <a:p>
          <a:r>
            <a:rPr lang="en-US" sz="2300" dirty="0">
              <a:solidFill>
                <a:schemeClr val="bg1"/>
              </a:solidFill>
              <a:latin typeface="Century Gothic" panose="020B0502020202020204" pitchFamily="34" charset="0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No vaccines for young children, but schools can reopen safely in the fall, a study shows</a:t>
          </a:r>
          <a:r>
            <a:rPr lang="en-US" sz="2300" dirty="0">
              <a:solidFill>
                <a:schemeClr val="bg1"/>
              </a:solidFill>
              <a:latin typeface="Century Gothic" panose="020B0502020202020204" pitchFamily="34" charset="0"/>
            </a:rPr>
            <a:t> </a:t>
          </a:r>
        </a:p>
      </dgm:t>
    </dgm:pt>
    <dgm:pt modelId="{787EEA00-47B8-4309-BB19-9EFF094CA95B}" type="parTrans" cxnId="{C2277B13-AA9D-4E9B-A430-8F8A985C2DA9}">
      <dgm:prSet/>
      <dgm:spPr/>
      <dgm:t>
        <a:bodyPr/>
        <a:lstStyle/>
        <a:p>
          <a:endParaRPr lang="en-US"/>
        </a:p>
      </dgm:t>
    </dgm:pt>
    <dgm:pt modelId="{640874A4-E9A0-46B6-B6AD-D1F9FD28AA96}" type="sibTrans" cxnId="{C2277B13-AA9D-4E9B-A430-8F8A985C2DA9}">
      <dgm:prSet/>
      <dgm:spPr/>
      <dgm:t>
        <a:bodyPr/>
        <a:lstStyle/>
        <a:p>
          <a:endParaRPr lang="en-US"/>
        </a:p>
      </dgm:t>
    </dgm:pt>
    <dgm:pt modelId="{049D3C88-5DFC-463E-8C00-C95403122DA5}">
      <dgm:prSet custT="1"/>
      <dgm:spPr/>
      <dgm:t>
        <a:bodyPr/>
        <a:lstStyle/>
        <a:p>
          <a:r>
            <a:rPr lang="en-US" sz="2300" i="1" dirty="0" err="1">
              <a:latin typeface="Century Gothic" panose="020B0502020202020204" pitchFamily="34" charset="0"/>
            </a:rPr>
            <a:t>EdSource</a:t>
          </a:r>
          <a:endParaRPr lang="en-US" sz="2300" i="1" dirty="0">
            <a:latin typeface="Century Gothic" panose="020B0502020202020204" pitchFamily="34" charset="0"/>
          </a:endParaRPr>
        </a:p>
      </dgm:t>
    </dgm:pt>
    <dgm:pt modelId="{3CAC4068-FAB1-4916-9678-C0CF04B1FFB7}" type="parTrans" cxnId="{EABA6401-CAD4-4597-A54F-FDA16130E176}">
      <dgm:prSet/>
      <dgm:spPr/>
      <dgm:t>
        <a:bodyPr/>
        <a:lstStyle/>
        <a:p>
          <a:endParaRPr lang="en-US"/>
        </a:p>
      </dgm:t>
    </dgm:pt>
    <dgm:pt modelId="{B1B4B068-F9E5-4759-9976-236AE6F9CFC9}" type="sibTrans" cxnId="{EABA6401-CAD4-4597-A54F-FDA16130E176}">
      <dgm:prSet/>
      <dgm:spPr/>
      <dgm:t>
        <a:bodyPr/>
        <a:lstStyle/>
        <a:p>
          <a:endParaRPr lang="en-US"/>
        </a:p>
      </dgm:t>
    </dgm:pt>
    <dgm:pt modelId="{649CCF41-03EE-482B-99FC-2FB1B7D553BD}">
      <dgm:prSet custT="1"/>
      <dgm:spPr/>
      <dgm:t>
        <a:bodyPr/>
        <a:lstStyle/>
        <a:p>
          <a:r>
            <a:rPr lang="en-US" sz="2300" dirty="0">
              <a:solidFill>
                <a:schemeClr val="bg1"/>
              </a:solidFill>
              <a:latin typeface="Century Gothic" panose="020B0502020202020204" pitchFamily="34" charset="0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Orange County schools join with Children’s Hospital to address student mental health needs</a:t>
          </a:r>
          <a:endParaRPr lang="en-US" sz="2300" dirty="0">
            <a:solidFill>
              <a:schemeClr val="bg1"/>
            </a:solidFill>
            <a:latin typeface="Century Gothic" panose="020B0502020202020204" pitchFamily="34" charset="0"/>
          </a:endParaRPr>
        </a:p>
      </dgm:t>
    </dgm:pt>
    <dgm:pt modelId="{9E676C8C-46F4-46CF-8DBA-4FB1E4E90957}" type="parTrans" cxnId="{1BA98FAA-B271-48A0-BDB5-C59008203F9D}">
      <dgm:prSet/>
      <dgm:spPr/>
      <dgm:t>
        <a:bodyPr/>
        <a:lstStyle/>
        <a:p>
          <a:endParaRPr lang="en-US"/>
        </a:p>
      </dgm:t>
    </dgm:pt>
    <dgm:pt modelId="{4696E252-4AAB-494A-B036-A7E1CDEC427D}" type="sibTrans" cxnId="{1BA98FAA-B271-48A0-BDB5-C59008203F9D}">
      <dgm:prSet/>
      <dgm:spPr/>
      <dgm:t>
        <a:bodyPr/>
        <a:lstStyle/>
        <a:p>
          <a:endParaRPr lang="en-US"/>
        </a:p>
      </dgm:t>
    </dgm:pt>
    <dgm:pt modelId="{0505CE86-ADA7-784D-BFFC-1194829A90A7}" type="pres">
      <dgm:prSet presAssocID="{B454C85D-397B-4ACA-B5C3-F8CAEB670C16}" presName="Name0" presStyleCnt="0">
        <dgm:presLayoutVars>
          <dgm:dir/>
          <dgm:animLvl val="lvl"/>
          <dgm:resizeHandles val="exact"/>
        </dgm:presLayoutVars>
      </dgm:prSet>
      <dgm:spPr/>
    </dgm:pt>
    <dgm:pt modelId="{003D7530-90C8-6942-BECC-75F53C4B3D28}" type="pres">
      <dgm:prSet presAssocID="{7B4F8609-ED85-402B-948A-6897E6253332}" presName="linNode" presStyleCnt="0"/>
      <dgm:spPr/>
    </dgm:pt>
    <dgm:pt modelId="{1BDDD9CC-64D3-D04A-A683-650659C882EB}" type="pres">
      <dgm:prSet presAssocID="{7B4F8609-ED85-402B-948A-6897E6253332}" presName="parentText" presStyleLbl="solidFgAcc1" presStyleIdx="0" presStyleCnt="3">
        <dgm:presLayoutVars>
          <dgm:chMax val="1"/>
          <dgm:bulletEnabled/>
        </dgm:presLayoutVars>
      </dgm:prSet>
      <dgm:spPr/>
    </dgm:pt>
    <dgm:pt modelId="{95951AAD-F982-CF4B-9869-41C9A2734CAC}" type="pres">
      <dgm:prSet presAssocID="{7B4F8609-ED85-402B-948A-6897E6253332}" presName="descendantText" presStyleLbl="alignNode1" presStyleIdx="0" presStyleCnt="3">
        <dgm:presLayoutVars>
          <dgm:bulletEnabled/>
        </dgm:presLayoutVars>
      </dgm:prSet>
      <dgm:spPr/>
    </dgm:pt>
    <dgm:pt modelId="{F54B5E9A-AAF8-D543-9203-90D370C6B48E}" type="pres">
      <dgm:prSet presAssocID="{8D845B7D-9474-4A52-97E8-36AE326F2CA8}" presName="sp" presStyleCnt="0"/>
      <dgm:spPr/>
    </dgm:pt>
    <dgm:pt modelId="{8775211B-6E0D-CD42-9D66-61B08CB120E1}" type="pres">
      <dgm:prSet presAssocID="{E1467B66-8BF5-46E2-815E-D33B23DD73FD}" presName="linNode" presStyleCnt="0"/>
      <dgm:spPr/>
    </dgm:pt>
    <dgm:pt modelId="{CEB600D5-5F92-C34D-88B2-DB15E5251361}" type="pres">
      <dgm:prSet presAssocID="{E1467B66-8BF5-46E2-815E-D33B23DD73FD}" presName="parentText" presStyleLbl="solidFgAcc1" presStyleIdx="1" presStyleCnt="3">
        <dgm:presLayoutVars>
          <dgm:chMax val="1"/>
          <dgm:bulletEnabled/>
        </dgm:presLayoutVars>
      </dgm:prSet>
      <dgm:spPr/>
    </dgm:pt>
    <dgm:pt modelId="{881FE848-7CFE-9444-A2E0-BB81048E6ACD}" type="pres">
      <dgm:prSet presAssocID="{E1467B66-8BF5-46E2-815E-D33B23DD73FD}" presName="descendantText" presStyleLbl="alignNode1" presStyleIdx="1" presStyleCnt="3">
        <dgm:presLayoutVars>
          <dgm:bulletEnabled/>
        </dgm:presLayoutVars>
      </dgm:prSet>
      <dgm:spPr/>
    </dgm:pt>
    <dgm:pt modelId="{FBC90630-B983-B74E-91FE-B9F35E9621AD}" type="pres">
      <dgm:prSet presAssocID="{DE86D2CB-5CBC-46AC-A9B7-BDBF435039EE}" presName="sp" presStyleCnt="0"/>
      <dgm:spPr/>
    </dgm:pt>
    <dgm:pt modelId="{F36ABD3C-D878-1A4C-8B79-8BCBCE8550F3}" type="pres">
      <dgm:prSet presAssocID="{049D3C88-5DFC-463E-8C00-C95403122DA5}" presName="linNode" presStyleCnt="0"/>
      <dgm:spPr/>
    </dgm:pt>
    <dgm:pt modelId="{4C22685E-0E53-194F-8992-CA5B4B49D178}" type="pres">
      <dgm:prSet presAssocID="{049D3C88-5DFC-463E-8C00-C95403122DA5}" presName="parentText" presStyleLbl="solidFgAcc1" presStyleIdx="2" presStyleCnt="3">
        <dgm:presLayoutVars>
          <dgm:chMax val="1"/>
          <dgm:bulletEnabled/>
        </dgm:presLayoutVars>
      </dgm:prSet>
      <dgm:spPr/>
    </dgm:pt>
    <dgm:pt modelId="{A424A28D-4F94-B243-95A1-1364C08E9B85}" type="pres">
      <dgm:prSet presAssocID="{049D3C88-5DFC-463E-8C00-C95403122DA5}" presName="descendantText" presStyleLbl="alignNode1" presStyleIdx="2" presStyleCnt="3">
        <dgm:presLayoutVars>
          <dgm:bulletEnabled/>
        </dgm:presLayoutVars>
      </dgm:prSet>
      <dgm:spPr/>
    </dgm:pt>
  </dgm:ptLst>
  <dgm:cxnLst>
    <dgm:cxn modelId="{EABA6401-CAD4-4597-A54F-FDA16130E176}" srcId="{B454C85D-397B-4ACA-B5C3-F8CAEB670C16}" destId="{049D3C88-5DFC-463E-8C00-C95403122DA5}" srcOrd="2" destOrd="0" parTransId="{3CAC4068-FAB1-4916-9678-C0CF04B1FFB7}" sibTransId="{B1B4B068-F9E5-4759-9976-236AE6F9CFC9}"/>
    <dgm:cxn modelId="{C2277B13-AA9D-4E9B-A430-8F8A985C2DA9}" srcId="{E1467B66-8BF5-46E2-815E-D33B23DD73FD}" destId="{4AF91ED1-F4E4-4B70-8833-6A6A7EC0DFF1}" srcOrd="0" destOrd="0" parTransId="{787EEA00-47B8-4309-BB19-9EFF094CA95B}" sibTransId="{640874A4-E9A0-46B6-B6AD-D1F9FD28AA96}"/>
    <dgm:cxn modelId="{EE62EE1F-A397-BE4A-9919-5C81CC9F0F89}" type="presOf" srcId="{E1467B66-8BF5-46E2-815E-D33B23DD73FD}" destId="{CEB600D5-5F92-C34D-88B2-DB15E5251361}" srcOrd="0" destOrd="0" presId="urn:microsoft.com/office/officeart/2016/7/layout/VerticalHollowActionList"/>
    <dgm:cxn modelId="{EC23E528-BE2B-9E47-A243-5E8DF6862897}" type="presOf" srcId="{649CCF41-03EE-482B-99FC-2FB1B7D553BD}" destId="{A424A28D-4F94-B243-95A1-1364C08E9B85}" srcOrd="0" destOrd="0" presId="urn:microsoft.com/office/officeart/2016/7/layout/VerticalHollowActionList"/>
    <dgm:cxn modelId="{574B5233-EA43-C841-9953-4CBA91DF1064}" type="presOf" srcId="{4AF91ED1-F4E4-4B70-8833-6A6A7EC0DFF1}" destId="{881FE848-7CFE-9444-A2E0-BB81048E6ACD}" srcOrd="0" destOrd="0" presId="urn:microsoft.com/office/officeart/2016/7/layout/VerticalHollowActionList"/>
    <dgm:cxn modelId="{591ED237-89A0-004E-A8F8-EC5C2F0A7155}" type="presOf" srcId="{5B294D47-EBD2-4114-980D-196590B89FF6}" destId="{95951AAD-F982-CF4B-9869-41C9A2734CAC}" srcOrd="0" destOrd="0" presId="urn:microsoft.com/office/officeart/2016/7/layout/VerticalHollowActionList"/>
    <dgm:cxn modelId="{F24AB45F-E1BA-1F4E-85CE-8DA76409191B}" type="presOf" srcId="{B454C85D-397B-4ACA-B5C3-F8CAEB670C16}" destId="{0505CE86-ADA7-784D-BFFC-1194829A90A7}" srcOrd="0" destOrd="0" presId="urn:microsoft.com/office/officeart/2016/7/layout/VerticalHollowActionList"/>
    <dgm:cxn modelId="{5BD6E848-0DBC-2943-8C2A-F51E4D8E43FC}" type="presOf" srcId="{049D3C88-5DFC-463E-8C00-C95403122DA5}" destId="{4C22685E-0E53-194F-8992-CA5B4B49D178}" srcOrd="0" destOrd="0" presId="urn:microsoft.com/office/officeart/2016/7/layout/VerticalHollowActionList"/>
    <dgm:cxn modelId="{90CC584C-D2A7-40B6-9F37-05EBC35EDB0C}" srcId="{B454C85D-397B-4ACA-B5C3-F8CAEB670C16}" destId="{E1467B66-8BF5-46E2-815E-D33B23DD73FD}" srcOrd="1" destOrd="0" parTransId="{752B3C66-5BD9-43F3-AE1F-9CE1B755D643}" sibTransId="{DE86D2CB-5CBC-46AC-A9B7-BDBF435039EE}"/>
    <dgm:cxn modelId="{8553F77F-F12F-4A8F-AEE5-0FD0CC8E12BD}" srcId="{B454C85D-397B-4ACA-B5C3-F8CAEB670C16}" destId="{7B4F8609-ED85-402B-948A-6897E6253332}" srcOrd="0" destOrd="0" parTransId="{01F9A670-4F8C-42A8-9B4F-B5E1A6551BB3}" sibTransId="{8D845B7D-9474-4A52-97E8-36AE326F2CA8}"/>
    <dgm:cxn modelId="{8D23648C-E525-4911-A0EB-D8A91136FB40}" srcId="{7B4F8609-ED85-402B-948A-6897E6253332}" destId="{5B294D47-EBD2-4114-980D-196590B89FF6}" srcOrd="0" destOrd="0" parTransId="{E2E0EB28-0C91-4A2E-B9B2-4D39B00B945C}" sibTransId="{DE880B85-90A3-4412-AFFA-A9425F8CBCAE}"/>
    <dgm:cxn modelId="{749EF895-2766-6445-B0EE-1596C07EC4E6}" type="presOf" srcId="{7B4F8609-ED85-402B-948A-6897E6253332}" destId="{1BDDD9CC-64D3-D04A-A683-650659C882EB}" srcOrd="0" destOrd="0" presId="urn:microsoft.com/office/officeart/2016/7/layout/VerticalHollowActionList"/>
    <dgm:cxn modelId="{1BA98FAA-B271-48A0-BDB5-C59008203F9D}" srcId="{049D3C88-5DFC-463E-8C00-C95403122DA5}" destId="{649CCF41-03EE-482B-99FC-2FB1B7D553BD}" srcOrd="0" destOrd="0" parTransId="{9E676C8C-46F4-46CF-8DBA-4FB1E4E90957}" sibTransId="{4696E252-4AAB-494A-B036-A7E1CDEC427D}"/>
    <dgm:cxn modelId="{B4193417-4E60-DC43-B92A-C0F67D1AAA21}" type="presParOf" srcId="{0505CE86-ADA7-784D-BFFC-1194829A90A7}" destId="{003D7530-90C8-6942-BECC-75F53C4B3D28}" srcOrd="0" destOrd="0" presId="urn:microsoft.com/office/officeart/2016/7/layout/VerticalHollowActionList"/>
    <dgm:cxn modelId="{9CFC6D86-3180-1C4B-9A71-3E07B4449523}" type="presParOf" srcId="{003D7530-90C8-6942-BECC-75F53C4B3D28}" destId="{1BDDD9CC-64D3-D04A-A683-650659C882EB}" srcOrd="0" destOrd="0" presId="urn:microsoft.com/office/officeart/2016/7/layout/VerticalHollowActionList"/>
    <dgm:cxn modelId="{C9ED4062-9CE1-CE4A-B4C2-C3B80D3A8D78}" type="presParOf" srcId="{003D7530-90C8-6942-BECC-75F53C4B3D28}" destId="{95951AAD-F982-CF4B-9869-41C9A2734CAC}" srcOrd="1" destOrd="0" presId="urn:microsoft.com/office/officeart/2016/7/layout/VerticalHollowActionList"/>
    <dgm:cxn modelId="{19B3B957-9AF6-C946-86F8-86EE92623664}" type="presParOf" srcId="{0505CE86-ADA7-784D-BFFC-1194829A90A7}" destId="{F54B5E9A-AAF8-D543-9203-90D370C6B48E}" srcOrd="1" destOrd="0" presId="urn:microsoft.com/office/officeart/2016/7/layout/VerticalHollowActionList"/>
    <dgm:cxn modelId="{3B190DF1-9E37-924B-A194-2F990B036BFD}" type="presParOf" srcId="{0505CE86-ADA7-784D-BFFC-1194829A90A7}" destId="{8775211B-6E0D-CD42-9D66-61B08CB120E1}" srcOrd="2" destOrd="0" presId="urn:microsoft.com/office/officeart/2016/7/layout/VerticalHollowActionList"/>
    <dgm:cxn modelId="{75A5EA05-E69D-134D-92E9-753392A0F4A8}" type="presParOf" srcId="{8775211B-6E0D-CD42-9D66-61B08CB120E1}" destId="{CEB600D5-5F92-C34D-88B2-DB15E5251361}" srcOrd="0" destOrd="0" presId="urn:microsoft.com/office/officeart/2016/7/layout/VerticalHollowActionList"/>
    <dgm:cxn modelId="{78396E45-3AB8-5540-9D37-D4E40603DDE7}" type="presParOf" srcId="{8775211B-6E0D-CD42-9D66-61B08CB120E1}" destId="{881FE848-7CFE-9444-A2E0-BB81048E6ACD}" srcOrd="1" destOrd="0" presId="urn:microsoft.com/office/officeart/2016/7/layout/VerticalHollowActionList"/>
    <dgm:cxn modelId="{5CE569AC-3FC9-9048-A60F-D6C14C581248}" type="presParOf" srcId="{0505CE86-ADA7-784D-BFFC-1194829A90A7}" destId="{FBC90630-B983-B74E-91FE-B9F35E9621AD}" srcOrd="3" destOrd="0" presId="urn:microsoft.com/office/officeart/2016/7/layout/VerticalHollowActionList"/>
    <dgm:cxn modelId="{7AB703FD-1D2F-2B4B-A673-75F12EAC322E}" type="presParOf" srcId="{0505CE86-ADA7-784D-BFFC-1194829A90A7}" destId="{F36ABD3C-D878-1A4C-8B79-8BCBCE8550F3}" srcOrd="4" destOrd="0" presId="urn:microsoft.com/office/officeart/2016/7/layout/VerticalHollowActionList"/>
    <dgm:cxn modelId="{2E3E57A5-C940-1E40-BC54-530B5DCBFEFE}" type="presParOf" srcId="{F36ABD3C-D878-1A4C-8B79-8BCBCE8550F3}" destId="{4C22685E-0E53-194F-8992-CA5B4B49D178}" srcOrd="0" destOrd="0" presId="urn:microsoft.com/office/officeart/2016/7/layout/VerticalHollowActionList"/>
    <dgm:cxn modelId="{74DC5DC1-37FA-0C47-939C-B8C1B4DB9E5D}" type="presParOf" srcId="{F36ABD3C-D878-1A4C-8B79-8BCBCE8550F3}" destId="{A424A28D-4F94-B243-95A1-1364C08E9B85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951AAD-F982-CF4B-9869-41C9A2734CAC}">
      <dsp:nvSpPr>
        <dsp:cNvPr id="0" name=""/>
        <dsp:cNvSpPr/>
      </dsp:nvSpPr>
      <dsp:spPr>
        <a:xfrm>
          <a:off x="1577340" y="1019"/>
          <a:ext cx="6309360" cy="1045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419" tIns="265517" rIns="122419" bIns="265517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>
              <a:solidFill>
                <a:schemeClr val="bg1"/>
              </a:solidFill>
              <a:latin typeface="Century Gothic" panose="020B0502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L.A. teachers union pact mandates masks and coronavirus tests for all this fall</a:t>
          </a:r>
          <a:endParaRPr lang="en-US" sz="2300" b="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1577340" y="1019"/>
        <a:ext cx="6309360" cy="1045341"/>
      </dsp:txXfrm>
    </dsp:sp>
    <dsp:sp modelId="{1BDDD9CC-64D3-D04A-A683-650659C882EB}">
      <dsp:nvSpPr>
        <dsp:cNvPr id="0" name=""/>
        <dsp:cNvSpPr/>
      </dsp:nvSpPr>
      <dsp:spPr>
        <a:xfrm>
          <a:off x="0" y="1019"/>
          <a:ext cx="1577340" cy="1045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03256" rIns="83468" bIns="10325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 dirty="0">
              <a:latin typeface="Century Gothic" panose="020B0502020202020204" pitchFamily="34" charset="0"/>
            </a:rPr>
            <a:t>Los Angeles Times</a:t>
          </a:r>
        </a:p>
      </dsp:txBody>
      <dsp:txXfrm>
        <a:off x="0" y="1019"/>
        <a:ext cx="1577340" cy="1045341"/>
      </dsp:txXfrm>
    </dsp:sp>
    <dsp:sp modelId="{881FE848-7CFE-9444-A2E0-BB81048E6ACD}">
      <dsp:nvSpPr>
        <dsp:cNvPr id="0" name=""/>
        <dsp:cNvSpPr/>
      </dsp:nvSpPr>
      <dsp:spPr>
        <a:xfrm>
          <a:off x="1577340" y="1109081"/>
          <a:ext cx="6309360" cy="1045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419" tIns="265517" rIns="122419" bIns="265517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  <a:latin typeface="Century Gothic" panose="020B0502020202020204" pitchFamily="34" charset="0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No vaccines for young children, but schools can reopen safely in the fall, a study shows</a:t>
          </a:r>
          <a:r>
            <a:rPr lang="en-US" sz="2300" kern="1200" dirty="0">
              <a:solidFill>
                <a:schemeClr val="bg1"/>
              </a:solidFill>
              <a:latin typeface="Century Gothic" panose="020B0502020202020204" pitchFamily="34" charset="0"/>
            </a:rPr>
            <a:t> </a:t>
          </a:r>
        </a:p>
      </dsp:txBody>
      <dsp:txXfrm>
        <a:off x="1577340" y="1109081"/>
        <a:ext cx="6309360" cy="1045341"/>
      </dsp:txXfrm>
    </dsp:sp>
    <dsp:sp modelId="{CEB600D5-5F92-C34D-88B2-DB15E5251361}">
      <dsp:nvSpPr>
        <dsp:cNvPr id="0" name=""/>
        <dsp:cNvSpPr/>
      </dsp:nvSpPr>
      <dsp:spPr>
        <a:xfrm>
          <a:off x="0" y="1109081"/>
          <a:ext cx="1577340" cy="1045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03256" rIns="83468" bIns="10325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 dirty="0">
              <a:latin typeface="Century Gothic" panose="020B0502020202020204" pitchFamily="34" charset="0"/>
            </a:rPr>
            <a:t>Los Angeles Times</a:t>
          </a:r>
        </a:p>
      </dsp:txBody>
      <dsp:txXfrm>
        <a:off x="0" y="1109081"/>
        <a:ext cx="1577340" cy="1045341"/>
      </dsp:txXfrm>
    </dsp:sp>
    <dsp:sp modelId="{A424A28D-4F94-B243-95A1-1364C08E9B85}">
      <dsp:nvSpPr>
        <dsp:cNvPr id="0" name=""/>
        <dsp:cNvSpPr/>
      </dsp:nvSpPr>
      <dsp:spPr>
        <a:xfrm>
          <a:off x="1577340" y="2217143"/>
          <a:ext cx="6309360" cy="10453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419" tIns="265517" rIns="122419" bIns="265517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/>
              </a:solidFill>
              <a:latin typeface="Century Gothic" panose="020B0502020202020204" pitchFamily="34" charset="0"/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Orange County schools join with Children’s Hospital to address student mental health needs</a:t>
          </a:r>
          <a:endParaRPr lang="en-US" sz="2300" kern="1200" dirty="0">
            <a:solidFill>
              <a:schemeClr val="bg1"/>
            </a:solidFill>
            <a:latin typeface="Century Gothic" panose="020B0502020202020204" pitchFamily="34" charset="0"/>
          </a:endParaRPr>
        </a:p>
      </dsp:txBody>
      <dsp:txXfrm>
        <a:off x="1577340" y="2217143"/>
        <a:ext cx="6309360" cy="1045341"/>
      </dsp:txXfrm>
    </dsp:sp>
    <dsp:sp modelId="{4C22685E-0E53-194F-8992-CA5B4B49D178}">
      <dsp:nvSpPr>
        <dsp:cNvPr id="0" name=""/>
        <dsp:cNvSpPr/>
      </dsp:nvSpPr>
      <dsp:spPr>
        <a:xfrm>
          <a:off x="0" y="2217143"/>
          <a:ext cx="1577340" cy="10453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03256" rIns="83468" bIns="10325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 dirty="0" err="1">
              <a:latin typeface="Century Gothic" panose="020B0502020202020204" pitchFamily="34" charset="0"/>
            </a:rPr>
            <a:t>EdSource</a:t>
          </a:r>
          <a:endParaRPr lang="en-US" sz="2300" i="1" kern="1200" dirty="0">
            <a:latin typeface="Century Gothic" panose="020B0502020202020204" pitchFamily="34" charset="0"/>
          </a:endParaRPr>
        </a:p>
      </dsp:txBody>
      <dsp:txXfrm>
        <a:off x="0" y="2217143"/>
        <a:ext cx="1577340" cy="10453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A5BE2-A6EA-4ECB-851A-7E907C54D0A2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3583-C50B-45FE-8D87-12D8E0271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2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423583-C50B-45FE-8D87-12D8E02716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29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mandated.  Never has been. Any appetite for mandating as we come out of the pandemic would be most likely focused on vaccines, since they are permanent game changer.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D9EC6-34CF-8E4D-A43F-ED95BC2B05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431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Testing is not mandated.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D9EC6-34CF-8E4D-A43F-ED95BC2B05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36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to the possibility that testing in the community would also be available and a form of testing on tap.. </a:t>
            </a:r>
          </a:p>
          <a:p>
            <a:r>
              <a:rPr lang="en-US" dirty="0"/>
              <a:t>Voluntary.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7467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Calrify</a:t>
            </a:r>
            <a:r>
              <a:rPr lang="en-US" dirty="0"/>
              <a:t> reflex PCR and antigen for public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5502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80446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Recommended outdoors in places where there is high or substantial transmission per CDC and close contact or prolonged exposure. Following the lead of the CDC re: outdoors and pending K-12 for more definitive masking guidance.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7807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5980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423583-C50B-45FE-8D87-12D8E02716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9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289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0501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423583-C50B-45FE-8D87-12D8E02716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8329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Strategy: characterized by clear objectives, overarching decision-making and rationale for decision-making.  Guidance: how to test (types of tests, appropriate frequency for testing) and what do you do with the results afterwards.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D9EC6-34CF-8E4D-A43F-ED95BC2B05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240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Strategy: characterized by clear objectives, overarching decision-making and rationale for decision-making.  Guidance: how to test (types of tests, appropriate frequency for testing) and what do you do with the results afterwards.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D9EC6-34CF-8E4D-A43F-ED95BC2B05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243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Strategy: characterized by clear objectives, overarching decision-making and rationale for decision-making.  Guidance: how to test (types of tests, appropriate frequency for testing) and what do you do with the results afterwards.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D9EC6-34CF-8E4D-A43F-ED95BC2B05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742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8D9EC6-34CF-8E4D-A43F-ED95BC2B05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62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2038"/>
            <a:ext cx="77724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F4D9-5990-4083-9FBF-909A3D087B64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71845" y="6456107"/>
            <a:ext cx="6961909" cy="365125"/>
          </a:xfrm>
        </p:spPr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46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D163E-7B8D-42BE-BF58-7BF1378FCE1D}" type="datetime1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2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865A-D9CE-446E-BB3C-AFA758CDE527}" type="datetime1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97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CBF1-85B4-4798-8F50-E7B3C7C52F3C}" type="datetime1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10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B007A-D025-42F5-B986-70A8259DD45E}" type="datetime1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57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8B03-109D-41A9-AA88-9A106CE24E28}" type="datetime1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56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E8C-81C4-4DDA-B290-3DC6208FF261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14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2740B-B29E-4B94-B914-47587D90F999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56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311700" y="3901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548658" y="64208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cxnSp>
        <p:nvCxnSpPr>
          <p:cNvPr id="28" name="Google Shape;28;p4"/>
          <p:cNvCxnSpPr/>
          <p:nvPr/>
        </p:nvCxnSpPr>
        <p:spPr>
          <a:xfrm>
            <a:off x="311700" y="1237800"/>
            <a:ext cx="6963900" cy="0"/>
          </a:xfrm>
          <a:prstGeom prst="straightConnector1">
            <a:avLst/>
          </a:prstGeom>
          <a:noFill/>
          <a:ln w="38100" cap="flat" cmpd="sng">
            <a:solidFill>
              <a:srgbClr val="EEF2F6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670524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1A7AD-F532-E443-8226-233233D32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4B9AF1-7E84-3847-8174-F299B78D8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09F08-48D4-914F-8DBB-906FDE60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669B-598B-9C44-9332-2B97C520A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AFA34-1066-F548-BDF3-3A5C410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98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37BD-A6B0-2B43-8E32-13C6877A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0F48C-4626-6F4C-A68E-F97C3EE2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D2D8F-D784-F44D-99DD-68308375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55E1-E52E-6A41-9CD2-DD50B640A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44412-EC84-324B-87DD-B442BDA1D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7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478" y="365126"/>
            <a:ext cx="8617226" cy="1325563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spcBef>
                <a:spcPts val="3000"/>
              </a:spcBef>
              <a:buNone/>
              <a:defRPr b="1"/>
            </a:lvl1pPr>
            <a:lvl2pPr>
              <a:spcBef>
                <a:spcPts val="3000"/>
              </a:spcBef>
              <a:defRPr/>
            </a:lvl2pPr>
            <a:lvl3pPr>
              <a:spcBef>
                <a:spcPts val="3000"/>
              </a:spcBef>
              <a:defRPr/>
            </a:lvl3pPr>
            <a:lvl4pPr>
              <a:spcBef>
                <a:spcPts val="3000"/>
              </a:spcBef>
              <a:defRPr/>
            </a:lvl4pPr>
            <a:lvl5pPr>
              <a:spcBef>
                <a:spcPts val="30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43CDD-FA5E-49AE-95CB-422A2B79A504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123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82C5D-6226-2241-9FD1-8DFE27FA5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4D3E4-F7C4-BA46-8413-25AC5D5CF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CE872-94EC-8343-ABC0-7A562FF8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674BE-95B6-9143-9004-29DD2B2C9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108F7-0D58-8849-99C4-15951C6C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934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C73DE-547F-C445-BE73-B001E1E4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196A3-C7A6-5B4B-BB0A-8FA70EAEF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262CA-9811-D040-BEF7-6AEBA77E8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BAA85-8633-3D47-B38C-B0425250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33267-07B2-B847-8F89-C8097C9E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D03DD-053A-A745-8C8A-29527B91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28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352C-F898-D64F-9FBB-B7C85855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57D43F-C127-D14A-9B56-01E584ACF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2B4E4-325B-AB42-AF4B-3E5B07E14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48F0E-7E6D-9B46-9173-10D583025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FB4D1-EBAF-DD43-A8B4-718AD4D2F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495396-D5AA-0142-9F0E-1A1104704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CC1906-333D-534F-88E3-7EAA24647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8FEB4-81E8-3E4B-9190-817CE934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3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0526-C51C-854C-A38E-17A36344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39D4A-89C1-4141-A8FC-2B56A6C3D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F9E522-30AB-6243-BCC4-FB9A591F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7B94E-33D9-AE42-8EE6-5272C6B8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780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1F095-42A9-024E-9D3B-3B780617C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17E1BA-F27C-B546-A57E-574AD2393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B9276-A628-8240-9197-6EF4F674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16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62080-F7C0-084E-88AA-022EA2A2D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A3E83-0DE9-404E-8F99-CBB353C40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DCB830-D8B8-6141-83C7-355C3BCAC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99952-010D-984C-B477-EEB9B0593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396C8-BF10-904B-A484-F02EA84E4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92E14-3BE5-6948-BA89-E8255F12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414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01BC2-0585-E84D-B1AF-445D5F013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3B0FEF-5640-DE4E-BC90-74168C354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C4C89-2304-9444-B775-CDF8022A0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3B832-B8D3-8647-9F1E-40A049DF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2AA604-C23D-7D49-9A1D-80A8F66D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726A5-9079-4346-BDF9-92057869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431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54CD-C8E9-E744-AF2A-BB2C1B98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7576D-6BF8-964D-A41F-F6AC1FA7C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1A79F-DE89-1C45-83AF-AB28C7B8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8981A-EAD0-F540-9E01-37B3DD41A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18F4F-73C3-844A-9F29-06739E04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249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0E5E1F-D854-2B42-B4F8-76F8BBB10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8BDA9B-EC36-D743-A6A8-7CFA54031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E7B4B-E5E0-354F-96F3-CBBEB7DC2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DF0E8-7AF3-1B44-852D-7876903B8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296FF-738B-AF4F-BEEA-D5902A3D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425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4425" spc="-75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165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9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d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82" y="18255"/>
            <a:ext cx="8975033" cy="1325563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83" y="1542501"/>
            <a:ext cx="8975034" cy="4470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84E4-2302-4C47-B9F9-069D936F3AD2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510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49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4425" b="0" spc="-7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65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607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85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55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862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4112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091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3008"/>
            <a:ext cx="212598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566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630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32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dest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8356"/>
            <a:ext cx="9144000" cy="1325563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" y="1533702"/>
            <a:ext cx="9004853" cy="473789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BB9-409D-48C8-8654-92587D45DC18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6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dest Tallest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73" y="20000"/>
            <a:ext cx="9004852" cy="1325563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" y="1172457"/>
            <a:ext cx="9004853" cy="495740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BB9-409D-48C8-8654-92587D45DC18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dest 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7742"/>
            <a:ext cx="9143999" cy="1325563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7821"/>
            <a:ext cx="9143999" cy="51385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BBB9-409D-48C8-8654-92587D45DC18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Title and 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3" y="33905"/>
            <a:ext cx="8725988" cy="1325563"/>
          </a:xfrm>
        </p:spPr>
        <p:txBody>
          <a:bodyPr>
            <a:normAutofit/>
          </a:bodyPr>
          <a:lstStyle>
            <a:lvl1pPr>
              <a:defRPr sz="21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198608"/>
            <a:ext cx="8725988" cy="3713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9B0F-AAA5-4673-80E7-A281CB34EBCD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8F64916-FFE7-4D1D-A120-0CBBA7808F3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95943" y="5453675"/>
            <a:ext cx="8725988" cy="62266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Master Caption</a:t>
            </a:r>
          </a:p>
        </p:txBody>
      </p:sp>
    </p:spTree>
    <p:extLst>
      <p:ext uri="{BB962C8B-B14F-4D97-AF65-F5344CB8AC3E}">
        <p14:creationId xmlns:p14="http://schemas.microsoft.com/office/powerpoint/2010/main" val="37093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B1AB4-C08C-460D-A5FD-A55B4DB2921A}" type="datetime1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0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EB916-3E84-4E90-91B9-E3F18F8C2608}" type="datetime1">
              <a:rPr lang="en-US" smtClean="0"/>
              <a:t>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Information for internal use only; not for distribution. Data are preliminary and subject to change.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6E28E-3F4E-4722-A755-4BF50DF7A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0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664E851B-0031-46AA-884A-3E8F937BC2ED}" type="datetime1">
              <a:rPr lang="en-US" smtClean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2337" y="6356351"/>
            <a:ext cx="7003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i="1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Information for internal use only; not for distribution. Data are preliminary and subject to change.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C906E28E-3F4E-4722-A755-4BF50DF7AD2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EE7A3-9E39-4714-91A5-647ED1A55B97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97635" y="6154313"/>
            <a:ext cx="592321" cy="634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A1F4D5-4A5B-4FEA-90EC-68E1240E94E7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8388090" y="6110322"/>
            <a:ext cx="646212" cy="63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6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4" r:id="rId4"/>
    <p:sldLayoutId id="2147483676" r:id="rId5"/>
    <p:sldLayoutId id="2147483675" r:id="rId6"/>
    <p:sldLayoutId id="2147483673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709" r:id="rId17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12F3CF-AD05-6844-AAF9-F8DF1FDA8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EE7A9D-B504-A746-BC96-C5B856A3F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3D86A-506D-D74A-8712-C2B49BC88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6396-2936-8A45-A237-E36E32BBC46C}" type="datetimeFigureOut">
              <a:rPr lang="en-US" smtClean="0"/>
              <a:t>6/11/2021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A3A83-2C8B-5F44-A26B-2AB0DE95B1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4C189-7055-ED40-AC54-B1A193892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A4ACF-A278-6740-966C-A848E3D7F0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4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5586B75A-687E-405C-8A0B-8D00578BA2C3}" type="datetimeFigureOut">
              <a:rPr lang="en-US" smtClean="0"/>
              <a:pPr/>
              <a:t>6/11/2021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 b="0" i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8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0" i="0" kern="1200" spc="-45" baseline="0">
          <a:solidFill>
            <a:srgbClr val="FFFFFF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Wingdings 2" pitchFamily="18" charset="2"/>
        <a:buChar char=""/>
        <a:defRPr sz="1500" b="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5143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350" b="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8572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200" b="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2001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b="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15430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b="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A65D9-4B30-4057-8F45-2C38F3F30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5F33A-C8CA-4826-9B7E-AE02CB967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Enter your name, title and affiliation into chat box.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Please mute yourself unless talking.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Enter your questions into the chat box.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99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399E6-EC89-48B3-B537-4E46C9B3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Strategy vs. Guidance</a:t>
            </a:r>
          </a:p>
        </p:txBody>
      </p:sp>
      <p:pic>
        <p:nvPicPr>
          <p:cNvPr id="1026" name="Picture 2" descr="UCSF researchers conduct COVID-19 tests on summer campers as prelude to  schools reopening - ABC7 San Francisco">
            <a:extLst>
              <a:ext uri="{FF2B5EF4-FFF2-40B4-BE49-F238E27FC236}">
                <a16:creationId xmlns:a16="http://schemas.microsoft.com/office/drawing/2014/main" id="{A745CA3C-581F-4E46-9565-1631421400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554" y="1882378"/>
            <a:ext cx="54864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27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C2A66-3939-3945-9FCE-A6F1E5159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50" dirty="0">
                <a:solidFill>
                  <a:schemeClr val="tx1"/>
                </a:solidFill>
              </a:rPr>
              <a:t>Testing Strategies and Approach for School Year 2021-22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EED9D6-4F89-C943-AB8F-2A9BBC47F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888366"/>
            <a:ext cx="1038225" cy="11123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1FFCA26-A05D-6B41-A26D-DE4011029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8382" y="1089813"/>
            <a:ext cx="867260" cy="86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6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D65B6DA-0E6A-4894-8575-1A788526C245}"/>
              </a:ext>
            </a:extLst>
          </p:cNvPr>
          <p:cNvSpPr/>
          <p:nvPr/>
        </p:nvSpPr>
        <p:spPr>
          <a:xfrm>
            <a:off x="2131514" y="705678"/>
            <a:ext cx="529610" cy="5440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A0E76A-CFFE-4258-8A6D-E3EBC383DFA0}"/>
              </a:ext>
            </a:extLst>
          </p:cNvPr>
          <p:cNvSpPr/>
          <p:nvPr/>
        </p:nvSpPr>
        <p:spPr>
          <a:xfrm>
            <a:off x="8681197" y="697396"/>
            <a:ext cx="529610" cy="5440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CC9325-EE86-4E26-83CE-4D06F2644438}"/>
              </a:ext>
            </a:extLst>
          </p:cNvPr>
          <p:cNvSpPr/>
          <p:nvPr/>
        </p:nvSpPr>
        <p:spPr>
          <a:xfrm>
            <a:off x="2176669" y="1386509"/>
            <a:ext cx="397208" cy="4080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93F06B-6900-4446-92DD-0503CFA61382}"/>
              </a:ext>
            </a:extLst>
          </p:cNvPr>
          <p:cNvSpPr/>
          <p:nvPr/>
        </p:nvSpPr>
        <p:spPr>
          <a:xfrm>
            <a:off x="5645426" y="4308486"/>
            <a:ext cx="1358908" cy="414968"/>
          </a:xfrm>
          <a:prstGeom prst="rect">
            <a:avLst/>
          </a:prstGeom>
          <a:solidFill>
            <a:srgbClr val="00B05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A48E71-AB15-974C-A5D3-75F599567CEC}"/>
              </a:ext>
            </a:extLst>
          </p:cNvPr>
          <p:cNvSpPr/>
          <p:nvPr/>
        </p:nvSpPr>
        <p:spPr>
          <a:xfrm>
            <a:off x="5645425" y="3551604"/>
            <a:ext cx="1358907" cy="756882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042DB-C2CD-FD42-8C99-42D950E99744}"/>
              </a:ext>
            </a:extLst>
          </p:cNvPr>
          <p:cNvSpPr/>
          <p:nvPr/>
        </p:nvSpPr>
        <p:spPr>
          <a:xfrm>
            <a:off x="4155353" y="4318759"/>
            <a:ext cx="1276528" cy="398272"/>
          </a:xfrm>
          <a:prstGeom prst="rect">
            <a:avLst/>
          </a:prstGeom>
          <a:solidFill>
            <a:srgbClr val="00B05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F146EF-9AF3-DF47-8185-F258E125E7BE}"/>
              </a:ext>
            </a:extLst>
          </p:cNvPr>
          <p:cNvSpPr/>
          <p:nvPr/>
        </p:nvSpPr>
        <p:spPr>
          <a:xfrm>
            <a:off x="4155352" y="3551603"/>
            <a:ext cx="1276529" cy="767153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3A8FDB-32D4-D64E-8779-25B25A97A3AD}"/>
              </a:ext>
            </a:extLst>
          </p:cNvPr>
          <p:cNvSpPr/>
          <p:nvPr/>
        </p:nvSpPr>
        <p:spPr>
          <a:xfrm>
            <a:off x="7404766" y="3551605"/>
            <a:ext cx="1386605" cy="1165426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1C9A2E-4287-F84B-82A5-6011267850B2}"/>
              </a:ext>
            </a:extLst>
          </p:cNvPr>
          <p:cNvSpPr/>
          <p:nvPr/>
        </p:nvSpPr>
        <p:spPr>
          <a:xfrm>
            <a:off x="2444490" y="3551605"/>
            <a:ext cx="1386605" cy="1165426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BB815A-9EC3-4F88-890A-9475AB21B15A}"/>
              </a:ext>
            </a:extLst>
          </p:cNvPr>
          <p:cNvSpPr txBox="1"/>
          <p:nvPr/>
        </p:nvSpPr>
        <p:spPr>
          <a:xfrm>
            <a:off x="2540950" y="3087782"/>
            <a:ext cx="119368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Virus in Community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98B9220-DACA-4FAB-852B-AABEFF12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Approach to Schools in 2021-22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BD5CDF-3BBF-444E-9419-1C6ACBA9038B}"/>
              </a:ext>
            </a:extLst>
          </p:cNvPr>
          <p:cNvSpPr txBox="1"/>
          <p:nvPr/>
        </p:nvSpPr>
        <p:spPr>
          <a:xfrm>
            <a:off x="4279266" y="3084848"/>
            <a:ext cx="1028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Virus in School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4B8D2F-3772-491C-BD08-2C70B237CDA1}"/>
              </a:ext>
            </a:extLst>
          </p:cNvPr>
          <p:cNvSpPr txBox="1"/>
          <p:nvPr/>
        </p:nvSpPr>
        <p:spPr>
          <a:xfrm>
            <a:off x="5679820" y="3082437"/>
            <a:ext cx="130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In-school transmission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940FEB-95F3-4468-A0CB-67227BC04589}"/>
              </a:ext>
            </a:extLst>
          </p:cNvPr>
          <p:cNvSpPr txBox="1"/>
          <p:nvPr/>
        </p:nvSpPr>
        <p:spPr>
          <a:xfrm>
            <a:off x="7351027" y="3074463"/>
            <a:ext cx="149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Out-of-school transmission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39659FE-E41B-4727-8785-7C6513DF54DC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3734631" y="3315681"/>
            <a:ext cx="544635" cy="2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F19926-8A81-4FEF-961B-9C29EDC46D3A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5307963" y="3313270"/>
            <a:ext cx="371857" cy="2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43844-C536-40AE-8D4D-470BCC7E1E89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6986722" y="3305296"/>
            <a:ext cx="364305" cy="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B9EC4C3-07B5-4765-ADED-744C5B597A13}"/>
              </a:ext>
            </a:extLst>
          </p:cNvPr>
          <p:cNvSpPr txBox="1"/>
          <p:nvPr/>
        </p:nvSpPr>
        <p:spPr>
          <a:xfrm>
            <a:off x="2536702" y="3979550"/>
            <a:ext cx="1202177" cy="35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Vaccines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A72734-2253-4748-ACDC-7DD0D4626847}"/>
              </a:ext>
            </a:extLst>
          </p:cNvPr>
          <p:cNvSpPr txBox="1"/>
          <p:nvPr/>
        </p:nvSpPr>
        <p:spPr>
          <a:xfrm>
            <a:off x="4317479" y="3764847"/>
            <a:ext cx="952271" cy="946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Testing</a:t>
            </a:r>
            <a:endParaRPr kumimoji="0" lang="en-US" sz="1688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1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Stay home when sick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ACE5DE-0AC4-406D-8B23-58B5D970F86B}"/>
              </a:ext>
            </a:extLst>
          </p:cNvPr>
          <p:cNvSpPr txBox="1"/>
          <p:nvPr/>
        </p:nvSpPr>
        <p:spPr>
          <a:xfrm>
            <a:off x="5662501" y="3646440"/>
            <a:ext cx="13589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Masks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Ventilation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Hand Hygiene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65000"/>
                </a:srgb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Physical Distancing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Stable groups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9E4C32-8AB8-4EDF-A703-959F195886D0}"/>
              </a:ext>
            </a:extLst>
          </p:cNvPr>
          <p:cNvSpPr txBox="1"/>
          <p:nvPr/>
        </p:nvSpPr>
        <p:spPr>
          <a:xfrm>
            <a:off x="7496980" y="3979550"/>
            <a:ext cx="1202177" cy="35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Vaccines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62A4922-61F2-C248-8AAE-C2C9DB7AC073}"/>
              </a:ext>
            </a:extLst>
          </p:cNvPr>
          <p:cNvSpPr/>
          <p:nvPr/>
        </p:nvSpPr>
        <p:spPr>
          <a:xfrm>
            <a:off x="2962285" y="2682846"/>
            <a:ext cx="351013" cy="353850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8081C36-F45C-074B-AD06-E30FF2BAFD37}"/>
              </a:ext>
            </a:extLst>
          </p:cNvPr>
          <p:cNvSpPr/>
          <p:nvPr/>
        </p:nvSpPr>
        <p:spPr>
          <a:xfrm>
            <a:off x="4657983" y="2777199"/>
            <a:ext cx="237850" cy="258088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B7028D5-369A-2B44-853D-175300511685}"/>
              </a:ext>
            </a:extLst>
          </p:cNvPr>
          <p:cNvSpPr/>
          <p:nvPr/>
        </p:nvSpPr>
        <p:spPr>
          <a:xfrm>
            <a:off x="7922562" y="2682847"/>
            <a:ext cx="351013" cy="353849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E68DA52-11F5-4263-98F3-E51A4125120F}"/>
              </a:ext>
            </a:extLst>
          </p:cNvPr>
          <p:cNvSpPr/>
          <p:nvPr/>
        </p:nvSpPr>
        <p:spPr>
          <a:xfrm>
            <a:off x="6192672" y="2777199"/>
            <a:ext cx="237850" cy="258088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CD8F2F-2B1E-41CF-8FD0-4C0708D94F6B}"/>
              </a:ext>
            </a:extLst>
          </p:cNvPr>
          <p:cNvSpPr/>
          <p:nvPr/>
        </p:nvSpPr>
        <p:spPr>
          <a:xfrm>
            <a:off x="8813459" y="1377477"/>
            <a:ext cx="397208" cy="4080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51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9E0498CE-5FEE-41A8-864D-AF32FDA4189A}"/>
              </a:ext>
            </a:extLst>
          </p:cNvPr>
          <p:cNvSpPr/>
          <p:nvPr/>
        </p:nvSpPr>
        <p:spPr>
          <a:xfrm>
            <a:off x="2131514" y="705678"/>
            <a:ext cx="529610" cy="5440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EFE9C6D-D0D6-420A-9B14-CDDD0A9B409F}"/>
              </a:ext>
            </a:extLst>
          </p:cNvPr>
          <p:cNvSpPr/>
          <p:nvPr/>
        </p:nvSpPr>
        <p:spPr>
          <a:xfrm>
            <a:off x="8681197" y="697396"/>
            <a:ext cx="529610" cy="5440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CC9325-EE86-4E26-83CE-4D06F2644438}"/>
              </a:ext>
            </a:extLst>
          </p:cNvPr>
          <p:cNvSpPr/>
          <p:nvPr/>
        </p:nvSpPr>
        <p:spPr>
          <a:xfrm>
            <a:off x="2176669" y="1386509"/>
            <a:ext cx="397208" cy="4080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93F06B-6900-4446-92DD-0503CFA61382}"/>
              </a:ext>
            </a:extLst>
          </p:cNvPr>
          <p:cNvSpPr/>
          <p:nvPr/>
        </p:nvSpPr>
        <p:spPr>
          <a:xfrm>
            <a:off x="5645426" y="4308486"/>
            <a:ext cx="1358908" cy="414968"/>
          </a:xfrm>
          <a:prstGeom prst="rect">
            <a:avLst/>
          </a:prstGeom>
          <a:solidFill>
            <a:srgbClr val="00B05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A48E71-AB15-974C-A5D3-75F599567CEC}"/>
              </a:ext>
            </a:extLst>
          </p:cNvPr>
          <p:cNvSpPr/>
          <p:nvPr/>
        </p:nvSpPr>
        <p:spPr>
          <a:xfrm>
            <a:off x="5645425" y="3551604"/>
            <a:ext cx="1358907" cy="756882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3A042DB-C2CD-FD42-8C99-42D950E99744}"/>
              </a:ext>
            </a:extLst>
          </p:cNvPr>
          <p:cNvSpPr/>
          <p:nvPr/>
        </p:nvSpPr>
        <p:spPr>
          <a:xfrm>
            <a:off x="4155353" y="4318759"/>
            <a:ext cx="1276528" cy="398272"/>
          </a:xfrm>
          <a:prstGeom prst="rect">
            <a:avLst/>
          </a:prstGeom>
          <a:solidFill>
            <a:srgbClr val="00B050">
              <a:alpha val="2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F146EF-9AF3-DF47-8185-F258E125E7BE}"/>
              </a:ext>
            </a:extLst>
          </p:cNvPr>
          <p:cNvSpPr/>
          <p:nvPr/>
        </p:nvSpPr>
        <p:spPr>
          <a:xfrm>
            <a:off x="4155352" y="3551603"/>
            <a:ext cx="1276529" cy="767153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3A8FDB-32D4-D64E-8779-25B25A97A3AD}"/>
              </a:ext>
            </a:extLst>
          </p:cNvPr>
          <p:cNvSpPr/>
          <p:nvPr/>
        </p:nvSpPr>
        <p:spPr>
          <a:xfrm>
            <a:off x="7404766" y="3551605"/>
            <a:ext cx="1386605" cy="1165426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1C9A2E-4287-F84B-82A5-6011267850B2}"/>
              </a:ext>
            </a:extLst>
          </p:cNvPr>
          <p:cNvSpPr/>
          <p:nvPr/>
        </p:nvSpPr>
        <p:spPr>
          <a:xfrm>
            <a:off x="2444490" y="3551605"/>
            <a:ext cx="1386605" cy="1165426"/>
          </a:xfrm>
          <a:prstGeom prst="rect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BB815A-9EC3-4F88-890A-9475AB21B15A}"/>
              </a:ext>
            </a:extLst>
          </p:cNvPr>
          <p:cNvSpPr txBox="1"/>
          <p:nvPr/>
        </p:nvSpPr>
        <p:spPr>
          <a:xfrm>
            <a:off x="2540950" y="3087782"/>
            <a:ext cx="119368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Virus in Community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98B9220-DACA-4FAB-852B-AABEFF125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Approach to Schools in 2021-22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BD5CDF-3BBF-444E-9419-1C6ACBA9038B}"/>
              </a:ext>
            </a:extLst>
          </p:cNvPr>
          <p:cNvSpPr txBox="1"/>
          <p:nvPr/>
        </p:nvSpPr>
        <p:spPr>
          <a:xfrm>
            <a:off x="4279266" y="3084848"/>
            <a:ext cx="1028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Virus in School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4B8D2F-3772-491C-BD08-2C70B237CDA1}"/>
              </a:ext>
            </a:extLst>
          </p:cNvPr>
          <p:cNvSpPr txBox="1"/>
          <p:nvPr/>
        </p:nvSpPr>
        <p:spPr>
          <a:xfrm>
            <a:off x="5679820" y="3082437"/>
            <a:ext cx="130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In-school transmission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940FEB-95F3-4468-A0CB-67227BC04589}"/>
              </a:ext>
            </a:extLst>
          </p:cNvPr>
          <p:cNvSpPr txBox="1"/>
          <p:nvPr/>
        </p:nvSpPr>
        <p:spPr>
          <a:xfrm>
            <a:off x="7351027" y="3074463"/>
            <a:ext cx="149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Out-of-school transmission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39659FE-E41B-4727-8785-7C6513DF54DC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3734631" y="3315681"/>
            <a:ext cx="544635" cy="2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FF19926-8A81-4FEF-961B-9C29EDC46D3A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 flipV="1">
            <a:off x="5307963" y="3313270"/>
            <a:ext cx="371857" cy="2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43844-C536-40AE-8D4D-470BCC7E1E89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6986722" y="3305296"/>
            <a:ext cx="364305" cy="7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B9EC4C3-07B5-4765-ADED-744C5B597A13}"/>
              </a:ext>
            </a:extLst>
          </p:cNvPr>
          <p:cNvSpPr txBox="1"/>
          <p:nvPr/>
        </p:nvSpPr>
        <p:spPr>
          <a:xfrm>
            <a:off x="2536702" y="3979550"/>
            <a:ext cx="1202177" cy="35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88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Vaccines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A72734-2253-4748-ACDC-7DD0D4626847}"/>
              </a:ext>
            </a:extLst>
          </p:cNvPr>
          <p:cNvSpPr txBox="1"/>
          <p:nvPr/>
        </p:nvSpPr>
        <p:spPr>
          <a:xfrm>
            <a:off x="4317479" y="3764847"/>
            <a:ext cx="952271" cy="946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Testing</a:t>
            </a:r>
            <a:endParaRPr kumimoji="0" lang="en-US" sz="1688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13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Stay home when sick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ACE5DE-0AC4-406D-8B23-58B5D970F86B}"/>
              </a:ext>
            </a:extLst>
          </p:cNvPr>
          <p:cNvSpPr txBox="1"/>
          <p:nvPr/>
        </p:nvSpPr>
        <p:spPr>
          <a:xfrm>
            <a:off x="5662501" y="3667222"/>
            <a:ext cx="135890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Masks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Ventilation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Hand Hygiene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Physical Distancing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Stable groups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9E4C32-8AB8-4EDF-A703-959F195886D0}"/>
              </a:ext>
            </a:extLst>
          </p:cNvPr>
          <p:cNvSpPr txBox="1"/>
          <p:nvPr/>
        </p:nvSpPr>
        <p:spPr>
          <a:xfrm>
            <a:off x="7496980" y="3979550"/>
            <a:ext cx="1202177" cy="352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88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Vaccines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62A4922-61F2-C248-8AAE-C2C9DB7AC073}"/>
              </a:ext>
            </a:extLst>
          </p:cNvPr>
          <p:cNvSpPr/>
          <p:nvPr/>
        </p:nvSpPr>
        <p:spPr>
          <a:xfrm>
            <a:off x="2962285" y="2682846"/>
            <a:ext cx="351013" cy="353850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8081C36-F45C-074B-AD06-E30FF2BAFD37}"/>
              </a:ext>
            </a:extLst>
          </p:cNvPr>
          <p:cNvSpPr/>
          <p:nvPr/>
        </p:nvSpPr>
        <p:spPr>
          <a:xfrm>
            <a:off x="4657983" y="2777199"/>
            <a:ext cx="237850" cy="258088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B7028D5-369A-2B44-853D-175300511685}"/>
              </a:ext>
            </a:extLst>
          </p:cNvPr>
          <p:cNvSpPr/>
          <p:nvPr/>
        </p:nvSpPr>
        <p:spPr>
          <a:xfrm>
            <a:off x="7922562" y="2682847"/>
            <a:ext cx="351013" cy="353849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E68DA52-11F5-4263-98F3-E51A4125120F}"/>
              </a:ext>
            </a:extLst>
          </p:cNvPr>
          <p:cNvSpPr/>
          <p:nvPr/>
        </p:nvSpPr>
        <p:spPr>
          <a:xfrm>
            <a:off x="6192672" y="2777199"/>
            <a:ext cx="237850" cy="258088"/>
          </a:xfrm>
          <a:prstGeom prst="ellipse">
            <a:avLst/>
          </a:prstGeom>
          <a:solidFill>
            <a:srgbClr val="C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CD8F2F-2B1E-41CF-8FD0-4C0708D94F6B}"/>
              </a:ext>
            </a:extLst>
          </p:cNvPr>
          <p:cNvSpPr/>
          <p:nvPr/>
        </p:nvSpPr>
        <p:spPr>
          <a:xfrm>
            <a:off x="8813459" y="1377477"/>
            <a:ext cx="397208" cy="4080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36BC05C-DD66-4D91-987E-57FC016BC444}"/>
              </a:ext>
            </a:extLst>
          </p:cNvPr>
          <p:cNvCxnSpPr>
            <a:cxnSpLocks/>
          </p:cNvCxnSpPr>
          <p:nvPr/>
        </p:nvCxnSpPr>
        <p:spPr>
          <a:xfrm flipV="1">
            <a:off x="4792625" y="4185616"/>
            <a:ext cx="0" cy="924432"/>
          </a:xfrm>
          <a:prstGeom prst="straightConnector1">
            <a:avLst/>
          </a:prstGeom>
          <a:ln w="1143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D115B0B-7800-4F1E-9362-F10EBC095ED1}"/>
              </a:ext>
            </a:extLst>
          </p:cNvPr>
          <p:cNvSpPr txBox="1"/>
          <p:nvPr/>
        </p:nvSpPr>
        <p:spPr>
          <a:xfrm>
            <a:off x="3313297" y="5281639"/>
            <a:ext cx="33603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State and federal resources enables schools to use testing to support operations no matter what occurs</a:t>
            </a:r>
          </a:p>
        </p:txBody>
      </p:sp>
    </p:spTree>
    <p:extLst>
      <p:ext uri="{BB962C8B-B14F-4D97-AF65-F5344CB8AC3E}">
        <p14:creationId xmlns:p14="http://schemas.microsoft.com/office/powerpoint/2010/main" val="391876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03B73-BEDB-49E8-801B-DC027134F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“Testing is a tool”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A29C1-4AAF-4ABC-974E-F5D39249C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>
                <a:solidFill>
                  <a:schemeClr val="tx1"/>
                </a:solidFill>
              </a:rPr>
              <a:t>Testing at the ready—Emergency Preparedness</a:t>
            </a:r>
          </a:p>
          <a:p>
            <a:r>
              <a:rPr lang="en-US" sz="2100" dirty="0">
                <a:solidFill>
                  <a:schemeClr val="tx1"/>
                </a:solidFill>
              </a:rPr>
              <a:t>For Ongoing Understanding and Assurance</a:t>
            </a:r>
          </a:p>
          <a:p>
            <a:r>
              <a:rPr lang="en-US" sz="2100" dirty="0">
                <a:solidFill>
                  <a:schemeClr val="tx1"/>
                </a:solidFill>
              </a:rPr>
              <a:t>For K-12 Operations—Keeping individual students and staff in school</a:t>
            </a:r>
          </a:p>
          <a:p>
            <a:r>
              <a:rPr lang="en-US" sz="2100" dirty="0">
                <a:solidFill>
                  <a:schemeClr val="tx1"/>
                </a:solidFill>
              </a:rPr>
              <a:t>For Outbreak Management and Prevention</a:t>
            </a:r>
          </a:p>
        </p:txBody>
      </p:sp>
    </p:spTree>
    <p:extLst>
      <p:ext uri="{BB962C8B-B14F-4D97-AF65-F5344CB8AC3E}">
        <p14:creationId xmlns:p14="http://schemas.microsoft.com/office/powerpoint/2010/main" val="27660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6C3E35-C185-46C5-A2F0-95D6591DCBC2}"/>
              </a:ext>
            </a:extLst>
          </p:cNvPr>
          <p:cNvGraphicFramePr>
            <a:graphicFrameLocks noGrp="1"/>
          </p:cNvGraphicFramePr>
          <p:nvPr/>
        </p:nvGraphicFramePr>
        <p:xfrm>
          <a:off x="199360" y="1226127"/>
          <a:ext cx="8465318" cy="3479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421">
                  <a:extLst>
                    <a:ext uri="{9D8B030D-6E8A-4147-A177-3AD203B41FA5}">
                      <a16:colId xmlns:a16="http://schemas.microsoft.com/office/drawing/2014/main" val="1444993215"/>
                    </a:ext>
                  </a:extLst>
                </a:gridCol>
                <a:gridCol w="1640269">
                  <a:extLst>
                    <a:ext uri="{9D8B030D-6E8A-4147-A177-3AD203B41FA5}">
                      <a16:colId xmlns:a16="http://schemas.microsoft.com/office/drawing/2014/main" val="297858342"/>
                    </a:ext>
                  </a:extLst>
                </a:gridCol>
                <a:gridCol w="1621788">
                  <a:extLst>
                    <a:ext uri="{9D8B030D-6E8A-4147-A177-3AD203B41FA5}">
                      <a16:colId xmlns:a16="http://schemas.microsoft.com/office/drawing/2014/main" val="370434406"/>
                    </a:ext>
                  </a:extLst>
                </a:gridCol>
                <a:gridCol w="1948082">
                  <a:extLst>
                    <a:ext uri="{9D8B030D-6E8A-4147-A177-3AD203B41FA5}">
                      <a16:colId xmlns:a16="http://schemas.microsoft.com/office/drawing/2014/main" val="3521358850"/>
                    </a:ext>
                  </a:extLst>
                </a:gridCol>
                <a:gridCol w="2066758">
                  <a:extLst>
                    <a:ext uri="{9D8B030D-6E8A-4147-A177-3AD203B41FA5}">
                      <a16:colId xmlns:a16="http://schemas.microsoft.com/office/drawing/2014/main" val="1448319465"/>
                    </a:ext>
                  </a:extLst>
                </a:gridCol>
              </a:tblGrid>
              <a:tr h="302019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Potential K-12 School-based Testing Strategies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2921936872"/>
                  </a:ext>
                </a:extLst>
              </a:tr>
              <a:tr h="6768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at the Ready 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understanding and assurance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outbreak prevention and management*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operations (mild symptoms or those in quarantine)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55630"/>
                  </a:ext>
                </a:extLst>
              </a:tr>
              <a:tr h="249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 Case and Rationale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is preparing for the school year and wants to have testing as an option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wants to get ahead of any situation that might arise by on-boarding and training prior to the start of the school year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1251451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39900A-4D7B-4824-8147-EACF7BE593B6}"/>
              </a:ext>
            </a:extLst>
          </p:cNvPr>
          <p:cNvSpPr txBox="1"/>
          <p:nvPr/>
        </p:nvSpPr>
        <p:spPr>
          <a:xfrm>
            <a:off x="390832" y="5385008"/>
            <a:ext cx="81853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*Consult and coordinate with local health department to decide when to implement these testing approaches. In the event of an outbreak, the state-supported programs can also provide additional testing capacity, via the Testing Task Force.  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839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6C3E35-C185-46C5-A2F0-95D6591DCBC2}"/>
              </a:ext>
            </a:extLst>
          </p:cNvPr>
          <p:cNvGraphicFramePr>
            <a:graphicFrameLocks noGrp="1"/>
          </p:cNvGraphicFramePr>
          <p:nvPr/>
        </p:nvGraphicFramePr>
        <p:xfrm>
          <a:off x="199360" y="1226127"/>
          <a:ext cx="8465318" cy="3708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421">
                  <a:extLst>
                    <a:ext uri="{9D8B030D-6E8A-4147-A177-3AD203B41FA5}">
                      <a16:colId xmlns:a16="http://schemas.microsoft.com/office/drawing/2014/main" val="1444993215"/>
                    </a:ext>
                  </a:extLst>
                </a:gridCol>
                <a:gridCol w="1640269">
                  <a:extLst>
                    <a:ext uri="{9D8B030D-6E8A-4147-A177-3AD203B41FA5}">
                      <a16:colId xmlns:a16="http://schemas.microsoft.com/office/drawing/2014/main" val="297858342"/>
                    </a:ext>
                  </a:extLst>
                </a:gridCol>
                <a:gridCol w="1621788">
                  <a:extLst>
                    <a:ext uri="{9D8B030D-6E8A-4147-A177-3AD203B41FA5}">
                      <a16:colId xmlns:a16="http://schemas.microsoft.com/office/drawing/2014/main" val="370434406"/>
                    </a:ext>
                  </a:extLst>
                </a:gridCol>
                <a:gridCol w="1948082">
                  <a:extLst>
                    <a:ext uri="{9D8B030D-6E8A-4147-A177-3AD203B41FA5}">
                      <a16:colId xmlns:a16="http://schemas.microsoft.com/office/drawing/2014/main" val="3521358850"/>
                    </a:ext>
                  </a:extLst>
                </a:gridCol>
                <a:gridCol w="2066758">
                  <a:extLst>
                    <a:ext uri="{9D8B030D-6E8A-4147-A177-3AD203B41FA5}">
                      <a16:colId xmlns:a16="http://schemas.microsoft.com/office/drawing/2014/main" val="1448319465"/>
                    </a:ext>
                  </a:extLst>
                </a:gridCol>
              </a:tblGrid>
              <a:tr h="302019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Potential K-12 School-based Testing Strategies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2921936872"/>
                  </a:ext>
                </a:extLst>
              </a:tr>
              <a:tr h="6768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at the Ready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understanding and assurance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outbreak prevention and management*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operations (mild symptoms or those in quarantine)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55630"/>
                  </a:ext>
                </a:extLst>
              </a:tr>
              <a:tr h="24937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 Case and Rationale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is preparing for the school year and wants to have testing as an option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wants to get ahead of any situation that might arise by on-boarding and training prior to the start of the school year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in area with lower case rates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with members of the school community who are nervous about going back to school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leadership wants to assess case rates in schools if community case rates are rising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1251451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39900A-4D7B-4824-8147-EACF7BE593B6}"/>
              </a:ext>
            </a:extLst>
          </p:cNvPr>
          <p:cNvSpPr txBox="1"/>
          <p:nvPr/>
        </p:nvSpPr>
        <p:spPr>
          <a:xfrm>
            <a:off x="390832" y="5385008"/>
            <a:ext cx="81853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*Consult and coordinate with local health department to decide when to implement these testing approaches. In the event of an outbreak, the state-supported programs can also provide additional testing capacity, via the Testing Task Force.  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558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6C3E35-C185-46C5-A2F0-95D6591DCBC2}"/>
              </a:ext>
            </a:extLst>
          </p:cNvPr>
          <p:cNvGraphicFramePr>
            <a:graphicFrameLocks noGrp="1"/>
          </p:cNvGraphicFramePr>
          <p:nvPr/>
        </p:nvGraphicFramePr>
        <p:xfrm>
          <a:off x="250850" y="895911"/>
          <a:ext cx="8465318" cy="3730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421">
                  <a:extLst>
                    <a:ext uri="{9D8B030D-6E8A-4147-A177-3AD203B41FA5}">
                      <a16:colId xmlns:a16="http://schemas.microsoft.com/office/drawing/2014/main" val="1444993215"/>
                    </a:ext>
                  </a:extLst>
                </a:gridCol>
                <a:gridCol w="1640269">
                  <a:extLst>
                    <a:ext uri="{9D8B030D-6E8A-4147-A177-3AD203B41FA5}">
                      <a16:colId xmlns:a16="http://schemas.microsoft.com/office/drawing/2014/main" val="297858342"/>
                    </a:ext>
                  </a:extLst>
                </a:gridCol>
                <a:gridCol w="1621788">
                  <a:extLst>
                    <a:ext uri="{9D8B030D-6E8A-4147-A177-3AD203B41FA5}">
                      <a16:colId xmlns:a16="http://schemas.microsoft.com/office/drawing/2014/main" val="370434406"/>
                    </a:ext>
                  </a:extLst>
                </a:gridCol>
                <a:gridCol w="1948082">
                  <a:extLst>
                    <a:ext uri="{9D8B030D-6E8A-4147-A177-3AD203B41FA5}">
                      <a16:colId xmlns:a16="http://schemas.microsoft.com/office/drawing/2014/main" val="3521358850"/>
                    </a:ext>
                  </a:extLst>
                </a:gridCol>
                <a:gridCol w="2066758">
                  <a:extLst>
                    <a:ext uri="{9D8B030D-6E8A-4147-A177-3AD203B41FA5}">
                      <a16:colId xmlns:a16="http://schemas.microsoft.com/office/drawing/2014/main" val="1448319465"/>
                    </a:ext>
                  </a:extLst>
                </a:gridCol>
              </a:tblGrid>
              <a:tr h="30886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Potential K-12 School-based Testing Strategies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2921936872"/>
                  </a:ext>
                </a:extLst>
              </a:tr>
              <a:tr h="6921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at the Ready 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understanding and assurance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outbreak prevention and management*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operations (mild symptoms or those in quarantine)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55630"/>
                  </a:ext>
                </a:extLst>
              </a:tr>
              <a:tr h="255033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 Case and Rationale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is preparing for the school year and wants to have testing as an option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wants to get ahead of any situation that might arise by on-boarding and training prior to the start of the school year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in area with lower case rates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with members of the school community who are nervous about going back to school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leadership wants to assess case rates in schools if community case rates are rising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is in an area with a higher case rate and potentially lower vaccination rates in schools and wants to prevent outbreaks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has an active outbreak occurring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1251451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39900A-4D7B-4824-8147-EACF7BE593B6}"/>
              </a:ext>
            </a:extLst>
          </p:cNvPr>
          <p:cNvSpPr txBox="1"/>
          <p:nvPr/>
        </p:nvSpPr>
        <p:spPr>
          <a:xfrm>
            <a:off x="390832" y="5385008"/>
            <a:ext cx="81853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*Consult and coordinate with local health department to decide when to implement these testing approaches. In the event of an outbreak, the state-supported programs can also provide additional testing capacity, via the Testing Task Force.  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9502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6C3E35-C185-46C5-A2F0-95D6591DCBC2}"/>
              </a:ext>
            </a:extLst>
          </p:cNvPr>
          <p:cNvGraphicFramePr>
            <a:graphicFrameLocks noGrp="1"/>
          </p:cNvGraphicFramePr>
          <p:nvPr/>
        </p:nvGraphicFramePr>
        <p:xfrm>
          <a:off x="199360" y="895911"/>
          <a:ext cx="8465318" cy="38028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421">
                  <a:extLst>
                    <a:ext uri="{9D8B030D-6E8A-4147-A177-3AD203B41FA5}">
                      <a16:colId xmlns:a16="http://schemas.microsoft.com/office/drawing/2014/main" val="1444993215"/>
                    </a:ext>
                  </a:extLst>
                </a:gridCol>
                <a:gridCol w="1640269">
                  <a:extLst>
                    <a:ext uri="{9D8B030D-6E8A-4147-A177-3AD203B41FA5}">
                      <a16:colId xmlns:a16="http://schemas.microsoft.com/office/drawing/2014/main" val="297858342"/>
                    </a:ext>
                  </a:extLst>
                </a:gridCol>
                <a:gridCol w="1621788">
                  <a:extLst>
                    <a:ext uri="{9D8B030D-6E8A-4147-A177-3AD203B41FA5}">
                      <a16:colId xmlns:a16="http://schemas.microsoft.com/office/drawing/2014/main" val="370434406"/>
                    </a:ext>
                  </a:extLst>
                </a:gridCol>
                <a:gridCol w="1948082">
                  <a:extLst>
                    <a:ext uri="{9D8B030D-6E8A-4147-A177-3AD203B41FA5}">
                      <a16:colId xmlns:a16="http://schemas.microsoft.com/office/drawing/2014/main" val="3521358850"/>
                    </a:ext>
                  </a:extLst>
                </a:gridCol>
                <a:gridCol w="2066758">
                  <a:extLst>
                    <a:ext uri="{9D8B030D-6E8A-4147-A177-3AD203B41FA5}">
                      <a16:colId xmlns:a16="http://schemas.microsoft.com/office/drawing/2014/main" val="1448319465"/>
                    </a:ext>
                  </a:extLst>
                </a:gridCol>
              </a:tblGrid>
              <a:tr h="330738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Potential K-12 School-based Testing Strategies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2921936872"/>
                  </a:ext>
                </a:extLst>
              </a:tr>
              <a:tr h="74120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at the Ready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understanding and assurance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outbreak prevention and management*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Testing for operations (mild symptoms or those in quarantine)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55630"/>
                  </a:ext>
                </a:extLst>
              </a:tr>
              <a:tr h="27309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Use Case and Rationale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is preparing for the school year and wants to have testing as an option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LEA wants to get ahead of any situation that might arise by on-boarding and training prior to the start of the school year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in area with lower case rates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with members of the school community who are nervous about going back to school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leadership wants to assess case rates in schools if community case rates are rising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is in an area with a higher case rate and potentially lower vaccination rates in schools and wants to prevent outbreaks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has an active outbreak occurring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 wants to provide on-site access to testing for those with symptoms or those in quarantine in order to minimize school days missed</a:t>
                      </a: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1251451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39900A-4D7B-4824-8147-EACF7BE593B6}"/>
              </a:ext>
            </a:extLst>
          </p:cNvPr>
          <p:cNvSpPr txBox="1"/>
          <p:nvPr/>
        </p:nvSpPr>
        <p:spPr>
          <a:xfrm>
            <a:off x="390832" y="5385008"/>
            <a:ext cx="81853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*Consult and coordinate with local health department to decide when to implement these testing approaches. In the event of an outbreak, the state-supported programs can also provide additional testing capacity, via the Testing Task Force.  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6984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6C3E35-C185-46C5-A2F0-95D6591DCBC2}"/>
              </a:ext>
            </a:extLst>
          </p:cNvPr>
          <p:cNvGraphicFramePr>
            <a:graphicFrameLocks noGrp="1"/>
          </p:cNvGraphicFramePr>
          <p:nvPr/>
        </p:nvGraphicFramePr>
        <p:xfrm>
          <a:off x="199360" y="1371600"/>
          <a:ext cx="8465318" cy="2558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421">
                  <a:extLst>
                    <a:ext uri="{9D8B030D-6E8A-4147-A177-3AD203B41FA5}">
                      <a16:colId xmlns:a16="http://schemas.microsoft.com/office/drawing/2014/main" val="1444993215"/>
                    </a:ext>
                  </a:extLst>
                </a:gridCol>
                <a:gridCol w="1640269">
                  <a:extLst>
                    <a:ext uri="{9D8B030D-6E8A-4147-A177-3AD203B41FA5}">
                      <a16:colId xmlns:a16="http://schemas.microsoft.com/office/drawing/2014/main" val="297858342"/>
                    </a:ext>
                  </a:extLst>
                </a:gridCol>
                <a:gridCol w="1897241">
                  <a:extLst>
                    <a:ext uri="{9D8B030D-6E8A-4147-A177-3AD203B41FA5}">
                      <a16:colId xmlns:a16="http://schemas.microsoft.com/office/drawing/2014/main" val="370434406"/>
                    </a:ext>
                  </a:extLst>
                </a:gridCol>
                <a:gridCol w="1683327">
                  <a:extLst>
                    <a:ext uri="{9D8B030D-6E8A-4147-A177-3AD203B41FA5}">
                      <a16:colId xmlns:a16="http://schemas.microsoft.com/office/drawing/2014/main" val="3521358850"/>
                    </a:ext>
                  </a:extLst>
                </a:gridCol>
                <a:gridCol w="2056060">
                  <a:extLst>
                    <a:ext uri="{9D8B030D-6E8A-4147-A177-3AD203B41FA5}">
                      <a16:colId xmlns:a16="http://schemas.microsoft.com/office/drawing/2014/main" val="1448319465"/>
                    </a:ext>
                  </a:extLst>
                </a:gridCol>
              </a:tblGrid>
              <a:tr h="310483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Potential K-12 School-based Testing Strategies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2921936872"/>
                  </a:ext>
                </a:extLst>
              </a:tr>
              <a:tr h="75922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Testing at the Ready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Testing for understanding and assurance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Testing for outbreak prevention and management*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effectLst/>
                        </a:rPr>
                        <a:t>Testing for operations (mild symptoms or those in quarantine)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155630"/>
                  </a:ext>
                </a:extLst>
              </a:tr>
              <a:tr h="14885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Tag lines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“Be prepared”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“Just sign up”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“Snapshots in time”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“Checking the temperature”</a:t>
                      </a:r>
                    </a:p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“Building confidence” 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“Wrap around safety layer” </a:t>
                      </a: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“More days in school” </a:t>
                      </a: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12514511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39900A-4D7B-4824-8147-EACF7BE593B6}"/>
              </a:ext>
            </a:extLst>
          </p:cNvPr>
          <p:cNvSpPr txBox="1"/>
          <p:nvPr/>
        </p:nvSpPr>
        <p:spPr>
          <a:xfrm>
            <a:off x="390832" y="5385008"/>
            <a:ext cx="818535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*Consult and coordinate with local health department to decide when to implement these testing approaches. In the event of an outbreak, the state-supported programs can also provide additional testing capacity, via the Testing Task Force.  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62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933" y="166423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Local Public Health School Leadership and Liaison Group</a:t>
            </a:r>
            <a:br>
              <a:rPr lang="en-US" dirty="0"/>
            </a:br>
            <a:br>
              <a:rPr lang="en-US" b="0" dirty="0"/>
            </a:br>
            <a:r>
              <a:rPr lang="en-US" b="0" dirty="0"/>
              <a:t>June 11, 2021</a:t>
            </a:r>
            <a:endParaRPr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467E0B-90FA-4ABD-9F38-BF2A94BC8BED}"/>
              </a:ext>
            </a:extLst>
          </p:cNvPr>
          <p:cNvGraphicFramePr>
            <a:graphicFrameLocks noGrp="1"/>
          </p:cNvGraphicFramePr>
          <p:nvPr/>
        </p:nvGraphicFramePr>
        <p:xfrm>
          <a:off x="831273" y="1080655"/>
          <a:ext cx="7574972" cy="4644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5617">
                  <a:extLst>
                    <a:ext uri="{9D8B030D-6E8A-4147-A177-3AD203B41FA5}">
                      <a16:colId xmlns:a16="http://schemas.microsoft.com/office/drawing/2014/main" val="1268260544"/>
                    </a:ext>
                  </a:extLst>
                </a:gridCol>
                <a:gridCol w="5619355">
                  <a:extLst>
                    <a:ext uri="{9D8B030D-6E8A-4147-A177-3AD203B41FA5}">
                      <a16:colId xmlns:a16="http://schemas.microsoft.com/office/drawing/2014/main" val="1204263898"/>
                    </a:ext>
                  </a:extLst>
                </a:gridCol>
              </a:tblGrid>
              <a:tr h="59485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√   Testing at the ready</a:t>
                      </a: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3364952316"/>
                  </a:ext>
                </a:extLst>
              </a:tr>
              <a:tr h="12848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Test Type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Any type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07185248"/>
                  </a:ext>
                </a:extLst>
              </a:tr>
              <a:tr h="13706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Population tested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All unvaccinated populations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988127819"/>
                  </a:ext>
                </a:extLst>
              </a:tr>
              <a:tr h="13943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Frequency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Set up testing program in advance of school opening in order to be prepared to implement any of the following models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10329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019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467E0B-90FA-4ABD-9F38-BF2A94BC8BED}"/>
              </a:ext>
            </a:extLst>
          </p:cNvPr>
          <p:cNvGraphicFramePr>
            <a:graphicFrameLocks noGrp="1"/>
          </p:cNvGraphicFramePr>
          <p:nvPr/>
        </p:nvGraphicFramePr>
        <p:xfrm>
          <a:off x="716973" y="841664"/>
          <a:ext cx="7730835" cy="47590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857">
                  <a:extLst>
                    <a:ext uri="{9D8B030D-6E8A-4147-A177-3AD203B41FA5}">
                      <a16:colId xmlns:a16="http://schemas.microsoft.com/office/drawing/2014/main" val="1268260544"/>
                    </a:ext>
                  </a:extLst>
                </a:gridCol>
                <a:gridCol w="5734978">
                  <a:extLst>
                    <a:ext uri="{9D8B030D-6E8A-4147-A177-3AD203B41FA5}">
                      <a16:colId xmlns:a16="http://schemas.microsoft.com/office/drawing/2014/main" val="1204263898"/>
                    </a:ext>
                  </a:extLst>
                </a:gridCol>
              </a:tblGrid>
              <a:tr h="609491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√   Testing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for understanding and assurance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3364952316"/>
                  </a:ext>
                </a:extLst>
              </a:tr>
              <a:tr h="13165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Test Type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dirty="0">
                          <a:effectLst/>
                        </a:rPr>
                        <a:t>Pooled</a:t>
                      </a:r>
                      <a:r>
                        <a:rPr lang="en-US" sz="1800" dirty="0">
                          <a:effectLst/>
                        </a:rPr>
                        <a:t> PCR testing in elementary schools with reflex antigen or PCR* </a:t>
                      </a:r>
                      <a:endParaRPr lang="en-US" sz="2400" dirty="0">
                        <a:effectLst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07185248"/>
                  </a:ext>
                </a:extLst>
              </a:tr>
              <a:tr h="14043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Population tested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Universal unvaccinated pre-entry testing and/or</a:t>
                      </a:r>
                      <a:endParaRPr lang="en-US" sz="24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10-20% of elementary classrooms (pooled)</a:t>
                      </a:r>
                      <a:endParaRPr lang="en-US" sz="2400" dirty="0">
                        <a:effectLst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988127819"/>
                  </a:ext>
                </a:extLst>
              </a:tr>
              <a:tr h="14286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Frequency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Pre-entry testing once and/or</a:t>
                      </a:r>
                      <a:endParaRPr lang="en-US" sz="24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dirty="0">
                          <a:effectLst/>
                        </a:rPr>
                        <a:t>Adaptive approach</a:t>
                      </a:r>
                      <a:r>
                        <a:rPr lang="en-US" sz="1800" dirty="0">
                          <a:effectLst/>
                        </a:rPr>
                        <a:t>: weekly, every 2 weeks, or monthly, depending on community cases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10329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0484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467E0B-90FA-4ABD-9F38-BF2A94BC8BED}"/>
              </a:ext>
            </a:extLst>
          </p:cNvPr>
          <p:cNvGraphicFramePr>
            <a:graphicFrameLocks noGrp="1"/>
          </p:cNvGraphicFramePr>
          <p:nvPr/>
        </p:nvGraphicFramePr>
        <p:xfrm>
          <a:off x="716973" y="810491"/>
          <a:ext cx="8000999" cy="5183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5605">
                  <a:extLst>
                    <a:ext uri="{9D8B030D-6E8A-4147-A177-3AD203B41FA5}">
                      <a16:colId xmlns:a16="http://schemas.microsoft.com/office/drawing/2014/main" val="1268260544"/>
                    </a:ext>
                  </a:extLst>
                </a:gridCol>
                <a:gridCol w="5935394">
                  <a:extLst>
                    <a:ext uri="{9D8B030D-6E8A-4147-A177-3AD203B41FA5}">
                      <a16:colId xmlns:a16="http://schemas.microsoft.com/office/drawing/2014/main" val="1204263898"/>
                    </a:ext>
                  </a:extLst>
                </a:gridCol>
              </a:tblGrid>
              <a:tr h="743684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√   </a:t>
                      </a: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Testing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or operations (mild symptoms or those in quarantine)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3364952316"/>
                  </a:ext>
                </a:extLst>
              </a:tr>
              <a:tr h="13550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Test Type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Lab-based PCR </a:t>
                      </a:r>
                      <a:endParaRPr lang="en-US" sz="28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PCR on-site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07185248"/>
                  </a:ext>
                </a:extLst>
              </a:tr>
              <a:tr h="15743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Population tested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Staff or students with symptoms, regardless of vaccination status </a:t>
                      </a:r>
                      <a:endParaRPr lang="en-US" sz="2800" dirty="0">
                        <a:effectLst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Unvaccinated students or staff who have been exposed, and potentially to end quarantine after day 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988127819"/>
                  </a:ext>
                </a:extLst>
              </a:tr>
              <a:tr h="147047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Frequency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2000" dirty="0">
                          <a:effectLst/>
                        </a:rPr>
                        <a:t>As needed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10329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8246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467E0B-90FA-4ABD-9F38-BF2A94BC8BED}"/>
              </a:ext>
            </a:extLst>
          </p:cNvPr>
          <p:cNvGraphicFramePr>
            <a:graphicFrameLocks noGrp="1"/>
          </p:cNvGraphicFramePr>
          <p:nvPr/>
        </p:nvGraphicFramePr>
        <p:xfrm>
          <a:off x="716974" y="477982"/>
          <a:ext cx="7876308" cy="5278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3414">
                  <a:extLst>
                    <a:ext uri="{9D8B030D-6E8A-4147-A177-3AD203B41FA5}">
                      <a16:colId xmlns:a16="http://schemas.microsoft.com/office/drawing/2014/main" val="1268260544"/>
                    </a:ext>
                  </a:extLst>
                </a:gridCol>
                <a:gridCol w="5842894">
                  <a:extLst>
                    <a:ext uri="{9D8B030D-6E8A-4147-A177-3AD203B41FA5}">
                      <a16:colId xmlns:a16="http://schemas.microsoft.com/office/drawing/2014/main" val="1204263898"/>
                    </a:ext>
                  </a:extLst>
                </a:gridCol>
              </a:tblGrid>
              <a:tr h="584236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√   Testing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</a:rPr>
                        <a:t>for outbreak prevention and management**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51" marR="65051" marT="0" marB="0"/>
                </a:tc>
                <a:extLst>
                  <a:ext uri="{0D108BD9-81ED-4DB2-BD59-A6C34878D82A}">
                    <a16:rowId xmlns:a16="http://schemas.microsoft.com/office/drawing/2014/main" val="3364952316"/>
                  </a:ext>
                </a:extLst>
              </a:tr>
              <a:tr h="15662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Test Type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Lab-based PCR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Antigen on-site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Pooled PCR for outbreak prevention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PCR on-site for outbreak management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207185248"/>
                  </a:ext>
                </a:extLst>
              </a:tr>
              <a:tr h="15640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Population tested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u="sng" dirty="0">
                          <a:effectLst/>
                        </a:rPr>
                        <a:t>Prevention</a:t>
                      </a:r>
                      <a:r>
                        <a:rPr lang="en-US" sz="1800" dirty="0">
                          <a:effectLst/>
                        </a:rPr>
                        <a:t>: All unvaccinated students and staff when case rates are high or community outbreak is underway outside of school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u="sng" dirty="0">
                          <a:effectLst/>
                        </a:rPr>
                        <a:t>Management</a:t>
                      </a:r>
                      <a:r>
                        <a:rPr lang="en-US" sz="1800" dirty="0">
                          <a:effectLst/>
                        </a:rPr>
                        <a:t>: all exposed unvaccinated students and staff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988127819"/>
                  </a:ext>
                </a:extLst>
              </a:tr>
              <a:tr h="156406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Frequency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u="sng" dirty="0">
                          <a:effectLst/>
                        </a:rPr>
                        <a:t>Prevention</a:t>
                      </a:r>
                      <a:r>
                        <a:rPr lang="en-US" sz="1800" dirty="0">
                          <a:effectLst/>
                        </a:rPr>
                        <a:t>: weekly or twice weekly testing </a:t>
                      </a: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u="sng" dirty="0">
                          <a:effectLst/>
                        </a:rPr>
                        <a:t>Management</a:t>
                      </a:r>
                      <a:r>
                        <a:rPr lang="en-US" sz="1800" dirty="0">
                          <a:effectLst/>
                        </a:rPr>
                        <a:t>: testing of all exposed individuals at beginning of quarantine and potentially in order to end quarantine after day 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788" marR="48788" marT="0" marB="0"/>
                </a:tc>
                <a:extLst>
                  <a:ext uri="{0D108BD9-81ED-4DB2-BD59-A6C34878D82A}">
                    <a16:rowId xmlns:a16="http://schemas.microsoft.com/office/drawing/2014/main" val="310329464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E967634-CEF5-49AA-8128-D4F52626C3BA}"/>
              </a:ext>
            </a:extLst>
          </p:cNvPr>
          <p:cNvSpPr/>
          <p:nvPr/>
        </p:nvSpPr>
        <p:spPr>
          <a:xfrm>
            <a:off x="539844" y="6067947"/>
            <a:ext cx="8391747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**Consult and coordinate with local health department to decide when to implement these testing approaches. In the event of an outbreak, the state-supported programs can also provide additional testing capacity, via the Testing Task Force.   </a:t>
            </a:r>
          </a:p>
        </p:txBody>
      </p:sp>
    </p:spTree>
    <p:extLst>
      <p:ext uri="{BB962C8B-B14F-4D97-AF65-F5344CB8AC3E}">
        <p14:creationId xmlns:p14="http://schemas.microsoft.com/office/powerpoint/2010/main" val="1209760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50F62-9E71-4501-8BBE-BCC4EC89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Innovations for the summer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91E8C-DB33-4928-BF11-6B14017FF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Pooling</a:t>
            </a:r>
          </a:p>
          <a:p>
            <a:r>
              <a:rPr lang="en-US" sz="3200" dirty="0">
                <a:solidFill>
                  <a:schemeClr val="tx1"/>
                </a:solidFill>
              </a:rPr>
              <a:t>At-home testing</a:t>
            </a:r>
          </a:p>
          <a:p>
            <a:r>
              <a:rPr lang="en-US" sz="3200" dirty="0">
                <a:solidFill>
                  <a:schemeClr val="tx1"/>
                </a:solidFill>
              </a:rPr>
              <a:t>Right to recover programs</a:t>
            </a:r>
          </a:p>
          <a:p>
            <a:r>
              <a:rPr lang="en-US" sz="3200" dirty="0">
                <a:solidFill>
                  <a:schemeClr val="tx1"/>
                </a:solidFill>
              </a:rPr>
              <a:t>Strike teams</a:t>
            </a:r>
          </a:p>
        </p:txBody>
      </p:sp>
    </p:spTree>
    <p:extLst>
      <p:ext uri="{BB962C8B-B14F-4D97-AF65-F5344CB8AC3E}">
        <p14:creationId xmlns:p14="http://schemas.microsoft.com/office/powerpoint/2010/main" val="1601134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A019D-8CD8-4A96-8A13-E5D8C5371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0934" y="1831086"/>
            <a:ext cx="5486400" cy="178098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Testing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29618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83D5-9AB6-4708-A117-9DBD145F0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CDPH face mask guidance Beyond the Blueprint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5E775-6D41-446B-A0B5-0CA0AE5FA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Effective June 15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K-12 relevant pieces: </a:t>
            </a:r>
          </a:p>
          <a:p>
            <a:r>
              <a:rPr lang="en-US" sz="2400" dirty="0">
                <a:solidFill>
                  <a:schemeClr val="tx1"/>
                </a:solidFill>
              </a:rPr>
              <a:t>Outdoors masks are not required for general population, regardless of vaccination status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Indoors masks are required for all K-12, regardless of vaccination status, pending upcoming CDC guidance on K-12 schools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66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477" y="1682518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/>
              <a:t>CDPH </a:t>
            </a:r>
            <a:br>
              <a:rPr lang="en-US" dirty="0"/>
            </a:br>
            <a:r>
              <a:rPr lang="en-US" dirty="0"/>
              <a:t>Question &amp; Answer</a:t>
            </a:r>
            <a:br>
              <a:rPr lang="en-US" dirty="0"/>
            </a:br>
            <a:br>
              <a:rPr lang="en-US" b="0" dirty="0"/>
            </a:b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11198016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22D47D-EFF8-4ED7-BC8A-ED86D6E5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&amp; Conclude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68951-F575-43CC-B1F2-C57A53A7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84E4-2302-4C47-B9F9-069D936F3AD2}" type="datetime1">
              <a:rPr lang="en-US" smtClean="0"/>
              <a:t>6/11/2021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11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CB0E-BBA9-43BD-96E9-0C80A395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578700"/>
            <a:ext cx="8520600" cy="763600"/>
          </a:xfrm>
        </p:spPr>
        <p:txBody>
          <a:bodyPr/>
          <a:lstStyle/>
          <a:p>
            <a:r>
              <a:rPr lang="en-US" dirty="0"/>
              <a:t>Agenda for Today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AE10E-56B9-4CC9-94CB-021308E2B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408" y="819785"/>
            <a:ext cx="8520600" cy="4555200"/>
          </a:xfrm>
        </p:spPr>
        <p:txBody>
          <a:bodyPr/>
          <a:lstStyle/>
          <a:p>
            <a:pPr marL="5969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200" dirty="0"/>
          </a:p>
          <a:p>
            <a:pPr>
              <a:lnSpc>
                <a:spcPct val="100000"/>
              </a:lnSpc>
            </a:pPr>
            <a:r>
              <a:rPr lang="en-US" sz="2000" dirty="0"/>
              <a:t>Welcome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Summary of Recent COVID-19 Media Coverage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Alicia Zuniga, CDPH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Minor Consent for Contact Tracing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Shauna Olsen, CDPH</a:t>
            </a:r>
          </a:p>
          <a:p>
            <a:pPr marL="114300" indent="0">
              <a:lnSpc>
                <a:spcPct val="100000"/>
              </a:lnSpc>
              <a:buNone/>
            </a:pP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000" dirty="0"/>
              <a:t>CDPH School Updates and Q&amp;A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Dr. Naomi </a:t>
            </a:r>
            <a:r>
              <a:rPr lang="en-US" sz="1600" dirty="0" err="1"/>
              <a:t>Bardach</a:t>
            </a:r>
            <a:r>
              <a:rPr lang="en-US" sz="1600" dirty="0"/>
              <a:t>, CHHS, Safe Schools Team</a:t>
            </a:r>
          </a:p>
          <a:p>
            <a:pPr marL="5969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2000" dirty="0"/>
              <a:t>Conclude</a:t>
            </a:r>
          </a:p>
          <a:p>
            <a:pPr marL="11430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F2B0F-BCF9-4FD5-B82D-DED8838710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22425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477" y="1682518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/>
              <a:t>Summary of Recent COVID-19</a:t>
            </a:r>
            <a:br>
              <a:rPr lang="en-US" dirty="0"/>
            </a:br>
            <a:r>
              <a:rPr lang="en-US" dirty="0"/>
              <a:t>Media Coverage</a:t>
            </a:r>
            <a:br>
              <a:rPr lang="en-US" dirty="0"/>
            </a:b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899534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8ADC59A-AC72-D644-BBE2-5BF97061B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In the news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8AD6AFBA-783D-4413-A2F1-6938718DFB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9460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477" y="1682518"/>
            <a:ext cx="7772400" cy="2534919"/>
          </a:xfrm>
        </p:spPr>
        <p:txBody>
          <a:bodyPr>
            <a:normAutofit/>
          </a:bodyPr>
          <a:lstStyle/>
          <a:p>
            <a:r>
              <a:rPr lang="en-US" dirty="0"/>
              <a:t>Minor Consent for         Contact Tracing</a:t>
            </a:r>
            <a:br>
              <a:rPr lang="en-US" dirty="0"/>
            </a:b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98392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477" y="1682518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/>
              <a:t>CDPH Schools Update</a:t>
            </a:r>
            <a:br>
              <a:rPr lang="en-US" dirty="0"/>
            </a:br>
            <a:br>
              <a:rPr lang="en-US" b="0" dirty="0"/>
            </a:br>
            <a:endParaRPr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399E6-EC89-48B3-B537-4E46C9B3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CDPH interim testing guidance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890A27-0213-47B5-92C7-30959F87B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1415263"/>
            <a:ext cx="5486400" cy="384048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Released on June 7, 2021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Summary: </a:t>
            </a:r>
          </a:p>
          <a:p>
            <a:r>
              <a:rPr lang="en-US" sz="2000" dirty="0">
                <a:solidFill>
                  <a:schemeClr val="tx1"/>
                </a:solidFill>
              </a:rPr>
              <a:t>Fully vaccinated individuals do </a:t>
            </a:r>
            <a:r>
              <a:rPr lang="en-US" sz="2000" b="1" u="sng" dirty="0">
                <a:solidFill>
                  <a:schemeClr val="tx1"/>
                </a:solidFill>
              </a:rPr>
              <a:t>NOT</a:t>
            </a:r>
            <a:r>
              <a:rPr lang="en-US" sz="2000" b="1" dirty="0">
                <a:solidFill>
                  <a:schemeClr val="tx1"/>
                </a:solidFill>
              </a:rPr>
              <a:t> </a:t>
            </a:r>
            <a:r>
              <a:rPr lang="en-US" sz="2000" dirty="0">
                <a:solidFill>
                  <a:schemeClr val="tx1"/>
                </a:solidFill>
              </a:rPr>
              <a:t>need to undergo diagnostic screening testing in non-healthcare workplace settings;</a:t>
            </a:r>
          </a:p>
          <a:p>
            <a:r>
              <a:rPr lang="en-US" sz="2000" dirty="0">
                <a:solidFill>
                  <a:schemeClr val="tx1"/>
                </a:solidFill>
              </a:rPr>
              <a:t>Diagnostic testing should be considered for all individuals with symptoms or exposure to COVID-19; </a:t>
            </a:r>
          </a:p>
          <a:p>
            <a:r>
              <a:rPr lang="en-US" sz="2000" dirty="0">
                <a:solidFill>
                  <a:schemeClr val="tx1"/>
                </a:solidFill>
              </a:rPr>
              <a:t>Health plans are required to pay for testing pursuant to federal requirements;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Cadence if using screening: Weekly testing suggested if using PCR; twice weekly if using antigen. 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3A6211-9F6E-41E3-8811-F0FF7E3686A6}"/>
              </a:ext>
            </a:extLst>
          </p:cNvPr>
          <p:cNvSpPr txBox="1"/>
          <p:nvPr/>
        </p:nvSpPr>
        <p:spPr>
          <a:xfrm>
            <a:off x="457200" y="6326010"/>
            <a:ext cx="8614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https://www.cdph.ca.gov/Programs/CID/DCDC/Pages/COVID-19/Updated-COVID-19-Testing-Guidance.aspx</a:t>
            </a:r>
          </a:p>
        </p:txBody>
      </p:sp>
    </p:spTree>
    <p:extLst>
      <p:ext uri="{BB962C8B-B14F-4D97-AF65-F5344CB8AC3E}">
        <p14:creationId xmlns:p14="http://schemas.microsoft.com/office/powerpoint/2010/main" val="22527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B399E6-EC89-48B3-B537-4E46C9B3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CDPH interim testing guidance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890A27-0213-47B5-92C7-30959F87B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Additional K-12 school-specific language: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“In some settings (e.g., K-12 schools), screening testing can be used at a cadence of every 2 weeks or less frequently, to understand whether the settings have higher or lower rates of COVID-19 rates than the community, to guide decisions about safety, and to inform LHDs.”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825883-89C5-4788-97B8-3CEF31132617}"/>
              </a:ext>
            </a:extLst>
          </p:cNvPr>
          <p:cNvSpPr txBox="1"/>
          <p:nvPr/>
        </p:nvSpPr>
        <p:spPr>
          <a:xfrm>
            <a:off x="457200" y="6326010"/>
            <a:ext cx="8614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https://www.cdph.ca.gov/Programs/CID/DCDC/Pages/COVID-19/Updated-COVID-19-Testing-Guidance.aspx</a:t>
            </a:r>
          </a:p>
        </p:txBody>
      </p:sp>
    </p:spTree>
    <p:extLst>
      <p:ext uri="{BB962C8B-B14F-4D97-AF65-F5344CB8AC3E}">
        <p14:creationId xmlns:p14="http://schemas.microsoft.com/office/powerpoint/2010/main" val="198357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rame">
  <a:themeElements>
    <a:clrScheme name="CDPH">
      <a:dk1>
        <a:srgbClr val="000000"/>
      </a:dk1>
      <a:lt1>
        <a:srgbClr val="FFFFFF"/>
      </a:lt1>
      <a:dk2>
        <a:srgbClr val="373545"/>
      </a:dk2>
      <a:lt2>
        <a:srgbClr val="CEDBE6"/>
      </a:lt2>
      <a:accent1>
        <a:srgbClr val="5499D3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5B8627"/>
      </a:hlink>
      <a:folHlink>
        <a:srgbClr val="E86D1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786A4DDEEF53419CDD9008200346CF" ma:contentTypeVersion="7" ma:contentTypeDescription="Create a new document." ma:contentTypeScope="" ma:versionID="dbe9bf2cb6acd51b0f056c5b4b97c493">
  <xsd:schema xmlns:xsd="http://www.w3.org/2001/XMLSchema" xmlns:xs="http://www.w3.org/2001/XMLSchema" xmlns:p="http://schemas.microsoft.com/office/2006/metadata/properties" xmlns:ns3="6a87d57f-d85d-4c74-a804-e12f7e6ba505" targetNamespace="http://schemas.microsoft.com/office/2006/metadata/properties" ma:root="true" ma:fieldsID="033def59b2e725c0e1ab15c7291135ac" ns3:_="">
    <xsd:import namespace="6a87d57f-d85d-4c74-a804-e12f7e6ba5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87d57f-d85d-4c74-a804-e12f7e6ba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7661C2-B0E0-4E79-AF25-7E81D469938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6a87d57f-d85d-4c74-a804-e12f7e6ba505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9E026F5-1B06-4EDA-AB0E-C2E586B30E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24840C-BD4F-4B58-80E9-6326C77E09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87d57f-d85d-4c74-a804-e12f7e6ba5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19422</TotalTime>
  <Words>1820</Words>
  <Application>Microsoft Office PowerPoint</Application>
  <PresentationFormat>On-screen Show (4:3)</PresentationFormat>
  <Paragraphs>234</Paragraphs>
  <Slides>28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Calibri Light</vt:lpstr>
      <vt:lpstr>Century Gothic</vt:lpstr>
      <vt:lpstr>Symbol</vt:lpstr>
      <vt:lpstr>Wingdings 2</vt:lpstr>
      <vt:lpstr>Office Theme</vt:lpstr>
      <vt:lpstr>1_Office Theme</vt:lpstr>
      <vt:lpstr>Frame</vt:lpstr>
      <vt:lpstr>Welcome!</vt:lpstr>
      <vt:lpstr>COVID-19 Local Public Health School Leadership and Liaison Group  June 11, 2021</vt:lpstr>
      <vt:lpstr>Agenda for Today</vt:lpstr>
      <vt:lpstr>Summary of Recent COVID-19 Media Coverage </vt:lpstr>
      <vt:lpstr>In the news</vt:lpstr>
      <vt:lpstr>Minor Consent for         Contact Tracing </vt:lpstr>
      <vt:lpstr>CDPH Schools Update  </vt:lpstr>
      <vt:lpstr>CDPH interim testing guidance</vt:lpstr>
      <vt:lpstr>CDPH interim testing guidance</vt:lpstr>
      <vt:lpstr>Testing Strategy vs. Guidance</vt:lpstr>
      <vt:lpstr>Testing Strategies and Approach for School Year 2021-22</vt:lpstr>
      <vt:lpstr>Overview of Approach to Schools in 2021-22</vt:lpstr>
      <vt:lpstr>Overview of Approach to Schools in 2021-22</vt:lpstr>
      <vt:lpstr>“Testing is a tool”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Innovations for the summer</vt:lpstr>
      <vt:lpstr>Testing Questions?</vt:lpstr>
      <vt:lpstr>CDPH face mask guidance Beyond the Blueprint</vt:lpstr>
      <vt:lpstr>CDPH  Question &amp; Answer  </vt:lpstr>
      <vt:lpstr>Discussion &amp; Conclude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Samuel, Michael@CDPH</dc:creator>
  <cp:lastModifiedBy>Stevenson, Ben@CDPH</cp:lastModifiedBy>
  <cp:revision>370</cp:revision>
  <dcterms:created xsi:type="dcterms:W3CDTF">2020-03-24T02:42:46Z</dcterms:created>
  <dcterms:modified xsi:type="dcterms:W3CDTF">2021-06-11T20:48:18Z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0x01010025786A4DDEEF53419CDD9008200346CF</vt:lpwstr>
  </property>
</Properties>
</file>