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2"/>
  </p:notesMasterIdLst>
  <p:sldIdLst>
    <p:sldId id="259" r:id="rId2"/>
    <p:sldId id="258" r:id="rId3"/>
    <p:sldId id="264" r:id="rId4"/>
    <p:sldId id="268" r:id="rId5"/>
    <p:sldId id="269" r:id="rId6"/>
    <p:sldId id="266" r:id="rId7"/>
    <p:sldId id="270" r:id="rId8"/>
    <p:sldId id="262" r:id="rId9"/>
    <p:sldId id="263"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C8CF90-62AC-0955-AADC-2D11B96F13FB}" name="Snider, Shanna@CDPH" initials="SS" userId="S::shanna.snider@cdph.ca.gov::27ac40a4-f4ad-4e20-ae6e-a335ac6252e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60DB1-54E2-0DC7-6C2B-F9849500B756}" v="4" dt="2022-10-10T23:11:04.652"/>
    <p1510:client id="{63F19CEE-915B-783E-97C3-313EBF16F154}" v="607" dt="2022-10-10T15:36:54.782"/>
    <p1510:client id="{68C2408C-25F3-A306-30DD-2BEB737AF6E1}" v="4" dt="2022-10-10T23:01:41.531"/>
    <p1510:client id="{9EEBC975-8CF2-D838-64D9-818614D652FC}" v="463" dt="2022-10-10T23:40:13.963"/>
    <p1510:client id="{E523106B-628C-B5EC-B2E2-69438C7B496F}" v="70" dt="2022-10-10T17:03:28.765"/>
    <p1510:client id="{F077BB47-E2A7-D439-6A8F-54FF9E244C22}" v="474" dt="2022-10-07T21:49:29.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CB1ED-2BDA-4B27-A724-410D64DD0C66}" type="datetimeFigureOut">
              <a:t>10/10/2022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03080-5504-4E5B-8DC0-E0F77F034E50}" type="slidenum">
              <a:t>‹#›</a:t>
            </a:fld>
            <a:endParaRPr lang="en-US"/>
          </a:p>
        </p:txBody>
      </p:sp>
    </p:spTree>
    <p:extLst>
      <p:ext uri="{BB962C8B-B14F-4D97-AF65-F5344CB8AC3E}">
        <p14:creationId xmlns:p14="http://schemas.microsoft.com/office/powerpoint/2010/main" val="107436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8D9EC6-34CF-8E4D-A43F-ED95BC2B05DB}" type="slidenum">
              <a:rPr lang="en-US" smtClean="0"/>
              <a:t>1</a:t>
            </a:fld>
            <a:endParaRPr lang="en-US"/>
          </a:p>
        </p:txBody>
      </p:sp>
    </p:spTree>
    <p:extLst>
      <p:ext uri="{BB962C8B-B14F-4D97-AF65-F5344CB8AC3E}">
        <p14:creationId xmlns:p14="http://schemas.microsoft.com/office/powerpoint/2010/main" val="537772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8D9EC6-34CF-8E4D-A43F-ED95BC2B05DB}" type="slidenum">
              <a:rPr lang="en-US" smtClean="0"/>
              <a:t>2</a:t>
            </a:fld>
            <a:endParaRPr lang="en-US"/>
          </a:p>
        </p:txBody>
      </p:sp>
    </p:spTree>
    <p:extLst>
      <p:ext uri="{BB962C8B-B14F-4D97-AF65-F5344CB8AC3E}">
        <p14:creationId xmlns:p14="http://schemas.microsoft.com/office/powerpoint/2010/main" val="1504006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10/10/2022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10/10/2022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10/10/2022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10/10/2022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10/10/2022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10/10/2022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s://www.cdph.ca.gov/Programs/CID/DCDC/Pages/COVID-19/Schools-Testing-Framework-K-12-Schools--2022-23.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witter.com/Jean__Fisch/status/1576812061513854976?s=20&amp;t=QGFK2mPYECrLIBuJqMyou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absupport.powerappsportals.us/orderot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choolTesting_OperationalSupport@cdph.ca.gov" TargetMode="External"/><Relationship Id="rId2" Type="http://schemas.openxmlformats.org/officeDocument/2006/relationships/hyperlink" Target="https://forms.office.com/Pages/ResponsePage.aspx?id=URsxH9n2U0GbrFXg75ZBuN2IQJJnozpJjVuVgPSQE4NUQ0hWRFBMQ1RNN0w3Wlk1U0lMVElNU1JNOC4u"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631F-83D6-EC4A-AECC-49E5782334DE}"/>
              </a:ext>
            </a:extLst>
          </p:cNvPr>
          <p:cNvSpPr>
            <a:spLocks noGrp="1"/>
          </p:cNvSpPr>
          <p:nvPr>
            <p:ph type="ctrTitle"/>
          </p:nvPr>
        </p:nvSpPr>
        <p:spPr/>
        <p:txBody>
          <a:bodyPr>
            <a:normAutofit fontScale="90000"/>
          </a:bodyPr>
          <a:lstStyle/>
          <a:p>
            <a:pPr algn="ctr"/>
            <a:r>
              <a:rPr lang="en-US" sz="6000" b="1"/>
              <a:t>California K-12 School Testing Programs </a:t>
            </a:r>
            <a:br>
              <a:rPr lang="en-US" sz="6000" b="1"/>
            </a:br>
            <a:endParaRPr lang="en-US" sz="6000" b="1"/>
          </a:p>
        </p:txBody>
      </p:sp>
      <p:sp>
        <p:nvSpPr>
          <p:cNvPr id="3" name="Subtitle 2">
            <a:extLst>
              <a:ext uri="{FF2B5EF4-FFF2-40B4-BE49-F238E27FC236}">
                <a16:creationId xmlns:a16="http://schemas.microsoft.com/office/drawing/2014/main" id="{1BD1D87A-67FE-DD4B-8758-6F85972AE6D8}"/>
              </a:ext>
            </a:extLst>
          </p:cNvPr>
          <p:cNvSpPr>
            <a:spLocks noGrp="1"/>
          </p:cNvSpPr>
          <p:nvPr>
            <p:ph type="subTitle" idx="1"/>
          </p:nvPr>
        </p:nvSpPr>
        <p:spPr/>
        <p:txBody>
          <a:bodyPr>
            <a:normAutofit/>
          </a:bodyPr>
          <a:lstStyle/>
          <a:p>
            <a:pPr algn="ctr"/>
            <a:r>
              <a:rPr lang="en-US" sz="2800" b="1" spc="200">
                <a:solidFill>
                  <a:schemeClr val="bg1"/>
                </a:solidFill>
                <a:cs typeface="Calibri"/>
              </a:rPr>
              <a:t>October 10, 2022</a:t>
            </a:r>
          </a:p>
        </p:txBody>
      </p:sp>
      <p:pic>
        <p:nvPicPr>
          <p:cNvPr id="7" name="Picture 6">
            <a:extLst>
              <a:ext uri="{FF2B5EF4-FFF2-40B4-BE49-F238E27FC236}">
                <a16:creationId xmlns:a16="http://schemas.microsoft.com/office/drawing/2014/main" id="{92A045D8-23F3-DF49-8753-2047792C71AE}"/>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5374822"/>
            <a:ext cx="1384300" cy="1483178"/>
          </a:xfrm>
          <a:prstGeom prst="rect">
            <a:avLst/>
          </a:prstGeom>
        </p:spPr>
      </p:pic>
      <p:pic>
        <p:nvPicPr>
          <p:cNvPr id="9" name="Picture 8" descr="California Departement of Public Health logo">
            <a:extLst>
              <a:ext uri="{FF2B5EF4-FFF2-40B4-BE49-F238E27FC236}">
                <a16:creationId xmlns:a16="http://schemas.microsoft.com/office/drawing/2014/main" id="{44AFCDF7-FF22-544F-A0C8-E3AEF9A329D7}"/>
              </a:ext>
            </a:extLst>
          </p:cNvPr>
          <p:cNvPicPr>
            <a:picLocks noChangeAspect="1"/>
          </p:cNvPicPr>
          <p:nvPr/>
        </p:nvPicPr>
        <p:blipFill>
          <a:blip r:embed="rId4"/>
          <a:stretch>
            <a:fillRect/>
          </a:stretch>
        </p:blipFill>
        <p:spPr>
          <a:xfrm>
            <a:off x="10044413" y="4712018"/>
            <a:ext cx="1384300" cy="1156347"/>
          </a:xfrm>
          <a:prstGeom prst="rect">
            <a:avLst/>
          </a:prstGeom>
        </p:spPr>
      </p:pic>
      <p:pic>
        <p:nvPicPr>
          <p:cNvPr id="13" name="Picture 12">
            <a:extLst>
              <a:ext uri="{FF2B5EF4-FFF2-40B4-BE49-F238E27FC236}">
                <a16:creationId xmlns:a16="http://schemas.microsoft.com/office/drawing/2014/main" id="{2E4F730D-B160-104D-98C3-9AFE0D45143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706935" y="310083"/>
            <a:ext cx="1156347" cy="1156347"/>
          </a:xfrm>
          <a:prstGeom prst="rect">
            <a:avLst/>
          </a:prstGeom>
        </p:spPr>
      </p:pic>
    </p:spTree>
    <p:extLst>
      <p:ext uri="{BB962C8B-B14F-4D97-AF65-F5344CB8AC3E}">
        <p14:creationId xmlns:p14="http://schemas.microsoft.com/office/powerpoint/2010/main" val="2568660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4D4B-474A-C3D5-4AEB-0C9E7FE09865}"/>
              </a:ext>
            </a:extLst>
          </p:cNvPr>
          <p:cNvSpPr>
            <a:spLocks noGrp="1"/>
          </p:cNvSpPr>
          <p:nvPr>
            <p:ph type="title"/>
          </p:nvPr>
        </p:nvSpPr>
        <p:spPr/>
        <p:txBody>
          <a:bodyPr/>
          <a:lstStyle/>
          <a:p>
            <a:r>
              <a:rPr lang="en-US"/>
              <a:t>SB 1479</a:t>
            </a:r>
          </a:p>
        </p:txBody>
      </p:sp>
      <p:sp>
        <p:nvSpPr>
          <p:cNvPr id="3" name="Content Placeholder 2">
            <a:extLst>
              <a:ext uri="{FF2B5EF4-FFF2-40B4-BE49-F238E27FC236}">
                <a16:creationId xmlns:a16="http://schemas.microsoft.com/office/drawing/2014/main" id="{5C68C1E4-5AE6-6C86-E216-B4AA0974EF5A}"/>
              </a:ext>
            </a:extLst>
          </p:cNvPr>
          <p:cNvSpPr>
            <a:spLocks noGrp="1"/>
          </p:cNvSpPr>
          <p:nvPr>
            <p:ph idx="1"/>
          </p:nvPr>
        </p:nvSpPr>
        <p:spPr/>
        <p:txBody>
          <a:bodyPr/>
          <a:lstStyle/>
          <a:p>
            <a:endParaRPr lang="en-US" dirty="0"/>
          </a:p>
          <a:p>
            <a:r>
              <a:rPr lang="en-US" dirty="0"/>
              <a:t>Goes into effect Jan 1, 2023</a:t>
            </a:r>
          </a:p>
          <a:p>
            <a:r>
              <a:rPr lang="en-US" dirty="0"/>
              <a:t>Expectations for LEAs</a:t>
            </a:r>
          </a:p>
          <a:p>
            <a:r>
              <a:rPr lang="en-US" dirty="0"/>
              <a:t>Based on the 2022-23 </a:t>
            </a:r>
            <a:r>
              <a:rPr lang="en-US" dirty="0">
                <a:hlinkClick r:id="rId2"/>
              </a:rPr>
              <a:t>K-12 Testing Framework</a:t>
            </a:r>
            <a:r>
              <a:rPr lang="en-US" dirty="0"/>
              <a:t> </a:t>
            </a:r>
          </a:p>
          <a:p>
            <a:r>
              <a:rPr lang="en-US" dirty="0"/>
              <a:t>More information </a:t>
            </a:r>
            <a:r>
              <a:rPr lang="en-US"/>
              <a:t>to come, </a:t>
            </a:r>
            <a:r>
              <a:rPr lang="en-US" dirty="0"/>
              <a:t>CPDH will hold a future session on this</a:t>
            </a:r>
          </a:p>
        </p:txBody>
      </p:sp>
    </p:spTree>
    <p:extLst>
      <p:ext uri="{BB962C8B-B14F-4D97-AF65-F5344CB8AC3E}">
        <p14:creationId xmlns:p14="http://schemas.microsoft.com/office/powerpoint/2010/main" val="3109228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17A9-BFF4-3047-A642-4B63F708EC8F}"/>
              </a:ext>
            </a:extLst>
          </p:cNvPr>
          <p:cNvSpPr>
            <a:spLocks noGrp="1"/>
          </p:cNvSpPr>
          <p:nvPr>
            <p:ph type="title"/>
          </p:nvPr>
        </p:nvSpPr>
        <p:spPr>
          <a:xfrm>
            <a:off x="272923" y="1123837"/>
            <a:ext cx="2947482" cy="4601183"/>
          </a:xfrm>
        </p:spPr>
        <p:txBody>
          <a:bodyPr>
            <a:normAutofit/>
          </a:bodyPr>
          <a:lstStyle/>
          <a:p>
            <a:r>
              <a:rPr lang="en-US" b="1" cap="all" spc="200"/>
              <a:t>Agenda</a:t>
            </a:r>
          </a:p>
        </p:txBody>
      </p:sp>
      <p:pic>
        <p:nvPicPr>
          <p:cNvPr id="4" name="Picture 3">
            <a:extLst>
              <a:ext uri="{FF2B5EF4-FFF2-40B4-BE49-F238E27FC236}">
                <a16:creationId xmlns:a16="http://schemas.microsoft.com/office/drawing/2014/main" id="{EAC4B796-BD22-7649-9DBC-6160C4E3CB4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2413545" y="972803"/>
            <a:ext cx="806860" cy="835677"/>
          </a:xfrm>
          <a:prstGeom prst="rect">
            <a:avLst/>
          </a:prstGeom>
        </p:spPr>
      </p:pic>
      <p:pic>
        <p:nvPicPr>
          <p:cNvPr id="8" name="Picture 7" descr="Illustrations of people wearing protective face masks">
            <a:extLst>
              <a:ext uri="{FF2B5EF4-FFF2-40B4-BE49-F238E27FC236}">
                <a16:creationId xmlns:a16="http://schemas.microsoft.com/office/drawing/2014/main" id="{E09C17F6-935B-A14B-B37A-C17BC249A483}"/>
              </a:ext>
            </a:extLst>
          </p:cNvPr>
          <p:cNvPicPr>
            <a:picLocks noChangeAspect="1"/>
          </p:cNvPicPr>
          <p:nvPr/>
        </p:nvPicPr>
        <p:blipFill>
          <a:blip r:embed="rId4"/>
          <a:srcRect/>
          <a:stretch/>
        </p:blipFill>
        <p:spPr>
          <a:xfrm>
            <a:off x="3436434" y="759854"/>
            <a:ext cx="1113380" cy="5331854"/>
          </a:xfrm>
          <a:prstGeom prst="rect">
            <a:avLst/>
          </a:prstGeom>
        </p:spPr>
      </p:pic>
      <p:sp>
        <p:nvSpPr>
          <p:cNvPr id="9" name="Content Placeholder 8">
            <a:extLst>
              <a:ext uri="{FF2B5EF4-FFF2-40B4-BE49-F238E27FC236}">
                <a16:creationId xmlns:a16="http://schemas.microsoft.com/office/drawing/2014/main" id="{04E8429C-1BE7-4E62-B674-39A8AF2E3FD7}"/>
              </a:ext>
            </a:extLst>
          </p:cNvPr>
          <p:cNvSpPr txBox="1">
            <a:spLocks noGrp="1"/>
          </p:cNvSpPr>
          <p:nvPr>
            <p:ph idx="1"/>
          </p:nvPr>
        </p:nvSpPr>
        <p:spPr>
          <a:xfrm>
            <a:off x="4549814" y="1908826"/>
            <a:ext cx="7426157" cy="6431504"/>
          </a:xfrm>
          <a:prstGeom prst="rect">
            <a:avLst/>
          </a:prstGeom>
          <a:noFill/>
        </p:spPr>
        <p:txBody>
          <a:bodyPr wrap="square" rtlCol="0">
            <a:spAutoFit/>
          </a:bodyPr>
          <a:lstStyle/>
          <a:p>
            <a:pPr marL="0" indent="0">
              <a:buNone/>
            </a:pPr>
            <a:endParaRPr lang="en-US" sz="1800">
              <a:solidFill>
                <a:srgbClr val="002060"/>
              </a:solidFill>
            </a:endParaRPr>
          </a:p>
          <a:p>
            <a:pPr marL="342900" indent="-342900">
              <a:spcBef>
                <a:spcPts val="0"/>
              </a:spcBef>
              <a:spcAft>
                <a:spcPts val="825"/>
              </a:spcAft>
              <a:buSzPts val="1000"/>
              <a:buFont typeface="Symbol" panose="05050102010706020507" pitchFamily="18" charset="2"/>
              <a:buChar char=""/>
              <a:tabLst>
                <a:tab pos="457200" algn="l"/>
              </a:tabLst>
            </a:pPr>
            <a:r>
              <a:rPr lang="en-US" sz="2400" b="1">
                <a:solidFill>
                  <a:srgbClr val="000000"/>
                </a:solidFill>
                <a:ea typeface="Times New Roman" panose="02020603050405020304" pitchFamily="18" charset="0"/>
              </a:rPr>
              <a:t>OTC Return from Break</a:t>
            </a:r>
          </a:p>
          <a:p>
            <a:pPr marL="342900" indent="-342900">
              <a:spcBef>
                <a:spcPts val="0"/>
              </a:spcBef>
              <a:spcAft>
                <a:spcPts val="825"/>
              </a:spcAft>
              <a:buSzPts val="1000"/>
              <a:buFont typeface="Symbol" panose="05050102010706020507" pitchFamily="18" charset="2"/>
              <a:buChar char=""/>
              <a:tabLst>
                <a:tab pos="457200" algn="l"/>
              </a:tabLst>
            </a:pPr>
            <a:r>
              <a:rPr lang="en-US" sz="2400" b="1">
                <a:solidFill>
                  <a:srgbClr val="000000"/>
                </a:solidFill>
                <a:ea typeface="Calibri" panose="020F0502020204030204" pitchFamily="34" charset="0"/>
              </a:rPr>
              <a:t>Personnel Support</a:t>
            </a:r>
            <a:endParaRPr lang="en-US" sz="2400" b="1">
              <a:solidFill>
                <a:srgbClr val="000000"/>
              </a:solidFill>
              <a:effectLst/>
              <a:ea typeface="Calibri" panose="020F0502020204030204" pitchFamily="34" charset="0"/>
            </a:endParaRPr>
          </a:p>
          <a:p>
            <a:pPr marL="342900" indent="-342900">
              <a:spcBef>
                <a:spcPts val="0"/>
              </a:spcBef>
              <a:spcAft>
                <a:spcPts val="825"/>
              </a:spcAft>
              <a:buSzPts val="1000"/>
              <a:buFont typeface="Symbol" panose="05050102010706020507" pitchFamily="18" charset="2"/>
              <a:buChar char=""/>
            </a:pPr>
            <a:r>
              <a:rPr lang="en-US" sz="2400" b="1">
                <a:solidFill>
                  <a:srgbClr val="000000"/>
                </a:solidFill>
              </a:rPr>
              <a:t>SB 1479</a:t>
            </a:r>
          </a:p>
          <a:p>
            <a:pPr marL="0" indent="0">
              <a:spcBef>
                <a:spcPts val="0"/>
              </a:spcBef>
              <a:spcAft>
                <a:spcPts val="825"/>
              </a:spcAft>
              <a:buSzPts val="1000"/>
              <a:buNone/>
            </a:pPr>
            <a:endParaRPr lang="en-US" sz="2400" b="1">
              <a:solidFill>
                <a:srgbClr val="000000"/>
              </a:solidFill>
              <a:ea typeface="Times New Roman" panose="02020603050405020304" pitchFamily="18" charset="0"/>
            </a:endParaRPr>
          </a:p>
          <a:p>
            <a:pPr marL="342900" indent="-342900">
              <a:spcBef>
                <a:spcPts val="0"/>
              </a:spcBef>
              <a:spcAft>
                <a:spcPts val="825"/>
              </a:spcAft>
              <a:buSzPts val="1000"/>
              <a:buFont typeface="Symbol" panose="05050102010706020507" pitchFamily="18" charset="2"/>
              <a:buChar char=""/>
            </a:pPr>
            <a:endParaRPr lang="en-US" sz="2400" b="1">
              <a:solidFill>
                <a:srgbClr val="000000"/>
              </a:solidFill>
              <a:effectLst/>
              <a:ea typeface="Times New Roman" panose="02020603050405020304" pitchFamily="18" charset="0"/>
            </a:endParaRPr>
          </a:p>
          <a:p>
            <a:pPr>
              <a:buFont typeface="Wingdings" pitchFamily="18" charset="2"/>
              <a:buChar char="§"/>
            </a:pPr>
            <a:endParaRPr lang="en-US" b="1">
              <a:solidFill>
                <a:srgbClr val="002060"/>
              </a:solidFill>
              <a:latin typeface="+mj-lt"/>
            </a:endParaRPr>
          </a:p>
          <a:p>
            <a:pPr>
              <a:spcBef>
                <a:spcPts val="0"/>
              </a:spcBef>
            </a:pPr>
            <a:endParaRPr lang="en-US" b="1">
              <a:solidFill>
                <a:schemeClr val="tx1"/>
              </a:solidFill>
              <a:latin typeface="+mj-lt"/>
            </a:endParaRPr>
          </a:p>
          <a:p>
            <a:pPr>
              <a:spcBef>
                <a:spcPts val="0"/>
              </a:spcBef>
            </a:pPr>
            <a:endParaRPr lang="en-US" b="1">
              <a:solidFill>
                <a:srgbClr val="000000"/>
              </a:solidFill>
              <a:latin typeface="+mj-lt"/>
            </a:endParaRPr>
          </a:p>
          <a:p>
            <a:pPr>
              <a:spcBef>
                <a:spcPts val="0"/>
              </a:spcBef>
            </a:pPr>
            <a:endParaRPr lang="en-US" b="1">
              <a:solidFill>
                <a:srgbClr val="000000"/>
              </a:solidFill>
            </a:endParaRPr>
          </a:p>
          <a:p>
            <a:pPr>
              <a:buFont typeface="Wingdings" panose="05000000000000000000" pitchFamily="2" charset="2"/>
              <a:buChar char="§"/>
            </a:pPr>
            <a:endParaRPr lang="en-US" b="1">
              <a:solidFill>
                <a:srgbClr val="000000"/>
              </a:solidFill>
            </a:endParaRPr>
          </a:p>
          <a:p>
            <a:pPr marL="0" indent="0">
              <a:buNone/>
            </a:pPr>
            <a:endParaRPr lang="en-US" b="1">
              <a:solidFill>
                <a:srgbClr val="002060"/>
              </a:solidFill>
            </a:endParaRPr>
          </a:p>
          <a:p>
            <a:pPr>
              <a:buFont typeface="Wingdings" panose="05000000000000000000" pitchFamily="2" charset="2"/>
              <a:buChar char="§"/>
            </a:pPr>
            <a:endParaRPr lang="en-US" sz="3200" b="1">
              <a:solidFill>
                <a:srgbClr val="002060"/>
              </a:solidFill>
            </a:endParaRPr>
          </a:p>
          <a:p>
            <a:pPr>
              <a:buFont typeface="Wingdings" panose="05000000000000000000" pitchFamily="2" charset="2"/>
              <a:buChar char="§"/>
            </a:pPr>
            <a:endParaRPr lang="en-US" sz="3200" b="1">
              <a:solidFill>
                <a:srgbClr val="002060"/>
              </a:solidFill>
            </a:endParaRPr>
          </a:p>
          <a:p>
            <a:pPr marL="0" indent="0">
              <a:buNone/>
            </a:pPr>
            <a:endParaRPr lang="en-US" sz="3200" b="1">
              <a:solidFill>
                <a:srgbClr val="002060"/>
              </a:solidFill>
            </a:endParaRPr>
          </a:p>
        </p:txBody>
      </p:sp>
      <p:pic>
        <p:nvPicPr>
          <p:cNvPr id="6" name="Picture 5" descr="California Departement of Public Health logo">
            <a:extLst>
              <a:ext uri="{FF2B5EF4-FFF2-40B4-BE49-F238E27FC236}">
                <a16:creationId xmlns:a16="http://schemas.microsoft.com/office/drawing/2014/main" id="{31CD8BC8-2503-E76B-CA0F-1FCF3D2CF981}"/>
              </a:ext>
            </a:extLst>
          </p:cNvPr>
          <p:cNvPicPr>
            <a:picLocks noChangeAspect="1"/>
          </p:cNvPicPr>
          <p:nvPr/>
        </p:nvPicPr>
        <p:blipFill>
          <a:blip r:embed="rId5"/>
          <a:stretch>
            <a:fillRect/>
          </a:stretch>
        </p:blipFill>
        <p:spPr>
          <a:xfrm>
            <a:off x="10234913" y="5271612"/>
            <a:ext cx="1384300" cy="1156347"/>
          </a:xfrm>
          <a:prstGeom prst="rect">
            <a:avLst/>
          </a:prstGeom>
        </p:spPr>
      </p:pic>
    </p:spTree>
    <p:extLst>
      <p:ext uri="{BB962C8B-B14F-4D97-AF65-F5344CB8AC3E}">
        <p14:creationId xmlns:p14="http://schemas.microsoft.com/office/powerpoint/2010/main" val="384448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3606-C624-150B-054C-5891BDF7E72D}"/>
              </a:ext>
            </a:extLst>
          </p:cNvPr>
          <p:cNvSpPr>
            <a:spLocks noGrp="1"/>
          </p:cNvSpPr>
          <p:nvPr>
            <p:ph type="title"/>
          </p:nvPr>
        </p:nvSpPr>
        <p:spPr/>
        <p:txBody>
          <a:bodyPr/>
          <a:lstStyle/>
          <a:p>
            <a:r>
              <a:rPr lang="en-US"/>
              <a:t>Return from Break OTC Tests</a:t>
            </a:r>
          </a:p>
        </p:txBody>
      </p:sp>
      <p:sp>
        <p:nvSpPr>
          <p:cNvPr id="3" name="Content Placeholder 2">
            <a:extLst>
              <a:ext uri="{FF2B5EF4-FFF2-40B4-BE49-F238E27FC236}">
                <a16:creationId xmlns:a16="http://schemas.microsoft.com/office/drawing/2014/main" id="{D2872AF3-3E81-69BE-D598-0544559C3C4C}"/>
              </a:ext>
            </a:extLst>
          </p:cNvPr>
          <p:cNvSpPr>
            <a:spLocks noGrp="1"/>
          </p:cNvSpPr>
          <p:nvPr>
            <p:ph idx="1"/>
          </p:nvPr>
        </p:nvSpPr>
        <p:spPr>
          <a:xfrm>
            <a:off x="3711117" y="1122900"/>
            <a:ext cx="7315200" cy="5120640"/>
          </a:xfrm>
        </p:spPr>
        <p:txBody>
          <a:bodyPr/>
          <a:lstStyle/>
          <a:p>
            <a:pPr marL="0" indent="0">
              <a:buNone/>
            </a:pPr>
            <a:r>
              <a:rPr lang="en-US">
                <a:ea typeface="+mn-lt"/>
                <a:cs typeface="+mn-lt"/>
              </a:rPr>
              <a:t>CDPH is continues to provide access to no-cost, over-the-counter (OTC) antigen tests to all California Schools</a:t>
            </a:r>
          </a:p>
          <a:p>
            <a:pPr marL="0" indent="0">
              <a:buNone/>
            </a:pPr>
            <a:r>
              <a:rPr lang="en-US">
                <a:ea typeface="+mn-lt"/>
                <a:cs typeface="+mn-lt"/>
              </a:rPr>
              <a:t>Encourage all students and staff to test for COVID-19 before they return to school following break</a:t>
            </a:r>
            <a:endParaRPr lang="en-US"/>
          </a:p>
          <a:p>
            <a:pPr marL="0" indent="0">
              <a:buNone/>
            </a:pPr>
            <a:r>
              <a:rPr lang="en-US">
                <a:ea typeface="+mn-lt"/>
                <a:cs typeface="+mn-lt"/>
              </a:rPr>
              <a:t>Upcoming breaks: </a:t>
            </a:r>
          </a:p>
          <a:p>
            <a:pPr marL="342900" indent="-342900"/>
            <a:r>
              <a:rPr lang="en-US">
                <a:ea typeface="+mn-lt"/>
                <a:cs typeface="+mn-lt"/>
              </a:rPr>
              <a:t>Fall Break in October</a:t>
            </a:r>
          </a:p>
          <a:p>
            <a:pPr marL="342900" indent="-342900"/>
            <a:r>
              <a:rPr lang="en-US">
                <a:ea typeface="+mn-lt"/>
                <a:cs typeface="+mn-lt"/>
              </a:rPr>
              <a:t>Thanksgiving Break</a:t>
            </a:r>
          </a:p>
          <a:p>
            <a:pPr marL="342900" indent="-342900"/>
            <a:r>
              <a:rPr lang="en-US">
                <a:ea typeface="+mn-lt"/>
                <a:cs typeface="+mn-lt"/>
              </a:rPr>
              <a:t>Winter Break</a:t>
            </a:r>
            <a:endParaRPr lang="en-US"/>
          </a:p>
          <a:p>
            <a:pPr marL="0" indent="0">
              <a:buNone/>
            </a:pPr>
            <a:r>
              <a:rPr lang="en-US">
                <a:ea typeface="+mn-lt"/>
                <a:cs typeface="+mn-lt"/>
              </a:rPr>
              <a:t>While at-home testing is not required, testing remains a critical safety measure to reduce the possibility of an early 2023 surge.   </a:t>
            </a:r>
            <a:endParaRPr lang="en-US"/>
          </a:p>
          <a:p>
            <a:pPr marL="0" indent="0">
              <a:buNone/>
            </a:pPr>
            <a:endParaRPr lang="en-US"/>
          </a:p>
          <a:p>
            <a:endParaRPr lang="en-US"/>
          </a:p>
          <a:p>
            <a:endParaRPr lang="en-US"/>
          </a:p>
        </p:txBody>
      </p:sp>
      <p:pic>
        <p:nvPicPr>
          <p:cNvPr id="5" name="Picture 4" descr="California Departement of Public Health logo">
            <a:extLst>
              <a:ext uri="{FF2B5EF4-FFF2-40B4-BE49-F238E27FC236}">
                <a16:creationId xmlns:a16="http://schemas.microsoft.com/office/drawing/2014/main" id="{B9F10A33-B124-9969-F8EC-AD5D177F6DFC}"/>
              </a:ext>
            </a:extLst>
          </p:cNvPr>
          <p:cNvPicPr>
            <a:picLocks noChangeAspect="1"/>
          </p:cNvPicPr>
          <p:nvPr/>
        </p:nvPicPr>
        <p:blipFill>
          <a:blip r:embed="rId2"/>
          <a:stretch>
            <a:fillRect/>
          </a:stretch>
        </p:blipFill>
        <p:spPr>
          <a:xfrm>
            <a:off x="10139663" y="5259705"/>
            <a:ext cx="1384300" cy="1156347"/>
          </a:xfrm>
          <a:prstGeom prst="rect">
            <a:avLst/>
          </a:prstGeom>
        </p:spPr>
      </p:pic>
    </p:spTree>
    <p:extLst>
      <p:ext uri="{BB962C8B-B14F-4D97-AF65-F5344CB8AC3E}">
        <p14:creationId xmlns:p14="http://schemas.microsoft.com/office/powerpoint/2010/main" val="354150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0F53-190F-EA9B-08CB-89038E33DB11}"/>
              </a:ext>
            </a:extLst>
          </p:cNvPr>
          <p:cNvSpPr>
            <a:spLocks noGrp="1"/>
          </p:cNvSpPr>
          <p:nvPr>
            <p:ph type="title"/>
          </p:nvPr>
        </p:nvSpPr>
        <p:spPr/>
        <p:txBody>
          <a:bodyPr/>
          <a:lstStyle/>
          <a:p>
            <a:r>
              <a:rPr lang="en-US"/>
              <a:t>European COVID-19 Case Rates</a:t>
            </a:r>
          </a:p>
        </p:txBody>
      </p:sp>
      <p:pic>
        <p:nvPicPr>
          <p:cNvPr id="4" name="Picture 4">
            <a:extLst>
              <a:ext uri="{FF2B5EF4-FFF2-40B4-BE49-F238E27FC236}">
                <a16:creationId xmlns:a16="http://schemas.microsoft.com/office/drawing/2014/main" id="{62B2AD7D-C756-A66B-7F95-C751F5371004}"/>
              </a:ext>
            </a:extLst>
          </p:cNvPr>
          <p:cNvPicPr>
            <a:picLocks noGrp="1" noChangeAspect="1"/>
          </p:cNvPicPr>
          <p:nvPr>
            <p:ph idx="1"/>
          </p:nvPr>
        </p:nvPicPr>
        <p:blipFill>
          <a:blip r:embed="rId2"/>
          <a:stretch>
            <a:fillRect/>
          </a:stretch>
        </p:blipFill>
        <p:spPr>
          <a:xfrm>
            <a:off x="4354282" y="898795"/>
            <a:ext cx="7315200" cy="4110545"/>
          </a:xfrm>
        </p:spPr>
      </p:pic>
      <p:sp>
        <p:nvSpPr>
          <p:cNvPr id="3" name="TextBox 2">
            <a:extLst>
              <a:ext uri="{FF2B5EF4-FFF2-40B4-BE49-F238E27FC236}">
                <a16:creationId xmlns:a16="http://schemas.microsoft.com/office/drawing/2014/main" id="{3351043A-5349-A374-57DE-99BF2519CCEA}"/>
              </a:ext>
            </a:extLst>
          </p:cNvPr>
          <p:cNvSpPr txBox="1"/>
          <p:nvPr/>
        </p:nvSpPr>
        <p:spPr>
          <a:xfrm>
            <a:off x="6473092" y="5486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Figure by </a:t>
            </a:r>
            <a:r>
              <a:rPr lang="en-US" dirty="0">
                <a:hlinkClick r:id="rId3"/>
              </a:rPr>
              <a:t>Jean Fisch</a:t>
            </a:r>
            <a:endParaRPr lang="en-US"/>
          </a:p>
        </p:txBody>
      </p:sp>
    </p:spTree>
    <p:extLst>
      <p:ext uri="{BB962C8B-B14F-4D97-AF65-F5344CB8AC3E}">
        <p14:creationId xmlns:p14="http://schemas.microsoft.com/office/powerpoint/2010/main" val="372124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E377-530A-A4E7-8AD6-ED10248EE8AA}"/>
              </a:ext>
            </a:extLst>
          </p:cNvPr>
          <p:cNvSpPr>
            <a:spLocks noGrp="1"/>
          </p:cNvSpPr>
          <p:nvPr>
            <p:ph type="title"/>
          </p:nvPr>
        </p:nvSpPr>
        <p:spPr>
          <a:xfrm>
            <a:off x="252919" y="1123837"/>
            <a:ext cx="3160393" cy="4601183"/>
          </a:xfrm>
        </p:spPr>
        <p:txBody>
          <a:bodyPr>
            <a:normAutofit/>
          </a:bodyPr>
          <a:lstStyle/>
          <a:p>
            <a:r>
              <a:rPr lang="en-US" sz="3000"/>
              <a:t>Wastewater COVID-19 rates in </a:t>
            </a:r>
            <a:r>
              <a:rPr lang="en-US" sz="3000" err="1"/>
              <a:t>Massachussettss</a:t>
            </a:r>
          </a:p>
        </p:txBody>
      </p:sp>
      <p:pic>
        <p:nvPicPr>
          <p:cNvPr id="4" name="Picture 4">
            <a:extLst>
              <a:ext uri="{FF2B5EF4-FFF2-40B4-BE49-F238E27FC236}">
                <a16:creationId xmlns:a16="http://schemas.microsoft.com/office/drawing/2014/main" id="{C59D0018-2F2D-87D4-52BA-AD9770F3A87F}"/>
              </a:ext>
            </a:extLst>
          </p:cNvPr>
          <p:cNvPicPr>
            <a:picLocks noGrp="1" noChangeAspect="1"/>
          </p:cNvPicPr>
          <p:nvPr>
            <p:ph idx="1"/>
          </p:nvPr>
        </p:nvPicPr>
        <p:blipFill>
          <a:blip r:embed="rId2"/>
          <a:stretch>
            <a:fillRect/>
          </a:stretch>
        </p:blipFill>
        <p:spPr>
          <a:xfrm>
            <a:off x="4007801" y="864108"/>
            <a:ext cx="7038133" cy="5120640"/>
          </a:xfrm>
        </p:spPr>
      </p:pic>
      <p:sp>
        <p:nvSpPr>
          <p:cNvPr id="3" name="TextBox 2">
            <a:extLst>
              <a:ext uri="{FF2B5EF4-FFF2-40B4-BE49-F238E27FC236}">
                <a16:creationId xmlns:a16="http://schemas.microsoft.com/office/drawing/2014/main" id="{AF10476E-501E-ACF0-EFD7-990EAF1CDEEF}"/>
              </a:ext>
            </a:extLst>
          </p:cNvPr>
          <p:cNvSpPr txBox="1"/>
          <p:nvPr/>
        </p:nvSpPr>
        <p:spPr>
          <a:xfrm>
            <a:off x="3850342" y="6147547"/>
            <a:ext cx="79763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808080"/>
                </a:solidFill>
                <a:latin typeface="Arial"/>
                <a:ea typeface="Arial"/>
                <a:cs typeface="Arial"/>
              </a:rPr>
              <a:t>Wastewater COVID-19 Tracking | Massachusetts Water Resources Authority</a:t>
            </a:r>
            <a:endParaRPr lang="en-US"/>
          </a:p>
        </p:txBody>
      </p:sp>
    </p:spTree>
    <p:extLst>
      <p:ext uri="{BB962C8B-B14F-4D97-AF65-F5344CB8AC3E}">
        <p14:creationId xmlns:p14="http://schemas.microsoft.com/office/powerpoint/2010/main" val="285348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3606-C624-150B-054C-5891BDF7E72D}"/>
              </a:ext>
            </a:extLst>
          </p:cNvPr>
          <p:cNvSpPr>
            <a:spLocks noGrp="1"/>
          </p:cNvSpPr>
          <p:nvPr>
            <p:ph type="title"/>
          </p:nvPr>
        </p:nvSpPr>
        <p:spPr/>
        <p:txBody>
          <a:bodyPr>
            <a:normAutofit/>
          </a:bodyPr>
          <a:lstStyle/>
          <a:p>
            <a:r>
              <a:rPr lang="en-US" sz="2800"/>
              <a:t>Return from Thanksgiving/fall break</a:t>
            </a:r>
          </a:p>
        </p:txBody>
      </p:sp>
      <p:sp>
        <p:nvSpPr>
          <p:cNvPr id="3" name="Content Placeholder 2">
            <a:extLst>
              <a:ext uri="{FF2B5EF4-FFF2-40B4-BE49-F238E27FC236}">
                <a16:creationId xmlns:a16="http://schemas.microsoft.com/office/drawing/2014/main" id="{D2872AF3-3E81-69BE-D598-0544559C3C4C}"/>
              </a:ext>
            </a:extLst>
          </p:cNvPr>
          <p:cNvSpPr>
            <a:spLocks noGrp="1"/>
          </p:cNvSpPr>
          <p:nvPr>
            <p:ph idx="1"/>
          </p:nvPr>
        </p:nvSpPr>
        <p:spPr>
          <a:xfrm>
            <a:off x="3826136" y="864108"/>
            <a:ext cx="7315200" cy="5120640"/>
          </a:xfrm>
        </p:spPr>
        <p:txBody>
          <a:bodyPr>
            <a:normAutofit/>
          </a:bodyPr>
          <a:lstStyle/>
          <a:p>
            <a:pPr marL="0" indent="0">
              <a:buNone/>
            </a:pPr>
            <a:endParaRPr lang="en-US"/>
          </a:p>
          <a:p>
            <a:pPr marL="0" indent="0">
              <a:buNone/>
            </a:pPr>
            <a:r>
              <a:rPr lang="en-US" b="1"/>
              <a:t>For Tests Needed for Return from Thanksgiving/fall break:</a:t>
            </a:r>
          </a:p>
          <a:p>
            <a:r>
              <a:rPr lang="en-US">
                <a:ea typeface="+mn-lt"/>
                <a:cs typeface="+mn-lt"/>
              </a:rPr>
              <a:t>Public schools (districts and charter schools) and private schools can request tests for return from Thanksgiving/fall break directly from CDPH using the OTC Order Form.</a:t>
            </a:r>
            <a:endParaRPr lang="en-US"/>
          </a:p>
          <a:p>
            <a:r>
              <a:rPr lang="en-US" u="sng">
                <a:ea typeface="+mn-lt"/>
                <a:cs typeface="+mn-lt"/>
                <a:hlinkClick r:id="rId2"/>
              </a:rPr>
              <a:t>https://labsupport.powerappsportals.us/orderotc/</a:t>
            </a:r>
            <a:r>
              <a:rPr lang="en-US">
                <a:ea typeface="+mn-lt"/>
                <a:cs typeface="+mn-lt"/>
              </a:rPr>
              <a:t>  </a:t>
            </a:r>
          </a:p>
          <a:p>
            <a:r>
              <a:rPr lang="en-US">
                <a:ea typeface="+mn-lt"/>
                <a:cs typeface="+mn-lt"/>
              </a:rPr>
              <a:t>Schools should request two tests per student and staff, (test kits often have two tests per kit). </a:t>
            </a:r>
          </a:p>
          <a:p>
            <a:r>
              <a:rPr lang="en-US" b="1">
                <a:ea typeface="+mn-lt"/>
                <a:cs typeface="+mn-lt"/>
              </a:rPr>
              <a:t>Place the Thanksgiving/fall break test order no later than Friday, October 21, 2022.  </a:t>
            </a:r>
            <a:endParaRPr lang="en-US">
              <a:ea typeface="+mn-lt"/>
              <a:cs typeface="+mn-lt"/>
            </a:endParaRPr>
          </a:p>
          <a:p>
            <a:pPr marL="0" indent="0">
              <a:buNone/>
            </a:pPr>
            <a:endParaRPr lang="en-US"/>
          </a:p>
          <a:p>
            <a:endParaRPr lang="en-US"/>
          </a:p>
          <a:p>
            <a:endParaRPr lang="en-US"/>
          </a:p>
        </p:txBody>
      </p:sp>
      <p:pic>
        <p:nvPicPr>
          <p:cNvPr id="5" name="Picture 4" descr="California Departement of Public Health logo">
            <a:extLst>
              <a:ext uri="{FF2B5EF4-FFF2-40B4-BE49-F238E27FC236}">
                <a16:creationId xmlns:a16="http://schemas.microsoft.com/office/drawing/2014/main" id="{B9F10A33-B124-9969-F8EC-AD5D177F6DFC}"/>
              </a:ext>
            </a:extLst>
          </p:cNvPr>
          <p:cNvPicPr>
            <a:picLocks noChangeAspect="1"/>
          </p:cNvPicPr>
          <p:nvPr/>
        </p:nvPicPr>
        <p:blipFill>
          <a:blip r:embed="rId3"/>
          <a:stretch>
            <a:fillRect/>
          </a:stretch>
        </p:blipFill>
        <p:spPr>
          <a:xfrm>
            <a:off x="10139663" y="5259705"/>
            <a:ext cx="1384300" cy="1156347"/>
          </a:xfrm>
          <a:prstGeom prst="rect">
            <a:avLst/>
          </a:prstGeom>
        </p:spPr>
      </p:pic>
    </p:spTree>
    <p:extLst>
      <p:ext uri="{BB962C8B-B14F-4D97-AF65-F5344CB8AC3E}">
        <p14:creationId xmlns:p14="http://schemas.microsoft.com/office/powerpoint/2010/main" val="370466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897B1-5736-185B-C554-D93802836C72}"/>
              </a:ext>
            </a:extLst>
          </p:cNvPr>
          <p:cNvSpPr>
            <a:spLocks noGrp="1"/>
          </p:cNvSpPr>
          <p:nvPr>
            <p:ph type="title"/>
          </p:nvPr>
        </p:nvSpPr>
        <p:spPr/>
        <p:txBody>
          <a:bodyPr/>
          <a:lstStyle/>
          <a:p>
            <a:r>
              <a:rPr lang="en-US">
                <a:ea typeface="+mj-lt"/>
                <a:cs typeface="+mj-lt"/>
              </a:rPr>
              <a:t>Return from Winter Break</a:t>
            </a:r>
            <a:endParaRPr lang="en-US"/>
          </a:p>
        </p:txBody>
      </p:sp>
      <p:sp>
        <p:nvSpPr>
          <p:cNvPr id="3" name="Content Placeholder 2">
            <a:extLst>
              <a:ext uri="{FF2B5EF4-FFF2-40B4-BE49-F238E27FC236}">
                <a16:creationId xmlns:a16="http://schemas.microsoft.com/office/drawing/2014/main" id="{2A6316DC-D3EF-8091-6636-07424CCB3463}"/>
              </a:ext>
            </a:extLst>
          </p:cNvPr>
          <p:cNvSpPr>
            <a:spLocks noGrp="1"/>
          </p:cNvSpPr>
          <p:nvPr>
            <p:ph idx="1"/>
          </p:nvPr>
        </p:nvSpPr>
        <p:spPr/>
        <p:txBody>
          <a:bodyPr/>
          <a:lstStyle/>
          <a:p>
            <a:pPr marL="0" indent="0">
              <a:buNone/>
            </a:pPr>
            <a:r>
              <a:rPr lang="en-US">
                <a:ea typeface="+mn-lt"/>
                <a:cs typeface="+mn-lt"/>
              </a:rPr>
              <a:t>Last year in November we faced delays in direct shipping to schools</a:t>
            </a:r>
          </a:p>
          <a:p>
            <a:pPr marL="0" indent="0">
              <a:buNone/>
            </a:pPr>
            <a:r>
              <a:rPr lang="en-US">
                <a:ea typeface="+mn-lt"/>
                <a:cs typeface="+mn-lt"/>
              </a:rPr>
              <a:t>- due to inclement weather</a:t>
            </a:r>
          </a:p>
          <a:p>
            <a:pPr marL="0" indent="0">
              <a:buNone/>
            </a:pPr>
            <a:r>
              <a:rPr lang="en-US">
                <a:ea typeface="+mn-lt"/>
                <a:cs typeface="+mn-lt"/>
              </a:rPr>
              <a:t>- delivery slow-downs associated with holiday deliveries</a:t>
            </a:r>
          </a:p>
          <a:p>
            <a:pPr marL="0" indent="0">
              <a:buNone/>
            </a:pPr>
            <a:endParaRPr lang="en-US"/>
          </a:p>
          <a:p>
            <a:pPr marL="0" indent="0">
              <a:buNone/>
            </a:pPr>
            <a:r>
              <a:rPr lang="en-US">
                <a:ea typeface="+mn-lt"/>
                <a:cs typeface="+mn-lt"/>
              </a:rPr>
              <a:t>We anticipate winter break will coincide with a surge in cases and know from experience that coordination between COEs and local schools can help prevent disruption to schooling.</a:t>
            </a:r>
          </a:p>
          <a:p>
            <a:pPr marL="0" indent="0">
              <a:buNone/>
            </a:pPr>
            <a:endParaRPr lang="en-US">
              <a:ea typeface="+mn-lt"/>
              <a:cs typeface="+mn-lt"/>
            </a:endParaRPr>
          </a:p>
          <a:p>
            <a:pPr marL="0" indent="0">
              <a:buNone/>
            </a:pPr>
            <a:r>
              <a:rPr lang="en-US" b="1">
                <a:ea typeface="+mn-lt"/>
                <a:cs typeface="+mn-lt"/>
              </a:rPr>
              <a:t>COE orders for winter break test kits must be submitted by November 1, 2022, to allow adequate time for distribution. </a:t>
            </a:r>
            <a:endParaRPr lang="en-US"/>
          </a:p>
        </p:txBody>
      </p:sp>
    </p:spTree>
    <p:extLst>
      <p:ext uri="{BB962C8B-B14F-4D97-AF65-F5344CB8AC3E}">
        <p14:creationId xmlns:p14="http://schemas.microsoft.com/office/powerpoint/2010/main" val="632102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3606-C624-150B-054C-5891BDF7E72D}"/>
              </a:ext>
            </a:extLst>
          </p:cNvPr>
          <p:cNvSpPr>
            <a:spLocks noGrp="1"/>
          </p:cNvSpPr>
          <p:nvPr>
            <p:ph type="title"/>
          </p:nvPr>
        </p:nvSpPr>
        <p:spPr/>
        <p:txBody>
          <a:bodyPr/>
          <a:lstStyle/>
          <a:p>
            <a:r>
              <a:rPr lang="en-US"/>
              <a:t>COVID-19 Testing </a:t>
            </a:r>
            <a:br>
              <a:rPr lang="en-US"/>
            </a:br>
            <a:r>
              <a:rPr lang="en-US"/>
              <a:t>Personnel Support</a:t>
            </a:r>
            <a:br>
              <a:rPr lang="en-US"/>
            </a:br>
            <a:r>
              <a:rPr lang="en-US"/>
              <a:t>Program</a:t>
            </a:r>
            <a:br>
              <a:rPr lang="en-US"/>
            </a:br>
            <a:r>
              <a:rPr lang="en-US"/>
              <a:t>Overview</a:t>
            </a:r>
          </a:p>
        </p:txBody>
      </p:sp>
      <p:sp>
        <p:nvSpPr>
          <p:cNvPr id="3" name="Content Placeholder 2">
            <a:extLst>
              <a:ext uri="{FF2B5EF4-FFF2-40B4-BE49-F238E27FC236}">
                <a16:creationId xmlns:a16="http://schemas.microsoft.com/office/drawing/2014/main" id="{D2872AF3-3E81-69BE-D598-0544559C3C4C}"/>
              </a:ext>
            </a:extLst>
          </p:cNvPr>
          <p:cNvSpPr>
            <a:spLocks noGrp="1"/>
          </p:cNvSpPr>
          <p:nvPr>
            <p:ph idx="1"/>
          </p:nvPr>
        </p:nvSpPr>
        <p:spPr/>
        <p:txBody>
          <a:bodyPr/>
          <a:lstStyle/>
          <a:p>
            <a:r>
              <a:rPr lang="en-US"/>
              <a:t>The</a:t>
            </a:r>
            <a:r>
              <a:rPr lang="en-US">
                <a:ea typeface="+mn-lt"/>
                <a:cs typeface="+mn-lt"/>
              </a:rPr>
              <a:t> Personnel Support:  trained staff from a third party vendor for onsite rapid antigen testing for both students and staff within your school(s).</a:t>
            </a:r>
            <a:endParaRPr lang="en-US"/>
          </a:p>
          <a:p>
            <a:r>
              <a:rPr lang="en-US">
                <a:ea typeface="+mn-lt"/>
                <a:cs typeface="+mn-lt"/>
              </a:rPr>
              <a:t>Vendors may also provide </a:t>
            </a:r>
            <a:r>
              <a:rPr lang="en-US" b="1">
                <a:ea typeface="+mn-lt"/>
                <a:cs typeface="+mn-lt"/>
              </a:rPr>
              <a:t>additional administrative support related to testing </a:t>
            </a:r>
            <a:r>
              <a:rPr lang="en-US">
                <a:ea typeface="+mn-lt"/>
                <a:cs typeface="+mn-lt"/>
              </a:rPr>
              <a:t>during periods of testing inactivity to further support your LEA’s COVID-19 testing plan. </a:t>
            </a:r>
          </a:p>
          <a:p>
            <a:r>
              <a:rPr lang="en-US">
                <a:ea typeface="+mn-lt"/>
                <a:cs typeface="+mn-lt"/>
              </a:rPr>
              <a:t>All contracts and costs are managed and paid for by CDPH. </a:t>
            </a:r>
            <a:endParaRPr lang="en-US"/>
          </a:p>
          <a:p>
            <a:r>
              <a:rPr lang="en-US"/>
              <a:t>Participating district representative</a:t>
            </a:r>
          </a:p>
          <a:p>
            <a:pPr lvl="1">
              <a:spcAft>
                <a:spcPts val="0"/>
              </a:spcAft>
            </a:pPr>
            <a:r>
              <a:rPr lang="en-US"/>
              <a:t>Amy </a:t>
            </a:r>
            <a:r>
              <a:rPr lang="en-US" err="1"/>
              <a:t>Idsvoog</a:t>
            </a:r>
            <a:endParaRPr lang="en-US"/>
          </a:p>
          <a:p>
            <a:pPr lvl="1">
              <a:spcAft>
                <a:spcPts val="0"/>
              </a:spcAft>
            </a:pPr>
            <a:r>
              <a:rPr lang="en-US"/>
              <a:t>Executive Officer, Health Services, Safety, Emergency Response</a:t>
            </a:r>
          </a:p>
          <a:p>
            <a:pPr lvl="1">
              <a:spcAft>
                <a:spcPts val="0"/>
              </a:spcAft>
            </a:pPr>
            <a:r>
              <a:rPr lang="en-US"/>
              <a:t>Fresno Unified School District</a:t>
            </a:r>
          </a:p>
          <a:p>
            <a:endParaRPr lang="en-US"/>
          </a:p>
        </p:txBody>
      </p:sp>
      <p:pic>
        <p:nvPicPr>
          <p:cNvPr id="5" name="Picture 4" descr="California Departement of Public Health logo">
            <a:extLst>
              <a:ext uri="{FF2B5EF4-FFF2-40B4-BE49-F238E27FC236}">
                <a16:creationId xmlns:a16="http://schemas.microsoft.com/office/drawing/2014/main" id="{B9F10A33-B124-9969-F8EC-AD5D177F6DFC}"/>
              </a:ext>
            </a:extLst>
          </p:cNvPr>
          <p:cNvPicPr>
            <a:picLocks noChangeAspect="1"/>
          </p:cNvPicPr>
          <p:nvPr/>
        </p:nvPicPr>
        <p:blipFill>
          <a:blip r:embed="rId2"/>
          <a:stretch>
            <a:fillRect/>
          </a:stretch>
        </p:blipFill>
        <p:spPr>
          <a:xfrm>
            <a:off x="10139663" y="5259705"/>
            <a:ext cx="1384300" cy="1156347"/>
          </a:xfrm>
          <a:prstGeom prst="rect">
            <a:avLst/>
          </a:prstGeom>
        </p:spPr>
      </p:pic>
    </p:spTree>
    <p:extLst>
      <p:ext uri="{BB962C8B-B14F-4D97-AF65-F5344CB8AC3E}">
        <p14:creationId xmlns:p14="http://schemas.microsoft.com/office/powerpoint/2010/main" val="2241907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3606-C624-150B-054C-5891BDF7E72D}"/>
              </a:ext>
            </a:extLst>
          </p:cNvPr>
          <p:cNvSpPr>
            <a:spLocks noGrp="1"/>
          </p:cNvSpPr>
          <p:nvPr>
            <p:ph type="title"/>
          </p:nvPr>
        </p:nvSpPr>
        <p:spPr/>
        <p:txBody>
          <a:bodyPr/>
          <a:lstStyle/>
          <a:p>
            <a:r>
              <a:rPr lang="en-US"/>
              <a:t>COVID-19 Testing </a:t>
            </a:r>
            <a:br>
              <a:rPr lang="en-US"/>
            </a:br>
            <a:r>
              <a:rPr lang="en-US"/>
              <a:t>Personnel Support</a:t>
            </a:r>
            <a:br>
              <a:rPr lang="en-US"/>
            </a:br>
            <a:r>
              <a:rPr lang="en-US"/>
              <a:t>Program</a:t>
            </a:r>
            <a:br>
              <a:rPr lang="en-US"/>
            </a:br>
            <a:r>
              <a:rPr lang="en-US"/>
              <a:t>Outreach</a:t>
            </a:r>
          </a:p>
        </p:txBody>
      </p:sp>
      <p:sp>
        <p:nvSpPr>
          <p:cNvPr id="3" name="Content Placeholder 2">
            <a:extLst>
              <a:ext uri="{FF2B5EF4-FFF2-40B4-BE49-F238E27FC236}">
                <a16:creationId xmlns:a16="http://schemas.microsoft.com/office/drawing/2014/main" id="{D2872AF3-3E81-69BE-D598-0544559C3C4C}"/>
              </a:ext>
            </a:extLst>
          </p:cNvPr>
          <p:cNvSpPr>
            <a:spLocks noGrp="1"/>
          </p:cNvSpPr>
          <p:nvPr>
            <p:ph idx="1"/>
          </p:nvPr>
        </p:nvSpPr>
        <p:spPr>
          <a:xfrm>
            <a:off x="3728900" y="864108"/>
            <a:ext cx="7646068" cy="5120640"/>
          </a:xfrm>
        </p:spPr>
        <p:txBody>
          <a:bodyPr/>
          <a:lstStyle/>
          <a:p>
            <a:r>
              <a:rPr lang="en-US">
                <a:ea typeface="+mn-lt"/>
                <a:cs typeface="+mn-lt"/>
              </a:rPr>
              <a:t>Conducting outreach to ~60% of equity ranking list</a:t>
            </a:r>
          </a:p>
          <a:p>
            <a:r>
              <a:rPr lang="en-US">
                <a:ea typeface="+mn-lt"/>
                <a:cs typeface="+mn-lt"/>
              </a:rPr>
              <a:t>Resources are limited and are based on several equity-centered criteria, including but not limited to community vulnerability (e.g., the Healthy Places Index) and student characteristics (e.g., proportion of students that quality for free/reduced price meals). </a:t>
            </a:r>
            <a:endParaRPr lang="en-US"/>
          </a:p>
          <a:p>
            <a:r>
              <a:rPr lang="en-US" b="1" u="sng">
                <a:hlinkClick r:id="rId2"/>
              </a:rPr>
              <a:t>Interest</a:t>
            </a:r>
            <a:r>
              <a:rPr lang="en-US" b="1" u="sng">
                <a:ea typeface="+mn-lt"/>
                <a:cs typeface="+mn-lt"/>
                <a:hlinkClick r:id="rId2"/>
              </a:rPr>
              <a:t> Survey: Personnel Support Program for the 2022-2023 School Year.</a:t>
            </a:r>
            <a:r>
              <a:rPr lang="en-US" b="1">
                <a:ea typeface="+mn-lt"/>
                <a:cs typeface="+mn-lt"/>
              </a:rPr>
              <a:t>  </a:t>
            </a:r>
            <a:r>
              <a:rPr lang="en-US" sz="1500">
                <a:ea typeface="+mn-lt"/>
                <a:cs typeface="+mn-lt"/>
              </a:rPr>
              <a:t>(PLEASE COMPLETE THE FORM BOTH IF YOU ARE OR ARE NOT INTERESTED IN RECEIVING THIS SUPPORT. By indicating that you are not interested, CDPH will refrain from contacting you further about this opportunity. Completing the survey is </a:t>
            </a:r>
            <a:r>
              <a:rPr lang="en-US" sz="1500" u="sng">
                <a:ea typeface="+mn-lt"/>
                <a:cs typeface="+mn-lt"/>
              </a:rPr>
              <a:t>not a guarantee of eligibility and services.)</a:t>
            </a:r>
          </a:p>
          <a:p>
            <a:r>
              <a:rPr lang="en-US" b="1"/>
              <a:t>Contact: </a:t>
            </a:r>
            <a:r>
              <a:rPr lang="en-US" u="sng">
                <a:ea typeface="+mn-lt"/>
                <a:cs typeface="+mn-lt"/>
                <a:hlinkClick r:id="rId3"/>
              </a:rPr>
              <a:t>SchoolTesting_OperationalSupport@cdph.ca.gov</a:t>
            </a:r>
            <a:endParaRPr lang="en-US">
              <a:ea typeface="+mn-lt"/>
              <a:cs typeface="+mn-lt"/>
            </a:endParaRPr>
          </a:p>
          <a:p>
            <a:endParaRPr lang="en-US"/>
          </a:p>
        </p:txBody>
      </p:sp>
      <p:pic>
        <p:nvPicPr>
          <p:cNvPr id="5" name="Picture 4" descr="California Departement of Public Health logo">
            <a:extLst>
              <a:ext uri="{FF2B5EF4-FFF2-40B4-BE49-F238E27FC236}">
                <a16:creationId xmlns:a16="http://schemas.microsoft.com/office/drawing/2014/main" id="{55F30CC8-5922-1905-2217-D8988A83A97F}"/>
              </a:ext>
            </a:extLst>
          </p:cNvPr>
          <p:cNvPicPr>
            <a:picLocks noChangeAspect="1"/>
          </p:cNvPicPr>
          <p:nvPr/>
        </p:nvPicPr>
        <p:blipFill>
          <a:blip r:embed="rId4"/>
          <a:stretch>
            <a:fillRect/>
          </a:stretch>
        </p:blipFill>
        <p:spPr>
          <a:xfrm>
            <a:off x="10211101" y="5343049"/>
            <a:ext cx="1384300" cy="1156347"/>
          </a:xfrm>
          <a:prstGeom prst="rect">
            <a:avLst/>
          </a:prstGeom>
        </p:spPr>
      </p:pic>
    </p:spTree>
    <p:extLst>
      <p:ext uri="{BB962C8B-B14F-4D97-AF65-F5344CB8AC3E}">
        <p14:creationId xmlns:p14="http://schemas.microsoft.com/office/powerpoint/2010/main" val="4248071522"/>
      </p:ext>
    </p:extLst>
  </p:cSld>
  <p:clrMapOvr>
    <a:masterClrMapping/>
  </p:clrMapOvr>
</p:sld>
</file>

<file path=ppt/theme/theme1.xml><?xml version="1.0" encoding="utf-8"?>
<a:theme xmlns:a="http://schemas.openxmlformats.org/drawingml/2006/main" name="Frame">
  <a:themeElements>
    <a:clrScheme name="CDPH">
      <a:dk1>
        <a:srgbClr val="000000"/>
      </a:dk1>
      <a:lt1>
        <a:srgbClr val="FFFFFF"/>
      </a:lt1>
      <a:dk2>
        <a:srgbClr val="373545"/>
      </a:dk2>
      <a:lt2>
        <a:srgbClr val="CEDBE6"/>
      </a:lt2>
      <a:accent1>
        <a:srgbClr val="5499D3"/>
      </a:accent1>
      <a:accent2>
        <a:srgbClr val="58B6C0"/>
      </a:accent2>
      <a:accent3>
        <a:srgbClr val="75BDA7"/>
      </a:accent3>
      <a:accent4>
        <a:srgbClr val="7A8C8E"/>
      </a:accent4>
      <a:accent5>
        <a:srgbClr val="84ACB6"/>
      </a:accent5>
      <a:accent6>
        <a:srgbClr val="2683C6"/>
      </a:accent6>
      <a:hlink>
        <a:srgbClr val="5B8627"/>
      </a:hlink>
      <a:folHlink>
        <a:srgbClr val="E86D1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555</Words>
  <Application>Microsoft Office PowerPoint</Application>
  <PresentationFormat>Widescreen</PresentationFormat>
  <Paragraphs>66</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Symbol</vt:lpstr>
      <vt:lpstr>Wingdings</vt:lpstr>
      <vt:lpstr>Wingdings 2</vt:lpstr>
      <vt:lpstr>Frame</vt:lpstr>
      <vt:lpstr>California K-12 School Testing Programs  </vt:lpstr>
      <vt:lpstr>Agenda</vt:lpstr>
      <vt:lpstr>Return from Break OTC Tests</vt:lpstr>
      <vt:lpstr>European COVID-19 Case Rates</vt:lpstr>
      <vt:lpstr>Wastewater COVID-19 rates in Massachussettss</vt:lpstr>
      <vt:lpstr>Return from Thanksgiving/fall break</vt:lpstr>
      <vt:lpstr>Return from Winter Break</vt:lpstr>
      <vt:lpstr>COVID-19 Testing  Personnel Support Program Overview</vt:lpstr>
      <vt:lpstr>COVID-19 Testing  Personnel Support Program Outreach</vt:lpstr>
      <vt:lpstr>SB 1479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LeMarchand, Chloe@CDPH</cp:lastModifiedBy>
  <cp:revision>6</cp:revision>
  <dcterms:created xsi:type="dcterms:W3CDTF">2022-10-07T21:36:24Z</dcterms:created>
  <dcterms:modified xsi:type="dcterms:W3CDTF">2022-10-10T23:40:51Z</dcterms:modified>
</cp:coreProperties>
</file>